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59" r:id="rId4"/>
    <p:sldId id="263" r:id="rId5"/>
    <p:sldId id="268" r:id="rId6"/>
    <p:sldId id="269" r:id="rId7"/>
    <p:sldId id="270" r:id="rId8"/>
    <p:sldId id="271" r:id="rId9"/>
    <p:sldId id="293" r:id="rId10"/>
    <p:sldId id="264" r:id="rId11"/>
    <p:sldId id="276" r:id="rId12"/>
    <p:sldId id="275" r:id="rId13"/>
    <p:sldId id="272" r:id="rId14"/>
    <p:sldId id="274" r:id="rId15"/>
    <p:sldId id="273" r:id="rId16"/>
    <p:sldId id="266" r:id="rId17"/>
    <p:sldId id="278" r:id="rId18"/>
    <p:sldId id="279" r:id="rId19"/>
    <p:sldId id="267" r:id="rId20"/>
    <p:sldId id="294" r:id="rId21"/>
    <p:sldId id="281" r:id="rId22"/>
    <p:sldId id="282" r:id="rId23"/>
    <p:sldId id="283" r:id="rId24"/>
    <p:sldId id="284" r:id="rId25"/>
    <p:sldId id="285" r:id="rId26"/>
    <p:sldId id="286" r:id="rId27"/>
    <p:sldId id="287" r:id="rId28"/>
    <p:sldId id="288" r:id="rId29"/>
    <p:sldId id="289" r:id="rId30"/>
    <p:sldId id="290" r:id="rId31"/>
    <p:sldId id="291"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3/15/2021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3/15/2021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3/15/2021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3/15/2021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1"/>
            <a:ext cx="7772400" cy="1447800"/>
          </a:xfrm>
        </p:spPr>
        <p:txBody>
          <a:bodyPr>
            <a:normAutofit fontScale="90000"/>
          </a:bodyPr>
          <a:lstStyle/>
          <a:p>
            <a:r>
              <a:rPr lang="en-US" dirty="0" smtClean="0"/>
              <a:t/>
            </a:r>
            <a:br>
              <a:rPr lang="en-US" dirty="0" smtClean="0"/>
            </a:br>
            <a:r>
              <a:rPr lang="en-US" dirty="0" smtClean="0"/>
              <a:t>PENDEKATAN </a:t>
            </a:r>
            <a:r>
              <a:rPr lang="en-US" dirty="0"/>
              <a:t>DAN RASIONALITAS PENGAMBILAN KEPUTUSAN </a:t>
            </a:r>
          </a:p>
        </p:txBody>
      </p:sp>
      <p:sp>
        <p:nvSpPr>
          <p:cNvPr id="3" name="Subtitle 2"/>
          <p:cNvSpPr>
            <a:spLocks noGrp="1"/>
          </p:cNvSpPr>
          <p:nvPr>
            <p:ph type="subTitle" idx="1"/>
          </p:nvPr>
        </p:nvSpPr>
        <p:spPr>
          <a:xfrm>
            <a:off x="685800" y="3611606"/>
            <a:ext cx="7772400" cy="1798593"/>
          </a:xfrm>
        </p:spPr>
        <p:txBody>
          <a:bodyPr>
            <a:normAutofit fontScale="25000" lnSpcReduction="20000"/>
          </a:bodyPr>
          <a:lstStyle/>
          <a:p>
            <a:r>
              <a:rPr lang="en-US" sz="11200" dirty="0" smtClean="0">
                <a:latin typeface="Arial Rounded MT Bold" pitchFamily="34" charset="0"/>
              </a:rPr>
              <a:t>Dr. </a:t>
            </a:r>
            <a:r>
              <a:rPr lang="en-US" sz="11200" dirty="0" smtClean="0">
                <a:latin typeface="Arial Rounded MT Bold" pitchFamily="34" charset="0"/>
              </a:rPr>
              <a:t>NOVERMAN DUADJI</a:t>
            </a:r>
          </a:p>
          <a:p>
            <a:r>
              <a:rPr lang="en-US" sz="11200" dirty="0" err="1" smtClean="0">
                <a:latin typeface="Arial Rounded MT Bold" pitchFamily="34" charset="0"/>
              </a:rPr>
              <a:t>Pertemuan</a:t>
            </a:r>
            <a:r>
              <a:rPr lang="en-US" sz="11200" dirty="0" smtClean="0">
                <a:latin typeface="Arial Rounded MT Bold" pitchFamily="34" charset="0"/>
              </a:rPr>
              <a:t> </a:t>
            </a:r>
            <a:r>
              <a:rPr lang="en-US" sz="11200" dirty="0" err="1" smtClean="0">
                <a:latin typeface="Arial Rounded MT Bold" pitchFamily="34" charset="0"/>
              </a:rPr>
              <a:t>Ke</a:t>
            </a:r>
            <a:r>
              <a:rPr lang="en-US" sz="11200" dirty="0" smtClean="0">
                <a:latin typeface="Arial Rounded MT Bold" pitchFamily="34" charset="0"/>
              </a:rPr>
              <a:t> 4 (</a:t>
            </a:r>
            <a:r>
              <a:rPr lang="en-US" sz="11200" dirty="0" err="1" smtClean="0">
                <a:latin typeface="Arial Rounded MT Bold" pitchFamily="34" charset="0"/>
              </a:rPr>
              <a:t>Reg</a:t>
            </a:r>
            <a:r>
              <a:rPr lang="en-US" sz="11200" dirty="0" smtClean="0">
                <a:latin typeface="Arial Rounded MT Bold" pitchFamily="34" charset="0"/>
              </a:rPr>
              <a:t> A, </a:t>
            </a:r>
            <a:r>
              <a:rPr lang="en-US" sz="11200" dirty="0" err="1" smtClean="0">
                <a:latin typeface="Arial Rounded MT Bold" pitchFamily="34" charset="0"/>
              </a:rPr>
              <a:t>B&amp;Paralel</a:t>
            </a:r>
            <a:r>
              <a:rPr lang="en-US" sz="11200" dirty="0" smtClean="0">
                <a:latin typeface="Arial Rounded MT Bold" pitchFamily="34" charset="0"/>
              </a:rPr>
              <a:t>)</a:t>
            </a:r>
          </a:p>
          <a:p>
            <a:r>
              <a:rPr lang="en-US" sz="6700" dirty="0" smtClean="0"/>
              <a:t> </a:t>
            </a:r>
          </a:p>
          <a:p>
            <a:r>
              <a:rPr lang="en-US" sz="9600" b="1" dirty="0" smtClean="0"/>
              <a:t>22 APRIL 2021</a:t>
            </a:r>
            <a:endParaRPr lang="en-US" sz="9600" b="1" dirty="0"/>
          </a:p>
        </p:txBody>
      </p:sp>
    </p:spTree>
    <p:extLst>
      <p:ext uri="{BB962C8B-B14F-4D97-AF65-F5344CB8AC3E}">
        <p14:creationId xmlns:p14="http://schemas.microsoft.com/office/powerpoint/2010/main" val="38350114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458200" cy="5071872"/>
          </a:xfrm>
        </p:spPr>
        <p:txBody>
          <a:bodyPr>
            <a:normAutofit fontScale="55000" lnSpcReduction="20000"/>
          </a:bodyPr>
          <a:lstStyle/>
          <a:p>
            <a:pPr>
              <a:buFont typeface="Wingdings" pitchFamily="2" charset="2"/>
              <a:buChar char="q"/>
            </a:pPr>
            <a:r>
              <a:rPr lang="en-US" sz="4400" dirty="0" smtClean="0"/>
              <a:t>PK </a:t>
            </a:r>
            <a:r>
              <a:rPr lang="id-ID" sz="4400" dirty="0" smtClean="0"/>
              <a:t>sebagai </a:t>
            </a:r>
            <a:r>
              <a:rPr lang="id-ID" sz="4400" dirty="0"/>
              <a:t>sesuatu yang dibentuk dan ditentukkan oleh </a:t>
            </a:r>
            <a:r>
              <a:rPr lang="id-ID" sz="4400" b="1" u="sng" dirty="0">
                <a:solidFill>
                  <a:srgbClr val="FF0000"/>
                </a:solidFill>
              </a:rPr>
              <a:t>struktur kekuasaan: kelas, orang kaya, tatanan birokratis, dan tatanan politik, kelompok penekan, dan kalangan professional atau ahli pengetahuan teknis</a:t>
            </a:r>
            <a:r>
              <a:rPr lang="id-ID" sz="3600" dirty="0" smtClean="0">
                <a:solidFill>
                  <a:srgbClr val="FF0000"/>
                </a:solidFill>
              </a:rPr>
              <a:t>.</a:t>
            </a:r>
            <a:endParaRPr lang="en-US" sz="3600" dirty="0" smtClean="0">
              <a:solidFill>
                <a:srgbClr val="FF0000"/>
              </a:solidFill>
            </a:endParaRPr>
          </a:p>
          <a:p>
            <a:pPr marL="109728" indent="0">
              <a:buNone/>
            </a:pPr>
            <a:endParaRPr lang="en-US" sz="3600" dirty="0" smtClean="0"/>
          </a:p>
          <a:p>
            <a:pPr>
              <a:buFont typeface="Wingdings" pitchFamily="2" charset="2"/>
              <a:buChar char="q"/>
            </a:pPr>
            <a:r>
              <a:rPr lang="id-ID" sz="3600" dirty="0"/>
              <a:t>Ada enam pendekatan dan variannya dari kerangka kekuasaan yang dapat dipakai sebagai lensa dalam pembuatan keputusan </a:t>
            </a:r>
            <a:r>
              <a:rPr lang="id-ID" sz="3600" dirty="0" smtClean="0"/>
              <a:t>kebijakan</a:t>
            </a:r>
            <a:r>
              <a:rPr lang="en-US" sz="3600" dirty="0" smtClean="0"/>
              <a:t> </a:t>
            </a:r>
            <a:r>
              <a:rPr lang="id-ID" sz="3600" dirty="0"/>
              <a:t>(Parson,2006:250-251</a:t>
            </a:r>
            <a:r>
              <a:rPr lang="id-ID" sz="3600" dirty="0" smtClean="0"/>
              <a:t>).</a:t>
            </a:r>
            <a:r>
              <a:rPr lang="en-US" sz="3600" dirty="0" smtClean="0"/>
              <a:t> </a:t>
            </a:r>
            <a:r>
              <a:rPr lang="id-ID" sz="3600" dirty="0" smtClean="0"/>
              <a:t>, </a:t>
            </a:r>
            <a:r>
              <a:rPr lang="id-ID" sz="3600" dirty="0"/>
              <a:t>yaitu </a:t>
            </a:r>
            <a:r>
              <a:rPr lang="id-ID" sz="3600" dirty="0" smtClean="0"/>
              <a:t>:</a:t>
            </a:r>
            <a:endParaRPr lang="en-US" sz="3600" dirty="0" smtClean="0"/>
          </a:p>
          <a:p>
            <a:pPr marL="109728" indent="0">
              <a:buNone/>
            </a:pPr>
            <a:endParaRPr lang="en-US" sz="3400" dirty="0" smtClean="0"/>
          </a:p>
          <a:p>
            <a:pPr marL="624078" indent="-514350">
              <a:buFont typeface="+mj-lt"/>
              <a:buAutoNum type="arabicPeriod"/>
            </a:pPr>
            <a:r>
              <a:rPr lang="id-ID" sz="3600" b="1" i="1" u="sng" dirty="0" smtClean="0"/>
              <a:t>Elitism</a:t>
            </a:r>
            <a:r>
              <a:rPr lang="id-ID" sz="3600" dirty="0"/>
              <a:t>: berfokus pada cara kekuasaan dikonsentrasikan; </a:t>
            </a:r>
            <a:endParaRPr lang="en-US" sz="3600" dirty="0" smtClean="0"/>
          </a:p>
          <a:p>
            <a:pPr marL="624078" indent="-514350">
              <a:buFont typeface="+mj-lt"/>
              <a:buAutoNum type="arabicPeriod"/>
            </a:pPr>
            <a:r>
              <a:rPr lang="en-US" sz="3600" b="1" i="1" u="sng" dirty="0" smtClean="0"/>
              <a:t>P</a:t>
            </a:r>
            <a:r>
              <a:rPr lang="id-ID" sz="3600" b="1" i="1" u="sng" dirty="0" smtClean="0"/>
              <a:t>luralisme</a:t>
            </a:r>
            <a:r>
              <a:rPr lang="id-ID" sz="3600" i="1" dirty="0"/>
              <a:t>:</a:t>
            </a:r>
            <a:r>
              <a:rPr lang="id-ID" sz="3600" dirty="0"/>
              <a:t> berfokus pada cara kekuasaan diditribusikan; </a:t>
            </a:r>
            <a:endParaRPr lang="en-US" sz="3600" dirty="0" smtClean="0"/>
          </a:p>
          <a:p>
            <a:pPr marL="624078" indent="-514350">
              <a:buFont typeface="+mj-lt"/>
              <a:buAutoNum type="arabicPeriod"/>
            </a:pPr>
            <a:r>
              <a:rPr lang="id-ID" sz="3600" i="1" dirty="0" smtClean="0"/>
              <a:t>K</a:t>
            </a:r>
            <a:r>
              <a:rPr lang="id-ID" sz="3600" b="1" i="1" u="sng" dirty="0" smtClean="0"/>
              <a:t>orporatisme</a:t>
            </a:r>
            <a:r>
              <a:rPr lang="id-ID" sz="3600" dirty="0"/>
              <a:t>: berfokus pada kekuasaan kepentingan yang terorganisir; </a:t>
            </a:r>
            <a:endParaRPr lang="en-US" sz="3600" dirty="0" smtClean="0"/>
          </a:p>
          <a:p>
            <a:pPr marL="624078" indent="-514350">
              <a:buFont typeface="+mj-lt"/>
              <a:buAutoNum type="arabicPeriod"/>
            </a:pPr>
            <a:r>
              <a:rPr lang="id-ID" sz="3600" b="1" i="1" u="sng" dirty="0" smtClean="0"/>
              <a:t>Profesionalisme</a:t>
            </a:r>
            <a:r>
              <a:rPr lang="id-ID" sz="3600" i="1" dirty="0"/>
              <a:t>:</a:t>
            </a:r>
            <a:r>
              <a:rPr lang="id-ID" sz="3600" dirty="0"/>
              <a:t> berfokus pada kekuasaan kalangan profesional; </a:t>
            </a:r>
            <a:endParaRPr lang="en-US" sz="3600" dirty="0" smtClean="0"/>
          </a:p>
          <a:p>
            <a:pPr marL="624078" indent="-514350">
              <a:buFont typeface="+mj-lt"/>
              <a:buAutoNum type="arabicPeriod"/>
            </a:pPr>
            <a:r>
              <a:rPr lang="en-US" sz="3600" b="1" i="1" u="sng" dirty="0"/>
              <a:t>T</a:t>
            </a:r>
            <a:r>
              <a:rPr lang="id-ID" sz="3600" b="1" i="1" u="sng" dirty="0" smtClean="0"/>
              <a:t>eknokrasi</a:t>
            </a:r>
            <a:r>
              <a:rPr lang="id-ID" sz="3600" dirty="0"/>
              <a:t>: berfokus pada kekuasaan pakar </a:t>
            </a:r>
            <a:r>
              <a:rPr lang="id-ID" sz="3600" dirty="0" smtClean="0"/>
              <a:t>teknis</a:t>
            </a:r>
            <a:endParaRPr lang="en-US" sz="3600" dirty="0"/>
          </a:p>
        </p:txBody>
      </p:sp>
      <p:sp>
        <p:nvSpPr>
          <p:cNvPr id="3" name="Title 2"/>
          <p:cNvSpPr>
            <a:spLocks noGrp="1"/>
          </p:cNvSpPr>
          <p:nvPr>
            <p:ph type="title"/>
          </p:nvPr>
        </p:nvSpPr>
        <p:spPr/>
        <p:txBody>
          <a:bodyPr>
            <a:normAutofit fontScale="90000"/>
          </a:bodyPr>
          <a:lstStyle/>
          <a:p>
            <a:pPr algn="ctr"/>
            <a:r>
              <a:rPr lang="en-US" dirty="0" smtClean="0"/>
              <a:t>1. PENDEKATAN/KERANGKA KEKUASAAN</a:t>
            </a:r>
            <a:endParaRPr lang="en-US" dirty="0"/>
          </a:p>
        </p:txBody>
      </p:sp>
    </p:spTree>
    <p:extLst>
      <p:ext uri="{BB962C8B-B14F-4D97-AF65-F5344CB8AC3E}">
        <p14:creationId xmlns:p14="http://schemas.microsoft.com/office/powerpoint/2010/main" val="4130713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82000" cy="5148072"/>
          </a:xfrm>
        </p:spPr>
        <p:txBody>
          <a:bodyPr>
            <a:normAutofit fontScale="55000" lnSpcReduction="20000"/>
          </a:bodyPr>
          <a:lstStyle/>
          <a:p>
            <a:r>
              <a:rPr lang="en-US" sz="3200" dirty="0" smtClean="0"/>
              <a:t>PEMBUATAN KEPUTUSAN </a:t>
            </a:r>
            <a:r>
              <a:rPr lang="id-ID" sz="3200" dirty="0" smtClean="0"/>
              <a:t>adalah</a:t>
            </a:r>
            <a:r>
              <a:rPr lang="id-ID" sz="3200" dirty="0"/>
              <a:t>,  proses yang dilaksanakan demi keuntungan elite-elite tersebut. Sebagai sebuah model pembuatan keputusan, tujuan elitisme didasarkan pada analisis terhadap cara dunia riil berjalan. Dikatakan bahwa dalam dunia riil ada pihak-pihak yang berada di atas yang memegang kekuasaan dan ada massa yang tak memegang kekuasaan.   </a:t>
            </a:r>
            <a:endParaRPr lang="en-US" sz="3200" dirty="0" smtClean="0"/>
          </a:p>
          <a:p>
            <a:pPr marL="109728" indent="0">
              <a:buNone/>
            </a:pPr>
            <a:endParaRPr lang="en-US" sz="3200" dirty="0" smtClean="0"/>
          </a:p>
          <a:p>
            <a:r>
              <a:rPr lang="id-ID" sz="3200" dirty="0" smtClean="0"/>
              <a:t>Laswelll </a:t>
            </a:r>
            <a:r>
              <a:rPr lang="id-ID" sz="3200" dirty="0"/>
              <a:t>(dalam Parson,2006: 252) mengatakan bahwa  ada sirkulasi elite dan  ada pergeseran yang terjadi dari perjuangan kelas ke perjuangan antar “kelompok-kelompok keahlian” yang berbeda, antara lain: </a:t>
            </a:r>
            <a:endParaRPr lang="en-US" sz="3200" dirty="0" smtClean="0"/>
          </a:p>
          <a:p>
            <a:endParaRPr lang="en-US" sz="3200" dirty="0" smtClean="0"/>
          </a:p>
          <a:p>
            <a:pPr marL="109728" indent="0">
              <a:buNone/>
            </a:pPr>
            <a:r>
              <a:rPr lang="id-ID" sz="3300" dirty="0" smtClean="0"/>
              <a:t>(</a:t>
            </a:r>
            <a:r>
              <a:rPr lang="id-ID" sz="3300" dirty="0"/>
              <a:t>1). orang-orang yang terlatih menggunakan kekerasan (seperti, elite militer dan polisi);  </a:t>
            </a:r>
            <a:endParaRPr lang="en-US" sz="3300" dirty="0" smtClean="0"/>
          </a:p>
          <a:p>
            <a:pPr marL="109728" indent="0">
              <a:buNone/>
            </a:pPr>
            <a:r>
              <a:rPr lang="id-ID" sz="3300" dirty="0" smtClean="0"/>
              <a:t>(</a:t>
            </a:r>
            <a:r>
              <a:rPr lang="id-ID" sz="3300" dirty="0"/>
              <a:t>2).  orang-orang mempunyai keahlian komunikasi dan propaganda; </a:t>
            </a:r>
            <a:endParaRPr lang="en-US" sz="3300" dirty="0" smtClean="0"/>
          </a:p>
          <a:p>
            <a:pPr marL="109728" indent="0">
              <a:buNone/>
            </a:pPr>
            <a:r>
              <a:rPr lang="id-ID" sz="3300" dirty="0" smtClean="0"/>
              <a:t>(</a:t>
            </a:r>
            <a:r>
              <a:rPr lang="id-ID" sz="3300" dirty="0"/>
              <a:t>3). orang yang punya keahlian bisnis dan perdagangan</a:t>
            </a:r>
            <a:r>
              <a:rPr lang="id-ID" sz="3300" dirty="0" smtClean="0"/>
              <a:t>;</a:t>
            </a:r>
            <a:endParaRPr lang="en-US" sz="3300" dirty="0" smtClean="0"/>
          </a:p>
          <a:p>
            <a:pPr marL="109728" indent="0">
              <a:buNone/>
            </a:pPr>
            <a:r>
              <a:rPr lang="id-ID" sz="3300" dirty="0" smtClean="0"/>
              <a:t>(</a:t>
            </a:r>
            <a:r>
              <a:rPr lang="id-ID" sz="3300" dirty="0"/>
              <a:t>4). “teknokrat” yang mempunyai pengetahuan teknis khusus; </a:t>
            </a:r>
            <a:endParaRPr lang="en-US" sz="3300" dirty="0" smtClean="0"/>
          </a:p>
          <a:p>
            <a:pPr marL="109728" indent="0">
              <a:buNone/>
            </a:pPr>
            <a:r>
              <a:rPr lang="id-ID" sz="3300" dirty="0" smtClean="0"/>
              <a:t>(</a:t>
            </a:r>
            <a:r>
              <a:rPr lang="id-ID" sz="3300" dirty="0"/>
              <a:t>5).  birokrat yang mempunyai keahlian administrative dan organisasional.</a:t>
            </a:r>
            <a:endParaRPr lang="en-US" sz="3300" dirty="0"/>
          </a:p>
          <a:p>
            <a:endParaRPr lang="en-US" dirty="0"/>
          </a:p>
        </p:txBody>
      </p:sp>
      <p:sp>
        <p:nvSpPr>
          <p:cNvPr id="3" name="Title 2"/>
          <p:cNvSpPr>
            <a:spLocks noGrp="1"/>
          </p:cNvSpPr>
          <p:nvPr>
            <p:ph type="title"/>
          </p:nvPr>
        </p:nvSpPr>
        <p:spPr/>
        <p:txBody>
          <a:bodyPr/>
          <a:lstStyle/>
          <a:p>
            <a:r>
              <a:rPr lang="en-US" dirty="0" smtClean="0"/>
              <a:t>KERANGKA ELITIS</a:t>
            </a:r>
            <a:endParaRPr lang="en-US" dirty="0"/>
          </a:p>
        </p:txBody>
      </p:sp>
    </p:spTree>
    <p:extLst>
      <p:ext uri="{BB962C8B-B14F-4D97-AF65-F5344CB8AC3E}">
        <p14:creationId xmlns:p14="http://schemas.microsoft.com/office/powerpoint/2010/main" val="2006938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95672"/>
          </a:xfrm>
        </p:spPr>
        <p:txBody>
          <a:bodyPr>
            <a:normAutofit lnSpcReduction="10000"/>
          </a:bodyPr>
          <a:lstStyle/>
          <a:p>
            <a:r>
              <a:rPr lang="en-US" dirty="0" smtClean="0"/>
              <a:t>PENGAMBILAN KEPUTUSAN ADALAH  </a:t>
            </a:r>
            <a:r>
              <a:rPr lang="en-US" dirty="0" err="1" smtClean="0"/>
              <a:t>evolusi</a:t>
            </a:r>
            <a:r>
              <a:rPr lang="en-US" dirty="0" smtClean="0"/>
              <a:t> proses </a:t>
            </a:r>
            <a:r>
              <a:rPr lang="en-US" dirty="0" err="1" smtClean="0"/>
              <a:t>berupa</a:t>
            </a:r>
            <a:r>
              <a:rPr lang="en-US" dirty="0" smtClean="0"/>
              <a:t> </a:t>
            </a:r>
            <a:r>
              <a:rPr lang="id-ID" dirty="0" smtClean="0"/>
              <a:t>jaringan </a:t>
            </a:r>
            <a:r>
              <a:rPr lang="id-ID" dirty="0"/>
              <a:t>dan komunitas kebijakan</a:t>
            </a:r>
            <a:r>
              <a:rPr lang="id-ID" dirty="0" smtClean="0"/>
              <a:t>.</a:t>
            </a:r>
            <a:endParaRPr lang="en-US" dirty="0" smtClean="0"/>
          </a:p>
          <a:p>
            <a:r>
              <a:rPr lang="id-ID" dirty="0" smtClean="0"/>
              <a:t>Smith </a:t>
            </a:r>
            <a:r>
              <a:rPr lang="id-ID" dirty="0"/>
              <a:t>(1993:74) bahwa ide jaringan/komunitas kebijakan, bagaimanapun, adalah bersifat </a:t>
            </a:r>
            <a:r>
              <a:rPr lang="id-ID" i="1" dirty="0"/>
              <a:t>multi-theoritic </a:t>
            </a:r>
            <a:r>
              <a:rPr lang="id-ID" dirty="0"/>
              <a:t>dan bisa diaplikasikan oleh pendekatan selain pluralism. Jika diaplikasikan dengan cara ini, model pluralis memberikan kerangka umum, dimana negara berusaha untuk membuat keputusan dengan mengelola kelompok-kelompok dan elite-elite kunci di dalam masyarakat. </a:t>
            </a:r>
            <a:endParaRPr lang="en-US" dirty="0"/>
          </a:p>
          <a:p>
            <a:endParaRPr lang="en-US" dirty="0"/>
          </a:p>
        </p:txBody>
      </p:sp>
      <p:sp>
        <p:nvSpPr>
          <p:cNvPr id="3" name="Title 2"/>
          <p:cNvSpPr>
            <a:spLocks noGrp="1"/>
          </p:cNvSpPr>
          <p:nvPr>
            <p:ph type="title"/>
          </p:nvPr>
        </p:nvSpPr>
        <p:spPr/>
        <p:txBody>
          <a:bodyPr/>
          <a:lstStyle/>
          <a:p>
            <a:r>
              <a:rPr lang="en-US" dirty="0" smtClean="0"/>
              <a:t>KERANGKA PLURARISME</a:t>
            </a:r>
            <a:endParaRPr lang="en-US" dirty="0"/>
          </a:p>
        </p:txBody>
      </p:sp>
    </p:spTree>
    <p:extLst>
      <p:ext uri="{BB962C8B-B14F-4D97-AF65-F5344CB8AC3E}">
        <p14:creationId xmlns:p14="http://schemas.microsoft.com/office/powerpoint/2010/main" val="3958573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19472"/>
          </a:xfrm>
        </p:spPr>
        <p:txBody>
          <a:bodyPr>
            <a:normAutofit/>
          </a:bodyPr>
          <a:lstStyle/>
          <a:p>
            <a:r>
              <a:rPr lang="en-US" dirty="0" smtClean="0"/>
              <a:t>PENGAMBILAN KEPUTUSAN ADALAH </a:t>
            </a:r>
            <a:r>
              <a:rPr lang="id-ID" dirty="0" smtClean="0"/>
              <a:t>sistem </a:t>
            </a:r>
            <a:r>
              <a:rPr lang="id-ID" dirty="0"/>
              <a:t>representasi kepentingan di mana unit-unit konstituennya diorganisasikan dalam sejumlah kategori yang terbatas, tunggal, wajib, nonkompetitif, hierarkis, dan diakui atau diizinkan (jika bukannya diciptakan)</a:t>
            </a:r>
            <a:r>
              <a:rPr lang="id-ID" i="1" dirty="0"/>
              <a:t> </a:t>
            </a:r>
            <a:r>
              <a:rPr lang="id-ID" dirty="0"/>
              <a:t>oleh negara dan diberi monopoli representasional di dalam kategori masing-masing. </a:t>
            </a:r>
            <a:endParaRPr lang="en-US" dirty="0" smtClean="0"/>
          </a:p>
          <a:p>
            <a:r>
              <a:rPr lang="id-ID" dirty="0" smtClean="0"/>
              <a:t>Pemberian </a:t>
            </a:r>
            <a:r>
              <a:rPr lang="id-ID" dirty="0"/>
              <a:t>ini ditukar dengan kepatuhan pada kontrol pada pemilihan pemimpin mereka, dan artikulasi tuntutan dan dukungan</a:t>
            </a:r>
            <a:endParaRPr lang="en-US" dirty="0"/>
          </a:p>
        </p:txBody>
      </p:sp>
      <p:sp>
        <p:nvSpPr>
          <p:cNvPr id="3" name="Title 2"/>
          <p:cNvSpPr>
            <a:spLocks noGrp="1"/>
          </p:cNvSpPr>
          <p:nvPr>
            <p:ph type="title"/>
          </p:nvPr>
        </p:nvSpPr>
        <p:spPr/>
        <p:txBody>
          <a:bodyPr/>
          <a:lstStyle/>
          <a:p>
            <a:r>
              <a:rPr lang="en-US" dirty="0" smtClean="0"/>
              <a:t>KERANGKA KORPORATIS</a:t>
            </a:r>
            <a:endParaRPr lang="en-US" dirty="0"/>
          </a:p>
        </p:txBody>
      </p:sp>
    </p:spTree>
    <p:extLst>
      <p:ext uri="{BB962C8B-B14F-4D97-AF65-F5344CB8AC3E}">
        <p14:creationId xmlns:p14="http://schemas.microsoft.com/office/powerpoint/2010/main" val="3630911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95672"/>
          </a:xfrm>
        </p:spPr>
        <p:txBody>
          <a:bodyPr/>
          <a:lstStyle/>
          <a:p>
            <a:r>
              <a:rPr lang="en-US" dirty="0" smtClean="0"/>
              <a:t>PENGAMBILAN KEPUTUSAN ADALAH </a:t>
            </a:r>
            <a:r>
              <a:rPr lang="id-ID" dirty="0" smtClean="0"/>
              <a:t> </a:t>
            </a:r>
            <a:r>
              <a:rPr lang="id-ID" dirty="0"/>
              <a:t>aplikasi prinsip ilmiah dan teknologi kedalam organisasi sosial, politik, dan ekonomi.  </a:t>
            </a:r>
            <a:endParaRPr lang="en-US" dirty="0" smtClean="0"/>
          </a:p>
          <a:p>
            <a:r>
              <a:rPr lang="id-ID" dirty="0" smtClean="0"/>
              <a:t>Jika </a:t>
            </a:r>
            <a:r>
              <a:rPr lang="id-ID" dirty="0"/>
              <a:t>ingin menghindari chaos, para teknokrat mengatakan bahwa masyarakat harus direorganisasikan secara fundamental sehingga problem dapat ditangani secara ilmiah. </a:t>
            </a:r>
            <a:endParaRPr lang="en-US" dirty="0"/>
          </a:p>
          <a:p>
            <a:endParaRPr lang="en-US" dirty="0"/>
          </a:p>
        </p:txBody>
      </p:sp>
      <p:sp>
        <p:nvSpPr>
          <p:cNvPr id="3" name="Title 2"/>
          <p:cNvSpPr>
            <a:spLocks noGrp="1"/>
          </p:cNvSpPr>
          <p:nvPr>
            <p:ph type="title"/>
          </p:nvPr>
        </p:nvSpPr>
        <p:spPr/>
        <p:txBody>
          <a:bodyPr/>
          <a:lstStyle/>
          <a:p>
            <a:r>
              <a:rPr lang="en-US" dirty="0" smtClean="0"/>
              <a:t>KERANGKA TEKNOKRASI</a:t>
            </a:r>
            <a:endParaRPr lang="en-US" dirty="0"/>
          </a:p>
        </p:txBody>
      </p:sp>
    </p:spTree>
    <p:extLst>
      <p:ext uri="{BB962C8B-B14F-4D97-AF65-F5344CB8AC3E}">
        <p14:creationId xmlns:p14="http://schemas.microsoft.com/office/powerpoint/2010/main" val="2555832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PENGAMBILAN KEPUTUSAN </a:t>
            </a:r>
            <a:r>
              <a:rPr lang="id-ID" dirty="0" smtClean="0"/>
              <a:t>memusatkan </a:t>
            </a:r>
            <a:r>
              <a:rPr lang="id-ID" dirty="0"/>
              <a:t>perhatian sejauh mana elite profesional mendapatkan kekuasaan dalam pembuatan keputusan</a:t>
            </a:r>
            <a:r>
              <a:rPr lang="id-ID" dirty="0" smtClean="0"/>
              <a:t>.</a:t>
            </a:r>
            <a:endParaRPr lang="en-US" dirty="0" smtClean="0"/>
          </a:p>
          <a:p>
            <a:r>
              <a:rPr lang="id-ID" dirty="0" smtClean="0"/>
              <a:t>profesionalisme </a:t>
            </a:r>
            <a:r>
              <a:rPr lang="en-US" dirty="0" smtClean="0"/>
              <a:t>ADALAH NEGOISASI ANTARA </a:t>
            </a:r>
            <a:r>
              <a:rPr lang="id-ID" dirty="0" smtClean="0"/>
              <a:t>pengetahuan</a:t>
            </a:r>
            <a:r>
              <a:rPr lang="id-ID" dirty="0"/>
              <a:t>, keahlian, dan pandangan </a:t>
            </a:r>
            <a:r>
              <a:rPr lang="id-ID" dirty="0" smtClean="0"/>
              <a:t>profesional</a:t>
            </a:r>
            <a:endParaRPr lang="en-US" dirty="0"/>
          </a:p>
        </p:txBody>
      </p:sp>
      <p:sp>
        <p:nvSpPr>
          <p:cNvPr id="3" name="Title 2"/>
          <p:cNvSpPr>
            <a:spLocks noGrp="1"/>
          </p:cNvSpPr>
          <p:nvPr>
            <p:ph type="title"/>
          </p:nvPr>
        </p:nvSpPr>
        <p:spPr/>
        <p:txBody>
          <a:bodyPr/>
          <a:lstStyle/>
          <a:p>
            <a:r>
              <a:rPr lang="en-US" dirty="0" smtClean="0"/>
              <a:t>KERANGKA PROFESIONALISME</a:t>
            </a:r>
            <a:endParaRPr lang="en-US" dirty="0"/>
          </a:p>
        </p:txBody>
      </p:sp>
    </p:spTree>
    <p:extLst>
      <p:ext uri="{BB962C8B-B14F-4D97-AF65-F5344CB8AC3E}">
        <p14:creationId xmlns:p14="http://schemas.microsoft.com/office/powerpoint/2010/main" val="21036886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smtClean="0"/>
              <a:t>2</a:t>
            </a:r>
            <a:r>
              <a:rPr lang="id-ID" dirty="0" smtClean="0"/>
              <a:t> </a:t>
            </a:r>
            <a:r>
              <a:rPr lang="id-ID" dirty="0"/>
              <a:t>kerangka analisis institusional, yakni : </a:t>
            </a:r>
            <a:endParaRPr lang="en-US" dirty="0" smtClean="0"/>
          </a:p>
          <a:p>
            <a:pPr marL="109728" indent="0">
              <a:buNone/>
            </a:pPr>
            <a:r>
              <a:rPr lang="id-ID" b="1" i="1" dirty="0" smtClean="0"/>
              <a:t>Pertama</a:t>
            </a:r>
            <a:r>
              <a:rPr lang="id-ID" b="1" i="1" dirty="0"/>
              <a:t>,</a:t>
            </a:r>
            <a:r>
              <a:rPr lang="id-ID" dirty="0"/>
              <a:t> </a:t>
            </a:r>
            <a:r>
              <a:rPr lang="id-ID" i="1" dirty="0"/>
              <a:t>Institusionalisme sosiologis</a:t>
            </a:r>
            <a:r>
              <a:rPr lang="id-ID" dirty="0"/>
              <a:t>, yang terkait erat dengan karya awal David Selznick dan eksponen yang belakangan seperti March dan Olsen, Perrow, serta Di Maggio dan Powell. </a:t>
            </a:r>
            <a:endParaRPr lang="en-US" dirty="0" smtClean="0"/>
          </a:p>
          <a:p>
            <a:pPr marL="109728" indent="0">
              <a:buNone/>
            </a:pPr>
            <a:r>
              <a:rPr lang="id-ID" b="1" i="1" dirty="0" smtClean="0"/>
              <a:t>Kedua</a:t>
            </a:r>
            <a:r>
              <a:rPr lang="id-ID" b="1" i="1" dirty="0"/>
              <a:t>,</a:t>
            </a:r>
            <a:r>
              <a:rPr lang="id-ID" dirty="0"/>
              <a:t>  </a:t>
            </a:r>
            <a:r>
              <a:rPr lang="id-ID" i="1" dirty="0"/>
              <a:t>Institusionalisme ekonomi, </a:t>
            </a:r>
            <a:r>
              <a:rPr lang="id-ID" dirty="0"/>
              <a:t>yang diajukan dalam dua bentuk teori utama, ekonomi biaya transaksi, dan teori agen (</a:t>
            </a:r>
            <a:r>
              <a:rPr lang="id-ID" i="1" dirty="0"/>
              <a:t>agency</a:t>
            </a:r>
            <a:r>
              <a:rPr lang="id-ID" dirty="0"/>
              <a:t>). </a:t>
            </a:r>
            <a:endParaRPr lang="en-US" dirty="0"/>
          </a:p>
          <a:p>
            <a:endParaRPr lang="en-US" dirty="0"/>
          </a:p>
        </p:txBody>
      </p:sp>
      <p:sp>
        <p:nvSpPr>
          <p:cNvPr id="3" name="Title 2"/>
          <p:cNvSpPr>
            <a:spLocks noGrp="1"/>
          </p:cNvSpPr>
          <p:nvPr>
            <p:ph type="title"/>
          </p:nvPr>
        </p:nvSpPr>
        <p:spPr/>
        <p:txBody>
          <a:bodyPr>
            <a:normAutofit fontScale="90000"/>
          </a:bodyPr>
          <a:lstStyle/>
          <a:p>
            <a:r>
              <a:rPr lang="en-US" dirty="0" smtClean="0"/>
              <a:t>PENDEKATAN INSTITUSI/KELEMBAGAAN</a:t>
            </a:r>
            <a:endParaRPr lang="en-US" dirty="0"/>
          </a:p>
        </p:txBody>
      </p:sp>
    </p:spTree>
    <p:extLst>
      <p:ext uri="{BB962C8B-B14F-4D97-AF65-F5344CB8AC3E}">
        <p14:creationId xmlns:p14="http://schemas.microsoft.com/office/powerpoint/2010/main" val="1931505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767072"/>
          </a:xfrm>
        </p:spPr>
        <p:txBody>
          <a:bodyPr>
            <a:normAutofit fontScale="77500" lnSpcReduction="20000"/>
          </a:bodyPr>
          <a:lstStyle/>
          <a:p>
            <a:r>
              <a:rPr lang="en-US" dirty="0" smtClean="0"/>
              <a:t>PENGAMBILAN KEPUTUSAN </a:t>
            </a:r>
            <a:r>
              <a:rPr lang="id-ID" dirty="0" smtClean="0"/>
              <a:t>oleh </a:t>
            </a:r>
            <a:r>
              <a:rPr lang="id-ID" dirty="0"/>
              <a:t>individu dan kelompok, karenanya, harus dipahami sebagai pemilihan yang difokuskan pada kebutuhan orang-orang di dalam institusi, dan orang-orang yang berusaha mengejar tujuan formal institusi. Orang-orang itu tergantung kepada organisasi untuk memenuhi kebutuhannya sendiri, dan organisasi tergantung pada lingkungan tempat ia berada. </a:t>
            </a:r>
            <a:endParaRPr lang="en-US" dirty="0" smtClean="0"/>
          </a:p>
          <a:p>
            <a:endParaRPr lang="en-US" dirty="0"/>
          </a:p>
          <a:p>
            <a:r>
              <a:rPr lang="en-US" dirty="0" smtClean="0"/>
              <a:t>KEPUTUSAN </a:t>
            </a:r>
            <a:r>
              <a:rPr lang="id-ID" dirty="0" smtClean="0"/>
              <a:t>sering </a:t>
            </a:r>
            <a:r>
              <a:rPr lang="id-ID" dirty="0"/>
              <a:t>kali dibuat lebih demi kepentingan organisasi dan anggotanya ketimbang demi mengejar tujuan kebijakan formal. </a:t>
            </a:r>
            <a:endParaRPr lang="en-US" dirty="0" smtClean="0"/>
          </a:p>
          <a:p>
            <a:endParaRPr lang="en-US" dirty="0"/>
          </a:p>
          <a:p>
            <a:r>
              <a:rPr lang="en-US" dirty="0"/>
              <a:t>PENGAMBILAN KEPUTUSAN </a:t>
            </a:r>
            <a:r>
              <a:rPr lang="id-ID" dirty="0" smtClean="0"/>
              <a:t>dalam </a:t>
            </a:r>
            <a:r>
              <a:rPr lang="id-ID" dirty="0"/>
              <a:t>organisasi mungkin digerakkan oleh logika dalam: kepentingan dan nilai-nilai dari anggotanya, oleh kebutuhan untuk menyesuaikan atau mengganti tujuan, bukan oleh kalkulasi rasional.</a:t>
            </a:r>
            <a:endParaRPr lang="en-US" dirty="0"/>
          </a:p>
        </p:txBody>
      </p:sp>
      <p:sp>
        <p:nvSpPr>
          <p:cNvPr id="3" name="Title 2"/>
          <p:cNvSpPr>
            <a:spLocks noGrp="1"/>
          </p:cNvSpPr>
          <p:nvPr>
            <p:ph type="title"/>
          </p:nvPr>
        </p:nvSpPr>
        <p:spPr/>
        <p:txBody>
          <a:bodyPr>
            <a:normAutofit fontScale="90000"/>
          </a:bodyPr>
          <a:lstStyle/>
          <a:p>
            <a:pPr algn="ctr"/>
            <a:r>
              <a:rPr lang="id-ID" dirty="0">
                <a:effectLst/>
              </a:rPr>
              <a:t>Kerangka institusionalisme sosiologis </a:t>
            </a:r>
            <a:endParaRPr lang="en-US" dirty="0"/>
          </a:p>
        </p:txBody>
      </p:sp>
    </p:spTree>
    <p:extLst>
      <p:ext uri="{BB962C8B-B14F-4D97-AF65-F5344CB8AC3E}">
        <p14:creationId xmlns:p14="http://schemas.microsoft.com/office/powerpoint/2010/main" val="203286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19472"/>
          </a:xfrm>
        </p:spPr>
        <p:txBody>
          <a:bodyPr>
            <a:normAutofit fontScale="92500"/>
          </a:bodyPr>
          <a:lstStyle/>
          <a:p>
            <a:r>
              <a:rPr lang="en-US" dirty="0" smtClean="0"/>
              <a:t>D</a:t>
            </a:r>
            <a:r>
              <a:rPr lang="id-ID" dirty="0" smtClean="0"/>
              <a:t>idasari </a:t>
            </a:r>
            <a:r>
              <a:rPr lang="id-ID" dirty="0"/>
              <a:t>oleh pandangan  batas sempit </a:t>
            </a:r>
            <a:r>
              <a:rPr lang="id-ID" i="1" dirty="0"/>
              <a:t>Homo economicus</a:t>
            </a:r>
            <a:r>
              <a:rPr lang="id-ID" dirty="0"/>
              <a:t>, di mana manusia didorong oleh kepentingan diri dan penghargaan pada diri. Efisiensi adalah soal pemenuhan kepentingan diri dan memonitor atas apa yang dikejar manusia dan pengambilan keputusan adalah dunia pasar. </a:t>
            </a:r>
            <a:endParaRPr lang="en-US" dirty="0" smtClean="0"/>
          </a:p>
          <a:p>
            <a:r>
              <a:rPr lang="en-US" dirty="0" smtClean="0"/>
              <a:t>PENDEKATANNYA </a:t>
            </a:r>
            <a:r>
              <a:rPr lang="id-ID" dirty="0" smtClean="0"/>
              <a:t> </a:t>
            </a:r>
            <a:r>
              <a:rPr lang="id-ID" dirty="0"/>
              <a:t>adalah memasukkan etos konsumeris ke dalam pelayanan publik sehingga pemilih/ warga dilihat sebagai konsumen yang relasinya dengan pelayanan publik dimediasi melalui quasi-kontrak seperti sasaran kinerja dan “pernyataan misi”.</a:t>
            </a:r>
            <a:endParaRPr lang="en-US" dirty="0"/>
          </a:p>
          <a:p>
            <a:endParaRPr lang="en-US" dirty="0"/>
          </a:p>
        </p:txBody>
      </p:sp>
      <p:sp>
        <p:nvSpPr>
          <p:cNvPr id="3" name="Title 2"/>
          <p:cNvSpPr>
            <a:spLocks noGrp="1"/>
          </p:cNvSpPr>
          <p:nvPr>
            <p:ph type="title"/>
          </p:nvPr>
        </p:nvSpPr>
        <p:spPr/>
        <p:txBody>
          <a:bodyPr>
            <a:normAutofit fontScale="90000"/>
          </a:bodyPr>
          <a:lstStyle/>
          <a:p>
            <a:pPr algn="ctr"/>
            <a:r>
              <a:rPr lang="en-US" dirty="0">
                <a:effectLst/>
              </a:rPr>
              <a:t>K</a:t>
            </a:r>
            <a:r>
              <a:rPr lang="id-ID" dirty="0" smtClean="0">
                <a:effectLst/>
              </a:rPr>
              <a:t>erangka </a:t>
            </a:r>
            <a:r>
              <a:rPr lang="en-US" dirty="0">
                <a:effectLst/>
              </a:rPr>
              <a:t> </a:t>
            </a:r>
            <a:r>
              <a:rPr lang="en-US" dirty="0" smtClean="0">
                <a:effectLst/>
              </a:rPr>
              <a:t>I</a:t>
            </a:r>
            <a:r>
              <a:rPr lang="id-ID" dirty="0" smtClean="0">
                <a:effectLst/>
              </a:rPr>
              <a:t>nstitusionalisme </a:t>
            </a:r>
            <a:r>
              <a:rPr lang="en-US" dirty="0">
                <a:effectLst/>
              </a:rPr>
              <a:t>E</a:t>
            </a:r>
            <a:r>
              <a:rPr lang="id-ID" dirty="0" smtClean="0">
                <a:effectLst/>
              </a:rPr>
              <a:t>konomi </a:t>
            </a:r>
            <a:endParaRPr lang="en-US" dirty="0"/>
          </a:p>
        </p:txBody>
      </p:sp>
    </p:spTree>
    <p:extLst>
      <p:ext uri="{BB962C8B-B14F-4D97-AF65-F5344CB8AC3E}">
        <p14:creationId xmlns:p14="http://schemas.microsoft.com/office/powerpoint/2010/main" val="627542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376672"/>
          </a:xfrm>
        </p:spPr>
        <p:txBody>
          <a:bodyPr>
            <a:normAutofit fontScale="92500"/>
          </a:bodyPr>
          <a:lstStyle/>
          <a:p>
            <a:pPr marL="109728" indent="0">
              <a:buNone/>
            </a:pPr>
            <a:r>
              <a:rPr lang="id-ID" dirty="0" smtClean="0"/>
              <a:t>Pendekatan </a:t>
            </a:r>
            <a:r>
              <a:rPr lang="id-ID" dirty="0"/>
              <a:t>ini  menekankan pada 2 pokok (sentral) sebagaimana dikemukakan oleh Frederickson dan Smith (2012: 185), yaitu:  </a:t>
            </a:r>
            <a:endParaRPr lang="en-US" dirty="0" smtClean="0"/>
          </a:p>
          <a:p>
            <a:pPr marL="109728" indent="0">
              <a:buNone/>
            </a:pPr>
            <a:r>
              <a:rPr lang="id-ID" b="1" i="1" dirty="0" smtClean="0"/>
              <a:t>Pertama</a:t>
            </a:r>
            <a:r>
              <a:rPr lang="id-ID" b="1" i="1" dirty="0"/>
              <a:t>,</a:t>
            </a:r>
            <a:r>
              <a:rPr lang="id-ID" dirty="0"/>
              <a:t> individu mengerti akan kebutuhannya, mengerti akan pilihannya, dan mengerti pilihan yang terbaik bagi mereka dengan memilih opsi pilihan yang menggunakan biaya yang sedikit   (pengaruh dari neo-klasi ekonomi). </a:t>
            </a:r>
            <a:endParaRPr lang="en-US" dirty="0" smtClean="0"/>
          </a:p>
          <a:p>
            <a:pPr marL="109728" indent="0">
              <a:buNone/>
            </a:pPr>
            <a:r>
              <a:rPr lang="id-ID" b="1" i="1" dirty="0" smtClean="0"/>
              <a:t>Kedua</a:t>
            </a:r>
            <a:r>
              <a:rPr lang="id-ID" b="1" i="1" dirty="0"/>
              <a:t>,</a:t>
            </a:r>
            <a:r>
              <a:rPr lang="id-ID" dirty="0"/>
              <a:t>  mengasumsikan bahwa semua keputusan yang dihasilkan adalah perwujudan dari tindakan dan keputusan individu yang kolectif  Kerangka Pilihan publik  merupakan perspektif ekonomi yang diaplikasikan pada sektor </a:t>
            </a:r>
            <a:r>
              <a:rPr lang="id-ID" dirty="0" smtClean="0"/>
              <a:t>publik</a:t>
            </a:r>
            <a:endParaRPr lang="en-US" dirty="0" smtClean="0"/>
          </a:p>
          <a:p>
            <a:pPr marL="109728" indent="0">
              <a:buNone/>
            </a:pPr>
            <a:endParaRPr lang="en-US" dirty="0"/>
          </a:p>
          <a:p>
            <a:pPr marL="109728" indent="0">
              <a:buNone/>
            </a:pP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KERANGKA/PENDEKATAN PILIHAN PUBLIK</a:t>
            </a:r>
            <a:endParaRPr lang="en-US" dirty="0"/>
          </a:p>
        </p:txBody>
      </p:sp>
    </p:spTree>
    <p:extLst>
      <p:ext uri="{BB962C8B-B14F-4D97-AF65-F5344CB8AC3E}">
        <p14:creationId xmlns:p14="http://schemas.microsoft.com/office/powerpoint/2010/main" val="4266216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indent="-514350">
              <a:buFont typeface="+mj-lt"/>
              <a:buAutoNum type="arabicPeriod"/>
            </a:pPr>
            <a:r>
              <a:rPr lang="en-US" sz="3600" b="1" dirty="0" err="1" smtClean="0"/>
              <a:t>Memahami</a:t>
            </a:r>
            <a:r>
              <a:rPr lang="en-US" sz="3600" b="1" dirty="0" smtClean="0"/>
              <a:t>  </a:t>
            </a:r>
            <a:r>
              <a:rPr lang="en-US" sz="3600" b="1" dirty="0" err="1" smtClean="0"/>
              <a:t>Pendekatan</a:t>
            </a:r>
            <a:r>
              <a:rPr lang="en-US" sz="3600" b="1" dirty="0" smtClean="0"/>
              <a:t> </a:t>
            </a:r>
            <a:r>
              <a:rPr lang="en-US" sz="3600" b="1" dirty="0" err="1" smtClean="0"/>
              <a:t>kekuasaan</a:t>
            </a:r>
            <a:r>
              <a:rPr lang="en-US" sz="3600" b="1" dirty="0" smtClean="0"/>
              <a:t>, </a:t>
            </a:r>
            <a:r>
              <a:rPr lang="en-US" sz="3600" b="1" dirty="0" err="1" smtClean="0"/>
              <a:t>institusi</a:t>
            </a:r>
            <a:r>
              <a:rPr lang="en-US" sz="3600" b="1" dirty="0" smtClean="0"/>
              <a:t>, </a:t>
            </a:r>
            <a:r>
              <a:rPr lang="en-US" sz="3600" b="1" dirty="0" err="1" smtClean="0"/>
              <a:t>pilihan</a:t>
            </a:r>
            <a:r>
              <a:rPr lang="en-US" sz="3600" b="1" dirty="0" smtClean="0"/>
              <a:t> </a:t>
            </a:r>
            <a:r>
              <a:rPr lang="en-US" sz="3600" b="1" dirty="0" err="1"/>
              <a:t>publik</a:t>
            </a:r>
            <a:r>
              <a:rPr lang="en-US" sz="3600" b="1" dirty="0"/>
              <a:t> (</a:t>
            </a:r>
            <a:r>
              <a:rPr lang="en-US" sz="3600" b="1" dirty="0" err="1"/>
              <a:t>deliberatif</a:t>
            </a:r>
            <a:r>
              <a:rPr lang="en-US" sz="3600" b="1" dirty="0" smtClean="0"/>
              <a:t>) </a:t>
            </a:r>
            <a:r>
              <a:rPr lang="en-US" sz="3600" b="1" dirty="0" err="1" smtClean="0"/>
              <a:t>dan</a:t>
            </a:r>
            <a:r>
              <a:rPr lang="en-US" sz="3600" b="1" dirty="0" smtClean="0"/>
              <a:t> </a:t>
            </a:r>
            <a:r>
              <a:rPr lang="en-US" sz="3600" b="1" dirty="0" err="1" smtClean="0"/>
              <a:t>Rasionalitas</a:t>
            </a:r>
            <a:endParaRPr lang="en-US" sz="3600" b="1" dirty="0" smtClean="0"/>
          </a:p>
          <a:p>
            <a:pPr marL="514350" indent="-514350">
              <a:buFont typeface="+mj-lt"/>
              <a:buAutoNum type="arabicPeriod"/>
            </a:pPr>
            <a:r>
              <a:rPr lang="en-US" sz="3600" b="1" dirty="0" err="1"/>
              <a:t>Memahami</a:t>
            </a:r>
            <a:r>
              <a:rPr lang="en-US" sz="3600" b="1" dirty="0"/>
              <a:t>  </a:t>
            </a:r>
            <a:r>
              <a:rPr lang="en-US" sz="3600" b="1" dirty="0" smtClean="0"/>
              <a:t>RASIONALITAS </a:t>
            </a:r>
            <a:r>
              <a:rPr lang="en-US" sz="3600" b="1" dirty="0" err="1" smtClean="0"/>
              <a:t>dalam</a:t>
            </a:r>
            <a:r>
              <a:rPr lang="en-US" sz="3600" b="1" dirty="0" smtClean="0"/>
              <a:t> </a:t>
            </a:r>
            <a:r>
              <a:rPr lang="en-US" sz="3600" b="1" dirty="0" err="1" smtClean="0"/>
              <a:t>pengambilan</a:t>
            </a:r>
            <a:r>
              <a:rPr lang="en-US" sz="3600" b="1" dirty="0" smtClean="0"/>
              <a:t> </a:t>
            </a:r>
            <a:r>
              <a:rPr lang="en-US" sz="3600" b="1" dirty="0" err="1" smtClean="0"/>
              <a:t>keputusan</a:t>
            </a:r>
            <a:r>
              <a:rPr lang="en-US" sz="3600" b="1" dirty="0" smtClean="0"/>
              <a:t> </a:t>
            </a:r>
            <a:endParaRPr lang="en-US" sz="3600" b="1" dirty="0"/>
          </a:p>
          <a:p>
            <a:pPr marL="514350" indent="-514350">
              <a:buFont typeface="+mj-lt"/>
              <a:buAutoNum type="arabicPeriod"/>
            </a:pPr>
            <a:endParaRPr lang="en-US" sz="3600" b="1" dirty="0" smtClean="0"/>
          </a:p>
          <a:p>
            <a:pPr marL="514350" indent="-514350">
              <a:buFont typeface="+mj-lt"/>
              <a:buAutoNum type="arabicPeriod"/>
            </a:pPr>
            <a:endParaRPr lang="en-US" dirty="0"/>
          </a:p>
        </p:txBody>
      </p:sp>
      <p:sp>
        <p:nvSpPr>
          <p:cNvPr id="2" name="Title 1"/>
          <p:cNvSpPr>
            <a:spLocks noGrp="1"/>
          </p:cNvSpPr>
          <p:nvPr>
            <p:ph type="title"/>
          </p:nvPr>
        </p:nvSpPr>
        <p:spPr>
          <a:solidFill>
            <a:srgbClr val="92D050"/>
          </a:solidFill>
        </p:spPr>
        <p:txBody>
          <a:bodyPr/>
          <a:lstStyle/>
          <a:p>
            <a:pPr algn="ctr"/>
            <a:r>
              <a:rPr lang="en-US" dirty="0" smtClean="0">
                <a:solidFill>
                  <a:srgbClr val="FF0000"/>
                </a:solidFill>
              </a:rPr>
              <a:t>CAPAIAN  PEMBELAJARAN</a:t>
            </a:r>
            <a:endParaRPr lang="en-US" dirty="0">
              <a:solidFill>
                <a:srgbClr val="FF0000"/>
              </a:solidFill>
            </a:endParaRPr>
          </a:p>
        </p:txBody>
      </p:sp>
    </p:spTree>
    <p:extLst>
      <p:ext uri="{BB962C8B-B14F-4D97-AF65-F5344CB8AC3E}">
        <p14:creationId xmlns:p14="http://schemas.microsoft.com/office/powerpoint/2010/main" val="39362397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458200" cy="5148072"/>
          </a:xfrm>
        </p:spPr>
        <p:txBody>
          <a:bodyPr>
            <a:normAutofit fontScale="85000" lnSpcReduction="20000"/>
          </a:bodyPr>
          <a:lstStyle/>
          <a:p>
            <a:r>
              <a:rPr lang="id-ID" dirty="0" smtClean="0"/>
              <a:t>Kajian </a:t>
            </a:r>
            <a:r>
              <a:rPr lang="id-ID" dirty="0"/>
              <a:t>kerangka ini berpandangan, bahwa peran pemerintah menjadi actor utama dalam penyediaan barang-barang publik. Reformasi yang berkembang yang diberikan  pendekatan  pilihan publik  adalah pemerintah tidak lagi menjadi actor utama dalam penyediaan pelayanan publik, dimana adanya keterlibatan pihak swasta dan masyarakat sebagai bagaian terciptanya demokrasi. Ketika pemerintah tidak lagi dapat memberikan sebuah pelayanan yang maksimal kepada masyarakat, dalam pendekatan dan kerangka ini, maka swasta dapat mengambil alih untuk memberikannya guna mencapai pelayanan yang efektif dan efisien</a:t>
            </a:r>
            <a:r>
              <a:rPr lang="id-ID" dirty="0" smtClean="0"/>
              <a:t>.</a:t>
            </a:r>
            <a:endParaRPr lang="en-US" dirty="0" smtClean="0"/>
          </a:p>
          <a:p>
            <a:pPr marL="109728" indent="0">
              <a:buNone/>
            </a:pPr>
            <a:endParaRPr lang="en-US" dirty="0" smtClean="0"/>
          </a:p>
          <a:p>
            <a:r>
              <a:rPr lang="id-ID" dirty="0" smtClean="0"/>
              <a:t>Kerangka </a:t>
            </a:r>
            <a:r>
              <a:rPr lang="id-ID" dirty="0"/>
              <a:t>ini juga pada  dasarnya menekankan pada demokrasi dalam mewujudkan pemerintahan yang baik. </a:t>
            </a:r>
            <a:endParaRPr lang="en-US" dirty="0"/>
          </a:p>
          <a:p>
            <a:endParaRPr lang="en-US" dirty="0"/>
          </a:p>
        </p:txBody>
      </p:sp>
      <p:sp>
        <p:nvSpPr>
          <p:cNvPr id="3" name="Title 2"/>
          <p:cNvSpPr>
            <a:spLocks noGrp="1"/>
          </p:cNvSpPr>
          <p:nvPr>
            <p:ph type="title"/>
          </p:nvPr>
        </p:nvSpPr>
        <p:spPr/>
        <p:txBody>
          <a:bodyPr/>
          <a:lstStyle/>
          <a:p>
            <a:r>
              <a:rPr lang="en-US" dirty="0" smtClean="0"/>
              <a:t>LANJUTAN …..</a:t>
            </a:r>
            <a:endParaRPr lang="en-US" dirty="0"/>
          </a:p>
        </p:txBody>
      </p:sp>
    </p:spTree>
    <p:extLst>
      <p:ext uri="{BB962C8B-B14F-4D97-AF65-F5344CB8AC3E}">
        <p14:creationId xmlns:p14="http://schemas.microsoft.com/office/powerpoint/2010/main" val="1928011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PENGAMBILAN KEPUTUSAN ADALAH </a:t>
            </a:r>
            <a:r>
              <a:rPr lang="id-ID" dirty="0" smtClean="0"/>
              <a:t>Bangunan </a:t>
            </a:r>
            <a:r>
              <a:rPr lang="id-ID" dirty="0"/>
              <a:t>Rasionalitas ekonomi memandang pada dasarnya setiap orang, dalam membuat keputusan berdasarkan pada suatu pilihan berdasarkan informasi yang tersedia, membandingkan informasi tentang opsi yang berbeda-beda, kemudian dia akan memilih opsi yang bisa membuatnya mendapatkan tujuannya atau kepentingannya.  </a:t>
            </a:r>
            <a:endParaRPr lang="en-US" dirty="0" smtClean="0"/>
          </a:p>
          <a:p>
            <a:r>
              <a:rPr lang="en-US" dirty="0" smtClean="0"/>
              <a:t>PENGAMBILAN KEPUTUSAN  DIPENGARUHI OLEH PROSES PENGAMBILAN KEPUTUSAN </a:t>
            </a:r>
            <a:r>
              <a:rPr lang="en-US" b="1" u="sng" dirty="0" smtClean="0"/>
              <a:t>DALAM BIROKRASI</a:t>
            </a:r>
            <a:endParaRPr lang="en-US" b="1" u="sng" dirty="0"/>
          </a:p>
        </p:txBody>
      </p:sp>
      <p:sp>
        <p:nvSpPr>
          <p:cNvPr id="3" name="Title 2"/>
          <p:cNvSpPr>
            <a:spLocks noGrp="1"/>
          </p:cNvSpPr>
          <p:nvPr>
            <p:ph type="title"/>
          </p:nvPr>
        </p:nvSpPr>
        <p:spPr/>
        <p:txBody>
          <a:bodyPr>
            <a:normAutofit fontScale="90000"/>
          </a:bodyPr>
          <a:lstStyle/>
          <a:p>
            <a:pPr algn="ctr"/>
            <a:r>
              <a:rPr lang="en-US" dirty="0" smtClean="0"/>
              <a:t>KERANGKA/PENDEKATAN RASIONALITAS</a:t>
            </a:r>
            <a:endParaRPr lang="en-US" dirty="0"/>
          </a:p>
        </p:txBody>
      </p:sp>
    </p:spTree>
    <p:extLst>
      <p:ext uri="{BB962C8B-B14F-4D97-AF65-F5344CB8AC3E}">
        <p14:creationId xmlns:p14="http://schemas.microsoft.com/office/powerpoint/2010/main" val="14545897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US" b="1" dirty="0" smtClean="0"/>
              <a:t>MARCH,1988</a:t>
            </a:r>
          </a:p>
          <a:p>
            <a:pPr marL="109728" indent="0">
              <a:buNone/>
            </a:pPr>
            <a:r>
              <a:rPr lang="id-ID" dirty="0"/>
              <a:t>“</a:t>
            </a:r>
            <a:r>
              <a:rPr lang="id-ID" i="1" dirty="0">
                <a:solidFill>
                  <a:srgbClr val="FF0000"/>
                </a:solidFill>
              </a:rPr>
              <a:t>prosedur untuk membuat pilihan</a:t>
            </a:r>
            <a:r>
              <a:rPr lang="id-ID" dirty="0"/>
              <a:t>”, termasuk didalamnya rasionalitas proses yang disebut sebagai </a:t>
            </a:r>
            <a:r>
              <a:rPr lang="id-ID" b="1" i="1" dirty="0">
                <a:solidFill>
                  <a:srgbClr val="FF0000"/>
                </a:solidFill>
              </a:rPr>
              <a:t>rasionalitas prosedur</a:t>
            </a:r>
            <a:r>
              <a:rPr lang="id-ID" dirty="0"/>
              <a:t>, dan </a:t>
            </a:r>
            <a:r>
              <a:rPr lang="id-ID" b="1" i="1" dirty="0">
                <a:solidFill>
                  <a:srgbClr val="FF0000"/>
                </a:solidFill>
              </a:rPr>
              <a:t>rasionalitas substantiv</a:t>
            </a:r>
            <a:r>
              <a:rPr lang="id-ID" b="1" dirty="0">
                <a:solidFill>
                  <a:srgbClr val="FF0000"/>
                </a:solidFill>
              </a:rPr>
              <a:t>e </a:t>
            </a:r>
            <a:r>
              <a:rPr lang="id-ID" dirty="0"/>
              <a:t>yang menghubungkan pilihan untuk mencapai </a:t>
            </a:r>
            <a:r>
              <a:rPr lang="id-ID" dirty="0" smtClean="0"/>
              <a:t>sasaran</a:t>
            </a:r>
            <a:endParaRPr lang="en-US" dirty="0" smtClean="0"/>
          </a:p>
          <a:p>
            <a:pPr marL="109728" indent="0">
              <a:buNone/>
            </a:pPr>
            <a:endParaRPr lang="en-US" dirty="0" smtClean="0"/>
          </a:p>
          <a:p>
            <a:pPr marL="109728" indent="0">
              <a:buNone/>
            </a:pPr>
            <a:r>
              <a:rPr lang="en-US" b="1" dirty="0" smtClean="0"/>
              <a:t>DUNN,2000</a:t>
            </a:r>
          </a:p>
          <a:p>
            <a:pPr marL="109728" indent="0">
              <a:buNone/>
            </a:pPr>
            <a:r>
              <a:rPr lang="en-US" dirty="0" smtClean="0"/>
              <a:t>PEMILIHAN </a:t>
            </a:r>
            <a:r>
              <a:rPr lang="id-ID" dirty="0" smtClean="0"/>
              <a:t> </a:t>
            </a:r>
            <a:r>
              <a:rPr lang="id-ID" dirty="0"/>
              <a:t>secara nalar tentang perlunya mengambil arah tindakan tertentu untuk memecahkan masalah kebijakan. </a:t>
            </a:r>
            <a:endParaRPr lang="en-US" dirty="0"/>
          </a:p>
          <a:p>
            <a:pPr marL="109728" indent="0">
              <a:buNone/>
            </a:pPr>
            <a:endParaRPr lang="en-US" dirty="0"/>
          </a:p>
        </p:txBody>
      </p:sp>
      <p:sp>
        <p:nvSpPr>
          <p:cNvPr id="3" name="Title 2"/>
          <p:cNvSpPr>
            <a:spLocks noGrp="1"/>
          </p:cNvSpPr>
          <p:nvPr>
            <p:ph type="title"/>
          </p:nvPr>
        </p:nvSpPr>
        <p:spPr/>
        <p:txBody>
          <a:bodyPr>
            <a:normAutofit fontScale="90000"/>
          </a:bodyPr>
          <a:lstStyle/>
          <a:p>
            <a:pPr algn="ctr"/>
            <a:r>
              <a:rPr lang="en-US" dirty="0" smtClean="0"/>
              <a:t>RASIONALITAS PENGAMBILAN KEPUTUSAN </a:t>
            </a:r>
            <a:endParaRPr lang="en-US" dirty="0"/>
          </a:p>
        </p:txBody>
      </p:sp>
    </p:spTree>
    <p:extLst>
      <p:ext uri="{BB962C8B-B14F-4D97-AF65-F5344CB8AC3E}">
        <p14:creationId xmlns:p14="http://schemas.microsoft.com/office/powerpoint/2010/main" val="2754127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82000" cy="4919472"/>
          </a:xfrm>
        </p:spPr>
        <p:txBody>
          <a:bodyPr>
            <a:normAutofit fontScale="92500" lnSpcReduction="20000"/>
          </a:bodyPr>
          <a:lstStyle/>
          <a:p>
            <a:r>
              <a:rPr lang="en-US" dirty="0" smtClean="0"/>
              <a:t>BERDASARKAN </a:t>
            </a:r>
            <a:r>
              <a:rPr lang="id-ID" dirty="0" smtClean="0"/>
              <a:t> </a:t>
            </a:r>
            <a:r>
              <a:rPr lang="id-ID" b="1" u="sng" dirty="0">
                <a:solidFill>
                  <a:srgbClr val="FF0000"/>
                </a:solidFill>
              </a:rPr>
              <a:t>cara,logika akhir, dan asumsi </a:t>
            </a:r>
            <a:r>
              <a:rPr lang="id-ID" dirty="0"/>
              <a:t>bahwa pertanyaan yang muncul adalah </a:t>
            </a:r>
            <a:r>
              <a:rPr lang="id-ID" i="1" dirty="0"/>
              <a:t>bagaimana memilih cara yang paling baik untuk mencapai tujuan yang telah disepakati.</a:t>
            </a:r>
            <a:r>
              <a:rPr lang="id-ID" dirty="0"/>
              <a:t> </a:t>
            </a:r>
            <a:endParaRPr lang="en-US" dirty="0" smtClean="0"/>
          </a:p>
          <a:p>
            <a:pPr marL="109728" indent="0">
              <a:buNone/>
            </a:pPr>
            <a:r>
              <a:rPr lang="id-ID" dirty="0" smtClean="0"/>
              <a:t> </a:t>
            </a:r>
            <a:endParaRPr lang="en-US" dirty="0" smtClean="0"/>
          </a:p>
          <a:p>
            <a:r>
              <a:rPr lang="en-US" dirty="0" smtClean="0"/>
              <a:t>ADA</a:t>
            </a:r>
            <a:r>
              <a:rPr lang="id-ID" dirty="0" smtClean="0"/>
              <a:t> </a:t>
            </a:r>
            <a:r>
              <a:rPr lang="id-ID" b="1" u="sng" dirty="0">
                <a:solidFill>
                  <a:srgbClr val="FF0000"/>
                </a:solidFill>
              </a:rPr>
              <a:t>fakta dan nilai </a:t>
            </a:r>
            <a:r>
              <a:rPr lang="id-ID" dirty="0"/>
              <a:t>terkait cara dan tujuan dalam proses pembuatan keputusan dimana alternatif sudah dipilih dengan mempertimbangkan cara yang tepat untuk menjangkau keinginan akhir yang sering kali hanya sebagai instrumen untuk tujuan akhir yang utama.  </a:t>
            </a:r>
            <a:endParaRPr lang="en-US" dirty="0" smtClean="0"/>
          </a:p>
          <a:p>
            <a:pPr marL="109728" indent="0">
              <a:buNone/>
            </a:pPr>
            <a:endParaRPr lang="en-US" dirty="0" smtClean="0"/>
          </a:p>
          <a:p>
            <a:r>
              <a:rPr lang="id-ID" dirty="0" smtClean="0"/>
              <a:t>Rasionalitas </a:t>
            </a:r>
            <a:r>
              <a:rPr lang="id-ID" dirty="0"/>
              <a:t>dilakukan dengan </a:t>
            </a:r>
            <a:r>
              <a:rPr lang="id-ID" b="1" u="sng" dirty="0">
                <a:solidFill>
                  <a:srgbClr val="FF0000"/>
                </a:solidFill>
              </a:rPr>
              <a:t>mengkonstruksikan rantai cara-tujuan pada </a:t>
            </a:r>
            <a:r>
              <a:rPr lang="id-ID" b="1" u="sng" dirty="0" smtClean="0">
                <a:solidFill>
                  <a:srgbClr val="FF0000"/>
                </a:solidFill>
              </a:rPr>
              <a:t>masalah</a:t>
            </a:r>
            <a:r>
              <a:rPr lang="id-ID" dirty="0" smtClean="0"/>
              <a:t>” </a:t>
            </a:r>
            <a:r>
              <a:rPr lang="id-ID" dirty="0"/>
              <a:t>.</a:t>
            </a:r>
            <a:endParaRPr lang="en-US" dirty="0"/>
          </a:p>
        </p:txBody>
      </p:sp>
      <p:sp>
        <p:nvSpPr>
          <p:cNvPr id="3" name="Title 2"/>
          <p:cNvSpPr>
            <a:spLocks noGrp="1"/>
          </p:cNvSpPr>
          <p:nvPr>
            <p:ph type="title"/>
          </p:nvPr>
        </p:nvSpPr>
        <p:spPr/>
        <p:txBody>
          <a:bodyPr/>
          <a:lstStyle/>
          <a:p>
            <a:r>
              <a:rPr lang="en-US" dirty="0" smtClean="0"/>
              <a:t>“SUBSTANSI” RASIONALITAS</a:t>
            </a:r>
            <a:endParaRPr lang="en-US" dirty="0"/>
          </a:p>
        </p:txBody>
      </p:sp>
    </p:spTree>
    <p:extLst>
      <p:ext uri="{BB962C8B-B14F-4D97-AF65-F5344CB8AC3E}">
        <p14:creationId xmlns:p14="http://schemas.microsoft.com/office/powerpoint/2010/main" val="26488717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800600"/>
          </a:xfrm>
        </p:spPr>
        <p:txBody>
          <a:bodyPr>
            <a:normAutofit fontScale="85000" lnSpcReduction="20000"/>
          </a:bodyPr>
          <a:lstStyle/>
          <a:p>
            <a:pPr lvl="0"/>
            <a:r>
              <a:rPr lang="en-US" b="1" dirty="0" smtClean="0">
                <a:solidFill>
                  <a:srgbClr val="FF0000"/>
                </a:solidFill>
              </a:rPr>
              <a:t>MENGIDENTIFIKASI</a:t>
            </a:r>
            <a:r>
              <a:rPr lang="en-US" dirty="0" smtClean="0"/>
              <a:t> </a:t>
            </a:r>
            <a:r>
              <a:rPr lang="id-ID" dirty="0" smtClean="0"/>
              <a:t> </a:t>
            </a:r>
            <a:r>
              <a:rPr lang="id-ID" dirty="0"/>
              <a:t>masalah kebijakan yang diterima sebagai konsensus oleh semua pelaku kebijakan yang relevan.</a:t>
            </a:r>
            <a:endParaRPr lang="en-US" dirty="0"/>
          </a:p>
          <a:p>
            <a:pPr lvl="0"/>
            <a:r>
              <a:rPr lang="en-US" b="1" dirty="0" smtClean="0">
                <a:solidFill>
                  <a:srgbClr val="FF0000"/>
                </a:solidFill>
              </a:rPr>
              <a:t>MENDIFINISIKAN DAN MENGURUTKAN </a:t>
            </a:r>
            <a:r>
              <a:rPr lang="id-ID" dirty="0" smtClean="0"/>
              <a:t>secara </a:t>
            </a:r>
            <a:r>
              <a:rPr lang="id-ID" dirty="0"/>
              <a:t>konsisten tujuan dan sasaran yang pencapaiannya mencerminkan pemecahan masalah.</a:t>
            </a:r>
            <a:endParaRPr lang="en-US" dirty="0"/>
          </a:p>
          <a:p>
            <a:pPr lvl="0"/>
            <a:r>
              <a:rPr lang="en-US" b="1" dirty="0" smtClean="0">
                <a:solidFill>
                  <a:srgbClr val="FF0000"/>
                </a:solidFill>
              </a:rPr>
              <a:t>MENGIDENTIFIKAS</a:t>
            </a:r>
            <a:r>
              <a:rPr lang="en-US" dirty="0" smtClean="0"/>
              <a:t>I</a:t>
            </a:r>
            <a:r>
              <a:rPr lang="id-ID" dirty="0" smtClean="0"/>
              <a:t> </a:t>
            </a:r>
            <a:r>
              <a:rPr lang="id-ID" dirty="0"/>
              <a:t>semua pilihan kebijakan yang dapat memberikan kontribusi terhadap pencapaian masing-masing tujuan dan sasaran.</a:t>
            </a:r>
            <a:endParaRPr lang="en-US" dirty="0"/>
          </a:p>
          <a:p>
            <a:pPr lvl="0"/>
            <a:r>
              <a:rPr lang="en-US" b="1" dirty="0" smtClean="0">
                <a:solidFill>
                  <a:srgbClr val="FF0000"/>
                </a:solidFill>
              </a:rPr>
              <a:t>MERAMALKAN </a:t>
            </a:r>
            <a:r>
              <a:rPr lang="id-ID" dirty="0" smtClean="0"/>
              <a:t>semua </a:t>
            </a:r>
            <a:r>
              <a:rPr lang="id-ID" dirty="0"/>
              <a:t>konsekuensi yang akan dihasilkan oleh seleksi setiap alternatif.</a:t>
            </a:r>
            <a:endParaRPr lang="en-US" dirty="0"/>
          </a:p>
          <a:p>
            <a:pPr lvl="0"/>
            <a:r>
              <a:rPr lang="en-US" b="1" dirty="0" smtClean="0">
                <a:solidFill>
                  <a:srgbClr val="FF0000"/>
                </a:solidFill>
              </a:rPr>
              <a:t>MEMBANDINGKAN</a:t>
            </a:r>
            <a:r>
              <a:rPr lang="en-US" dirty="0" smtClean="0"/>
              <a:t> </a:t>
            </a:r>
            <a:r>
              <a:rPr lang="id-ID" dirty="0" smtClean="0"/>
              <a:t>setiap </a:t>
            </a:r>
            <a:r>
              <a:rPr lang="id-ID" dirty="0"/>
              <a:t>pilihan dalam hal akibatnya terhadap pencapaian setiap tujuan dan sasaran.</a:t>
            </a:r>
            <a:endParaRPr lang="en-US" dirty="0"/>
          </a:p>
          <a:p>
            <a:pPr lvl="0"/>
            <a:r>
              <a:rPr lang="en-US" b="1" dirty="0" smtClean="0">
                <a:solidFill>
                  <a:srgbClr val="FF0000"/>
                </a:solidFill>
              </a:rPr>
              <a:t>MEMILIH</a:t>
            </a:r>
            <a:r>
              <a:rPr lang="en-US" dirty="0" smtClean="0"/>
              <a:t> </a:t>
            </a:r>
            <a:r>
              <a:rPr lang="id-ID" dirty="0" smtClean="0"/>
              <a:t>alternatif </a:t>
            </a:r>
            <a:r>
              <a:rPr lang="id-ID" dirty="0"/>
              <a:t>yang memaksimalkan pencapaian tujuan.</a:t>
            </a:r>
            <a:endParaRPr lang="en-US" dirty="0"/>
          </a:p>
          <a:p>
            <a:endParaRPr lang="en-US" dirty="0"/>
          </a:p>
        </p:txBody>
      </p:sp>
      <p:sp>
        <p:nvSpPr>
          <p:cNvPr id="3" name="Title 2"/>
          <p:cNvSpPr>
            <a:spLocks noGrp="1"/>
          </p:cNvSpPr>
          <p:nvPr>
            <p:ph type="title"/>
          </p:nvPr>
        </p:nvSpPr>
        <p:spPr/>
        <p:txBody>
          <a:bodyPr>
            <a:noAutofit/>
          </a:bodyPr>
          <a:lstStyle/>
          <a:p>
            <a:pPr algn="ctr"/>
            <a:r>
              <a:rPr lang="id-ID" sz="2800" dirty="0">
                <a:solidFill>
                  <a:srgbClr val="FF0000"/>
                </a:solidFill>
                <a:effectLst/>
              </a:rPr>
              <a:t>Dunn (</a:t>
            </a:r>
            <a:r>
              <a:rPr lang="id-ID" sz="2800" dirty="0" smtClean="0">
                <a:solidFill>
                  <a:srgbClr val="FF0000"/>
                </a:solidFill>
                <a:effectLst/>
              </a:rPr>
              <a:t>2000</a:t>
            </a:r>
            <a:r>
              <a:rPr lang="en-US" sz="2800" dirty="0" smtClean="0">
                <a:solidFill>
                  <a:srgbClr val="FF0000"/>
                </a:solidFill>
                <a:effectLst/>
              </a:rPr>
              <a:t>) </a:t>
            </a:r>
            <a:br>
              <a:rPr lang="en-US" sz="2800" dirty="0" smtClean="0">
                <a:solidFill>
                  <a:srgbClr val="FF0000"/>
                </a:solidFill>
                <a:effectLst/>
              </a:rPr>
            </a:br>
            <a:r>
              <a:rPr lang="en-US" sz="2800" dirty="0" smtClean="0">
                <a:solidFill>
                  <a:srgbClr val="FF0000"/>
                </a:solidFill>
                <a:effectLst/>
              </a:rPr>
              <a:t>LANGKAH-LANGKAH PENGAMBILAN KEPUTUSAN RASIONAL KOMPREHENSIF</a:t>
            </a:r>
            <a:endParaRPr lang="en-US" sz="2800" dirty="0">
              <a:solidFill>
                <a:srgbClr val="FF0000"/>
              </a:solidFill>
            </a:endParaRPr>
          </a:p>
        </p:txBody>
      </p:sp>
    </p:spTree>
    <p:extLst>
      <p:ext uri="{BB962C8B-B14F-4D97-AF65-F5344CB8AC3E}">
        <p14:creationId xmlns:p14="http://schemas.microsoft.com/office/powerpoint/2010/main" val="12941992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376672"/>
          </a:xfrm>
        </p:spPr>
        <p:txBody>
          <a:bodyPr>
            <a:normAutofit fontScale="70000" lnSpcReduction="20000"/>
          </a:bodyPr>
          <a:lstStyle/>
          <a:p>
            <a:r>
              <a:rPr lang="id-ID" b="1" i="1" u="sng" dirty="0">
                <a:solidFill>
                  <a:srgbClr val="FF0000"/>
                </a:solidFill>
              </a:rPr>
              <a:t>Rasionalitas Teknis</a:t>
            </a:r>
            <a:r>
              <a:rPr lang="id-ID" dirty="0"/>
              <a:t>.  Merupakan karakteristik pilihan yang bernalar, yang meliputi perbandingan berbagai alternatif atas dasar kemampuan masing-masing memecahkan masalah publik secara efektif.</a:t>
            </a:r>
            <a:endParaRPr lang="en-US" dirty="0"/>
          </a:p>
          <a:p>
            <a:r>
              <a:rPr lang="id-ID" b="1" i="1" u="sng" dirty="0">
                <a:solidFill>
                  <a:srgbClr val="FF0000"/>
                </a:solidFill>
              </a:rPr>
              <a:t>Rasionalitas Ekonomis</a:t>
            </a:r>
            <a:r>
              <a:rPr lang="id-ID" dirty="0"/>
              <a:t>. Merupakan karakteristik pilihan yag bernalar yang membandingkan berbagai alternatif atas dasar kemampuannya untuk menemukan pemecahan masalah publik yang efisien.</a:t>
            </a:r>
            <a:endParaRPr lang="en-US" dirty="0"/>
          </a:p>
          <a:p>
            <a:r>
              <a:rPr lang="id-ID" b="1" i="1" u="sng" dirty="0">
                <a:solidFill>
                  <a:srgbClr val="FF0000"/>
                </a:solidFill>
              </a:rPr>
              <a:t>Rasionalitas Legal</a:t>
            </a:r>
            <a:r>
              <a:rPr lang="id-ID" dirty="0"/>
              <a:t>. Merupakan karakteristik pilihan yang bernalar yag meliputi perbandingan alternatif menurut kesesuaian hukumnya terhadap peraturan-peraturan dan kasus-kasus penyelesaian perkara sebelumnya.</a:t>
            </a:r>
            <a:endParaRPr lang="en-US" dirty="0"/>
          </a:p>
          <a:p>
            <a:r>
              <a:rPr lang="id-ID" b="1" i="1" u="sng" dirty="0">
                <a:solidFill>
                  <a:srgbClr val="FF0000"/>
                </a:solidFill>
              </a:rPr>
              <a:t>Rasionalitas Sosial</a:t>
            </a:r>
            <a:r>
              <a:rPr lang="id-ID" dirty="0"/>
              <a:t>. Merupakan karakteristik pilihan yang bernalar menyangkut perbandingan alternatif menurut kemampuannya dalam mempertahankan atau meningkatkan institusi-institusi sosial yang bernilai, yaitu untuk menyelenggarakan pelembagaan.</a:t>
            </a:r>
            <a:endParaRPr lang="en-US" dirty="0"/>
          </a:p>
          <a:p>
            <a:r>
              <a:rPr lang="id-ID" b="1" i="1" u="sng" dirty="0">
                <a:solidFill>
                  <a:srgbClr val="FF0000"/>
                </a:solidFill>
              </a:rPr>
              <a:t>Rasionalitas Substantif</a:t>
            </a:r>
            <a:r>
              <a:rPr lang="id-ID" b="1" i="1" dirty="0"/>
              <a:t>.</a:t>
            </a:r>
            <a:r>
              <a:rPr lang="id-ID" dirty="0"/>
              <a:t> Merupakan karakteristik pilihan yang bernalar menyangkut perbandingan berbagai bentuk rasionalitas tehnis, ekonomis, legal, sosial dengan maksud agar dapat dibuat pilihan yang paling banyak di bawah kondisi yang ada.</a:t>
            </a:r>
            <a:endParaRPr lang="en-US" dirty="0"/>
          </a:p>
          <a:p>
            <a:endParaRPr lang="en-US" dirty="0"/>
          </a:p>
        </p:txBody>
      </p:sp>
      <p:sp>
        <p:nvSpPr>
          <p:cNvPr id="3" name="Title 2"/>
          <p:cNvSpPr>
            <a:spLocks noGrp="1"/>
          </p:cNvSpPr>
          <p:nvPr>
            <p:ph type="title"/>
          </p:nvPr>
        </p:nvSpPr>
        <p:spPr/>
        <p:txBody>
          <a:bodyPr/>
          <a:lstStyle/>
          <a:p>
            <a:pPr algn="ctr"/>
            <a:r>
              <a:rPr lang="en-US" dirty="0" smtClean="0"/>
              <a:t>JENIS-JENIS RASIONALITAS</a:t>
            </a:r>
            <a:endParaRPr lang="en-US" dirty="0"/>
          </a:p>
        </p:txBody>
      </p:sp>
    </p:spTree>
    <p:extLst>
      <p:ext uri="{BB962C8B-B14F-4D97-AF65-F5344CB8AC3E}">
        <p14:creationId xmlns:p14="http://schemas.microsoft.com/office/powerpoint/2010/main" val="22099035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id-ID" dirty="0" smtClean="0"/>
              <a:t>Ada </a:t>
            </a:r>
            <a:r>
              <a:rPr lang="id-ID" dirty="0"/>
              <a:t>2 logika rasional dalam teori keputusan, yakni : </a:t>
            </a:r>
            <a:endParaRPr lang="en-US" dirty="0" smtClean="0"/>
          </a:p>
          <a:p>
            <a:pPr marL="109728" indent="0">
              <a:buNone/>
            </a:pPr>
            <a:endParaRPr lang="en-US" dirty="0" smtClean="0"/>
          </a:p>
          <a:p>
            <a:pPr marL="109728" indent="0">
              <a:buNone/>
            </a:pPr>
            <a:r>
              <a:rPr lang="id-ID" b="1" i="1" dirty="0" smtClean="0"/>
              <a:t>Pertama</a:t>
            </a:r>
            <a:r>
              <a:rPr lang="id-ID" b="1" i="1" dirty="0"/>
              <a:t>, </a:t>
            </a:r>
            <a:r>
              <a:rPr lang="id-ID" dirty="0"/>
              <a:t>logika keputusan rasional dari </a:t>
            </a:r>
            <a:r>
              <a:rPr lang="id-ID" b="1" dirty="0">
                <a:solidFill>
                  <a:srgbClr val="FF0000"/>
                </a:solidFill>
              </a:rPr>
              <a:t>konsekuensi. </a:t>
            </a:r>
            <a:endParaRPr lang="en-US" b="1" dirty="0" smtClean="0">
              <a:solidFill>
                <a:srgbClr val="FF0000"/>
              </a:solidFill>
            </a:endParaRPr>
          </a:p>
          <a:p>
            <a:pPr marL="109728" indent="0">
              <a:buNone/>
            </a:pPr>
            <a:r>
              <a:rPr lang="id-ID" b="1" i="1" dirty="0" smtClean="0"/>
              <a:t>Kedua</a:t>
            </a:r>
            <a:r>
              <a:rPr lang="id-ID" b="1" i="1" dirty="0"/>
              <a:t>,</a:t>
            </a:r>
            <a:r>
              <a:rPr lang="id-ID" dirty="0"/>
              <a:t> logika keputusan rasional dari </a:t>
            </a:r>
            <a:r>
              <a:rPr lang="id-ID" b="1" dirty="0">
                <a:solidFill>
                  <a:srgbClr val="FF0000"/>
                </a:solidFill>
              </a:rPr>
              <a:t>kelayakan/berkesesuaian (kepatutan).</a:t>
            </a:r>
            <a:endParaRPr lang="en-US" b="1" dirty="0">
              <a:solidFill>
                <a:srgbClr val="FF0000"/>
              </a:solidFill>
            </a:endParaRPr>
          </a:p>
        </p:txBody>
      </p:sp>
      <p:sp>
        <p:nvSpPr>
          <p:cNvPr id="3" name="Title 2"/>
          <p:cNvSpPr>
            <a:spLocks noGrp="1"/>
          </p:cNvSpPr>
          <p:nvPr>
            <p:ph type="title"/>
          </p:nvPr>
        </p:nvSpPr>
        <p:spPr/>
        <p:txBody>
          <a:bodyPr>
            <a:normAutofit/>
          </a:bodyPr>
          <a:lstStyle/>
          <a:p>
            <a:pPr algn="ctr"/>
            <a:r>
              <a:rPr lang="id-ID" dirty="0"/>
              <a:t>Frederickson dan Smith (</a:t>
            </a:r>
            <a:r>
              <a:rPr lang="id-ID" dirty="0" smtClean="0"/>
              <a:t>2012)</a:t>
            </a:r>
            <a:endParaRPr lang="en-US" dirty="0"/>
          </a:p>
        </p:txBody>
      </p:sp>
    </p:spTree>
    <p:extLst>
      <p:ext uri="{BB962C8B-B14F-4D97-AF65-F5344CB8AC3E}">
        <p14:creationId xmlns:p14="http://schemas.microsoft.com/office/powerpoint/2010/main" val="39398966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smtClean="0"/>
          </a:p>
          <a:p>
            <a:r>
              <a:rPr lang="id-ID" dirty="0" smtClean="0"/>
              <a:t>Keputusan </a:t>
            </a:r>
            <a:r>
              <a:rPr lang="id-ID" dirty="0"/>
              <a:t>rasional dan logika konsekuensi dilakukan berdasar konsekuensi pilihan yang lebih </a:t>
            </a:r>
            <a:r>
              <a:rPr lang="id-ID" b="1" u="sng" dirty="0">
                <a:solidFill>
                  <a:srgbClr val="FF0000"/>
                </a:solidFill>
              </a:rPr>
              <a:t>mengantisipasi masa datang, hasil atau tujuan</a:t>
            </a:r>
            <a:r>
              <a:rPr lang="id-ID" b="1" u="sng" dirty="0" smtClean="0">
                <a:solidFill>
                  <a:srgbClr val="FF0000"/>
                </a:solidFill>
              </a:rPr>
              <a:t>.</a:t>
            </a:r>
            <a:endParaRPr lang="en-US" b="1" u="sng" dirty="0" smtClean="0">
              <a:solidFill>
                <a:srgbClr val="FF0000"/>
              </a:solidFill>
            </a:endParaRPr>
          </a:p>
        </p:txBody>
      </p:sp>
      <p:sp>
        <p:nvSpPr>
          <p:cNvPr id="3" name="Title 2"/>
          <p:cNvSpPr>
            <a:spLocks noGrp="1"/>
          </p:cNvSpPr>
          <p:nvPr>
            <p:ph type="title"/>
          </p:nvPr>
        </p:nvSpPr>
        <p:spPr/>
        <p:txBody>
          <a:bodyPr>
            <a:normAutofit fontScale="90000"/>
          </a:bodyPr>
          <a:lstStyle/>
          <a:p>
            <a:pPr algn="ctr"/>
            <a:r>
              <a:rPr lang="en-US" dirty="0" smtClean="0"/>
              <a:t>KEPUTUSAN RASIONAL DAN LOGIKA KONSEKUENSI</a:t>
            </a:r>
            <a:endParaRPr lang="en-US" dirty="0"/>
          </a:p>
        </p:txBody>
      </p:sp>
    </p:spTree>
    <p:extLst>
      <p:ext uri="{BB962C8B-B14F-4D97-AF65-F5344CB8AC3E}">
        <p14:creationId xmlns:p14="http://schemas.microsoft.com/office/powerpoint/2010/main" val="7222065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178491"/>
          </a:xfrm>
        </p:spPr>
        <p:txBody>
          <a:bodyPr>
            <a:normAutofit fontScale="77500" lnSpcReduction="20000"/>
          </a:bodyPr>
          <a:lstStyle/>
          <a:p>
            <a:pPr marL="109728" indent="0">
              <a:buNone/>
            </a:pPr>
            <a:r>
              <a:rPr lang="id-ID" b="1" i="1" u="sng" dirty="0">
                <a:solidFill>
                  <a:srgbClr val="FF0000"/>
                </a:solidFill>
              </a:rPr>
              <a:t>(a). Informasi.</a:t>
            </a:r>
            <a:r>
              <a:rPr lang="id-ID" u="sng" dirty="0">
                <a:solidFill>
                  <a:srgbClr val="FF0000"/>
                </a:solidFill>
              </a:rPr>
              <a:t> </a:t>
            </a:r>
            <a:endParaRPr lang="en-US" u="sng" dirty="0" smtClean="0">
              <a:solidFill>
                <a:srgbClr val="FF0000"/>
              </a:solidFill>
            </a:endParaRPr>
          </a:p>
          <a:p>
            <a:pPr marL="109728" indent="0">
              <a:buNone/>
            </a:pPr>
            <a:endParaRPr lang="en-US" u="sng" dirty="0">
              <a:solidFill>
                <a:srgbClr val="FF0000"/>
              </a:solidFill>
            </a:endParaRPr>
          </a:p>
          <a:p>
            <a:pPr marL="109728" indent="0">
              <a:buNone/>
            </a:pPr>
            <a:r>
              <a:rPr lang="id-ID" b="1" i="1" dirty="0"/>
              <a:t>Pertama,</a:t>
            </a:r>
            <a:r>
              <a:rPr lang="id-ID" dirty="0"/>
              <a:t> kapasitas individu dan organisasi untuk memproses informasi, khususnya dilingkungan kaya informasi, diilustrasikan oleh fungsi mesin pencari internet</a:t>
            </a:r>
            <a:r>
              <a:rPr lang="id-ID" dirty="0" smtClean="0"/>
              <a:t>.</a:t>
            </a:r>
            <a:endParaRPr lang="en-US" dirty="0" smtClean="0"/>
          </a:p>
          <a:p>
            <a:pPr marL="109728" indent="0">
              <a:buNone/>
            </a:pPr>
            <a:r>
              <a:rPr lang="id-ID" b="1" i="1" dirty="0"/>
              <a:t>Kedua,</a:t>
            </a:r>
            <a:r>
              <a:rPr lang="id-ID" dirty="0"/>
              <a:t> terjadinya kelebihan beban masalah membutuhkan perhatian, dan tidak semua masalah dapat ditangani sekaligus. </a:t>
            </a:r>
            <a:endParaRPr lang="en-US" dirty="0"/>
          </a:p>
          <a:p>
            <a:pPr marL="109728" indent="0">
              <a:buNone/>
            </a:pPr>
            <a:r>
              <a:rPr lang="id-ID" b="1" i="1" dirty="0"/>
              <a:t>Ketiga,</a:t>
            </a:r>
            <a:r>
              <a:rPr lang="id-ID" dirty="0"/>
              <a:t> adanya keterbatasan perhatian, baik dalam hal waktu dan kemampuan. </a:t>
            </a:r>
            <a:endParaRPr lang="en-US" dirty="0"/>
          </a:p>
          <a:p>
            <a:pPr marL="109728" indent="0">
              <a:buNone/>
            </a:pPr>
            <a:r>
              <a:rPr lang="id-ID" b="1" i="1" dirty="0"/>
              <a:t>Keempat,</a:t>
            </a:r>
            <a:r>
              <a:rPr lang="id-ID" dirty="0"/>
              <a:t> masalah komunikasi muncul dari kompartementalisasi, subkultur professional, bahasa dan informasi yang berlebihan</a:t>
            </a:r>
            <a:endParaRPr lang="en-US" dirty="0"/>
          </a:p>
        </p:txBody>
      </p:sp>
      <p:sp>
        <p:nvSpPr>
          <p:cNvPr id="3" name="Title 2"/>
          <p:cNvSpPr>
            <a:spLocks noGrp="1"/>
          </p:cNvSpPr>
          <p:nvPr>
            <p:ph type="title"/>
          </p:nvPr>
        </p:nvSpPr>
        <p:spPr>
          <a:xfrm>
            <a:off x="457200" y="274638"/>
            <a:ext cx="8229600" cy="1401762"/>
          </a:xfrm>
        </p:spPr>
        <p:txBody>
          <a:bodyPr>
            <a:noAutofit/>
          </a:bodyPr>
          <a:lstStyle/>
          <a:p>
            <a:pPr algn="ctr"/>
            <a:r>
              <a:rPr lang="id-ID" sz="2000" dirty="0">
                <a:effectLst/>
              </a:rPr>
              <a:t>Bendor, Taylor, dan Von Gaalen (dalam Frederickson dan Smith,2012: 167-172), mengemukakan beberapa batasan keputusan rasionalitas dalam kaitan dengan logika konsekuensi, yakni : </a:t>
            </a:r>
            <a:r>
              <a:rPr lang="en-US" sz="2000" dirty="0">
                <a:effectLst/>
              </a:rPr>
              <a:t/>
            </a:r>
            <a:br>
              <a:rPr lang="en-US" sz="2000" dirty="0">
                <a:effectLst/>
              </a:rPr>
            </a:br>
            <a:endParaRPr lang="en-US" sz="2000" dirty="0"/>
          </a:p>
        </p:txBody>
      </p:sp>
    </p:spTree>
    <p:extLst>
      <p:ext uri="{BB962C8B-B14F-4D97-AF65-F5344CB8AC3E}">
        <p14:creationId xmlns:p14="http://schemas.microsoft.com/office/powerpoint/2010/main" val="6907288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715000"/>
          </a:xfrm>
        </p:spPr>
        <p:txBody>
          <a:bodyPr>
            <a:normAutofit fontScale="77500" lnSpcReduction="20000"/>
          </a:bodyPr>
          <a:lstStyle/>
          <a:p>
            <a:pPr marL="109728" indent="0">
              <a:buNone/>
            </a:pPr>
            <a:r>
              <a:rPr lang="id-ID" b="1" u="sng" dirty="0">
                <a:solidFill>
                  <a:srgbClr val="FF0000"/>
                </a:solidFill>
              </a:rPr>
              <a:t>(b). Atensi . </a:t>
            </a:r>
            <a:endParaRPr lang="en-US" u="sng" dirty="0">
              <a:solidFill>
                <a:srgbClr val="FF0000"/>
              </a:solidFill>
            </a:endParaRPr>
          </a:p>
          <a:p>
            <a:pPr marL="109728" indent="0">
              <a:buNone/>
            </a:pPr>
            <a:r>
              <a:rPr lang="id-ID" dirty="0"/>
              <a:t>Perhatian, baik secara individu maupun kolektif, adalah sumber daya yang langka, tercermin dalam keterbatasan waktu, terlalu banyak informasi, perubahan masalah, dan perubahan </a:t>
            </a:r>
            <a:r>
              <a:rPr lang="id-ID" dirty="0" smtClean="0"/>
              <a:t>prioritas</a:t>
            </a:r>
            <a:endParaRPr lang="en-US" dirty="0" smtClean="0"/>
          </a:p>
          <a:p>
            <a:pPr marL="109728" indent="0">
              <a:buNone/>
            </a:pPr>
            <a:endParaRPr lang="en-US" dirty="0" smtClean="0"/>
          </a:p>
          <a:p>
            <a:pPr marL="109728" indent="0">
              <a:buNone/>
            </a:pPr>
            <a:r>
              <a:rPr lang="id-ID" b="1" u="sng" dirty="0">
                <a:solidFill>
                  <a:srgbClr val="FF0000"/>
                </a:solidFill>
              </a:rPr>
              <a:t>(c). Risk Taking. </a:t>
            </a:r>
            <a:endParaRPr lang="en-US" u="sng" dirty="0">
              <a:solidFill>
                <a:srgbClr val="FF0000"/>
              </a:solidFill>
            </a:endParaRPr>
          </a:p>
          <a:p>
            <a:pPr marL="109728" indent="0">
              <a:buNone/>
            </a:pPr>
            <a:r>
              <a:rPr lang="id-ID" dirty="0"/>
              <a:t>Perkiraan risiko organisasi dipengaruhi oleh dua fitur sederhana yaitu </a:t>
            </a:r>
            <a:endParaRPr lang="en-US" dirty="0" smtClean="0"/>
          </a:p>
          <a:p>
            <a:pPr marL="109728" indent="0">
              <a:buNone/>
            </a:pPr>
            <a:r>
              <a:rPr lang="en-US" dirty="0" smtClean="0"/>
              <a:t>PERTAMA,</a:t>
            </a:r>
            <a:r>
              <a:rPr lang="id-ID" dirty="0" smtClean="0"/>
              <a:t> </a:t>
            </a:r>
            <a:r>
              <a:rPr lang="id-ID" dirty="0"/>
              <a:t>keberhasilan masa lalu pembuat keputusan kunci, </a:t>
            </a:r>
            <a:endParaRPr lang="en-US" dirty="0" smtClean="0"/>
          </a:p>
          <a:p>
            <a:pPr marL="109728" indent="0">
              <a:buNone/>
            </a:pPr>
            <a:r>
              <a:rPr lang="en-US" dirty="0" smtClean="0"/>
              <a:t>KEDUA, </a:t>
            </a:r>
            <a:r>
              <a:rPr lang="id-ID" dirty="0" smtClean="0"/>
              <a:t>kedua</a:t>
            </a:r>
            <a:r>
              <a:rPr lang="id-ID" dirty="0"/>
              <a:t>, kecenderungan melebih-lebihkan perkiraan. </a:t>
            </a:r>
            <a:endParaRPr lang="en-US" dirty="0" smtClean="0"/>
          </a:p>
          <a:p>
            <a:pPr marL="109728" indent="0">
              <a:buNone/>
            </a:pPr>
            <a:r>
              <a:rPr lang="id-ID" dirty="0" smtClean="0"/>
              <a:t>Risiko </a:t>
            </a:r>
            <a:r>
              <a:rPr lang="id-ID" dirty="0"/>
              <a:t>dalam teori keputusan adalah fungsi dari pengaruh ketidakpastian pada rasionalitas. Rasionalitas keputusan dibatasi oleh ketidakpastian tentang konsekuensi tindakan terkini, bahkan ketidakpastian yang lebih besar tentang kemungkinan konsekuensi masa depan dari kemungkinan keputusan masa depan.</a:t>
            </a:r>
            <a:endParaRPr lang="en-US" dirty="0"/>
          </a:p>
        </p:txBody>
      </p:sp>
      <p:sp>
        <p:nvSpPr>
          <p:cNvPr id="3" name="Title 2"/>
          <p:cNvSpPr>
            <a:spLocks noGrp="1"/>
          </p:cNvSpPr>
          <p:nvPr>
            <p:ph type="title"/>
          </p:nvPr>
        </p:nvSpPr>
        <p:spPr>
          <a:xfrm>
            <a:off x="457200" y="274638"/>
            <a:ext cx="8229600" cy="487362"/>
          </a:xfrm>
        </p:spPr>
        <p:txBody>
          <a:bodyPr>
            <a:normAutofit fontScale="90000"/>
          </a:bodyPr>
          <a:lstStyle/>
          <a:p>
            <a:endParaRPr lang="en-US" dirty="0"/>
          </a:p>
        </p:txBody>
      </p:sp>
    </p:spTree>
    <p:extLst>
      <p:ext uri="{BB962C8B-B14F-4D97-AF65-F5344CB8AC3E}">
        <p14:creationId xmlns:p14="http://schemas.microsoft.com/office/powerpoint/2010/main" val="1988003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normAutofit/>
          </a:bodyPr>
          <a:lstStyle/>
          <a:p>
            <a:pPr algn="ctr"/>
            <a:r>
              <a:rPr lang="en-US" sz="3200" dirty="0" smtClean="0"/>
              <a:t>HUBUNGAN PENGAMBILAN KEPUTUSAN DAN DESAIN KEBIJAKAN</a:t>
            </a:r>
            <a:endParaRPr lang="en-US" sz="32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00"/>
            <a:ext cx="86868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95605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a:bodyPr>
          <a:lstStyle/>
          <a:p>
            <a:pPr marL="109728" indent="0">
              <a:buNone/>
            </a:pPr>
            <a:r>
              <a:rPr lang="id-ID" b="1" dirty="0"/>
              <a:t>(</a:t>
            </a:r>
            <a:r>
              <a:rPr lang="id-ID" b="1" u="sng" dirty="0">
                <a:solidFill>
                  <a:srgbClr val="FF0000"/>
                </a:solidFill>
              </a:rPr>
              <a:t>d). Formal Testing of Bounded Rationality. </a:t>
            </a:r>
            <a:endParaRPr lang="en-US" u="sng" dirty="0">
              <a:solidFill>
                <a:srgbClr val="FF0000"/>
              </a:solidFill>
            </a:endParaRPr>
          </a:p>
          <a:p>
            <a:pPr marL="109728" indent="0">
              <a:buNone/>
            </a:pPr>
            <a:r>
              <a:rPr lang="id-ID" dirty="0"/>
              <a:t>Generalisasi rasionalitas terbatas ini  dilihat dari logika konsekuensi keputusan, dasar dari peryataan subjek yang dapat diuji pada pemodelan dan pengujian eksperimental lapangan. Sebagian besar ilmuwan mendasarkan diri pada asumsi,  bahwa dengan mendasarkan pada model institusi dan pilihan pembuatan eksperimen,  membuat eksperimen dalam pengaturan yang terkontrol. </a:t>
            </a:r>
            <a:endParaRPr lang="en-US" dirty="0"/>
          </a:p>
          <a:p>
            <a:pPr marL="109728" indent="0">
              <a:buNone/>
            </a:pPr>
            <a:endParaRPr lang="en-US" dirty="0"/>
          </a:p>
        </p:txBody>
      </p:sp>
      <p:sp>
        <p:nvSpPr>
          <p:cNvPr id="3" name="Title 2"/>
          <p:cNvSpPr>
            <a:spLocks noGrp="1"/>
          </p:cNvSpPr>
          <p:nvPr>
            <p:ph type="title"/>
          </p:nvPr>
        </p:nvSpPr>
        <p:spPr>
          <a:xfrm>
            <a:off x="457200" y="274638"/>
            <a:ext cx="8229600" cy="334962"/>
          </a:xfrm>
        </p:spPr>
        <p:txBody>
          <a:bodyPr>
            <a:normAutofit fontScale="90000"/>
          </a:bodyPr>
          <a:lstStyle/>
          <a:p>
            <a:endParaRPr lang="en-US" dirty="0"/>
          </a:p>
        </p:txBody>
      </p:sp>
    </p:spTree>
    <p:extLst>
      <p:ext uri="{BB962C8B-B14F-4D97-AF65-F5344CB8AC3E}">
        <p14:creationId xmlns:p14="http://schemas.microsoft.com/office/powerpoint/2010/main" val="38757938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81328"/>
            <a:ext cx="8534400" cy="5376672"/>
          </a:xfrm>
        </p:spPr>
        <p:txBody>
          <a:bodyPr>
            <a:normAutofit fontScale="62500" lnSpcReduction="20000"/>
          </a:bodyPr>
          <a:lstStyle/>
          <a:p>
            <a:pPr marL="109728" indent="0">
              <a:buNone/>
            </a:pPr>
            <a:r>
              <a:rPr lang="id-ID" b="1" i="1" dirty="0"/>
              <a:t>Pertama,</a:t>
            </a:r>
            <a:r>
              <a:rPr lang="id-ID" dirty="0"/>
              <a:t> Perlakuan ketidakpastian dan </a:t>
            </a:r>
            <a:r>
              <a:rPr lang="id-ID" dirty="0" smtClean="0"/>
              <a:t>ambiguitas</a:t>
            </a:r>
            <a:endParaRPr lang="en-US" dirty="0" smtClean="0"/>
          </a:p>
          <a:p>
            <a:pPr marL="109728" indent="0">
              <a:buNone/>
            </a:pPr>
            <a:endParaRPr lang="en-US" dirty="0" smtClean="0"/>
          </a:p>
          <a:p>
            <a:pPr marL="109728" indent="0">
              <a:buNone/>
            </a:pPr>
            <a:r>
              <a:rPr lang="id-ID" b="1" i="1" dirty="0"/>
              <a:t>Kedua,</a:t>
            </a:r>
            <a:r>
              <a:rPr lang="id-ID" dirty="0"/>
              <a:t> munculnya </a:t>
            </a:r>
            <a:r>
              <a:rPr lang="id-ID" i="1" dirty="0"/>
              <a:t>loose coupling, garbage cans </a:t>
            </a:r>
            <a:r>
              <a:rPr lang="id-ID" dirty="0"/>
              <a:t>dan minimnya </a:t>
            </a:r>
            <a:r>
              <a:rPr lang="id-ID" dirty="0" smtClean="0"/>
              <a:t>atensi</a:t>
            </a:r>
            <a:endParaRPr lang="en-US" dirty="0" smtClean="0"/>
          </a:p>
          <a:p>
            <a:pPr marL="109728" indent="0">
              <a:buNone/>
            </a:pPr>
            <a:endParaRPr lang="en-US" dirty="0" smtClean="0"/>
          </a:p>
          <a:p>
            <a:pPr marL="109728" indent="0">
              <a:buNone/>
            </a:pPr>
            <a:r>
              <a:rPr lang="en-US" dirty="0" smtClean="0"/>
              <a:t>KETIGA, </a:t>
            </a:r>
            <a:r>
              <a:rPr lang="id-ID" dirty="0" smtClean="0"/>
              <a:t>Keputusan </a:t>
            </a:r>
            <a:r>
              <a:rPr lang="id-ID" dirty="0"/>
              <a:t>rasional dan logika kepatutan/berkesesuaian berorientasi pada suatu tujuan pemahaman yang kurang terkait dengan asumsi efisiensi, persaingan pasar seperti, dan asumsi kepentingan diri sendiri dan lebih terkait dengan aturan assumptionof, identitas, situasi, dan tindakan.  </a:t>
            </a:r>
            <a:endParaRPr lang="en-US" dirty="0" smtClean="0"/>
          </a:p>
          <a:p>
            <a:pPr marL="109728" indent="0">
              <a:buNone/>
            </a:pPr>
            <a:endParaRPr lang="en-US" dirty="0"/>
          </a:p>
          <a:p>
            <a:pPr marL="109728" indent="0">
              <a:buNone/>
            </a:pPr>
            <a:r>
              <a:rPr lang="en-US" dirty="0" smtClean="0"/>
              <a:t>KEEMPAT, </a:t>
            </a:r>
            <a:r>
              <a:rPr lang="id-ID" dirty="0" smtClean="0"/>
              <a:t>Pembuatan  </a:t>
            </a:r>
            <a:r>
              <a:rPr lang="id-ID" dirty="0"/>
              <a:t>keputusan kebijakan mengikuti logika kepatutan adalah sangat kontekstual. Pembuatan keputusan sangat diinformasikan dengan aturan kontekstual dan identitas penuh dengan ambiguitas, ketidakpastian, risiko, informasi tidak sempurna, dan perhatian terbatas. sebagainya.Proses ini melibatkan analisis, tawar-menawar, pola imitasi, dan pengalaman trial-and-error pada institusi.</a:t>
            </a:r>
            <a:endParaRPr lang="en-US" dirty="0"/>
          </a:p>
          <a:p>
            <a:pPr marL="109728" indent="0">
              <a:buNone/>
            </a:pPr>
            <a:endParaRPr lang="en-US" dirty="0" smtClean="0"/>
          </a:p>
          <a:p>
            <a:pPr marL="109728" indent="0">
              <a:buNone/>
            </a:pPr>
            <a:r>
              <a:rPr lang="en-US" dirty="0" smtClean="0"/>
              <a:t>KELIMA. </a:t>
            </a:r>
            <a:r>
              <a:rPr lang="id-ID" dirty="0" smtClean="0"/>
              <a:t>Pola </a:t>
            </a:r>
            <a:r>
              <a:rPr lang="id-ID" dirty="0"/>
              <a:t>pengambilan keputusan dalam sebuah institusi bisa berubah sesuai adaptasinya terhadap </a:t>
            </a:r>
            <a:r>
              <a:rPr lang="en-US" dirty="0" smtClean="0"/>
              <a:t> </a:t>
            </a:r>
            <a:r>
              <a:rPr lang="id-ID" dirty="0" smtClean="0"/>
              <a:t>masa </a:t>
            </a:r>
            <a:r>
              <a:rPr lang="id-ID" dirty="0"/>
              <a:t>depan yang lebih disukai, membayangkan mengambil bentuk perencanaan strategis, visi latihan, aspirasi para pemimpin, penganggaran jangka panjang, </a:t>
            </a:r>
            <a:r>
              <a:rPr lang="id-ID" dirty="0" smtClean="0"/>
              <a:t>dan</a:t>
            </a:r>
            <a:endParaRPr lang="en-US" dirty="0"/>
          </a:p>
        </p:txBody>
      </p:sp>
      <p:sp>
        <p:nvSpPr>
          <p:cNvPr id="3" name="Title 2"/>
          <p:cNvSpPr>
            <a:spLocks noGrp="1"/>
          </p:cNvSpPr>
          <p:nvPr>
            <p:ph type="title"/>
          </p:nvPr>
        </p:nvSpPr>
        <p:spPr/>
        <p:txBody>
          <a:bodyPr>
            <a:noAutofit/>
          </a:bodyPr>
          <a:lstStyle/>
          <a:p>
            <a:pPr algn="ctr"/>
            <a:r>
              <a:rPr lang="id-ID" sz="2400" dirty="0">
                <a:solidFill>
                  <a:srgbClr val="FF0000"/>
                </a:solidFill>
                <a:effectLst/>
              </a:rPr>
              <a:t>Logika kepatutan memiliki beberapa karakteristik sebagaimana dikemukakan oleh Frederickson dan Smith, </a:t>
            </a:r>
            <a:r>
              <a:rPr lang="id-ID" sz="2400" dirty="0" smtClean="0">
                <a:solidFill>
                  <a:srgbClr val="FF0000"/>
                </a:solidFill>
                <a:effectLst/>
              </a:rPr>
              <a:t>2012), </a:t>
            </a:r>
            <a:r>
              <a:rPr lang="id-ID" sz="2400" dirty="0">
                <a:solidFill>
                  <a:srgbClr val="FF0000"/>
                </a:solidFill>
                <a:effectLst/>
              </a:rPr>
              <a:t>yakni</a:t>
            </a:r>
            <a:endParaRPr lang="en-US" sz="2400" dirty="0">
              <a:solidFill>
                <a:srgbClr val="FF0000"/>
              </a:solidFill>
            </a:endParaRPr>
          </a:p>
        </p:txBody>
      </p:sp>
    </p:spTree>
    <p:extLst>
      <p:ext uri="{BB962C8B-B14F-4D97-AF65-F5344CB8AC3E}">
        <p14:creationId xmlns:p14="http://schemas.microsoft.com/office/powerpoint/2010/main" val="2233499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a:xfrm>
            <a:off x="457200" y="274638"/>
            <a:ext cx="8229600" cy="1020762"/>
          </a:xfrm>
        </p:spPr>
        <p:txBody>
          <a:bodyPr>
            <a:normAutofit fontScale="90000"/>
          </a:bodyPr>
          <a:lstStyle/>
          <a:p>
            <a:pPr algn="ctr"/>
            <a:r>
              <a:rPr lang="en-US" sz="3200" dirty="0" smtClean="0"/>
              <a:t>HUBUNGAN PREFERENSI TINDAKAN &amp;PERILAKU DENGAN KERANGKA TEORI</a:t>
            </a:r>
            <a:endParaRPr lang="en-US" sz="32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371600"/>
            <a:ext cx="83058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0859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95672"/>
          </a:xfrm>
        </p:spPr>
        <p:txBody>
          <a:bodyPr>
            <a:normAutofit/>
          </a:bodyPr>
          <a:lstStyle/>
          <a:p>
            <a:pPr marL="109728" indent="0">
              <a:buNone/>
            </a:pPr>
            <a:r>
              <a:rPr lang="en-US" b="1" u="sng" dirty="0" smtClean="0">
                <a:solidFill>
                  <a:srgbClr val="FF0000"/>
                </a:solidFill>
              </a:rPr>
              <a:t>PERTAMA, </a:t>
            </a:r>
          </a:p>
          <a:p>
            <a:pPr marL="109728" indent="0">
              <a:buNone/>
            </a:pPr>
            <a:r>
              <a:rPr lang="en-US" dirty="0" smtClean="0"/>
              <a:t>BAGAIMANA </a:t>
            </a:r>
            <a:r>
              <a:rPr lang="id-ID" dirty="0" smtClean="0"/>
              <a:t> </a:t>
            </a:r>
            <a:r>
              <a:rPr lang="id-ID" dirty="0"/>
              <a:t>upaya </a:t>
            </a:r>
            <a:r>
              <a:rPr lang="en-US" dirty="0" err="1" smtClean="0"/>
              <a:t>pengambil</a:t>
            </a:r>
            <a:r>
              <a:rPr lang="en-US" dirty="0" smtClean="0"/>
              <a:t> </a:t>
            </a:r>
            <a:r>
              <a:rPr lang="id-ID" dirty="0" smtClean="0"/>
              <a:t> </a:t>
            </a:r>
            <a:r>
              <a:rPr lang="id-ID" dirty="0"/>
              <a:t>keputusan  menghasilkan sebuah keputusan kebijakan melalui </a:t>
            </a:r>
            <a:r>
              <a:rPr lang="id-ID" b="1" u="sng" dirty="0">
                <a:solidFill>
                  <a:srgbClr val="FF0000"/>
                </a:solidFill>
              </a:rPr>
              <a:t>model dan tehnik analisis keputusan </a:t>
            </a:r>
            <a:r>
              <a:rPr lang="id-ID" dirty="0"/>
              <a:t>yang </a:t>
            </a:r>
            <a:r>
              <a:rPr lang="id-ID" u="sng" dirty="0"/>
              <a:t>rasional</a:t>
            </a:r>
            <a:r>
              <a:rPr lang="id-ID" dirty="0"/>
              <a:t>  sehingga dapat  memecahkan </a:t>
            </a:r>
            <a:r>
              <a:rPr lang="id-ID" u="sng" dirty="0"/>
              <a:t>persoalan kepublikan  secara cerdas, bijaksana dan memberikan harapan bagi meningkatkan harkat dan martabat  kehidupan kepublikan</a:t>
            </a:r>
            <a:r>
              <a:rPr lang="id-ID" b="1" i="1" dirty="0"/>
              <a:t>. </a:t>
            </a:r>
            <a:r>
              <a:rPr lang="id-ID" dirty="0"/>
              <a:t> </a:t>
            </a:r>
            <a:endParaRPr lang="en-US" dirty="0" smtClean="0"/>
          </a:p>
          <a:p>
            <a:endParaRPr lang="en-US" dirty="0"/>
          </a:p>
        </p:txBody>
      </p:sp>
      <p:sp>
        <p:nvSpPr>
          <p:cNvPr id="3" name="Title 2"/>
          <p:cNvSpPr>
            <a:spLocks noGrp="1"/>
          </p:cNvSpPr>
          <p:nvPr>
            <p:ph type="title"/>
          </p:nvPr>
        </p:nvSpPr>
        <p:spPr/>
        <p:txBody>
          <a:bodyPr/>
          <a:lstStyle/>
          <a:p>
            <a:r>
              <a:rPr lang="en-US" dirty="0" smtClean="0"/>
              <a:t>PERLUNYA PENDEKATAN…..</a:t>
            </a:r>
            <a:endParaRPr lang="en-US" dirty="0"/>
          </a:p>
        </p:txBody>
      </p:sp>
    </p:spTree>
    <p:extLst>
      <p:ext uri="{BB962C8B-B14F-4D97-AF65-F5344CB8AC3E}">
        <p14:creationId xmlns:p14="http://schemas.microsoft.com/office/powerpoint/2010/main" val="3655260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normAutofit lnSpcReduction="10000"/>
          </a:bodyPr>
          <a:lstStyle/>
          <a:p>
            <a:pPr marL="109728" indent="0">
              <a:buNone/>
            </a:pPr>
            <a:r>
              <a:rPr lang="en-US" b="1" u="sng" dirty="0" smtClean="0">
                <a:solidFill>
                  <a:srgbClr val="FF0000"/>
                </a:solidFill>
              </a:rPr>
              <a:t>KEDUA</a:t>
            </a:r>
          </a:p>
          <a:p>
            <a:pPr marL="109728" indent="0">
              <a:buNone/>
            </a:pPr>
            <a:r>
              <a:rPr lang="en-US" dirty="0"/>
              <a:t>BAGAIMAN </a:t>
            </a:r>
            <a:r>
              <a:rPr lang="id-ID" b="1" dirty="0">
                <a:solidFill>
                  <a:srgbClr val="FF0000"/>
                </a:solidFill>
              </a:rPr>
              <a:t>Solusi</a:t>
            </a:r>
            <a:r>
              <a:rPr lang="id-ID" dirty="0"/>
              <a:t> yang ditawarkan sebagai metode pemecahan masalah tersebut adalah dengan perspektif rasionalitas, melalui  penggunaan model dan tehnik-tehnik analisis keputusan yang tepat, dimensi-dimensi yang potensial,  berdasarkan data empirik kajian teoritik yang relevan.</a:t>
            </a:r>
            <a:endParaRPr lang="en-US" dirty="0"/>
          </a:p>
          <a:p>
            <a:pPr marL="109728" indent="0">
              <a:buNone/>
            </a:pPr>
            <a:endParaRPr lang="en-US" dirty="0" smtClean="0"/>
          </a:p>
          <a:p>
            <a:pPr marL="109728" indent="0">
              <a:buNone/>
            </a:pPr>
            <a:r>
              <a:rPr lang="en-US" b="1" u="sng" dirty="0" smtClean="0">
                <a:solidFill>
                  <a:srgbClr val="FF0000"/>
                </a:solidFill>
              </a:rPr>
              <a:t>KETIGA</a:t>
            </a:r>
          </a:p>
          <a:p>
            <a:pPr marL="109728" indent="0">
              <a:buNone/>
            </a:pPr>
            <a:r>
              <a:rPr lang="en-US" dirty="0" smtClean="0"/>
              <a:t>Ada output </a:t>
            </a:r>
            <a:r>
              <a:rPr lang="en-US" dirty="0" err="1" smtClean="0"/>
              <a:t>hasil</a:t>
            </a:r>
            <a:r>
              <a:rPr lang="en-US" dirty="0" smtClean="0"/>
              <a:t> </a:t>
            </a:r>
            <a:r>
              <a:rPr lang="en-US" dirty="0" err="1" smtClean="0"/>
              <a:t>analisis</a:t>
            </a:r>
            <a:r>
              <a:rPr lang="en-US" dirty="0" smtClean="0"/>
              <a:t> </a:t>
            </a:r>
            <a:r>
              <a:rPr lang="en-US" dirty="0" err="1" smtClean="0"/>
              <a:t>berupa</a:t>
            </a:r>
            <a:r>
              <a:rPr lang="en-US" dirty="0" smtClean="0"/>
              <a:t> </a:t>
            </a:r>
            <a:r>
              <a:rPr lang="en-US" b="1" u="sng" dirty="0" smtClean="0"/>
              <a:t>KERTAS KERJA (Formula </a:t>
            </a:r>
            <a:r>
              <a:rPr lang="en-US" b="1" u="sng" dirty="0" err="1" smtClean="0"/>
              <a:t>kebijakan</a:t>
            </a:r>
            <a:r>
              <a:rPr lang="en-US" b="1" u="sng" dirty="0" smtClean="0"/>
              <a:t> </a:t>
            </a:r>
            <a:r>
              <a:rPr lang="en-US" b="1" u="sng" dirty="0" err="1" smtClean="0"/>
              <a:t>dan</a:t>
            </a:r>
            <a:r>
              <a:rPr lang="en-US" b="1" u="sng" dirty="0" smtClean="0"/>
              <a:t> </a:t>
            </a:r>
            <a:r>
              <a:rPr lang="en-US" b="1" u="sng" dirty="0" err="1" smtClean="0"/>
              <a:t>desain</a:t>
            </a:r>
            <a:r>
              <a:rPr lang="en-US" b="1" u="sng" dirty="0" smtClean="0"/>
              <a:t>)</a:t>
            </a:r>
            <a:endParaRPr lang="en-US" b="1" u="sng" dirty="0"/>
          </a:p>
        </p:txBody>
      </p:sp>
      <p:sp>
        <p:nvSpPr>
          <p:cNvPr id="3" name="Title 2"/>
          <p:cNvSpPr>
            <a:spLocks noGrp="1"/>
          </p:cNvSpPr>
          <p:nvPr>
            <p:ph type="title"/>
          </p:nvPr>
        </p:nvSpPr>
        <p:spPr>
          <a:xfrm>
            <a:off x="457200" y="274638"/>
            <a:ext cx="8229600" cy="487362"/>
          </a:xfrm>
        </p:spPr>
        <p:txBody>
          <a:bodyPr>
            <a:normAutofit fontScale="90000"/>
          </a:bodyPr>
          <a:lstStyle/>
          <a:p>
            <a:endParaRPr lang="en-US" dirty="0"/>
          </a:p>
        </p:txBody>
      </p:sp>
    </p:spTree>
    <p:extLst>
      <p:ext uri="{BB962C8B-B14F-4D97-AF65-F5344CB8AC3E}">
        <p14:creationId xmlns:p14="http://schemas.microsoft.com/office/powerpoint/2010/main" val="616225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MENGEVALUASI </a:t>
            </a:r>
            <a:r>
              <a:rPr lang="id-ID" dirty="0" smtClean="0"/>
              <a:t> </a:t>
            </a:r>
            <a:r>
              <a:rPr lang="id-ID" dirty="0"/>
              <a:t>berbagai pendekatan/perspektif  yang memberikan kerangka penjelasan yang “paling masuk akal” untuk menerangkan suatu keputusan tertentu. </a:t>
            </a:r>
            <a:endParaRPr lang="en-US" dirty="0" smtClean="0"/>
          </a:p>
          <a:p>
            <a:r>
              <a:rPr lang="en-US" dirty="0" err="1" smtClean="0"/>
              <a:t>Pengambil</a:t>
            </a:r>
            <a:r>
              <a:rPr lang="en-US" dirty="0" smtClean="0"/>
              <a:t> </a:t>
            </a:r>
            <a:r>
              <a:rPr lang="en-US" dirty="0" err="1" smtClean="0"/>
              <a:t>Keputusan</a:t>
            </a:r>
            <a:r>
              <a:rPr lang="en-US" dirty="0" smtClean="0"/>
              <a:t> </a:t>
            </a:r>
            <a:r>
              <a:rPr lang="en-US" dirty="0" err="1" smtClean="0"/>
              <a:t>konteks</a:t>
            </a:r>
            <a:r>
              <a:rPr lang="en-US" dirty="0" smtClean="0"/>
              <a:t>  MODERN ADALAH: </a:t>
            </a:r>
            <a:r>
              <a:rPr lang="id-ID" dirty="0" smtClean="0"/>
              <a:t>sejauhmana </a:t>
            </a:r>
            <a:r>
              <a:rPr lang="id-ID" dirty="0"/>
              <a:t>ia melibatkan penggunaan </a:t>
            </a:r>
            <a:r>
              <a:rPr lang="id-ID" b="1" u="sng" dirty="0">
                <a:solidFill>
                  <a:srgbClr val="FF0000"/>
                </a:solidFill>
              </a:rPr>
              <a:t>pengetahuan, informasi dan kekuasaan </a:t>
            </a:r>
            <a:r>
              <a:rPr lang="id-ID" dirty="0"/>
              <a:t>sebagai </a:t>
            </a:r>
            <a:r>
              <a:rPr lang="id-ID" b="1" u="sng" dirty="0">
                <a:solidFill>
                  <a:srgbClr val="FF0000"/>
                </a:solidFill>
              </a:rPr>
              <a:t>basis yang lebih rasional dari keputusan</a:t>
            </a:r>
            <a:r>
              <a:rPr lang="id-ID" dirty="0"/>
              <a:t>.  </a:t>
            </a:r>
            <a:endParaRPr lang="en-US" dirty="0" smtClean="0"/>
          </a:p>
        </p:txBody>
      </p:sp>
      <p:sp>
        <p:nvSpPr>
          <p:cNvPr id="3" name="Title 2"/>
          <p:cNvSpPr>
            <a:spLocks noGrp="1"/>
          </p:cNvSpPr>
          <p:nvPr>
            <p:ph type="title"/>
          </p:nvPr>
        </p:nvSpPr>
        <p:spPr/>
        <p:txBody>
          <a:bodyPr>
            <a:normAutofit fontScale="90000"/>
          </a:bodyPr>
          <a:lstStyle/>
          <a:p>
            <a:r>
              <a:rPr lang="en-US" dirty="0" smtClean="0"/>
              <a:t>MAKNA MEMAHAMI PENDEKATAN PENGAMBILAN KEPUTUSAN :</a:t>
            </a:r>
            <a:endParaRPr lang="en-US" dirty="0"/>
          </a:p>
        </p:txBody>
      </p:sp>
    </p:spTree>
    <p:extLst>
      <p:ext uri="{BB962C8B-B14F-4D97-AF65-F5344CB8AC3E}">
        <p14:creationId xmlns:p14="http://schemas.microsoft.com/office/powerpoint/2010/main" val="511174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ADALAH </a:t>
            </a:r>
            <a:r>
              <a:rPr lang="en-US" sz="3200" b="1" dirty="0" smtClean="0">
                <a:solidFill>
                  <a:srgbClr val="FF0000"/>
                </a:solidFill>
              </a:rPr>
              <a:t>RASIONALITAS</a:t>
            </a:r>
            <a:r>
              <a:rPr lang="en-US" dirty="0" smtClean="0"/>
              <a:t> </a:t>
            </a:r>
            <a:r>
              <a:rPr lang="id-ID" dirty="0" smtClean="0"/>
              <a:t>  </a:t>
            </a:r>
            <a:r>
              <a:rPr lang="id-ID" dirty="0"/>
              <a:t>yang bagaimana, yang  memiliki tingkat kompatibel dengan dunia riil pembuatan keputusan, dimana tentu dalam pembuatan keputusan kebijakan akan ada banyak konflik fakta dan nilai, cara dan tujuan, dan dimana ada ketidakpastian yang tinggi.</a:t>
            </a:r>
            <a:endParaRPr lang="en-US" dirty="0"/>
          </a:p>
          <a:p>
            <a:endParaRPr lang="en-US" dirty="0"/>
          </a:p>
          <a:p>
            <a:endParaRPr lang="en-US" dirty="0"/>
          </a:p>
        </p:txBody>
      </p:sp>
      <p:sp>
        <p:nvSpPr>
          <p:cNvPr id="3" name="Title 2"/>
          <p:cNvSpPr>
            <a:spLocks noGrp="1"/>
          </p:cNvSpPr>
          <p:nvPr>
            <p:ph type="title"/>
          </p:nvPr>
        </p:nvSpPr>
        <p:spPr/>
        <p:txBody>
          <a:bodyPr>
            <a:normAutofit fontScale="90000"/>
          </a:bodyPr>
          <a:lstStyle/>
          <a:p>
            <a:r>
              <a:rPr lang="en-US" dirty="0" smtClean="0"/>
              <a:t>DIMENSI PENTING PENGAMBILAN KEPUTUSAN </a:t>
            </a:r>
            <a:endParaRPr lang="en-US" dirty="0"/>
          </a:p>
        </p:txBody>
      </p:sp>
    </p:spTree>
    <p:extLst>
      <p:ext uri="{BB962C8B-B14F-4D97-AF65-F5344CB8AC3E}">
        <p14:creationId xmlns:p14="http://schemas.microsoft.com/office/powerpoint/2010/main" val="3631003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US" dirty="0" smtClean="0"/>
          </a:p>
          <a:p>
            <a:pPr marL="109728" indent="0">
              <a:buNone/>
            </a:pPr>
            <a:endParaRPr lang="en-US" dirty="0"/>
          </a:p>
          <a:p>
            <a:pPr marL="109728" indent="0" algn="ctr">
              <a:buNone/>
            </a:pPr>
            <a:r>
              <a:rPr lang="en-US" sz="4400" b="1" dirty="0" smtClean="0"/>
              <a:t>4 PENDEKATAN DALAM PENGAMBILAN KEPUTUSAN</a:t>
            </a:r>
            <a:endParaRPr lang="en-US" sz="4400" b="1"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4485349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141</TotalTime>
  <Words>1905</Words>
  <Application>Microsoft Office PowerPoint</Application>
  <PresentationFormat>On-screen Show (4:3)</PresentationFormat>
  <Paragraphs>143</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 Rounded MT Bold</vt:lpstr>
      <vt:lpstr>Lucida Sans Unicode</vt:lpstr>
      <vt:lpstr>Verdana</vt:lpstr>
      <vt:lpstr>Wingdings</vt:lpstr>
      <vt:lpstr>Wingdings 2</vt:lpstr>
      <vt:lpstr>Wingdings 3</vt:lpstr>
      <vt:lpstr>Concourse</vt:lpstr>
      <vt:lpstr> PENDEKATAN DAN RASIONALITAS PENGAMBILAN KEPUTUSAN </vt:lpstr>
      <vt:lpstr>CAPAIAN  PEMBELAJARAN</vt:lpstr>
      <vt:lpstr>HUBUNGAN PENGAMBILAN KEPUTUSAN DAN DESAIN KEBIJAKAN</vt:lpstr>
      <vt:lpstr>HUBUNGAN PREFERENSI TINDAKAN &amp;PERILAKU DENGAN KERANGKA TEORI</vt:lpstr>
      <vt:lpstr>PERLUNYA PENDEKATAN…..</vt:lpstr>
      <vt:lpstr>PowerPoint Presentation</vt:lpstr>
      <vt:lpstr>MAKNA MEMAHAMI PENDEKATAN PENGAMBILAN KEPUTUSAN :</vt:lpstr>
      <vt:lpstr>DIMENSI PENTING PENGAMBILAN KEPUTUSAN </vt:lpstr>
      <vt:lpstr>PowerPoint Presentation</vt:lpstr>
      <vt:lpstr>1. PENDEKATAN/KERANGKA KEKUASAAN</vt:lpstr>
      <vt:lpstr>KERANGKA ELITIS</vt:lpstr>
      <vt:lpstr>KERANGKA PLURARISME</vt:lpstr>
      <vt:lpstr>KERANGKA KORPORATIS</vt:lpstr>
      <vt:lpstr>KERANGKA TEKNOKRASI</vt:lpstr>
      <vt:lpstr>KERANGKA PROFESIONALISME</vt:lpstr>
      <vt:lpstr>PENDEKATAN INSTITUSI/KELEMBAGAAN</vt:lpstr>
      <vt:lpstr>Kerangka institusionalisme sosiologis </vt:lpstr>
      <vt:lpstr>Kerangka  Institusionalisme Ekonomi </vt:lpstr>
      <vt:lpstr>KERANGKA/PENDEKATAN PILIHAN PUBLIK</vt:lpstr>
      <vt:lpstr>LANJUTAN …..</vt:lpstr>
      <vt:lpstr>KERANGKA/PENDEKATAN RASIONALITAS</vt:lpstr>
      <vt:lpstr>RASIONALITAS PENGAMBILAN KEPUTUSAN </vt:lpstr>
      <vt:lpstr>“SUBSTANSI” RASIONALITAS</vt:lpstr>
      <vt:lpstr>Dunn (2000)  LANGKAH-LANGKAH PENGAMBILAN KEPUTUSAN RASIONAL KOMPREHENSIF</vt:lpstr>
      <vt:lpstr>JENIS-JENIS RASIONALITAS</vt:lpstr>
      <vt:lpstr>Frederickson dan Smith (2012)</vt:lpstr>
      <vt:lpstr>KEPUTUSAN RASIONAL DAN LOGIKA KONSEKUENSI</vt:lpstr>
      <vt:lpstr>Bendor, Taylor, dan Von Gaalen (dalam Frederickson dan Smith,2012: 167-172), mengemukakan beberapa batasan keputusan rasionalitas dalam kaitan dengan logika konsekuensi, yakni :  </vt:lpstr>
      <vt:lpstr>PowerPoint Presentation</vt:lpstr>
      <vt:lpstr>PowerPoint Presentation</vt:lpstr>
      <vt:lpstr>Logika kepatutan memiliki beberapa karakteristik sebagaimana dikemukakan oleh Frederickson dan Smith, 2012), yakni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PENDEKATAN DALAM PENGAMBILAN KEPUTUSAN  </dc:title>
  <dc:creator>hp</dc:creator>
  <cp:lastModifiedBy>hp</cp:lastModifiedBy>
  <cp:revision>23</cp:revision>
  <dcterms:created xsi:type="dcterms:W3CDTF">2006-08-16T00:00:00Z</dcterms:created>
  <dcterms:modified xsi:type="dcterms:W3CDTF">2021-03-15T00:39:49Z</dcterms:modified>
</cp:coreProperties>
</file>