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2" r:id="rId1"/>
  </p:sldMasterIdLst>
  <p:notesMasterIdLst>
    <p:notesMasterId r:id="rId42"/>
  </p:notesMasterIdLst>
  <p:sldIdLst>
    <p:sldId id="294" r:id="rId2"/>
    <p:sldId id="376" r:id="rId3"/>
    <p:sldId id="738" r:id="rId4"/>
    <p:sldId id="474" r:id="rId5"/>
    <p:sldId id="701" r:id="rId6"/>
    <p:sldId id="703" r:id="rId7"/>
    <p:sldId id="705" r:id="rId8"/>
    <p:sldId id="707" r:id="rId9"/>
    <p:sldId id="706" r:id="rId10"/>
    <p:sldId id="709" r:id="rId11"/>
    <p:sldId id="739" r:id="rId12"/>
    <p:sldId id="708" r:id="rId13"/>
    <p:sldId id="710" r:id="rId14"/>
    <p:sldId id="711" r:id="rId15"/>
    <p:sldId id="712" r:id="rId16"/>
    <p:sldId id="713" r:id="rId17"/>
    <p:sldId id="716" r:id="rId18"/>
    <p:sldId id="714" r:id="rId19"/>
    <p:sldId id="715" r:id="rId20"/>
    <p:sldId id="718" r:id="rId21"/>
    <p:sldId id="719" r:id="rId22"/>
    <p:sldId id="717" r:id="rId23"/>
    <p:sldId id="720" r:id="rId24"/>
    <p:sldId id="721" r:id="rId25"/>
    <p:sldId id="724" r:id="rId26"/>
    <p:sldId id="722" r:id="rId27"/>
    <p:sldId id="723" r:id="rId28"/>
    <p:sldId id="725" r:id="rId29"/>
    <p:sldId id="726" r:id="rId30"/>
    <p:sldId id="727" r:id="rId31"/>
    <p:sldId id="728" r:id="rId32"/>
    <p:sldId id="729" r:id="rId33"/>
    <p:sldId id="730" r:id="rId34"/>
    <p:sldId id="731" r:id="rId35"/>
    <p:sldId id="732" r:id="rId36"/>
    <p:sldId id="473" r:id="rId37"/>
    <p:sldId id="735" r:id="rId38"/>
    <p:sldId id="733" r:id="rId39"/>
    <p:sldId id="736" r:id="rId40"/>
    <p:sldId id="737" r:id="rId41"/>
  </p:sldIdLst>
  <p:sldSz cx="9144000" cy="6858000" type="screen4x3"/>
  <p:notesSz cx="6858000" cy="9144000"/>
  <p:defaultTextStyle>
    <a:defPPr>
      <a:defRPr lang="en-US"/>
    </a:defPPr>
    <a:lvl1pPr algn="l" rtl="0" fontAlgn="base">
      <a:spcBef>
        <a:spcPct val="50000"/>
      </a:spcBef>
      <a:spcAft>
        <a:spcPct val="0"/>
      </a:spcAft>
      <a:defRPr b="1" kern="1200">
        <a:solidFill>
          <a:schemeClr val="folHlink"/>
        </a:solidFill>
        <a:latin typeface="Helvetica" panose="020B0604020202020204" pitchFamily="34" charset="0"/>
        <a:ea typeface="+mn-ea"/>
        <a:cs typeface="+mn-cs"/>
      </a:defRPr>
    </a:lvl1pPr>
    <a:lvl2pPr marL="457200" algn="l" rtl="0" fontAlgn="base">
      <a:spcBef>
        <a:spcPct val="50000"/>
      </a:spcBef>
      <a:spcAft>
        <a:spcPct val="0"/>
      </a:spcAft>
      <a:defRPr b="1" kern="1200">
        <a:solidFill>
          <a:schemeClr val="folHlink"/>
        </a:solidFill>
        <a:latin typeface="Helvetica" panose="020B0604020202020204" pitchFamily="34" charset="0"/>
        <a:ea typeface="+mn-ea"/>
        <a:cs typeface="+mn-cs"/>
      </a:defRPr>
    </a:lvl2pPr>
    <a:lvl3pPr marL="914400" algn="l" rtl="0" fontAlgn="base">
      <a:spcBef>
        <a:spcPct val="50000"/>
      </a:spcBef>
      <a:spcAft>
        <a:spcPct val="0"/>
      </a:spcAft>
      <a:defRPr b="1" kern="1200">
        <a:solidFill>
          <a:schemeClr val="folHlink"/>
        </a:solidFill>
        <a:latin typeface="Helvetica" panose="020B0604020202020204" pitchFamily="34" charset="0"/>
        <a:ea typeface="+mn-ea"/>
        <a:cs typeface="+mn-cs"/>
      </a:defRPr>
    </a:lvl3pPr>
    <a:lvl4pPr marL="1371600" algn="l" rtl="0" fontAlgn="base">
      <a:spcBef>
        <a:spcPct val="50000"/>
      </a:spcBef>
      <a:spcAft>
        <a:spcPct val="0"/>
      </a:spcAft>
      <a:defRPr b="1" kern="1200">
        <a:solidFill>
          <a:schemeClr val="folHlink"/>
        </a:solidFill>
        <a:latin typeface="Helvetica" panose="020B0604020202020204" pitchFamily="34" charset="0"/>
        <a:ea typeface="+mn-ea"/>
        <a:cs typeface="+mn-cs"/>
      </a:defRPr>
    </a:lvl4pPr>
    <a:lvl5pPr marL="1828800" algn="l" rtl="0" fontAlgn="base">
      <a:spcBef>
        <a:spcPct val="50000"/>
      </a:spcBef>
      <a:spcAft>
        <a:spcPct val="0"/>
      </a:spcAft>
      <a:defRPr b="1" kern="1200">
        <a:solidFill>
          <a:schemeClr val="folHlink"/>
        </a:solidFill>
        <a:latin typeface="Helvetica" panose="020B0604020202020204" pitchFamily="34" charset="0"/>
        <a:ea typeface="+mn-ea"/>
        <a:cs typeface="+mn-cs"/>
      </a:defRPr>
    </a:lvl5pPr>
    <a:lvl6pPr marL="2286000" algn="l" defTabSz="914400" rtl="0" eaLnBrk="1" latinLnBrk="0" hangingPunct="1">
      <a:defRPr b="1" kern="1200">
        <a:solidFill>
          <a:schemeClr val="folHlink"/>
        </a:solidFill>
        <a:latin typeface="Helvetica" panose="020B0604020202020204" pitchFamily="34" charset="0"/>
        <a:ea typeface="+mn-ea"/>
        <a:cs typeface="+mn-cs"/>
      </a:defRPr>
    </a:lvl6pPr>
    <a:lvl7pPr marL="2743200" algn="l" defTabSz="914400" rtl="0" eaLnBrk="1" latinLnBrk="0" hangingPunct="1">
      <a:defRPr b="1" kern="1200">
        <a:solidFill>
          <a:schemeClr val="folHlink"/>
        </a:solidFill>
        <a:latin typeface="Helvetica" panose="020B0604020202020204" pitchFamily="34" charset="0"/>
        <a:ea typeface="+mn-ea"/>
        <a:cs typeface="+mn-cs"/>
      </a:defRPr>
    </a:lvl7pPr>
    <a:lvl8pPr marL="3200400" algn="l" defTabSz="914400" rtl="0" eaLnBrk="1" latinLnBrk="0" hangingPunct="1">
      <a:defRPr b="1" kern="1200">
        <a:solidFill>
          <a:schemeClr val="folHlink"/>
        </a:solidFill>
        <a:latin typeface="Helvetica" panose="020B0604020202020204" pitchFamily="34" charset="0"/>
        <a:ea typeface="+mn-ea"/>
        <a:cs typeface="+mn-cs"/>
      </a:defRPr>
    </a:lvl8pPr>
    <a:lvl9pPr marL="3657600" algn="l" defTabSz="914400" rtl="0" eaLnBrk="1" latinLnBrk="0" hangingPunct="1">
      <a:defRPr b="1" kern="1200">
        <a:solidFill>
          <a:schemeClr val="folHlink"/>
        </a:solidFill>
        <a:latin typeface="Helvetica" panose="020B0604020202020204" pitchFamily="34" charset="0"/>
        <a:ea typeface="+mn-ea"/>
        <a:cs typeface="+mn-cs"/>
      </a:defRPr>
    </a:lvl9pPr>
  </p:defaultTextStyle>
  <p:extLst>
    <p:ext uri="{EFAFB233-063F-42B5-8137-9DF3F51BA10A}">
      <p15:sldGuideLst xmlns:p15="http://schemas.microsoft.com/office/powerpoint/2012/main">
        <p15:guide id="1" orient="horz" pos="1152">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CC7C33"/>
    <a:srgbClr val="663300"/>
    <a:srgbClr val="1469B2"/>
    <a:srgbClr val="EEEDBD"/>
    <a:srgbClr val="E7E4CB"/>
    <a:srgbClr val="FFF0D9"/>
    <a:srgbClr val="D3CDA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37" autoAdjust="0"/>
    <p:restoredTop sz="97809" autoAdjust="0"/>
  </p:normalViewPr>
  <p:slideViewPr>
    <p:cSldViewPr>
      <p:cViewPr varScale="1">
        <p:scale>
          <a:sx n="63" d="100"/>
          <a:sy n="63" d="100"/>
        </p:scale>
        <p:origin x="1416" y="40"/>
      </p:cViewPr>
      <p:guideLst>
        <p:guide orient="horz" pos="1152"/>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CB4C64CF-D6F2-4A69-B601-BE3F72ED2C7B}"/>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defRPr sz="1200" b="0" smtClean="0">
                <a:solidFill>
                  <a:schemeClr val="tx1"/>
                </a:solidFill>
                <a:latin typeface="Times New Roman" pitchFamily="8" charset="0"/>
              </a:defRPr>
            </a:lvl1pPr>
          </a:lstStyle>
          <a:p>
            <a:pPr>
              <a:defRPr/>
            </a:pPr>
            <a:endParaRPr lang="en-US"/>
          </a:p>
        </p:txBody>
      </p:sp>
      <p:sp>
        <p:nvSpPr>
          <p:cNvPr id="25603" name="Rectangle 3">
            <a:extLst>
              <a:ext uri="{FF2B5EF4-FFF2-40B4-BE49-F238E27FC236}">
                <a16:creationId xmlns:a16="http://schemas.microsoft.com/office/drawing/2014/main" id="{DEF1CA65-8958-42A4-8166-2B7932344808}"/>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200" b="0" smtClean="0">
                <a:solidFill>
                  <a:schemeClr val="tx1"/>
                </a:solidFill>
                <a:latin typeface="Times New Roman" pitchFamily="8" charset="0"/>
              </a:defRPr>
            </a:lvl1pPr>
          </a:lstStyle>
          <a:p>
            <a:pPr>
              <a:defRPr/>
            </a:pPr>
            <a:endParaRPr lang="en-US"/>
          </a:p>
        </p:txBody>
      </p:sp>
      <p:sp>
        <p:nvSpPr>
          <p:cNvPr id="40964" name="Rectangle 4">
            <a:extLst>
              <a:ext uri="{FF2B5EF4-FFF2-40B4-BE49-F238E27FC236}">
                <a16:creationId xmlns:a16="http://schemas.microsoft.com/office/drawing/2014/main" id="{39EB7785-72C6-40E4-81F2-EBE5E4782485}"/>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5605" name="Rectangle 5">
            <a:extLst>
              <a:ext uri="{FF2B5EF4-FFF2-40B4-BE49-F238E27FC236}">
                <a16:creationId xmlns:a16="http://schemas.microsoft.com/office/drawing/2014/main" id="{7DE55B0A-ED6B-4BAF-B1CC-8FBE5DFB19B0}"/>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5606" name="Rectangle 6">
            <a:extLst>
              <a:ext uri="{FF2B5EF4-FFF2-40B4-BE49-F238E27FC236}">
                <a16:creationId xmlns:a16="http://schemas.microsoft.com/office/drawing/2014/main" id="{B5E3DE2D-AD46-4766-BB58-ABA21F6C83A7}"/>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defRPr sz="1200" b="0" smtClean="0">
                <a:solidFill>
                  <a:schemeClr val="tx1"/>
                </a:solidFill>
                <a:latin typeface="Times New Roman" pitchFamily="8" charset="0"/>
              </a:defRPr>
            </a:lvl1pPr>
          </a:lstStyle>
          <a:p>
            <a:pPr>
              <a:defRPr/>
            </a:pPr>
            <a:endParaRPr lang="en-US"/>
          </a:p>
        </p:txBody>
      </p:sp>
      <p:sp>
        <p:nvSpPr>
          <p:cNvPr id="25607" name="Rectangle 7">
            <a:extLst>
              <a:ext uri="{FF2B5EF4-FFF2-40B4-BE49-F238E27FC236}">
                <a16:creationId xmlns:a16="http://schemas.microsoft.com/office/drawing/2014/main" id="{32FC6568-2AB4-4EF4-B0C4-9E60F084D81E}"/>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defRPr sz="1200" b="0">
                <a:solidFill>
                  <a:schemeClr val="tx1"/>
                </a:solidFill>
                <a:latin typeface="Times New Roman" panose="02020603050405020304" pitchFamily="18" charset="0"/>
              </a:defRPr>
            </a:lvl1pPr>
          </a:lstStyle>
          <a:p>
            <a:fld id="{2D5BF72F-8BE7-414A-9BC8-01225B30A98D}"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2" name="Rectangle 31">
            <a:extLst>
              <a:ext uri="{FF2B5EF4-FFF2-40B4-BE49-F238E27FC236}">
                <a16:creationId xmlns:a16="http://schemas.microsoft.com/office/drawing/2014/main" id="{950CFA95-7371-4BC2-8333-2ECB06E341B2}"/>
              </a:ext>
            </a:extLst>
          </p:cNvPr>
          <p:cNvSpPr>
            <a:spLocks noChangeArrowheads="1"/>
          </p:cNvSpPr>
          <p:nvPr/>
        </p:nvSpPr>
        <p:spPr bwMode="auto">
          <a:xfrm>
            <a:off x="228600" y="6629400"/>
            <a:ext cx="8686800" cy="2286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algn="ctr">
              <a:spcBef>
                <a:spcPct val="0"/>
              </a:spcBef>
            </a:pPr>
            <a:r>
              <a:rPr lang="en-US" altLang="en-US" sz="1200" b="0">
                <a:solidFill>
                  <a:schemeClr val="bg2"/>
                </a:solidFill>
                <a:latin typeface="Arial" panose="020B0604020202020204" pitchFamily="34" charset="0"/>
              </a:rPr>
              <a:t>© 2007 Prentice Hall Business Publishing   Principles of Economics 8e by Case and Fair</a:t>
            </a:r>
          </a:p>
        </p:txBody>
      </p:sp>
      <p:sp>
        <p:nvSpPr>
          <p:cNvPr id="3" name="Rectangle 39">
            <a:extLst>
              <a:ext uri="{FF2B5EF4-FFF2-40B4-BE49-F238E27FC236}">
                <a16:creationId xmlns:a16="http://schemas.microsoft.com/office/drawing/2014/main" id="{A92EBAFC-F9F3-4136-BF64-49A473C33B62}"/>
              </a:ext>
            </a:extLst>
          </p:cNvPr>
          <p:cNvSpPr>
            <a:spLocks noChangeArrowheads="1"/>
          </p:cNvSpPr>
          <p:nvPr/>
        </p:nvSpPr>
        <p:spPr bwMode="auto">
          <a:xfrm>
            <a:off x="7239000" y="533400"/>
            <a:ext cx="1219200" cy="1981200"/>
          </a:xfrm>
          <a:prstGeom prst="rect">
            <a:avLst/>
          </a:prstGeom>
          <a:solidFill>
            <a:srgbClr val="E7E4CB"/>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marL="457200" indent="-457200"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algn="ctr" eaLnBrk="1" hangingPunct="1">
              <a:lnSpc>
                <a:spcPct val="90000"/>
              </a:lnSpc>
              <a:spcBef>
                <a:spcPct val="10000"/>
              </a:spcBef>
              <a:spcAft>
                <a:spcPct val="10000"/>
              </a:spcAft>
            </a:pPr>
            <a:endParaRPr lang="en-US" altLang="en-US" sz="2000" b="0">
              <a:solidFill>
                <a:schemeClr val="tx1"/>
              </a:solidFill>
              <a:latin typeface="Verdana" panose="020B0604030504040204" pitchFamily="34" charset="0"/>
            </a:endParaRPr>
          </a:p>
        </p:txBody>
      </p:sp>
      <p:sp>
        <p:nvSpPr>
          <p:cNvPr id="4" name="Rectangle 40">
            <a:extLst>
              <a:ext uri="{FF2B5EF4-FFF2-40B4-BE49-F238E27FC236}">
                <a16:creationId xmlns:a16="http://schemas.microsoft.com/office/drawing/2014/main" id="{1003C439-E5EE-4CD2-A7A5-42127B504324}"/>
              </a:ext>
            </a:extLst>
          </p:cNvPr>
          <p:cNvSpPr>
            <a:spLocks noChangeArrowheads="1"/>
          </p:cNvSpPr>
          <p:nvPr/>
        </p:nvSpPr>
        <p:spPr bwMode="auto">
          <a:xfrm>
            <a:off x="6172200" y="533400"/>
            <a:ext cx="228600" cy="1981200"/>
          </a:xfrm>
          <a:prstGeom prst="rect">
            <a:avLst/>
          </a:prstGeom>
          <a:solidFill>
            <a:srgbClr val="8C1B54"/>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endParaRPr lang="en-US" altLang="en-US"/>
          </a:p>
        </p:txBody>
      </p:sp>
      <p:sp>
        <p:nvSpPr>
          <p:cNvPr id="5" name="Rectangle 41">
            <a:extLst>
              <a:ext uri="{FF2B5EF4-FFF2-40B4-BE49-F238E27FC236}">
                <a16:creationId xmlns:a16="http://schemas.microsoft.com/office/drawing/2014/main" id="{581F5256-3ADB-4590-B42F-7C09EF0CA7E8}"/>
              </a:ext>
            </a:extLst>
          </p:cNvPr>
          <p:cNvSpPr>
            <a:spLocks noChangeArrowheads="1"/>
          </p:cNvSpPr>
          <p:nvPr/>
        </p:nvSpPr>
        <p:spPr bwMode="auto">
          <a:xfrm>
            <a:off x="6400800" y="533400"/>
            <a:ext cx="838200" cy="1981200"/>
          </a:xfrm>
          <a:prstGeom prst="rect">
            <a:avLst/>
          </a:prstGeom>
          <a:solidFill>
            <a:srgbClr val="006668"/>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marL="457200" indent="-457200"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algn="ctr" eaLnBrk="1" hangingPunct="1">
              <a:lnSpc>
                <a:spcPct val="90000"/>
              </a:lnSpc>
              <a:spcBef>
                <a:spcPct val="10000"/>
              </a:spcBef>
              <a:spcAft>
                <a:spcPct val="10000"/>
              </a:spcAft>
            </a:pPr>
            <a:endParaRPr lang="en-US" altLang="en-US" sz="2400" b="0">
              <a:solidFill>
                <a:schemeClr val="tx1"/>
              </a:solidFill>
              <a:latin typeface="Times New Roman" panose="02020603050405020304" pitchFamily="18" charset="0"/>
            </a:endParaRPr>
          </a:p>
        </p:txBody>
      </p:sp>
      <p:sp>
        <p:nvSpPr>
          <p:cNvPr id="6" name="Text Box 66">
            <a:extLst>
              <a:ext uri="{FF2B5EF4-FFF2-40B4-BE49-F238E27FC236}">
                <a16:creationId xmlns:a16="http://schemas.microsoft.com/office/drawing/2014/main" id="{56CEF922-0AB6-46E0-9AE8-EE83F7C56C35}"/>
              </a:ext>
            </a:extLst>
          </p:cNvPr>
          <p:cNvSpPr txBox="1">
            <a:spLocks noChangeArrowheads="1"/>
          </p:cNvSpPr>
          <p:nvPr/>
        </p:nvSpPr>
        <p:spPr bwMode="auto">
          <a:xfrm>
            <a:off x="5562600" y="5410200"/>
            <a:ext cx="3276600" cy="609600"/>
          </a:xfrm>
          <a:prstGeom prst="rect">
            <a:avLst/>
          </a:prstGeom>
          <a:solidFill>
            <a:schemeClr val="tx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65138" indent="-465138">
              <a:spcBef>
                <a:spcPct val="0"/>
              </a:spcBef>
              <a:defRPr sz="2400">
                <a:solidFill>
                  <a:schemeClr val="tx1"/>
                </a:solidFill>
                <a:latin typeface="Times New Roman" pitchFamily="8" charset="0"/>
              </a:defRPr>
            </a:lvl1pPr>
            <a:lvl2pPr marL="1652588">
              <a:spcBef>
                <a:spcPct val="0"/>
              </a:spcBef>
              <a:defRPr sz="2400">
                <a:solidFill>
                  <a:schemeClr val="tx1"/>
                </a:solidFill>
                <a:latin typeface="Times New Roman" pitchFamily="8" charset="0"/>
              </a:defRPr>
            </a:lvl2pPr>
            <a:lvl3pPr marL="1766888">
              <a:spcBef>
                <a:spcPct val="0"/>
              </a:spcBef>
              <a:defRPr sz="2400">
                <a:solidFill>
                  <a:schemeClr val="tx1"/>
                </a:solidFill>
                <a:latin typeface="Times New Roman" pitchFamily="8" charset="0"/>
              </a:defRPr>
            </a:lvl3pPr>
            <a:lvl4pPr marL="1881188">
              <a:spcBef>
                <a:spcPct val="0"/>
              </a:spcBef>
              <a:defRPr sz="2400">
                <a:solidFill>
                  <a:schemeClr val="tx1"/>
                </a:solidFill>
                <a:latin typeface="Times New Roman" pitchFamily="8" charset="0"/>
              </a:defRPr>
            </a:lvl4pPr>
            <a:lvl5pPr marL="1995488">
              <a:spcBef>
                <a:spcPct val="0"/>
              </a:spcBef>
              <a:defRPr sz="2400">
                <a:solidFill>
                  <a:schemeClr val="tx1"/>
                </a:solidFill>
                <a:latin typeface="Times New Roman" pitchFamily="8" charset="0"/>
              </a:defRPr>
            </a:lvl5pPr>
            <a:lvl6pPr marL="2452688" fontAlgn="base">
              <a:spcBef>
                <a:spcPct val="0"/>
              </a:spcBef>
              <a:spcAft>
                <a:spcPct val="0"/>
              </a:spcAft>
              <a:defRPr sz="2400">
                <a:solidFill>
                  <a:schemeClr val="tx1"/>
                </a:solidFill>
                <a:latin typeface="Times New Roman" pitchFamily="8" charset="0"/>
              </a:defRPr>
            </a:lvl6pPr>
            <a:lvl7pPr marL="2909888" fontAlgn="base">
              <a:spcBef>
                <a:spcPct val="0"/>
              </a:spcBef>
              <a:spcAft>
                <a:spcPct val="0"/>
              </a:spcAft>
              <a:defRPr sz="2400">
                <a:solidFill>
                  <a:schemeClr val="tx1"/>
                </a:solidFill>
                <a:latin typeface="Times New Roman" pitchFamily="8" charset="0"/>
              </a:defRPr>
            </a:lvl7pPr>
            <a:lvl8pPr marL="3367088" fontAlgn="base">
              <a:spcBef>
                <a:spcPct val="0"/>
              </a:spcBef>
              <a:spcAft>
                <a:spcPct val="0"/>
              </a:spcAft>
              <a:defRPr sz="2400">
                <a:solidFill>
                  <a:schemeClr val="tx1"/>
                </a:solidFill>
                <a:latin typeface="Times New Roman" pitchFamily="8" charset="0"/>
              </a:defRPr>
            </a:lvl8pPr>
            <a:lvl9pPr marL="3824288" fontAlgn="base">
              <a:spcBef>
                <a:spcPct val="0"/>
              </a:spcBef>
              <a:spcAft>
                <a:spcPct val="0"/>
              </a:spcAft>
              <a:defRPr sz="2400">
                <a:solidFill>
                  <a:schemeClr val="tx1"/>
                </a:solidFill>
                <a:latin typeface="Times New Roman" pitchFamily="8" charset="0"/>
              </a:defRPr>
            </a:lvl9pPr>
          </a:lstStyle>
          <a:p>
            <a:pPr>
              <a:lnSpc>
                <a:spcPct val="120000"/>
              </a:lnSpc>
              <a:spcBef>
                <a:spcPct val="10000"/>
              </a:spcBef>
              <a:spcAft>
                <a:spcPct val="20000"/>
              </a:spcAft>
              <a:defRPr/>
            </a:pPr>
            <a:r>
              <a:rPr lang="en-US" sz="1000">
                <a:solidFill>
                  <a:schemeClr val="bg1"/>
                </a:solidFill>
                <a:latin typeface="Helvetica" pitchFamily="8" charset="0"/>
              </a:rPr>
              <a:t>Prepared by:</a:t>
            </a:r>
            <a:br>
              <a:rPr lang="en-US" sz="1600">
                <a:solidFill>
                  <a:schemeClr val="bg1"/>
                </a:solidFill>
                <a:latin typeface="Helvetica" pitchFamily="8" charset="0"/>
              </a:rPr>
            </a:br>
            <a:r>
              <a:rPr lang="en-US" sz="1600">
                <a:solidFill>
                  <a:schemeClr val="bg1"/>
                </a:solidFill>
                <a:latin typeface="Helvetica" pitchFamily="8" charset="0"/>
              </a:rPr>
              <a:t>Fernando &amp; Yvonn</a:t>
            </a:r>
            <a:r>
              <a:rPr lang="en-US" sz="1600">
                <a:latin typeface="Helvetica" pitchFamily="8" charset="0"/>
              </a:rPr>
              <a:t> </a:t>
            </a:r>
            <a:r>
              <a:rPr lang="en-US" sz="1600">
                <a:solidFill>
                  <a:schemeClr val="bg1"/>
                </a:solidFill>
                <a:latin typeface="Helvetica" pitchFamily="8" charset="0"/>
              </a:rPr>
              <a:t>Quijano</a:t>
            </a:r>
          </a:p>
        </p:txBody>
      </p:sp>
      <p:sp>
        <p:nvSpPr>
          <p:cNvPr id="7" name="Line 38">
            <a:extLst>
              <a:ext uri="{FF2B5EF4-FFF2-40B4-BE49-F238E27FC236}">
                <a16:creationId xmlns:a16="http://schemas.microsoft.com/office/drawing/2014/main" id="{B3EBF1DB-6C34-488F-861A-B61DB52DD499}"/>
              </a:ext>
            </a:extLst>
          </p:cNvPr>
          <p:cNvSpPr>
            <a:spLocks noChangeShapeType="1"/>
          </p:cNvSpPr>
          <p:nvPr/>
        </p:nvSpPr>
        <p:spPr bwMode="auto">
          <a:xfrm>
            <a:off x="3429000" y="6019800"/>
            <a:ext cx="5410200" cy="0"/>
          </a:xfrm>
          <a:prstGeom prst="line">
            <a:avLst/>
          </a:prstGeom>
          <a:noFill/>
          <a:ln w="38100">
            <a:solidFill>
              <a:srgbClr val="8C1B54"/>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Text Box 79">
            <a:extLst>
              <a:ext uri="{FF2B5EF4-FFF2-40B4-BE49-F238E27FC236}">
                <a16:creationId xmlns:a16="http://schemas.microsoft.com/office/drawing/2014/main" id="{F0200284-C484-4E7E-BB19-5E738CEBF854}"/>
              </a:ext>
            </a:extLst>
          </p:cNvPr>
          <p:cNvSpPr txBox="1">
            <a:spLocks noChangeArrowheads="1"/>
          </p:cNvSpPr>
          <p:nvPr/>
        </p:nvSpPr>
        <p:spPr bwMode="auto">
          <a:xfrm>
            <a:off x="7239000" y="838200"/>
            <a:ext cx="1371600" cy="1676400"/>
          </a:xfrm>
          <a:prstGeom prst="rect">
            <a:avLst/>
          </a:prstGeom>
          <a:solidFill>
            <a:schemeClr val="bg1"/>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457200" indent="-457200">
              <a:spcBef>
                <a:spcPct val="0"/>
              </a:spcBef>
              <a:defRPr sz="2400">
                <a:solidFill>
                  <a:schemeClr val="tx1"/>
                </a:solidFill>
                <a:latin typeface="Times New Roman" pitchFamily="8" charset="0"/>
              </a:defRPr>
            </a:lvl1pPr>
            <a:lvl2pPr>
              <a:spcBef>
                <a:spcPct val="0"/>
              </a:spcBef>
              <a:defRPr sz="2400">
                <a:solidFill>
                  <a:schemeClr val="tx1"/>
                </a:solidFill>
                <a:latin typeface="Times New Roman" pitchFamily="8" charset="0"/>
              </a:defRPr>
            </a:lvl2pPr>
            <a:lvl3pPr>
              <a:spcBef>
                <a:spcPct val="0"/>
              </a:spcBef>
              <a:defRPr sz="2400">
                <a:solidFill>
                  <a:schemeClr val="tx1"/>
                </a:solidFill>
                <a:latin typeface="Times New Roman" pitchFamily="8" charset="0"/>
              </a:defRPr>
            </a:lvl3pPr>
            <a:lvl4pPr>
              <a:spcBef>
                <a:spcPct val="0"/>
              </a:spcBef>
              <a:defRPr sz="2400">
                <a:solidFill>
                  <a:schemeClr val="tx1"/>
                </a:solidFill>
                <a:latin typeface="Times New Roman" pitchFamily="8" charset="0"/>
              </a:defRPr>
            </a:lvl4pPr>
            <a:lvl5pPr>
              <a:spcBef>
                <a:spcPct val="0"/>
              </a:spcBef>
              <a:defRPr sz="2400">
                <a:solidFill>
                  <a:schemeClr val="tx1"/>
                </a:solidFill>
                <a:latin typeface="Times New Roman" pitchFamily="8" charset="0"/>
              </a:defRPr>
            </a:lvl5pPr>
            <a:lvl6pPr fontAlgn="base">
              <a:spcBef>
                <a:spcPct val="0"/>
              </a:spcBef>
              <a:spcAft>
                <a:spcPct val="0"/>
              </a:spcAft>
              <a:defRPr sz="2400">
                <a:solidFill>
                  <a:schemeClr val="tx1"/>
                </a:solidFill>
                <a:latin typeface="Times New Roman" pitchFamily="8" charset="0"/>
              </a:defRPr>
            </a:lvl6pPr>
            <a:lvl7pPr fontAlgn="base">
              <a:spcBef>
                <a:spcPct val="0"/>
              </a:spcBef>
              <a:spcAft>
                <a:spcPct val="0"/>
              </a:spcAft>
              <a:defRPr sz="2400">
                <a:solidFill>
                  <a:schemeClr val="tx1"/>
                </a:solidFill>
                <a:latin typeface="Times New Roman" pitchFamily="8" charset="0"/>
              </a:defRPr>
            </a:lvl7pPr>
            <a:lvl8pPr fontAlgn="base">
              <a:spcBef>
                <a:spcPct val="0"/>
              </a:spcBef>
              <a:spcAft>
                <a:spcPct val="0"/>
              </a:spcAft>
              <a:defRPr sz="2400">
                <a:solidFill>
                  <a:schemeClr val="tx1"/>
                </a:solidFill>
                <a:latin typeface="Times New Roman" pitchFamily="8" charset="0"/>
              </a:defRPr>
            </a:lvl8pPr>
            <a:lvl9pPr fontAlgn="base">
              <a:spcBef>
                <a:spcPct val="0"/>
              </a:spcBef>
              <a:spcAft>
                <a:spcPct val="0"/>
              </a:spcAft>
              <a:defRPr sz="2400">
                <a:solidFill>
                  <a:schemeClr val="tx1"/>
                </a:solidFill>
                <a:latin typeface="Times New Roman" pitchFamily="8" charset="0"/>
              </a:defRPr>
            </a:lvl9pPr>
          </a:lstStyle>
          <a:p>
            <a:pPr algn="ctr">
              <a:lnSpc>
                <a:spcPct val="90000"/>
              </a:lnSpc>
              <a:spcBef>
                <a:spcPct val="10000"/>
              </a:spcBef>
              <a:spcAft>
                <a:spcPct val="10000"/>
              </a:spcAft>
              <a:defRPr/>
            </a:pPr>
            <a:r>
              <a:rPr lang="en-US" sz="8800" b="0">
                <a:solidFill>
                  <a:srgbClr val="1469B2"/>
                </a:solidFill>
              </a:rPr>
              <a:t>21</a:t>
            </a:r>
          </a:p>
        </p:txBody>
      </p:sp>
      <p:sp>
        <p:nvSpPr>
          <p:cNvPr id="9" name="Text Box 80">
            <a:extLst>
              <a:ext uri="{FF2B5EF4-FFF2-40B4-BE49-F238E27FC236}">
                <a16:creationId xmlns:a16="http://schemas.microsoft.com/office/drawing/2014/main" id="{9D192687-8C02-49CD-838C-B9D6B6B3D578}"/>
              </a:ext>
            </a:extLst>
          </p:cNvPr>
          <p:cNvSpPr txBox="1">
            <a:spLocks noChangeArrowheads="1"/>
          </p:cNvSpPr>
          <p:nvPr/>
        </p:nvSpPr>
        <p:spPr bwMode="auto">
          <a:xfrm>
            <a:off x="7239000" y="533400"/>
            <a:ext cx="1219200" cy="366713"/>
          </a:xfrm>
          <a:prstGeom prst="rect">
            <a:avLst/>
          </a:prstGeom>
          <a:solidFill>
            <a:srgbClr val="E7E4C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algn="ctr" eaLnBrk="1" hangingPunct="1"/>
            <a:r>
              <a:rPr lang="en-US" altLang="en-US">
                <a:solidFill>
                  <a:srgbClr val="8C1B54"/>
                </a:solidFill>
              </a:rPr>
              <a:t>Chapter</a:t>
            </a:r>
            <a:r>
              <a:rPr lang="en-US" altLang="en-US">
                <a:solidFill>
                  <a:srgbClr val="8C1B54"/>
                </a:solidFill>
                <a:latin typeface="Arial" panose="020B0604020202020204" pitchFamily="34" charset="0"/>
              </a:rPr>
              <a:t> </a:t>
            </a:r>
          </a:p>
        </p:txBody>
      </p:sp>
      <p:grpSp>
        <p:nvGrpSpPr>
          <p:cNvPr id="10" name="Group 92">
            <a:extLst>
              <a:ext uri="{FF2B5EF4-FFF2-40B4-BE49-F238E27FC236}">
                <a16:creationId xmlns:a16="http://schemas.microsoft.com/office/drawing/2014/main" id="{AED28AF5-FCAD-4657-A8DE-A712F005D52C}"/>
              </a:ext>
            </a:extLst>
          </p:cNvPr>
          <p:cNvGrpSpPr>
            <a:grpSpLocks/>
          </p:cNvGrpSpPr>
          <p:nvPr/>
        </p:nvGrpSpPr>
        <p:grpSpPr bwMode="auto">
          <a:xfrm>
            <a:off x="152400" y="109538"/>
            <a:ext cx="6172200" cy="379412"/>
            <a:chOff x="96" y="69"/>
            <a:chExt cx="3888" cy="239"/>
          </a:xfrm>
        </p:grpSpPr>
        <p:sp>
          <p:nvSpPr>
            <p:cNvPr id="11" name="Rectangle 85">
              <a:extLst>
                <a:ext uri="{FF2B5EF4-FFF2-40B4-BE49-F238E27FC236}">
                  <a16:creationId xmlns:a16="http://schemas.microsoft.com/office/drawing/2014/main" id="{CB64A5E6-F2A7-4749-8C9F-2BC8294530AD}"/>
                </a:ext>
              </a:extLst>
            </p:cNvPr>
            <p:cNvSpPr>
              <a:spLocks noChangeArrowheads="1"/>
            </p:cNvSpPr>
            <p:nvPr userDrawn="1"/>
          </p:nvSpPr>
          <p:spPr bwMode="auto">
            <a:xfrm>
              <a:off x="96" y="69"/>
              <a:ext cx="3888" cy="233"/>
            </a:xfrm>
            <a:prstGeom prst="rect">
              <a:avLst/>
            </a:prstGeom>
            <a:solidFill>
              <a:srgbClr val="006668"/>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endParaRPr lang="en-US" altLang="en-US"/>
            </a:p>
          </p:txBody>
        </p:sp>
        <p:sp>
          <p:nvSpPr>
            <p:cNvPr id="12" name="Text Box 86">
              <a:extLst>
                <a:ext uri="{FF2B5EF4-FFF2-40B4-BE49-F238E27FC236}">
                  <a16:creationId xmlns:a16="http://schemas.microsoft.com/office/drawing/2014/main" id="{E53A4A0D-4476-4C1A-BC6D-49C3578D1C74}"/>
                </a:ext>
              </a:extLst>
            </p:cNvPr>
            <p:cNvSpPr txBox="1">
              <a:spLocks noChangeArrowheads="1"/>
            </p:cNvSpPr>
            <p:nvPr userDrawn="1"/>
          </p:nvSpPr>
          <p:spPr bwMode="auto">
            <a:xfrm>
              <a:off x="96" y="96"/>
              <a:ext cx="3888"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marL="457200" indent="-457200">
                <a:spcBef>
                  <a:spcPct val="0"/>
                </a:spcBef>
                <a:defRPr sz="2400">
                  <a:solidFill>
                    <a:schemeClr val="tx1"/>
                  </a:solidFill>
                  <a:latin typeface="Times New Roman" pitchFamily="8" charset="0"/>
                </a:defRPr>
              </a:lvl1pPr>
              <a:lvl2pPr>
                <a:spcBef>
                  <a:spcPct val="0"/>
                </a:spcBef>
                <a:defRPr sz="2400">
                  <a:solidFill>
                    <a:schemeClr val="tx1"/>
                  </a:solidFill>
                  <a:latin typeface="Times New Roman" pitchFamily="8" charset="0"/>
                </a:defRPr>
              </a:lvl2pPr>
              <a:lvl3pPr>
                <a:spcBef>
                  <a:spcPct val="0"/>
                </a:spcBef>
                <a:defRPr sz="2400">
                  <a:solidFill>
                    <a:schemeClr val="tx1"/>
                  </a:solidFill>
                  <a:latin typeface="Times New Roman" pitchFamily="8" charset="0"/>
                </a:defRPr>
              </a:lvl3pPr>
              <a:lvl4pPr>
                <a:spcBef>
                  <a:spcPct val="0"/>
                </a:spcBef>
                <a:defRPr sz="2400">
                  <a:solidFill>
                    <a:schemeClr val="tx1"/>
                  </a:solidFill>
                  <a:latin typeface="Times New Roman" pitchFamily="8" charset="0"/>
                </a:defRPr>
              </a:lvl4pPr>
              <a:lvl5pPr>
                <a:spcBef>
                  <a:spcPct val="0"/>
                </a:spcBef>
                <a:defRPr sz="2400">
                  <a:solidFill>
                    <a:schemeClr val="tx1"/>
                  </a:solidFill>
                  <a:latin typeface="Times New Roman" pitchFamily="8" charset="0"/>
                </a:defRPr>
              </a:lvl5pPr>
              <a:lvl6pPr fontAlgn="base">
                <a:spcBef>
                  <a:spcPct val="0"/>
                </a:spcBef>
                <a:spcAft>
                  <a:spcPct val="0"/>
                </a:spcAft>
                <a:defRPr sz="2400">
                  <a:solidFill>
                    <a:schemeClr val="tx1"/>
                  </a:solidFill>
                  <a:latin typeface="Times New Roman" pitchFamily="8" charset="0"/>
                </a:defRPr>
              </a:lvl6pPr>
              <a:lvl7pPr fontAlgn="base">
                <a:spcBef>
                  <a:spcPct val="0"/>
                </a:spcBef>
                <a:spcAft>
                  <a:spcPct val="0"/>
                </a:spcAft>
                <a:defRPr sz="2400">
                  <a:solidFill>
                    <a:schemeClr val="tx1"/>
                  </a:solidFill>
                  <a:latin typeface="Times New Roman" pitchFamily="8" charset="0"/>
                </a:defRPr>
              </a:lvl7pPr>
              <a:lvl8pPr fontAlgn="base">
                <a:spcBef>
                  <a:spcPct val="0"/>
                </a:spcBef>
                <a:spcAft>
                  <a:spcPct val="0"/>
                </a:spcAft>
                <a:defRPr sz="2400">
                  <a:solidFill>
                    <a:schemeClr val="tx1"/>
                  </a:solidFill>
                  <a:latin typeface="Times New Roman" pitchFamily="8" charset="0"/>
                </a:defRPr>
              </a:lvl8pPr>
              <a:lvl9pPr fontAlgn="base">
                <a:spcBef>
                  <a:spcPct val="0"/>
                </a:spcBef>
                <a:spcAft>
                  <a:spcPct val="0"/>
                </a:spcAft>
                <a:defRPr sz="2400">
                  <a:solidFill>
                    <a:schemeClr val="tx1"/>
                  </a:solidFill>
                  <a:latin typeface="Times New Roman" pitchFamily="8" charset="0"/>
                </a:defRPr>
              </a:lvl9pPr>
            </a:lstStyle>
            <a:p>
              <a:pPr>
                <a:lnSpc>
                  <a:spcPct val="90000"/>
                </a:lnSpc>
                <a:spcBef>
                  <a:spcPct val="50000"/>
                </a:spcBef>
                <a:spcAft>
                  <a:spcPct val="10000"/>
                </a:spcAft>
                <a:defRPr/>
              </a:pPr>
              <a:r>
                <a:rPr lang="en-US" sz="1600">
                  <a:solidFill>
                    <a:schemeClr val="bg1"/>
                  </a:solidFill>
                  <a:latin typeface="Helvetica" pitchFamily="8" charset="0"/>
                </a:rPr>
                <a:t>PART V  THE GOODS AND MONEY MARKETS</a:t>
              </a:r>
            </a:p>
          </p:txBody>
        </p:sp>
      </p:grpSp>
      <p:sp>
        <p:nvSpPr>
          <p:cNvPr id="13" name="Rectangle 88">
            <a:extLst>
              <a:ext uri="{FF2B5EF4-FFF2-40B4-BE49-F238E27FC236}">
                <a16:creationId xmlns:a16="http://schemas.microsoft.com/office/drawing/2014/main" id="{D0A5D01A-E91D-4792-BAC1-5F539F31006A}"/>
              </a:ext>
            </a:extLst>
          </p:cNvPr>
          <p:cNvSpPr>
            <a:spLocks noChangeArrowheads="1"/>
          </p:cNvSpPr>
          <p:nvPr/>
        </p:nvSpPr>
        <p:spPr bwMode="auto">
          <a:xfrm>
            <a:off x="1066800" y="2514600"/>
            <a:ext cx="5943600" cy="2667000"/>
          </a:xfrm>
          <a:prstGeom prst="rect">
            <a:avLst/>
          </a:prstGeom>
          <a:solidFill>
            <a:schemeClr val="bg1">
              <a:alpha val="30196"/>
            </a:schemeClr>
          </a:solidFill>
          <a:ln>
            <a:noFill/>
          </a:ln>
          <a:effectLst/>
          <a:extLst>
            <a:ext uri="{91240B29-F687-4F45-9708-019B960494DF}">
              <a14:hiddenLine xmlns:a14="http://schemas.microsoft.com/office/drawing/2010/main" w="127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8C1B54"/>
                </a:solidFill>
              </a:rPr>
              <a:t>Aggregate Expenditure</a:t>
            </a:r>
            <a:br>
              <a:rPr lang="en-US" altLang="en-US" sz="2800">
                <a:solidFill>
                  <a:srgbClr val="8C1B54"/>
                </a:solidFill>
              </a:rPr>
            </a:br>
            <a:r>
              <a:rPr lang="en-US" altLang="en-US" sz="2800">
                <a:solidFill>
                  <a:srgbClr val="8C1B54"/>
                </a:solidFill>
              </a:rPr>
              <a:t>and Equilibrium Output</a:t>
            </a:r>
          </a:p>
        </p:txBody>
      </p:sp>
    </p:spTree>
    <p:extLst>
      <p:ext uri="{BB962C8B-B14F-4D97-AF65-F5344CB8AC3E}">
        <p14:creationId xmlns:p14="http://schemas.microsoft.com/office/powerpoint/2010/main" val="1084391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17" presetClass="entr" presetSubtype="1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strVal val="#ppt_h"/>
                                          </p:val>
                                        </p:tav>
                                        <p:tav tm="100000">
                                          <p:val>
                                            <p:strVal val="#ppt_h"/>
                                          </p:val>
                                        </p:tav>
                                      </p:tavLst>
                                    </p:anim>
                                  </p:childTnLst>
                                </p:cTn>
                              </p:par>
                            </p:childTnLst>
                          </p:cTn>
                        </p:par>
                        <p:par>
                          <p:cTn id="13" fill="hold">
                            <p:stCondLst>
                              <p:cond delay="1000"/>
                            </p:stCondLst>
                            <p:childTnLst>
                              <p:par>
                                <p:cTn id="14" presetID="17" presetClass="entr" presetSubtype="10"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p:cTn id="16" dur="500" fill="hold"/>
                                        <p:tgtEl>
                                          <p:spTgt spid="5"/>
                                        </p:tgtEl>
                                        <p:attrNameLst>
                                          <p:attrName>ppt_w</p:attrName>
                                        </p:attrNameLst>
                                      </p:cBhvr>
                                      <p:tavLst>
                                        <p:tav tm="0">
                                          <p:val>
                                            <p:fltVal val="0"/>
                                          </p:val>
                                        </p:tav>
                                        <p:tav tm="100000">
                                          <p:val>
                                            <p:strVal val="#ppt_w"/>
                                          </p:val>
                                        </p:tav>
                                      </p:tavLst>
                                    </p:anim>
                                    <p:anim calcmode="lin" valueType="num">
                                      <p:cBhvr>
                                        <p:cTn id="17" dur="500" fill="hold"/>
                                        <p:tgtEl>
                                          <p:spTgt spid="5"/>
                                        </p:tgtEl>
                                        <p:attrNameLst>
                                          <p:attrName>ppt_h</p:attrName>
                                        </p:attrNameLst>
                                      </p:cBhvr>
                                      <p:tavLst>
                                        <p:tav tm="0">
                                          <p:val>
                                            <p:strVal val="#ppt_h"/>
                                          </p:val>
                                        </p:tav>
                                        <p:tav tm="100000">
                                          <p:val>
                                            <p:strVal val="#ppt_h"/>
                                          </p:val>
                                        </p:tav>
                                      </p:tavLst>
                                    </p:anim>
                                  </p:childTnLst>
                                </p:cTn>
                              </p:par>
                            </p:childTnLst>
                          </p:cTn>
                        </p:par>
                        <p:par>
                          <p:cTn id="18" fill="hold">
                            <p:stCondLst>
                              <p:cond delay="1500"/>
                            </p:stCondLst>
                            <p:childTnLst>
                              <p:par>
                                <p:cTn id="19" presetID="17" presetClass="entr" presetSubtype="10" fill="hold" grpId="0" nodeType="after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p:cTn id="21" dur="500" fill="hold"/>
                                        <p:tgtEl>
                                          <p:spTgt spid="3"/>
                                        </p:tgtEl>
                                        <p:attrNameLst>
                                          <p:attrName>ppt_w</p:attrName>
                                        </p:attrNameLst>
                                      </p:cBhvr>
                                      <p:tavLst>
                                        <p:tav tm="0">
                                          <p:val>
                                            <p:fltVal val="0"/>
                                          </p:val>
                                        </p:tav>
                                        <p:tav tm="100000">
                                          <p:val>
                                            <p:strVal val="#ppt_w"/>
                                          </p:val>
                                        </p:tav>
                                      </p:tavLst>
                                    </p:anim>
                                    <p:anim calcmode="lin" valueType="num">
                                      <p:cBhvr>
                                        <p:cTn id="22" dur="500" fill="hold"/>
                                        <p:tgtEl>
                                          <p:spTgt spid="3"/>
                                        </p:tgtEl>
                                        <p:attrNameLst>
                                          <p:attrName>ppt_h</p:attrName>
                                        </p:attrNameLst>
                                      </p:cBhvr>
                                      <p:tavLst>
                                        <p:tav tm="0">
                                          <p:val>
                                            <p:strVal val="#ppt_h"/>
                                          </p:val>
                                        </p:tav>
                                        <p:tav tm="100000">
                                          <p:val>
                                            <p:strVal val="#ppt_h"/>
                                          </p:val>
                                        </p:tav>
                                      </p:tavLst>
                                    </p:anim>
                                  </p:childTnLst>
                                </p:cTn>
                              </p:par>
                            </p:childTnLst>
                          </p:cTn>
                        </p:par>
                        <p:par>
                          <p:cTn id="23" fill="hold">
                            <p:stCondLst>
                              <p:cond delay="2000"/>
                            </p:stCondLst>
                            <p:childTnLst>
                              <p:par>
                                <p:cTn id="24" presetID="10" presetClass="entr" presetSubtype="0"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childTnLst>
                                </p:cTn>
                              </p:par>
                            </p:childTnLst>
                          </p:cTn>
                        </p:par>
                        <p:par>
                          <p:cTn id="27" fill="hold">
                            <p:stCondLst>
                              <p:cond delay="2500"/>
                            </p:stCondLst>
                            <p:childTnLst>
                              <p:par>
                                <p:cTn id="28" presetID="17" presetClass="entr" presetSubtype="10" fill="hold" grpId="0" nodeType="after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p:cTn id="30" dur="500" fill="hold"/>
                                        <p:tgtEl>
                                          <p:spTgt spid="8"/>
                                        </p:tgtEl>
                                        <p:attrNameLst>
                                          <p:attrName>ppt_w</p:attrName>
                                        </p:attrNameLst>
                                      </p:cBhvr>
                                      <p:tavLst>
                                        <p:tav tm="0">
                                          <p:val>
                                            <p:fltVal val="0"/>
                                          </p:val>
                                        </p:tav>
                                        <p:tav tm="100000">
                                          <p:val>
                                            <p:strVal val="#ppt_w"/>
                                          </p:val>
                                        </p:tav>
                                      </p:tavLst>
                                    </p:anim>
                                    <p:anim calcmode="lin" valueType="num">
                                      <p:cBhvr>
                                        <p:cTn id="31" dur="500" fill="hold"/>
                                        <p:tgtEl>
                                          <p:spTgt spid="8"/>
                                        </p:tgtEl>
                                        <p:attrNameLst>
                                          <p:attrName>ppt_h</p:attrName>
                                        </p:attrNameLst>
                                      </p:cBhvr>
                                      <p:tavLst>
                                        <p:tav tm="0">
                                          <p:val>
                                            <p:strVal val="#ppt_h"/>
                                          </p:val>
                                        </p:tav>
                                        <p:tav tm="100000">
                                          <p:val>
                                            <p:strVal val="#ppt_h"/>
                                          </p:val>
                                        </p:tav>
                                      </p:tavLst>
                                    </p:anim>
                                  </p:childTnLst>
                                </p:cTn>
                              </p:par>
                            </p:childTnLst>
                          </p:cTn>
                        </p:par>
                        <p:par>
                          <p:cTn id="32" fill="hold">
                            <p:stCondLst>
                              <p:cond delay="3000"/>
                            </p:stCondLst>
                            <p:childTnLst>
                              <p:par>
                                <p:cTn id="33" presetID="22" presetClass="entr" presetSubtype="8"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wipe(left)">
                                      <p:cBhvr>
                                        <p:cTn id="35" dur="500"/>
                                        <p:tgtEl>
                                          <p:spTgt spid="13"/>
                                        </p:tgtEl>
                                      </p:cBhvr>
                                    </p:animEffect>
                                  </p:childTnLst>
                                </p:cTn>
                              </p:par>
                            </p:childTnLst>
                          </p:cTn>
                        </p:par>
                        <p:par>
                          <p:cTn id="36" fill="hold">
                            <p:stCondLst>
                              <p:cond delay="3500"/>
                            </p:stCondLst>
                            <p:childTnLst>
                              <p:par>
                                <p:cTn id="37" presetID="22" presetClass="entr" presetSubtype="8" fill="hold" nodeType="after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wipe(left)">
                                      <p:cBhvr>
                                        <p:cTn id="39" dur="500"/>
                                        <p:tgtEl>
                                          <p:spTgt spid="6"/>
                                        </p:tgtEl>
                                      </p:cBhvr>
                                    </p:animEffect>
                                  </p:childTnLst>
                                </p:cTn>
                              </p:par>
                            </p:childTnLst>
                          </p:cTn>
                        </p:par>
                        <p:par>
                          <p:cTn id="40" fill="hold">
                            <p:stCondLst>
                              <p:cond delay="4000"/>
                            </p:stCondLst>
                            <p:childTnLst>
                              <p:par>
                                <p:cTn id="41" presetID="22" presetClass="entr" presetSubtype="8" fill="hold" nodeType="after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wipe(left)">
                                      <p:cBhvr>
                                        <p:cTn id="4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8" grpId="0" animBg="1"/>
      <p:bldP spid="9" grpId="0" animBg="1"/>
      <p:bldP spid="13"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0">
            <a:extLst>
              <a:ext uri="{FF2B5EF4-FFF2-40B4-BE49-F238E27FC236}">
                <a16:creationId xmlns:a16="http://schemas.microsoft.com/office/drawing/2014/main" id="{843F006A-88E5-4591-AB53-1235A854CD39}"/>
              </a:ext>
            </a:extLst>
          </p:cNvPr>
          <p:cNvSpPr>
            <a:spLocks noGrp="1" noChangeArrowheads="1"/>
          </p:cNvSpPr>
          <p:nvPr>
            <p:ph type="sldNum" sz="quarter" idx="10"/>
          </p:nvPr>
        </p:nvSpPr>
        <p:spPr>
          <a:ln/>
        </p:spPr>
        <p:txBody>
          <a:bodyPr/>
          <a:lstStyle>
            <a:lvl1pPr>
              <a:defRPr/>
            </a:lvl1pPr>
          </a:lstStyle>
          <a:p>
            <a:fld id="{64C8CD2E-5B72-40DE-9376-3464488E15EF}" type="slidenum">
              <a:rPr lang="en-US" altLang="en-US"/>
              <a:pPr/>
              <a:t>‹#›</a:t>
            </a:fld>
            <a:r>
              <a:rPr lang="en-US" altLang="en-US"/>
              <a:t> of 38</a:t>
            </a:r>
          </a:p>
        </p:txBody>
      </p:sp>
    </p:spTree>
    <p:extLst>
      <p:ext uri="{BB962C8B-B14F-4D97-AF65-F5344CB8AC3E}">
        <p14:creationId xmlns:p14="http://schemas.microsoft.com/office/powerpoint/2010/main" val="3051709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43738" y="44450"/>
            <a:ext cx="2095500" cy="18605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57238" y="44450"/>
            <a:ext cx="6134100" cy="18605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0">
            <a:extLst>
              <a:ext uri="{FF2B5EF4-FFF2-40B4-BE49-F238E27FC236}">
                <a16:creationId xmlns:a16="http://schemas.microsoft.com/office/drawing/2014/main" id="{1C58E01D-1E93-4A7D-9824-C84DE31E9370}"/>
              </a:ext>
            </a:extLst>
          </p:cNvPr>
          <p:cNvSpPr>
            <a:spLocks noGrp="1" noChangeArrowheads="1"/>
          </p:cNvSpPr>
          <p:nvPr>
            <p:ph type="sldNum" sz="quarter" idx="10"/>
          </p:nvPr>
        </p:nvSpPr>
        <p:spPr>
          <a:ln/>
        </p:spPr>
        <p:txBody>
          <a:bodyPr/>
          <a:lstStyle>
            <a:lvl1pPr>
              <a:defRPr/>
            </a:lvl1pPr>
          </a:lstStyle>
          <a:p>
            <a:fld id="{58D6D586-A372-4AC4-B2D7-E53ED09003C1}" type="slidenum">
              <a:rPr lang="en-US" altLang="en-US"/>
              <a:pPr/>
              <a:t>‹#›</a:t>
            </a:fld>
            <a:r>
              <a:rPr lang="en-US" altLang="en-US"/>
              <a:t> of 38</a:t>
            </a:r>
          </a:p>
        </p:txBody>
      </p:sp>
    </p:spTree>
    <p:extLst>
      <p:ext uri="{BB962C8B-B14F-4D97-AF65-F5344CB8AC3E}">
        <p14:creationId xmlns:p14="http://schemas.microsoft.com/office/powerpoint/2010/main" val="9400164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757238" y="44450"/>
            <a:ext cx="8382000" cy="18605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0">
            <a:extLst>
              <a:ext uri="{FF2B5EF4-FFF2-40B4-BE49-F238E27FC236}">
                <a16:creationId xmlns:a16="http://schemas.microsoft.com/office/drawing/2014/main" id="{647A87AF-536B-40F2-BB32-2C883EF17D9A}"/>
              </a:ext>
            </a:extLst>
          </p:cNvPr>
          <p:cNvSpPr>
            <a:spLocks noGrp="1" noChangeArrowheads="1"/>
          </p:cNvSpPr>
          <p:nvPr>
            <p:ph type="sldNum" sz="quarter" idx="10"/>
          </p:nvPr>
        </p:nvSpPr>
        <p:spPr>
          <a:ln/>
        </p:spPr>
        <p:txBody>
          <a:bodyPr/>
          <a:lstStyle>
            <a:lvl1pPr>
              <a:defRPr/>
            </a:lvl1pPr>
          </a:lstStyle>
          <a:p>
            <a:fld id="{9731F3D1-D1CF-4320-9E4D-FA00BB7E90C7}" type="slidenum">
              <a:rPr lang="en-US" altLang="en-US"/>
              <a:pPr/>
              <a:t>‹#›</a:t>
            </a:fld>
            <a:r>
              <a:rPr lang="en-US" altLang="en-US"/>
              <a:t> of 38</a:t>
            </a:r>
          </a:p>
        </p:txBody>
      </p:sp>
    </p:spTree>
    <p:extLst>
      <p:ext uri="{BB962C8B-B14F-4D97-AF65-F5344CB8AC3E}">
        <p14:creationId xmlns:p14="http://schemas.microsoft.com/office/powerpoint/2010/main" val="2968505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0">
            <a:extLst>
              <a:ext uri="{FF2B5EF4-FFF2-40B4-BE49-F238E27FC236}">
                <a16:creationId xmlns:a16="http://schemas.microsoft.com/office/drawing/2014/main" id="{F6CF498A-BD82-4278-87D9-A093273BC238}"/>
              </a:ext>
            </a:extLst>
          </p:cNvPr>
          <p:cNvSpPr>
            <a:spLocks noGrp="1" noChangeArrowheads="1"/>
          </p:cNvSpPr>
          <p:nvPr>
            <p:ph type="sldNum" sz="quarter" idx="10"/>
          </p:nvPr>
        </p:nvSpPr>
        <p:spPr>
          <a:ln/>
        </p:spPr>
        <p:txBody>
          <a:bodyPr/>
          <a:lstStyle>
            <a:lvl1pPr>
              <a:defRPr/>
            </a:lvl1pPr>
          </a:lstStyle>
          <a:p>
            <a:fld id="{6107FA4D-7ACD-480A-97E9-587C1FDA75E4}" type="slidenum">
              <a:rPr lang="en-US" altLang="en-US"/>
              <a:pPr/>
              <a:t>‹#›</a:t>
            </a:fld>
            <a:r>
              <a:rPr lang="en-US" altLang="en-US"/>
              <a:t> of 38</a:t>
            </a:r>
          </a:p>
        </p:txBody>
      </p:sp>
    </p:spTree>
    <p:extLst>
      <p:ext uri="{BB962C8B-B14F-4D97-AF65-F5344CB8AC3E}">
        <p14:creationId xmlns:p14="http://schemas.microsoft.com/office/powerpoint/2010/main" val="1219782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0">
            <a:extLst>
              <a:ext uri="{FF2B5EF4-FFF2-40B4-BE49-F238E27FC236}">
                <a16:creationId xmlns:a16="http://schemas.microsoft.com/office/drawing/2014/main" id="{3B6C087E-87DD-418C-BB1B-2B988533E0F6}"/>
              </a:ext>
            </a:extLst>
          </p:cNvPr>
          <p:cNvSpPr>
            <a:spLocks noGrp="1" noChangeArrowheads="1"/>
          </p:cNvSpPr>
          <p:nvPr>
            <p:ph type="sldNum" sz="quarter" idx="10"/>
          </p:nvPr>
        </p:nvSpPr>
        <p:spPr>
          <a:ln/>
        </p:spPr>
        <p:txBody>
          <a:bodyPr/>
          <a:lstStyle>
            <a:lvl1pPr>
              <a:defRPr/>
            </a:lvl1pPr>
          </a:lstStyle>
          <a:p>
            <a:fld id="{3259C255-7E50-4466-8024-2D8CF02FD14C}" type="slidenum">
              <a:rPr lang="en-US" altLang="en-US"/>
              <a:pPr/>
              <a:t>‹#›</a:t>
            </a:fld>
            <a:r>
              <a:rPr lang="en-US" altLang="en-US"/>
              <a:t> of 38</a:t>
            </a:r>
          </a:p>
        </p:txBody>
      </p:sp>
    </p:spTree>
    <p:extLst>
      <p:ext uri="{BB962C8B-B14F-4D97-AF65-F5344CB8AC3E}">
        <p14:creationId xmlns:p14="http://schemas.microsoft.com/office/powerpoint/2010/main" val="2981717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371600" y="1447800"/>
            <a:ext cx="3124200" cy="45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47800"/>
            <a:ext cx="3124200" cy="45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0">
            <a:extLst>
              <a:ext uri="{FF2B5EF4-FFF2-40B4-BE49-F238E27FC236}">
                <a16:creationId xmlns:a16="http://schemas.microsoft.com/office/drawing/2014/main" id="{26AAC5D3-E055-4C08-8A9F-43C15D554D09}"/>
              </a:ext>
            </a:extLst>
          </p:cNvPr>
          <p:cNvSpPr>
            <a:spLocks noGrp="1" noChangeArrowheads="1"/>
          </p:cNvSpPr>
          <p:nvPr>
            <p:ph type="sldNum" sz="quarter" idx="10"/>
          </p:nvPr>
        </p:nvSpPr>
        <p:spPr>
          <a:ln/>
        </p:spPr>
        <p:txBody>
          <a:bodyPr/>
          <a:lstStyle>
            <a:lvl1pPr>
              <a:defRPr/>
            </a:lvl1pPr>
          </a:lstStyle>
          <a:p>
            <a:fld id="{F38A315A-7B7C-452C-A6F0-5F6262CD3270}" type="slidenum">
              <a:rPr lang="en-US" altLang="en-US"/>
              <a:pPr/>
              <a:t>‹#›</a:t>
            </a:fld>
            <a:r>
              <a:rPr lang="en-US" altLang="en-US"/>
              <a:t> of 38</a:t>
            </a:r>
          </a:p>
        </p:txBody>
      </p:sp>
    </p:spTree>
    <p:extLst>
      <p:ext uri="{BB962C8B-B14F-4D97-AF65-F5344CB8AC3E}">
        <p14:creationId xmlns:p14="http://schemas.microsoft.com/office/powerpoint/2010/main" val="348030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0">
            <a:extLst>
              <a:ext uri="{FF2B5EF4-FFF2-40B4-BE49-F238E27FC236}">
                <a16:creationId xmlns:a16="http://schemas.microsoft.com/office/drawing/2014/main" id="{1137E010-A4AC-4684-B57D-89359DAD5424}"/>
              </a:ext>
            </a:extLst>
          </p:cNvPr>
          <p:cNvSpPr>
            <a:spLocks noGrp="1" noChangeArrowheads="1"/>
          </p:cNvSpPr>
          <p:nvPr>
            <p:ph type="sldNum" sz="quarter" idx="10"/>
          </p:nvPr>
        </p:nvSpPr>
        <p:spPr>
          <a:ln/>
        </p:spPr>
        <p:txBody>
          <a:bodyPr/>
          <a:lstStyle>
            <a:lvl1pPr>
              <a:defRPr/>
            </a:lvl1pPr>
          </a:lstStyle>
          <a:p>
            <a:fld id="{F36ACC90-BCEE-47F0-981A-88048C62B675}" type="slidenum">
              <a:rPr lang="en-US" altLang="en-US"/>
              <a:pPr/>
              <a:t>‹#›</a:t>
            </a:fld>
            <a:r>
              <a:rPr lang="en-US" altLang="en-US"/>
              <a:t> of 38</a:t>
            </a:r>
          </a:p>
        </p:txBody>
      </p:sp>
    </p:spTree>
    <p:extLst>
      <p:ext uri="{BB962C8B-B14F-4D97-AF65-F5344CB8AC3E}">
        <p14:creationId xmlns:p14="http://schemas.microsoft.com/office/powerpoint/2010/main" val="1052212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0">
            <a:extLst>
              <a:ext uri="{FF2B5EF4-FFF2-40B4-BE49-F238E27FC236}">
                <a16:creationId xmlns:a16="http://schemas.microsoft.com/office/drawing/2014/main" id="{15DDB712-B2C9-49EB-A239-89D01E3F86C1}"/>
              </a:ext>
            </a:extLst>
          </p:cNvPr>
          <p:cNvSpPr>
            <a:spLocks noGrp="1" noChangeArrowheads="1"/>
          </p:cNvSpPr>
          <p:nvPr>
            <p:ph type="sldNum" sz="quarter" idx="10"/>
          </p:nvPr>
        </p:nvSpPr>
        <p:spPr>
          <a:ln/>
        </p:spPr>
        <p:txBody>
          <a:bodyPr/>
          <a:lstStyle>
            <a:lvl1pPr>
              <a:defRPr/>
            </a:lvl1pPr>
          </a:lstStyle>
          <a:p>
            <a:fld id="{EF4EBFD8-8CC1-4812-8DBA-26E3EBA1485B}" type="slidenum">
              <a:rPr lang="en-US" altLang="en-US"/>
              <a:pPr/>
              <a:t>‹#›</a:t>
            </a:fld>
            <a:r>
              <a:rPr lang="en-US" altLang="en-US"/>
              <a:t> of 38</a:t>
            </a:r>
          </a:p>
        </p:txBody>
      </p:sp>
    </p:spTree>
    <p:extLst>
      <p:ext uri="{BB962C8B-B14F-4D97-AF65-F5344CB8AC3E}">
        <p14:creationId xmlns:p14="http://schemas.microsoft.com/office/powerpoint/2010/main" val="2438135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0">
            <a:extLst>
              <a:ext uri="{FF2B5EF4-FFF2-40B4-BE49-F238E27FC236}">
                <a16:creationId xmlns:a16="http://schemas.microsoft.com/office/drawing/2014/main" id="{914F3B3D-BA51-48C3-80FA-DFEA852944B7}"/>
              </a:ext>
            </a:extLst>
          </p:cNvPr>
          <p:cNvSpPr>
            <a:spLocks noGrp="1" noChangeArrowheads="1"/>
          </p:cNvSpPr>
          <p:nvPr>
            <p:ph type="sldNum" sz="quarter" idx="10"/>
          </p:nvPr>
        </p:nvSpPr>
        <p:spPr>
          <a:ln/>
        </p:spPr>
        <p:txBody>
          <a:bodyPr/>
          <a:lstStyle>
            <a:lvl1pPr>
              <a:defRPr/>
            </a:lvl1pPr>
          </a:lstStyle>
          <a:p>
            <a:fld id="{7D199F19-5711-4645-B70B-CBC5377A1BB9}" type="slidenum">
              <a:rPr lang="en-US" altLang="en-US"/>
              <a:pPr/>
              <a:t>‹#›</a:t>
            </a:fld>
            <a:r>
              <a:rPr lang="en-US" altLang="en-US"/>
              <a:t> of 38</a:t>
            </a:r>
          </a:p>
        </p:txBody>
      </p:sp>
    </p:spTree>
    <p:extLst>
      <p:ext uri="{BB962C8B-B14F-4D97-AF65-F5344CB8AC3E}">
        <p14:creationId xmlns:p14="http://schemas.microsoft.com/office/powerpoint/2010/main" val="3402227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0">
            <a:extLst>
              <a:ext uri="{FF2B5EF4-FFF2-40B4-BE49-F238E27FC236}">
                <a16:creationId xmlns:a16="http://schemas.microsoft.com/office/drawing/2014/main" id="{0A7CC880-5EBC-4628-BCB2-711605D018EA}"/>
              </a:ext>
            </a:extLst>
          </p:cNvPr>
          <p:cNvSpPr>
            <a:spLocks noGrp="1" noChangeArrowheads="1"/>
          </p:cNvSpPr>
          <p:nvPr>
            <p:ph type="sldNum" sz="quarter" idx="10"/>
          </p:nvPr>
        </p:nvSpPr>
        <p:spPr>
          <a:ln/>
        </p:spPr>
        <p:txBody>
          <a:bodyPr/>
          <a:lstStyle>
            <a:lvl1pPr>
              <a:defRPr/>
            </a:lvl1pPr>
          </a:lstStyle>
          <a:p>
            <a:fld id="{F664A207-0AFE-4087-AA5E-94FC6C8641E0}" type="slidenum">
              <a:rPr lang="en-US" altLang="en-US"/>
              <a:pPr/>
              <a:t>‹#›</a:t>
            </a:fld>
            <a:r>
              <a:rPr lang="en-US" altLang="en-US"/>
              <a:t> of 38</a:t>
            </a:r>
          </a:p>
        </p:txBody>
      </p:sp>
    </p:spTree>
    <p:extLst>
      <p:ext uri="{BB962C8B-B14F-4D97-AF65-F5344CB8AC3E}">
        <p14:creationId xmlns:p14="http://schemas.microsoft.com/office/powerpoint/2010/main" val="1283280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0">
            <a:extLst>
              <a:ext uri="{FF2B5EF4-FFF2-40B4-BE49-F238E27FC236}">
                <a16:creationId xmlns:a16="http://schemas.microsoft.com/office/drawing/2014/main" id="{DC4693EC-ABCA-4A84-971B-64BC9AEEFB45}"/>
              </a:ext>
            </a:extLst>
          </p:cNvPr>
          <p:cNvSpPr>
            <a:spLocks noGrp="1" noChangeArrowheads="1"/>
          </p:cNvSpPr>
          <p:nvPr>
            <p:ph type="sldNum" sz="quarter" idx="10"/>
          </p:nvPr>
        </p:nvSpPr>
        <p:spPr>
          <a:ln/>
        </p:spPr>
        <p:txBody>
          <a:bodyPr/>
          <a:lstStyle>
            <a:lvl1pPr>
              <a:defRPr/>
            </a:lvl1pPr>
          </a:lstStyle>
          <a:p>
            <a:fld id="{5D43D30F-2211-4095-9447-EFDD2A4F6267}" type="slidenum">
              <a:rPr lang="en-US" altLang="en-US"/>
              <a:pPr/>
              <a:t>‹#›</a:t>
            </a:fld>
            <a:r>
              <a:rPr lang="en-US" altLang="en-US"/>
              <a:t> of 38</a:t>
            </a:r>
          </a:p>
        </p:txBody>
      </p:sp>
    </p:spTree>
    <p:extLst>
      <p:ext uri="{BB962C8B-B14F-4D97-AF65-F5344CB8AC3E}">
        <p14:creationId xmlns:p14="http://schemas.microsoft.com/office/powerpoint/2010/main" val="3755739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1">
            <a:extLst>
              <a:ext uri="{FF2B5EF4-FFF2-40B4-BE49-F238E27FC236}">
                <a16:creationId xmlns:a16="http://schemas.microsoft.com/office/drawing/2014/main" id="{45221143-EB72-42EC-B637-2A97E02756EC}"/>
              </a:ext>
            </a:extLst>
          </p:cNvPr>
          <p:cNvSpPr>
            <a:spLocks noChangeArrowheads="1"/>
          </p:cNvSpPr>
          <p:nvPr/>
        </p:nvSpPr>
        <p:spPr bwMode="auto">
          <a:xfrm>
            <a:off x="685800" y="685800"/>
            <a:ext cx="7315200" cy="152400"/>
          </a:xfrm>
          <a:prstGeom prst="rect">
            <a:avLst/>
          </a:prstGeom>
          <a:solidFill>
            <a:srgbClr val="E7E4C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endParaRPr lang="en-US" altLang="en-US"/>
          </a:p>
        </p:txBody>
      </p:sp>
      <p:sp>
        <p:nvSpPr>
          <p:cNvPr id="189457" name="Rectangle 17">
            <a:extLst>
              <a:ext uri="{FF2B5EF4-FFF2-40B4-BE49-F238E27FC236}">
                <a16:creationId xmlns:a16="http://schemas.microsoft.com/office/drawing/2014/main" id="{B682182D-B7B4-4454-9135-ADF52062FAA8}"/>
              </a:ext>
            </a:extLst>
          </p:cNvPr>
          <p:cNvSpPr>
            <a:spLocks noGrp="1" noChangeArrowheads="1"/>
          </p:cNvSpPr>
          <p:nvPr>
            <p:ph type="title"/>
          </p:nvPr>
        </p:nvSpPr>
        <p:spPr bwMode="auto">
          <a:xfrm>
            <a:off x="757238" y="44450"/>
            <a:ext cx="8382000" cy="86995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89458" name="Rectangle 18">
            <a:extLst>
              <a:ext uri="{FF2B5EF4-FFF2-40B4-BE49-F238E27FC236}">
                <a16:creationId xmlns:a16="http://schemas.microsoft.com/office/drawing/2014/main" id="{3F3823FF-CBFC-472D-B706-55A4E122548D}"/>
              </a:ext>
            </a:extLst>
          </p:cNvPr>
          <p:cNvSpPr>
            <a:spLocks noGrp="1" noChangeArrowheads="1"/>
          </p:cNvSpPr>
          <p:nvPr>
            <p:ph type="body" idx="1"/>
          </p:nvPr>
        </p:nvSpPr>
        <p:spPr bwMode="auto">
          <a:xfrm>
            <a:off x="1371600" y="1447800"/>
            <a:ext cx="640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89460" name="Rectangle 20">
            <a:extLst>
              <a:ext uri="{FF2B5EF4-FFF2-40B4-BE49-F238E27FC236}">
                <a16:creationId xmlns:a16="http://schemas.microsoft.com/office/drawing/2014/main" id="{79C6240A-B3F0-4F50-B011-AA468250CCB2}"/>
              </a:ext>
            </a:extLst>
          </p:cNvPr>
          <p:cNvSpPr>
            <a:spLocks noGrp="1" noChangeArrowheads="1"/>
          </p:cNvSpPr>
          <p:nvPr>
            <p:ph type="sldNum" sz="quarter" idx="4"/>
          </p:nvPr>
        </p:nvSpPr>
        <p:spPr bwMode="auto">
          <a:xfrm>
            <a:off x="8386763" y="6630988"/>
            <a:ext cx="762000" cy="228600"/>
          </a:xfrm>
          <a:prstGeom prst="rect">
            <a:avLst/>
          </a:prstGeom>
          <a:noFill/>
          <a:ln>
            <a:noFill/>
          </a:ln>
          <a:effectLst/>
          <a:extLst>
            <a:ext uri="{909E8E84-426E-40DD-AFC4-6F175D3DCCD1}">
              <a14:hiddenFill xmlns:a14="http://schemas.microsoft.com/office/drawing/2010/main">
                <a:solidFill>
                  <a:srgbClr val="EEEDB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lvl1pPr algn="r">
              <a:spcBef>
                <a:spcPct val="0"/>
              </a:spcBef>
              <a:defRPr sz="1200" b="0">
                <a:solidFill>
                  <a:srgbClr val="1469B2"/>
                </a:solidFill>
                <a:latin typeface="Arial" panose="020B0604020202020204" pitchFamily="34" charset="0"/>
              </a:defRPr>
            </a:lvl1pPr>
          </a:lstStyle>
          <a:p>
            <a:fld id="{87F02EEC-E1E5-4028-8D89-894884AC82B2}" type="slidenum">
              <a:rPr lang="en-US" altLang="en-US"/>
              <a:pPr/>
              <a:t>‹#›</a:t>
            </a:fld>
            <a:r>
              <a:rPr lang="en-US" altLang="en-US"/>
              <a:t> of 38</a:t>
            </a:r>
          </a:p>
        </p:txBody>
      </p:sp>
      <p:sp>
        <p:nvSpPr>
          <p:cNvPr id="1030" name="Text Box 27">
            <a:extLst>
              <a:ext uri="{FF2B5EF4-FFF2-40B4-BE49-F238E27FC236}">
                <a16:creationId xmlns:a16="http://schemas.microsoft.com/office/drawing/2014/main" id="{F98E966B-DCA2-47FF-9916-8AE8BF5D8187}"/>
              </a:ext>
            </a:extLst>
          </p:cNvPr>
          <p:cNvSpPr txBox="1">
            <a:spLocks noChangeArrowheads="1"/>
          </p:cNvSpPr>
          <p:nvPr/>
        </p:nvSpPr>
        <p:spPr bwMode="auto">
          <a:xfrm rot="10800000">
            <a:off x="-57150" y="-9525"/>
            <a:ext cx="793750" cy="68770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tIns="0" bIns="0">
            <a:spAutoFit/>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r>
              <a:rPr lang="en-US" altLang="en-US" i="1">
                <a:latin typeface="Arial" panose="020B0604020202020204" pitchFamily="34" charset="0"/>
              </a:rPr>
              <a:t>   	</a:t>
            </a:r>
            <a:r>
              <a:rPr lang="en-US" altLang="en-US" sz="2000">
                <a:solidFill>
                  <a:srgbClr val="1469B2"/>
                </a:solidFill>
                <a:latin typeface="Times New Roman" panose="02020603050405020304" pitchFamily="18" charset="0"/>
              </a:rPr>
              <a:t>CHAPTER 21:  Aggregate Expenditure</a:t>
            </a:r>
            <a:br>
              <a:rPr lang="en-US" altLang="en-US" sz="2000">
                <a:solidFill>
                  <a:srgbClr val="1469B2"/>
                </a:solidFill>
                <a:latin typeface="Times New Roman" panose="02020603050405020304" pitchFamily="18" charset="0"/>
              </a:rPr>
            </a:br>
            <a:r>
              <a:rPr lang="en-US" altLang="en-US" sz="2000">
                <a:solidFill>
                  <a:srgbClr val="1469B2"/>
                </a:solidFill>
                <a:latin typeface="Times New Roman" panose="02020603050405020304" pitchFamily="18" charset="0"/>
              </a:rPr>
              <a:t>			and Equilibrium Output</a:t>
            </a:r>
          </a:p>
        </p:txBody>
      </p:sp>
      <p:sp>
        <p:nvSpPr>
          <p:cNvPr id="1031" name="Line 29">
            <a:extLst>
              <a:ext uri="{FF2B5EF4-FFF2-40B4-BE49-F238E27FC236}">
                <a16:creationId xmlns:a16="http://schemas.microsoft.com/office/drawing/2014/main" id="{BFD0D904-D863-49B2-8BB6-C982F4BA856C}"/>
              </a:ext>
            </a:extLst>
          </p:cNvPr>
          <p:cNvSpPr>
            <a:spLocks noChangeShapeType="1"/>
          </p:cNvSpPr>
          <p:nvPr/>
        </p:nvSpPr>
        <p:spPr bwMode="auto">
          <a:xfrm>
            <a:off x="685800" y="0"/>
            <a:ext cx="0" cy="68580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2" name="Rectangle 32">
            <a:extLst>
              <a:ext uri="{FF2B5EF4-FFF2-40B4-BE49-F238E27FC236}">
                <a16:creationId xmlns:a16="http://schemas.microsoft.com/office/drawing/2014/main" id="{E2F86FCF-943F-4A3B-B191-02B99035C133}"/>
              </a:ext>
            </a:extLst>
          </p:cNvPr>
          <p:cNvSpPr>
            <a:spLocks noChangeArrowheads="1"/>
          </p:cNvSpPr>
          <p:nvPr/>
        </p:nvSpPr>
        <p:spPr bwMode="auto">
          <a:xfrm>
            <a:off x="228600" y="6629400"/>
            <a:ext cx="8686800" cy="2286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algn="ctr">
              <a:spcBef>
                <a:spcPct val="0"/>
              </a:spcBef>
            </a:pPr>
            <a:r>
              <a:rPr lang="en-US" altLang="en-US" sz="1200" b="0">
                <a:solidFill>
                  <a:schemeClr val="bg2"/>
                </a:solidFill>
                <a:latin typeface="Arial" panose="020B0604020202020204" pitchFamily="34" charset="0"/>
              </a:rPr>
              <a:t>© 2007 Prentice Hall Business Publishing   Principles of Economics 8e by Case and Fair</a:t>
            </a:r>
          </a:p>
        </p:txBody>
      </p:sp>
    </p:spTree>
  </p:cSld>
  <p:clrMap bg1="lt1" tx1="dk1" bg2="lt2" tx2="dk2" accent1="accent1" accent2="accent2" accent3="accent3" accent4="accent4" accent5="accent5" accent6="accent6" hlink="hlink" folHlink="folHlink"/>
  <p:sldLayoutIdLst>
    <p:sldLayoutId id="2147483677"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9457"/>
                                        </p:tgtEl>
                                        <p:attrNameLst>
                                          <p:attrName>style.visibility</p:attrName>
                                        </p:attrNameLst>
                                      </p:cBhvr>
                                      <p:to>
                                        <p:strVal val="visible"/>
                                      </p:to>
                                    </p:set>
                                    <p:animEffect transition="in" filter="wipe(left)">
                                      <p:cBhvr>
                                        <p:cTn id="7" dur="1000"/>
                                        <p:tgtEl>
                                          <p:spTgt spid="189457"/>
                                        </p:tgtEl>
                                      </p:cBhvr>
                                    </p:animEffect>
                                  </p:childTnLst>
                                </p:cTn>
                              </p:par>
                            </p:childTnLst>
                          </p:cTn>
                        </p:par>
                        <p:par>
                          <p:cTn id="8" fill="hold" nodeType="afterGroup">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89458">
                                            <p:txEl>
                                              <p:pRg st="0" end="0"/>
                                            </p:txEl>
                                          </p:spTgt>
                                        </p:tgtEl>
                                        <p:attrNameLst>
                                          <p:attrName>style.visibility</p:attrName>
                                        </p:attrNameLst>
                                      </p:cBhvr>
                                      <p:to>
                                        <p:strVal val="visible"/>
                                      </p:to>
                                    </p:set>
                                    <p:animEffect transition="in" filter="wipe(left)">
                                      <p:cBhvr>
                                        <p:cTn id="11" dur="500"/>
                                        <p:tgtEl>
                                          <p:spTgt spid="189458">
                                            <p:txEl>
                                              <p:pRg st="0" end="0"/>
                                            </p:txEl>
                                          </p:spTgt>
                                        </p:tgtEl>
                                      </p:cBhvr>
                                    </p:animEffect>
                                  </p:childTnLst>
                                </p:cTn>
                              </p:par>
                            </p:childTnLst>
                          </p:cTn>
                        </p:par>
                        <p:par>
                          <p:cTn id="12" fill="hold" nodeType="afterGroup">
                            <p:stCondLst>
                              <p:cond delay="1500"/>
                            </p:stCondLst>
                            <p:childTnLst>
                              <p:par>
                                <p:cTn id="13" presetID="22" presetClass="entr" presetSubtype="8" fill="hold" grpId="0" nodeType="afterEffect">
                                  <p:stCondLst>
                                    <p:cond delay="0"/>
                                  </p:stCondLst>
                                  <p:childTnLst>
                                    <p:set>
                                      <p:cBhvr>
                                        <p:cTn id="14" dur="1" fill="hold">
                                          <p:stCondLst>
                                            <p:cond delay="0"/>
                                          </p:stCondLst>
                                        </p:cTn>
                                        <p:tgtEl>
                                          <p:spTgt spid="189458">
                                            <p:txEl>
                                              <p:pRg st="1" end="1"/>
                                            </p:txEl>
                                          </p:spTgt>
                                        </p:tgtEl>
                                        <p:attrNameLst>
                                          <p:attrName>style.visibility</p:attrName>
                                        </p:attrNameLst>
                                      </p:cBhvr>
                                      <p:to>
                                        <p:strVal val="visible"/>
                                      </p:to>
                                    </p:set>
                                    <p:animEffect transition="in" filter="wipe(left)">
                                      <p:cBhvr>
                                        <p:cTn id="15" dur="500"/>
                                        <p:tgtEl>
                                          <p:spTgt spid="189458">
                                            <p:txEl>
                                              <p:pRg st="1" end="1"/>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89458">
                                            <p:txEl>
                                              <p:pRg st="2" end="2"/>
                                            </p:txEl>
                                          </p:spTgt>
                                        </p:tgtEl>
                                        <p:attrNameLst>
                                          <p:attrName>style.visibility</p:attrName>
                                        </p:attrNameLst>
                                      </p:cBhvr>
                                      <p:to>
                                        <p:strVal val="visible"/>
                                      </p:to>
                                    </p:set>
                                    <p:animEffect transition="in" filter="wipe(left)">
                                      <p:cBhvr>
                                        <p:cTn id="18" dur="500"/>
                                        <p:tgtEl>
                                          <p:spTgt spid="189458">
                                            <p:txEl>
                                              <p:pRg st="2" end="2"/>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189458">
                                            <p:txEl>
                                              <p:pRg st="3" end="3"/>
                                            </p:txEl>
                                          </p:spTgt>
                                        </p:tgtEl>
                                        <p:attrNameLst>
                                          <p:attrName>style.visibility</p:attrName>
                                        </p:attrNameLst>
                                      </p:cBhvr>
                                      <p:to>
                                        <p:strVal val="visible"/>
                                      </p:to>
                                    </p:set>
                                    <p:animEffect transition="in" filter="wipe(left)">
                                      <p:cBhvr>
                                        <p:cTn id="21" dur="500"/>
                                        <p:tgtEl>
                                          <p:spTgt spid="189458">
                                            <p:txEl>
                                              <p:pRg st="3" end="3"/>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89458">
                                            <p:txEl>
                                              <p:pRg st="4" end="4"/>
                                            </p:txEl>
                                          </p:spTgt>
                                        </p:tgtEl>
                                        <p:attrNameLst>
                                          <p:attrName>style.visibility</p:attrName>
                                        </p:attrNameLst>
                                      </p:cBhvr>
                                      <p:to>
                                        <p:strVal val="visible"/>
                                      </p:to>
                                    </p:set>
                                    <p:animEffect transition="in" filter="wipe(left)">
                                      <p:cBhvr>
                                        <p:cTn id="24" dur="500"/>
                                        <p:tgtEl>
                                          <p:spTgt spid="1894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57" grpId="0"/>
      <p:bldP spid="189458" grpId="0" build="p" bldLvl="2" autoUpdateAnimBg="0" advAuto="0">
        <p:tmplLst>
          <p:tmpl lvl="1">
            <p:tnLst>
              <p:par>
                <p:cTn presetID="22" presetClass="entr" presetSubtype="8" fill="hold" nodeType="afterEffect">
                  <p:stCondLst>
                    <p:cond delay="0"/>
                  </p:stCondLst>
                  <p:childTnLst>
                    <p:set>
                      <p:cBhvr>
                        <p:cTn dur="1" fill="hold">
                          <p:stCondLst>
                            <p:cond delay="0"/>
                          </p:stCondLst>
                        </p:cTn>
                        <p:tgtEl>
                          <p:spTgt spid="189458"/>
                        </p:tgtEl>
                        <p:attrNameLst>
                          <p:attrName>style.visibility</p:attrName>
                        </p:attrNameLst>
                      </p:cBhvr>
                      <p:to>
                        <p:strVal val="visible"/>
                      </p:to>
                    </p:set>
                    <p:animEffect transition="in" filter="wipe(left)">
                      <p:cBhvr>
                        <p:cTn dur="500"/>
                        <p:tgtEl>
                          <p:spTgt spid="189458"/>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189458"/>
                        </p:tgtEl>
                        <p:attrNameLst>
                          <p:attrName>style.visibility</p:attrName>
                        </p:attrNameLst>
                      </p:cBhvr>
                      <p:to>
                        <p:strVal val="visible"/>
                      </p:to>
                    </p:set>
                    <p:animEffect transition="in" filter="wipe(left)">
                      <p:cBhvr>
                        <p:cTn dur="500"/>
                        <p:tgtEl>
                          <p:spTgt spid="189458"/>
                        </p:tgtEl>
                      </p:cBhvr>
                    </p:animEffect>
                  </p:childTnLst>
                </p:cTn>
              </p:par>
            </p:tnLst>
          </p:tmpl>
          <p:tmpl lvl="3">
            <p:tnLst>
              <p:par>
                <p:cTn presetID="22" presetClass="entr" presetSubtype="8" fill="hold" nodeType="withEffect">
                  <p:stCondLst>
                    <p:cond delay="0"/>
                  </p:stCondLst>
                  <p:childTnLst>
                    <p:set>
                      <p:cBhvr>
                        <p:cTn dur="1" fill="hold">
                          <p:stCondLst>
                            <p:cond delay="0"/>
                          </p:stCondLst>
                        </p:cTn>
                        <p:tgtEl>
                          <p:spTgt spid="189458"/>
                        </p:tgtEl>
                        <p:attrNameLst>
                          <p:attrName>style.visibility</p:attrName>
                        </p:attrNameLst>
                      </p:cBhvr>
                      <p:to>
                        <p:strVal val="visible"/>
                      </p:to>
                    </p:set>
                    <p:animEffect transition="in" filter="wipe(left)">
                      <p:cBhvr>
                        <p:cTn dur="500"/>
                        <p:tgtEl>
                          <p:spTgt spid="189458"/>
                        </p:tgtEl>
                      </p:cBhvr>
                    </p:animEffect>
                  </p:childTnLst>
                </p:cTn>
              </p:par>
            </p:tnLst>
          </p:tmpl>
          <p:tmpl lvl="4">
            <p:tnLst>
              <p:par>
                <p:cTn presetID="22" presetClass="entr" presetSubtype="8" fill="hold" nodeType="withEffect">
                  <p:stCondLst>
                    <p:cond delay="0"/>
                  </p:stCondLst>
                  <p:childTnLst>
                    <p:set>
                      <p:cBhvr>
                        <p:cTn dur="1" fill="hold">
                          <p:stCondLst>
                            <p:cond delay="0"/>
                          </p:stCondLst>
                        </p:cTn>
                        <p:tgtEl>
                          <p:spTgt spid="189458"/>
                        </p:tgtEl>
                        <p:attrNameLst>
                          <p:attrName>style.visibility</p:attrName>
                        </p:attrNameLst>
                      </p:cBhvr>
                      <p:to>
                        <p:strVal val="visible"/>
                      </p:to>
                    </p:set>
                    <p:animEffect transition="in" filter="wipe(left)">
                      <p:cBhvr>
                        <p:cTn dur="500"/>
                        <p:tgtEl>
                          <p:spTgt spid="189458"/>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189458"/>
                        </p:tgtEl>
                        <p:attrNameLst>
                          <p:attrName>style.visibility</p:attrName>
                        </p:attrNameLst>
                      </p:cBhvr>
                      <p:to>
                        <p:strVal val="visible"/>
                      </p:to>
                    </p:set>
                    <p:animEffect transition="in" filter="wipe(left)">
                      <p:cBhvr>
                        <p:cTn dur="500"/>
                        <p:tgtEl>
                          <p:spTgt spid="189458"/>
                        </p:tgtEl>
                      </p:cBhvr>
                    </p:animEffect>
                  </p:childTnLst>
                </p:cTn>
              </p:par>
            </p:tnLst>
          </p:tmpl>
        </p:tmplLst>
      </p:bldP>
    </p:bldLst>
  </p:timing>
  <p:hf hdr="0" ftr="0" dt="0"/>
  <p:txStyles>
    <p:titleStyle>
      <a:lvl1pPr algn="l" rtl="0" eaLnBrk="0" fontAlgn="base" hangingPunct="0">
        <a:spcBef>
          <a:spcPct val="0"/>
        </a:spcBef>
        <a:spcAft>
          <a:spcPct val="0"/>
        </a:spcAft>
        <a:defRPr sz="2800" b="1">
          <a:solidFill>
            <a:srgbClr val="8C1B54"/>
          </a:solidFill>
          <a:latin typeface="+mj-lt"/>
          <a:ea typeface="+mj-ea"/>
          <a:cs typeface="+mj-cs"/>
        </a:defRPr>
      </a:lvl1pPr>
      <a:lvl2pPr algn="l" rtl="0" eaLnBrk="0" fontAlgn="base" hangingPunct="0">
        <a:spcBef>
          <a:spcPct val="0"/>
        </a:spcBef>
        <a:spcAft>
          <a:spcPct val="0"/>
        </a:spcAft>
        <a:defRPr sz="2800" b="1">
          <a:solidFill>
            <a:srgbClr val="8C1B54"/>
          </a:solidFill>
          <a:latin typeface="Helvetica" pitchFamily="8" charset="0"/>
        </a:defRPr>
      </a:lvl2pPr>
      <a:lvl3pPr algn="l" rtl="0" eaLnBrk="0" fontAlgn="base" hangingPunct="0">
        <a:spcBef>
          <a:spcPct val="0"/>
        </a:spcBef>
        <a:spcAft>
          <a:spcPct val="0"/>
        </a:spcAft>
        <a:defRPr sz="2800" b="1">
          <a:solidFill>
            <a:srgbClr val="8C1B54"/>
          </a:solidFill>
          <a:latin typeface="Helvetica" pitchFamily="8" charset="0"/>
        </a:defRPr>
      </a:lvl3pPr>
      <a:lvl4pPr algn="l" rtl="0" eaLnBrk="0" fontAlgn="base" hangingPunct="0">
        <a:spcBef>
          <a:spcPct val="0"/>
        </a:spcBef>
        <a:spcAft>
          <a:spcPct val="0"/>
        </a:spcAft>
        <a:defRPr sz="2800" b="1">
          <a:solidFill>
            <a:srgbClr val="8C1B54"/>
          </a:solidFill>
          <a:latin typeface="Helvetica" pitchFamily="8" charset="0"/>
        </a:defRPr>
      </a:lvl4pPr>
      <a:lvl5pPr algn="l" rtl="0" eaLnBrk="0" fontAlgn="base" hangingPunct="0">
        <a:spcBef>
          <a:spcPct val="0"/>
        </a:spcBef>
        <a:spcAft>
          <a:spcPct val="0"/>
        </a:spcAft>
        <a:defRPr sz="2800" b="1">
          <a:solidFill>
            <a:srgbClr val="8C1B54"/>
          </a:solidFill>
          <a:latin typeface="Helvetica" pitchFamily="8" charset="0"/>
        </a:defRPr>
      </a:lvl5pPr>
      <a:lvl6pPr marL="457200" algn="l" rtl="0" fontAlgn="base">
        <a:spcBef>
          <a:spcPct val="0"/>
        </a:spcBef>
        <a:spcAft>
          <a:spcPct val="0"/>
        </a:spcAft>
        <a:defRPr sz="2800" b="1">
          <a:solidFill>
            <a:srgbClr val="8C1B54"/>
          </a:solidFill>
          <a:latin typeface="Helvetica" pitchFamily="8" charset="0"/>
        </a:defRPr>
      </a:lvl6pPr>
      <a:lvl7pPr marL="914400" algn="l" rtl="0" fontAlgn="base">
        <a:spcBef>
          <a:spcPct val="0"/>
        </a:spcBef>
        <a:spcAft>
          <a:spcPct val="0"/>
        </a:spcAft>
        <a:defRPr sz="2800" b="1">
          <a:solidFill>
            <a:srgbClr val="8C1B54"/>
          </a:solidFill>
          <a:latin typeface="Helvetica" pitchFamily="8" charset="0"/>
        </a:defRPr>
      </a:lvl7pPr>
      <a:lvl8pPr marL="1371600" algn="l" rtl="0" fontAlgn="base">
        <a:spcBef>
          <a:spcPct val="0"/>
        </a:spcBef>
        <a:spcAft>
          <a:spcPct val="0"/>
        </a:spcAft>
        <a:defRPr sz="2800" b="1">
          <a:solidFill>
            <a:srgbClr val="8C1B54"/>
          </a:solidFill>
          <a:latin typeface="Helvetica" pitchFamily="8" charset="0"/>
        </a:defRPr>
      </a:lvl8pPr>
      <a:lvl9pPr marL="1828800" algn="l" rtl="0" fontAlgn="base">
        <a:spcBef>
          <a:spcPct val="0"/>
        </a:spcBef>
        <a:spcAft>
          <a:spcPct val="0"/>
        </a:spcAft>
        <a:defRPr sz="2800" b="1">
          <a:solidFill>
            <a:srgbClr val="8C1B54"/>
          </a:solidFill>
          <a:latin typeface="Helvetica" pitchFamily="8" charset="0"/>
        </a:defRPr>
      </a:lvl9pPr>
    </p:titleStyle>
    <p:bodyStyle>
      <a:lvl1pPr marL="457200" indent="-457200" algn="l" rtl="0" eaLnBrk="0" fontAlgn="base" hangingPunct="0">
        <a:spcBef>
          <a:spcPct val="10000"/>
        </a:spcBef>
        <a:spcAft>
          <a:spcPct val="10000"/>
        </a:spcAft>
        <a:defRPr sz="2400">
          <a:solidFill>
            <a:schemeClr val="tx1"/>
          </a:solidFill>
          <a:latin typeface="+mn-lt"/>
          <a:ea typeface="+mn-ea"/>
          <a:cs typeface="+mn-cs"/>
        </a:defRPr>
      </a:lvl1pPr>
      <a:lvl2pPr marL="855663" indent="-284163" algn="l" rtl="0" eaLnBrk="0" fontAlgn="base" hangingPunct="0">
        <a:lnSpc>
          <a:spcPct val="90000"/>
        </a:lnSpc>
        <a:spcBef>
          <a:spcPct val="10000"/>
        </a:spcBef>
        <a:spcAft>
          <a:spcPct val="10000"/>
        </a:spcAft>
        <a:buSzPct val="90000"/>
        <a:defRPr sz="2400">
          <a:solidFill>
            <a:schemeClr val="tx1"/>
          </a:solidFill>
          <a:latin typeface="Arial" charset="0"/>
        </a:defRPr>
      </a:lvl2pPr>
      <a:lvl3pPr marL="1254125" indent="-225425" algn="l" rtl="0" eaLnBrk="0" fontAlgn="base" hangingPunct="0">
        <a:lnSpc>
          <a:spcPct val="90000"/>
        </a:lnSpc>
        <a:spcBef>
          <a:spcPct val="10000"/>
        </a:spcBef>
        <a:spcAft>
          <a:spcPct val="10000"/>
        </a:spcAft>
        <a:buSzPct val="90000"/>
        <a:defRPr sz="2000">
          <a:solidFill>
            <a:schemeClr val="tx1"/>
          </a:solidFill>
          <a:latin typeface="Arial" charset="0"/>
        </a:defRPr>
      </a:lvl3pPr>
      <a:lvl4pPr marL="1608138" indent="-122238" algn="l" rtl="0" eaLnBrk="0" fontAlgn="base" hangingPunct="0">
        <a:lnSpc>
          <a:spcPct val="90000"/>
        </a:lnSpc>
        <a:spcBef>
          <a:spcPct val="10000"/>
        </a:spcBef>
        <a:spcAft>
          <a:spcPct val="10000"/>
        </a:spcAft>
        <a:defRPr sz="2000">
          <a:solidFill>
            <a:schemeClr val="tx1"/>
          </a:solidFill>
          <a:latin typeface="Arial" charset="0"/>
        </a:defRPr>
      </a:lvl4pPr>
      <a:lvl5pPr marL="2065338" indent="-122238" algn="l" rtl="0" eaLnBrk="0" fontAlgn="base" hangingPunct="0">
        <a:lnSpc>
          <a:spcPct val="90000"/>
        </a:lnSpc>
        <a:spcBef>
          <a:spcPct val="10000"/>
        </a:spcBef>
        <a:spcAft>
          <a:spcPct val="10000"/>
        </a:spcAft>
        <a:defRPr sz="2000">
          <a:solidFill>
            <a:schemeClr val="tx1"/>
          </a:solidFill>
          <a:latin typeface="Arial" charset="0"/>
        </a:defRPr>
      </a:lvl5pPr>
      <a:lvl6pPr marL="2522538" indent="-122238" algn="l" rtl="0" fontAlgn="base">
        <a:lnSpc>
          <a:spcPct val="90000"/>
        </a:lnSpc>
        <a:spcBef>
          <a:spcPct val="10000"/>
        </a:spcBef>
        <a:spcAft>
          <a:spcPct val="10000"/>
        </a:spcAft>
        <a:defRPr sz="2000">
          <a:solidFill>
            <a:schemeClr val="tx1"/>
          </a:solidFill>
          <a:latin typeface="Arial" charset="0"/>
        </a:defRPr>
      </a:lvl6pPr>
      <a:lvl7pPr marL="2979738" indent="-122238" algn="l" rtl="0" fontAlgn="base">
        <a:lnSpc>
          <a:spcPct val="90000"/>
        </a:lnSpc>
        <a:spcBef>
          <a:spcPct val="10000"/>
        </a:spcBef>
        <a:spcAft>
          <a:spcPct val="10000"/>
        </a:spcAft>
        <a:defRPr sz="2000">
          <a:solidFill>
            <a:schemeClr val="tx1"/>
          </a:solidFill>
          <a:latin typeface="Arial" charset="0"/>
        </a:defRPr>
      </a:lvl7pPr>
      <a:lvl8pPr marL="3436938" indent="-122238" algn="l" rtl="0" fontAlgn="base">
        <a:lnSpc>
          <a:spcPct val="90000"/>
        </a:lnSpc>
        <a:spcBef>
          <a:spcPct val="10000"/>
        </a:spcBef>
        <a:spcAft>
          <a:spcPct val="10000"/>
        </a:spcAft>
        <a:defRPr sz="2000">
          <a:solidFill>
            <a:schemeClr val="tx1"/>
          </a:solidFill>
          <a:latin typeface="Arial" charset="0"/>
        </a:defRPr>
      </a:lvl8pPr>
      <a:lvl9pPr marL="3894138" indent="-122238" algn="l" rtl="0" fontAlgn="base">
        <a:lnSpc>
          <a:spcPct val="90000"/>
        </a:lnSpc>
        <a:spcBef>
          <a:spcPct val="10000"/>
        </a:spcBef>
        <a:spcAft>
          <a:spcPct val="10000"/>
        </a:spcAft>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 Id="rId4" Type="http://schemas.openxmlformats.org/officeDocument/2006/relationships/slide" Target="slide3.xml"/></Relationships>
</file>

<file path=ppt/slides/_rels/slide11.xml.rels><?xml version="1.0" encoding="UTF-8" standalone="yes"?>
<Relationships xmlns="http://schemas.openxmlformats.org/package/2006/relationships"><Relationship Id="rId8" Type="http://schemas.openxmlformats.org/officeDocument/2006/relationships/slide" Target="slide24.xml"/><Relationship Id="rId3" Type="http://schemas.openxmlformats.org/officeDocument/2006/relationships/slide" Target="slide14.xml"/><Relationship Id="rId7" Type="http://schemas.openxmlformats.org/officeDocument/2006/relationships/slide" Target="slide23.xml"/><Relationship Id="rId2" Type="http://schemas.openxmlformats.org/officeDocument/2006/relationships/slide" Target="slide12.xml"/><Relationship Id="rId1" Type="http://schemas.openxmlformats.org/officeDocument/2006/relationships/slideLayout" Target="../slideLayouts/slideLayout12.xml"/><Relationship Id="rId6" Type="http://schemas.openxmlformats.org/officeDocument/2006/relationships/slide" Target="slide19.xml"/><Relationship Id="rId5" Type="http://schemas.openxmlformats.org/officeDocument/2006/relationships/slide" Target="slide17.xml"/><Relationship Id="rId10" Type="http://schemas.openxmlformats.org/officeDocument/2006/relationships/slide" Target="slide34.xml"/><Relationship Id="rId4" Type="http://schemas.openxmlformats.org/officeDocument/2006/relationships/slide" Target="slide15.xml"/><Relationship Id="rId9" Type="http://schemas.openxmlformats.org/officeDocument/2006/relationships/slide" Target="slide32.xml"/></Relationships>
</file>

<file path=ppt/slides/_rels/slide12.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3.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oleObject" Target="../embeddings/oleObject1.bin"/><Relationship Id="rId1" Type="http://schemas.openxmlformats.org/officeDocument/2006/relationships/slideLayout" Target="../slideLayouts/slideLayout12.xml"/><Relationship Id="rId5" Type="http://schemas.openxmlformats.org/officeDocument/2006/relationships/slide" Target="slide11.xml"/><Relationship Id="rId4" Type="http://schemas.openxmlformats.org/officeDocument/2006/relationships/slide" Target="slide3.xml"/></Relationships>
</file>

<file path=ppt/slides/_rels/slide15.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3.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slide" Target="slide11.xml"/><Relationship Id="rId2" Type="http://schemas.openxmlformats.org/officeDocument/2006/relationships/image" Target="../media/image12.png"/><Relationship Id="rId1" Type="http://schemas.openxmlformats.org/officeDocument/2006/relationships/slideLayout" Target="../slideLayouts/slideLayout12.xml"/><Relationship Id="rId6" Type="http://schemas.openxmlformats.org/officeDocument/2006/relationships/slide" Target="slide3.xml"/><Relationship Id="rId5" Type="http://schemas.openxmlformats.org/officeDocument/2006/relationships/image" Target="../media/image15.png"/><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3.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3.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3.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2.xml"/><Relationship Id="rId5" Type="http://schemas.openxmlformats.org/officeDocument/2006/relationships/slide" Target="slide11.xml"/><Relationship Id="rId4" Type="http://schemas.openxmlformats.org/officeDocument/2006/relationships/slide" Target="slide3.xml"/></Relationships>
</file>

<file path=ppt/slides/_rels/slide23.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oleObject" Target="../embeddings/oleObject2.bin"/><Relationship Id="rId1" Type="http://schemas.openxmlformats.org/officeDocument/2006/relationships/slideLayout" Target="../slideLayouts/slideLayout12.xml"/><Relationship Id="rId5" Type="http://schemas.openxmlformats.org/officeDocument/2006/relationships/slide" Target="slide11.xml"/><Relationship Id="rId4" Type="http://schemas.openxmlformats.org/officeDocument/2006/relationships/slide" Target="slide3.xml"/></Relationships>
</file>

<file path=ppt/slides/_rels/slide24.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3.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image" Target="../media/image19.png"/><Relationship Id="rId1" Type="http://schemas.openxmlformats.org/officeDocument/2006/relationships/slideLayout" Target="../slideLayouts/slideLayout12.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27.png"/><Relationship Id="rId7" Type="http://schemas.openxmlformats.org/officeDocument/2006/relationships/image" Target="../media/image31.png"/><Relationship Id="rId2" Type="http://schemas.openxmlformats.org/officeDocument/2006/relationships/image" Target="../media/image26.png"/><Relationship Id="rId1" Type="http://schemas.openxmlformats.org/officeDocument/2006/relationships/slideLayout" Target="../slideLayouts/slideLayout12.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png"/></Relationships>
</file>

<file path=ppt/slides/_rels/slide3.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5.xml"/><Relationship Id="rId1" Type="http://schemas.openxmlformats.org/officeDocument/2006/relationships/slideLayout" Target="../slideLayouts/slideLayout2.xml"/><Relationship Id="rId5" Type="http://schemas.openxmlformats.org/officeDocument/2006/relationships/slide" Target="slide11.xml"/><Relationship Id="rId4" Type="http://schemas.openxmlformats.org/officeDocument/2006/relationships/slide" Target="slide10.xml"/></Relationships>
</file>

<file path=ppt/slides/_rels/slide30.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3.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12.xml"/><Relationship Id="rId6" Type="http://schemas.openxmlformats.org/officeDocument/2006/relationships/image" Target="../media/image38.png"/><Relationship Id="rId5" Type="http://schemas.openxmlformats.org/officeDocument/2006/relationships/image" Target="../media/image37.png"/><Relationship Id="rId4" Type="http://schemas.openxmlformats.org/officeDocument/2006/relationships/image" Target="../media/image36.png"/></Relationships>
</file>

<file path=ppt/slides/_rels/slide34.xml.rels><?xml version="1.0" encoding="UTF-8" standalone="yes"?>
<Relationships xmlns="http://schemas.openxmlformats.org/package/2006/relationships"><Relationship Id="rId8" Type="http://schemas.openxmlformats.org/officeDocument/2006/relationships/oleObject" Target="../embeddings/oleObject6.bin"/><Relationship Id="rId13" Type="http://schemas.openxmlformats.org/officeDocument/2006/relationships/slide" Target="slide11.xml"/><Relationship Id="rId3" Type="http://schemas.openxmlformats.org/officeDocument/2006/relationships/image" Target="../media/image39.wmf"/><Relationship Id="rId7" Type="http://schemas.openxmlformats.org/officeDocument/2006/relationships/image" Target="../media/image41.wmf"/><Relationship Id="rId12" Type="http://schemas.openxmlformats.org/officeDocument/2006/relationships/slide" Target="slide3.xml"/><Relationship Id="rId2" Type="http://schemas.openxmlformats.org/officeDocument/2006/relationships/oleObject" Target="../embeddings/oleObject3.bin"/><Relationship Id="rId1" Type="http://schemas.openxmlformats.org/officeDocument/2006/relationships/slideLayout" Target="../slideLayouts/slideLayout12.xml"/><Relationship Id="rId6" Type="http://schemas.openxmlformats.org/officeDocument/2006/relationships/oleObject" Target="../embeddings/oleObject5.bin"/><Relationship Id="rId11" Type="http://schemas.openxmlformats.org/officeDocument/2006/relationships/image" Target="../media/image43.wmf"/><Relationship Id="rId5" Type="http://schemas.openxmlformats.org/officeDocument/2006/relationships/image" Target="../media/image40.wmf"/><Relationship Id="rId10" Type="http://schemas.openxmlformats.org/officeDocument/2006/relationships/oleObject" Target="../embeddings/oleObject7.bin"/><Relationship Id="rId4" Type="http://schemas.openxmlformats.org/officeDocument/2006/relationships/oleObject" Target="../embeddings/oleObject4.bin"/><Relationship Id="rId9" Type="http://schemas.openxmlformats.org/officeDocument/2006/relationships/image" Target="../media/image42.w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3" Type="http://schemas.openxmlformats.org/officeDocument/2006/relationships/image" Target="../media/image44.wmf"/><Relationship Id="rId2" Type="http://schemas.openxmlformats.org/officeDocument/2006/relationships/oleObject" Target="../embeddings/oleObject8.bin"/><Relationship Id="rId1" Type="http://schemas.openxmlformats.org/officeDocument/2006/relationships/slideLayout" Target="../slideLayouts/slideLayout2.xml"/><Relationship Id="rId5" Type="http://schemas.openxmlformats.org/officeDocument/2006/relationships/image" Target="../media/image45.wmf"/><Relationship Id="rId4" Type="http://schemas.openxmlformats.org/officeDocument/2006/relationships/oleObject" Target="../embeddings/oleObject9.bin"/></Relationships>
</file>

<file path=ppt/slides/_rels/slide37.xml.rels><?xml version="1.0" encoding="UTF-8" standalone="yes"?>
<Relationships xmlns="http://schemas.openxmlformats.org/package/2006/relationships"><Relationship Id="rId3" Type="http://schemas.openxmlformats.org/officeDocument/2006/relationships/image" Target="../media/image46.wmf"/><Relationship Id="rId2" Type="http://schemas.openxmlformats.org/officeDocument/2006/relationships/oleObject" Target="../embeddings/oleObject10.bin"/><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oleObject" Target="../embeddings/oleObject11.bin"/><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oleObject" Target="../embeddings/oleObject12.bin"/><Relationship Id="rId1" Type="http://schemas.openxmlformats.org/officeDocument/2006/relationships/slideLayout" Target="../slideLayouts/slideLayout4.xml"/><Relationship Id="rId5" Type="http://schemas.openxmlformats.org/officeDocument/2006/relationships/image" Target="../media/image49.wmf"/><Relationship Id="rId4" Type="http://schemas.openxmlformats.org/officeDocument/2006/relationships/oleObject" Target="../embeddings/oleObject13.bin"/></Relationships>
</file>

<file path=ppt/slides/_rels/slide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oleObject" Target="../embeddings/oleObject14.bin"/><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Slide Number Placeholder 2">
            <a:extLst>
              <a:ext uri="{FF2B5EF4-FFF2-40B4-BE49-F238E27FC236}">
                <a16:creationId xmlns:a16="http://schemas.microsoft.com/office/drawing/2014/main" id="{738C607B-CF56-4306-A2E0-7ACC58BA3063}"/>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A86146C1-4AFD-44D9-B2CA-2AFD8B7BE224}" type="slidenum">
              <a:rPr lang="en-US" altLang="en-US" b="0">
                <a:solidFill>
                  <a:srgbClr val="1469B2"/>
                </a:solidFill>
                <a:latin typeface="Arial" panose="020B0604020202020204" pitchFamily="34" charset="0"/>
              </a:rPr>
              <a:pPr eaLnBrk="1" hangingPunct="1"/>
              <a:t>10</a:t>
            </a:fld>
            <a:r>
              <a:rPr lang="en-US" altLang="en-US" b="0">
                <a:solidFill>
                  <a:srgbClr val="1469B2"/>
                </a:solidFill>
                <a:latin typeface="Arial" panose="020B0604020202020204" pitchFamily="34" charset="0"/>
              </a:rPr>
              <a:t> of 38</a:t>
            </a:r>
          </a:p>
        </p:txBody>
      </p:sp>
      <p:sp>
        <p:nvSpPr>
          <p:cNvPr id="10243" name="Rectangle 2">
            <a:extLst>
              <a:ext uri="{FF2B5EF4-FFF2-40B4-BE49-F238E27FC236}">
                <a16:creationId xmlns:a16="http://schemas.microsoft.com/office/drawing/2014/main" id="{34F7A3E9-F117-44E3-9B2C-6C268E9FC50B}"/>
              </a:ext>
            </a:extLst>
          </p:cNvPr>
          <p:cNvSpPr>
            <a:spLocks noChangeArrowheads="1"/>
          </p:cNvSpPr>
          <p:nvPr/>
        </p:nvSpPr>
        <p:spPr bwMode="auto">
          <a:xfrm>
            <a:off x="757238" y="0"/>
            <a:ext cx="8382000" cy="9144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91440" anchor="b"/>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8C1B54"/>
                </a:solidFill>
              </a:rPr>
              <a:t>AGGREGATE OUTPUT AND </a:t>
            </a:r>
            <a:br>
              <a:rPr lang="en-US" altLang="en-US" sz="2800">
                <a:solidFill>
                  <a:srgbClr val="8C1B54"/>
                </a:solidFill>
              </a:rPr>
            </a:br>
            <a:r>
              <a:rPr lang="en-US" altLang="en-US" sz="2800">
                <a:solidFill>
                  <a:srgbClr val="8C1B54"/>
                </a:solidFill>
              </a:rPr>
              <a:t>AGGREGATE INCOME (</a:t>
            </a:r>
            <a:r>
              <a:rPr lang="en-US" altLang="en-US" sz="2800" i="1">
                <a:solidFill>
                  <a:srgbClr val="8C1B54"/>
                </a:solidFill>
              </a:rPr>
              <a:t>Y</a:t>
            </a:r>
            <a:r>
              <a:rPr lang="en-US" altLang="en-US" sz="2800">
                <a:solidFill>
                  <a:srgbClr val="8C1B54"/>
                </a:solidFill>
              </a:rPr>
              <a:t>)</a:t>
            </a:r>
          </a:p>
        </p:txBody>
      </p:sp>
      <p:sp>
        <p:nvSpPr>
          <p:cNvPr id="1288200" name="Rectangle 8">
            <a:extLst>
              <a:ext uri="{FF2B5EF4-FFF2-40B4-BE49-F238E27FC236}">
                <a16:creationId xmlns:a16="http://schemas.microsoft.com/office/drawing/2014/main" id="{865383F0-6D24-4298-BEDF-5899B1760A7A}"/>
              </a:ext>
            </a:extLst>
          </p:cNvPr>
          <p:cNvSpPr>
            <a:spLocks noChangeArrowheads="1"/>
          </p:cNvSpPr>
          <p:nvPr/>
        </p:nvSpPr>
        <p:spPr bwMode="auto">
          <a:xfrm>
            <a:off x="2362200" y="6096000"/>
            <a:ext cx="4800600" cy="304800"/>
          </a:xfrm>
          <a:prstGeom prst="rect">
            <a:avLst/>
          </a:prstGeom>
          <a:solidFill>
            <a:srgbClr val="D3CDA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lstStyle>
            <a:lvl1pPr marL="1143000" indent="-1089025"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10000"/>
              </a:spcBef>
              <a:spcAft>
                <a:spcPct val="10000"/>
              </a:spcAft>
            </a:pPr>
            <a:r>
              <a:rPr lang="en-US" altLang="en-US" sz="1400">
                <a:solidFill>
                  <a:schemeClr val="tx1"/>
                </a:solidFill>
              </a:rPr>
              <a:t>FIGURE 8.3	</a:t>
            </a:r>
            <a:r>
              <a:rPr lang="en-US" altLang="en-US" sz="1400">
                <a:solidFill>
                  <a:srgbClr val="8C1B54"/>
                </a:solidFill>
              </a:rPr>
              <a:t>A Consumption Function for a Household</a:t>
            </a:r>
          </a:p>
        </p:txBody>
      </p:sp>
      <p:pic>
        <p:nvPicPr>
          <p:cNvPr id="1288202" name="Picture 10" descr="fig8_3_1ppt">
            <a:extLst>
              <a:ext uri="{FF2B5EF4-FFF2-40B4-BE49-F238E27FC236}">
                <a16:creationId xmlns:a16="http://schemas.microsoft.com/office/drawing/2014/main" id="{7CEC66EE-2070-472F-B7DB-4BEBACBE02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8338" y="1290638"/>
            <a:ext cx="5267325" cy="458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88203" name="Picture 11" descr="fig8_3_2ppt">
            <a:extLst>
              <a:ext uri="{FF2B5EF4-FFF2-40B4-BE49-F238E27FC236}">
                <a16:creationId xmlns:a16="http://schemas.microsoft.com/office/drawing/2014/main" id="{A37213F3-8340-41AF-B643-03E3910ADE7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38338" y="1290638"/>
            <a:ext cx="5267325" cy="458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hlinkClick r:id="rId4" action="ppaction://hlinksldjump"/>
            <a:extLst>
              <a:ext uri="{FF2B5EF4-FFF2-40B4-BE49-F238E27FC236}">
                <a16:creationId xmlns:a16="http://schemas.microsoft.com/office/drawing/2014/main" id="{08D8BE70-A7C6-4CE5-9B30-1922BB955F8F}"/>
              </a:ext>
            </a:extLst>
          </p:cNvPr>
          <p:cNvSpPr txBox="1"/>
          <p:nvPr/>
        </p:nvSpPr>
        <p:spPr>
          <a:xfrm>
            <a:off x="7772400" y="6096000"/>
            <a:ext cx="762000" cy="369332"/>
          </a:xfrm>
          <a:prstGeom prst="rect">
            <a:avLst/>
          </a:prstGeom>
          <a:noFill/>
        </p:spPr>
        <p:txBody>
          <a:bodyPr wrap="square" rtlCol="0">
            <a:spAutoFit/>
          </a:bodyPr>
          <a:lstStyle/>
          <a:p>
            <a:r>
              <a:rPr lang="en-US" dirty="0">
                <a:solidFill>
                  <a:srgbClr val="FF0000"/>
                </a:solidFill>
              </a:rPr>
              <a:t>Back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288202"/>
                                        </p:tgtEl>
                                        <p:attrNameLst>
                                          <p:attrName>style.visibility</p:attrName>
                                        </p:attrNameLst>
                                      </p:cBhvr>
                                      <p:to>
                                        <p:strVal val="visible"/>
                                      </p:to>
                                    </p:set>
                                    <p:animEffect transition="in" filter="wipe(left)">
                                      <p:cBhvr>
                                        <p:cTn id="7" dur="1000"/>
                                        <p:tgtEl>
                                          <p:spTgt spid="128820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88200"/>
                                        </p:tgtEl>
                                        <p:attrNameLst>
                                          <p:attrName>style.visibility</p:attrName>
                                        </p:attrNameLst>
                                      </p:cBhvr>
                                      <p:to>
                                        <p:strVal val="visible"/>
                                      </p:to>
                                    </p:set>
                                    <p:animEffect transition="in" filter="wipe(left)">
                                      <p:cBhvr>
                                        <p:cTn id="10" dur="500"/>
                                        <p:tgtEl>
                                          <p:spTgt spid="128820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nodeType="clickEffect">
                                  <p:stCondLst>
                                    <p:cond delay="0"/>
                                  </p:stCondLst>
                                  <p:childTnLst>
                                    <p:set>
                                      <p:cBhvr>
                                        <p:cTn id="14" dur="1" fill="hold">
                                          <p:stCondLst>
                                            <p:cond delay="0"/>
                                          </p:stCondLst>
                                        </p:cTn>
                                        <p:tgtEl>
                                          <p:spTgt spid="1288203"/>
                                        </p:tgtEl>
                                        <p:attrNameLst>
                                          <p:attrName>style.visibility</p:attrName>
                                        </p:attrNameLst>
                                      </p:cBhvr>
                                      <p:to>
                                        <p:strVal val="visible"/>
                                      </p:to>
                                    </p:set>
                                    <p:animEffect transition="in" filter="wipe(left)">
                                      <p:cBhvr>
                                        <p:cTn id="15" dur="1000"/>
                                        <p:tgtEl>
                                          <p:spTgt spid="12882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8200"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62449D6-5101-4E6C-BBBC-D625EBC7F802}"/>
              </a:ext>
            </a:extLst>
          </p:cNvPr>
          <p:cNvSpPr>
            <a:spLocks noGrp="1"/>
          </p:cNvSpPr>
          <p:nvPr>
            <p:ph type="sldNum" sz="quarter" idx="10"/>
          </p:nvPr>
        </p:nvSpPr>
        <p:spPr/>
        <p:txBody>
          <a:bodyPr/>
          <a:lstStyle/>
          <a:p>
            <a:fld id="{9731F3D1-D1CF-4320-9E4D-FA00BB7E90C7}" type="slidenum">
              <a:rPr lang="en-US" altLang="en-US" smtClean="0"/>
              <a:pPr/>
              <a:t>11</a:t>
            </a:fld>
            <a:r>
              <a:rPr lang="en-US" altLang="en-US"/>
              <a:t> of 38</a:t>
            </a:r>
          </a:p>
        </p:txBody>
      </p:sp>
      <p:sp>
        <p:nvSpPr>
          <p:cNvPr id="4" name="TextBox 3">
            <a:hlinkClick r:id="rId2" action="ppaction://hlinksldjump"/>
            <a:extLst>
              <a:ext uri="{FF2B5EF4-FFF2-40B4-BE49-F238E27FC236}">
                <a16:creationId xmlns:a16="http://schemas.microsoft.com/office/drawing/2014/main" id="{C63093CB-85ED-42F0-A9FA-9070C6A1B06C}"/>
              </a:ext>
            </a:extLst>
          </p:cNvPr>
          <p:cNvSpPr txBox="1"/>
          <p:nvPr/>
        </p:nvSpPr>
        <p:spPr>
          <a:xfrm>
            <a:off x="838200" y="1066800"/>
            <a:ext cx="7467600" cy="369332"/>
          </a:xfrm>
          <a:prstGeom prst="rect">
            <a:avLst/>
          </a:prstGeom>
          <a:noFill/>
        </p:spPr>
        <p:txBody>
          <a:bodyPr wrap="square" rtlCol="0">
            <a:spAutoFit/>
          </a:bodyPr>
          <a:lstStyle/>
          <a:p>
            <a:r>
              <a:rPr lang="en-US" dirty="0">
                <a:solidFill>
                  <a:srgbClr val="0070C0"/>
                </a:solidFill>
              </a:rPr>
              <a:t>6. Hal-</a:t>
            </a:r>
            <a:r>
              <a:rPr lang="en-US" dirty="0" err="1">
                <a:solidFill>
                  <a:srgbClr val="0070C0"/>
                </a:solidFill>
              </a:rPr>
              <a:t>hal</a:t>
            </a:r>
            <a:r>
              <a:rPr lang="en-US" dirty="0">
                <a:solidFill>
                  <a:srgbClr val="0070C0"/>
                </a:solidFill>
              </a:rPr>
              <a:t> </a:t>
            </a:r>
            <a:r>
              <a:rPr lang="en-US" dirty="0" err="1">
                <a:solidFill>
                  <a:srgbClr val="0070C0"/>
                </a:solidFill>
              </a:rPr>
              <a:t>apa</a:t>
            </a:r>
            <a:r>
              <a:rPr lang="en-US" dirty="0">
                <a:solidFill>
                  <a:srgbClr val="0070C0"/>
                </a:solidFill>
              </a:rPr>
              <a:t> yang </a:t>
            </a:r>
            <a:r>
              <a:rPr lang="en-US" dirty="0" err="1">
                <a:solidFill>
                  <a:srgbClr val="0070C0"/>
                </a:solidFill>
              </a:rPr>
              <a:t>mempengaruhi</a:t>
            </a:r>
            <a:r>
              <a:rPr lang="en-US" dirty="0">
                <a:solidFill>
                  <a:srgbClr val="0070C0"/>
                </a:solidFill>
              </a:rPr>
              <a:t> </a:t>
            </a:r>
            <a:r>
              <a:rPr lang="en-US" dirty="0" err="1">
                <a:solidFill>
                  <a:srgbClr val="0070C0"/>
                </a:solidFill>
              </a:rPr>
              <a:t>konsumsi</a:t>
            </a:r>
            <a:r>
              <a:rPr lang="en-US" dirty="0">
                <a:solidFill>
                  <a:srgbClr val="0070C0"/>
                </a:solidFill>
              </a:rPr>
              <a:t> </a:t>
            </a:r>
            <a:r>
              <a:rPr lang="en-US" dirty="0" err="1">
                <a:solidFill>
                  <a:srgbClr val="0070C0"/>
                </a:solidFill>
              </a:rPr>
              <a:t>agregat</a:t>
            </a:r>
            <a:r>
              <a:rPr lang="en-US" dirty="0">
                <a:solidFill>
                  <a:srgbClr val="0070C0"/>
                </a:solidFill>
              </a:rPr>
              <a:t>?</a:t>
            </a:r>
          </a:p>
        </p:txBody>
      </p:sp>
      <p:sp>
        <p:nvSpPr>
          <p:cNvPr id="5" name="TextBox 4">
            <a:hlinkClick r:id="rId3" action="ppaction://hlinksldjump"/>
            <a:extLst>
              <a:ext uri="{FF2B5EF4-FFF2-40B4-BE49-F238E27FC236}">
                <a16:creationId xmlns:a16="http://schemas.microsoft.com/office/drawing/2014/main" id="{BD571669-2E33-4CA0-BE9A-25BDC769FBAC}"/>
              </a:ext>
            </a:extLst>
          </p:cNvPr>
          <p:cNvSpPr txBox="1"/>
          <p:nvPr/>
        </p:nvSpPr>
        <p:spPr>
          <a:xfrm>
            <a:off x="838200" y="1676400"/>
            <a:ext cx="7467600" cy="369332"/>
          </a:xfrm>
          <a:prstGeom prst="rect">
            <a:avLst/>
          </a:prstGeom>
          <a:noFill/>
        </p:spPr>
        <p:txBody>
          <a:bodyPr wrap="square" rtlCol="0">
            <a:spAutoFit/>
          </a:bodyPr>
          <a:lstStyle/>
          <a:p>
            <a:r>
              <a:rPr lang="en-US" dirty="0">
                <a:solidFill>
                  <a:srgbClr val="0070C0"/>
                </a:solidFill>
              </a:rPr>
              <a:t>7. </a:t>
            </a:r>
            <a:r>
              <a:rPr lang="en-US" dirty="0" err="1">
                <a:solidFill>
                  <a:srgbClr val="0070C0"/>
                </a:solidFill>
              </a:rPr>
              <a:t>Apa</a:t>
            </a:r>
            <a:r>
              <a:rPr lang="en-US" dirty="0">
                <a:solidFill>
                  <a:srgbClr val="0070C0"/>
                </a:solidFill>
              </a:rPr>
              <a:t> yang </a:t>
            </a:r>
            <a:r>
              <a:rPr lang="en-US" dirty="0" err="1">
                <a:solidFill>
                  <a:srgbClr val="0070C0"/>
                </a:solidFill>
              </a:rPr>
              <a:t>dimaksud</a:t>
            </a:r>
            <a:r>
              <a:rPr lang="en-US" dirty="0">
                <a:solidFill>
                  <a:srgbClr val="0070C0"/>
                </a:solidFill>
              </a:rPr>
              <a:t> </a:t>
            </a:r>
            <a:r>
              <a:rPr lang="en-US" dirty="0" err="1">
                <a:solidFill>
                  <a:srgbClr val="0070C0"/>
                </a:solidFill>
              </a:rPr>
              <a:t>dengan</a:t>
            </a:r>
            <a:r>
              <a:rPr lang="en-US" dirty="0">
                <a:solidFill>
                  <a:srgbClr val="0070C0"/>
                </a:solidFill>
              </a:rPr>
              <a:t> MPC?</a:t>
            </a:r>
          </a:p>
        </p:txBody>
      </p:sp>
      <p:sp>
        <p:nvSpPr>
          <p:cNvPr id="6" name="TextBox 5">
            <a:hlinkClick r:id="rId4" action="ppaction://hlinksldjump"/>
            <a:extLst>
              <a:ext uri="{FF2B5EF4-FFF2-40B4-BE49-F238E27FC236}">
                <a16:creationId xmlns:a16="http://schemas.microsoft.com/office/drawing/2014/main" id="{F22B56B2-FFA0-4875-8643-81A32C3FB519}"/>
              </a:ext>
            </a:extLst>
          </p:cNvPr>
          <p:cNvSpPr txBox="1"/>
          <p:nvPr/>
        </p:nvSpPr>
        <p:spPr>
          <a:xfrm>
            <a:off x="838200" y="2286000"/>
            <a:ext cx="7467600" cy="369332"/>
          </a:xfrm>
          <a:prstGeom prst="rect">
            <a:avLst/>
          </a:prstGeom>
          <a:noFill/>
        </p:spPr>
        <p:txBody>
          <a:bodyPr wrap="square" rtlCol="0">
            <a:spAutoFit/>
          </a:bodyPr>
          <a:lstStyle/>
          <a:p>
            <a:r>
              <a:rPr lang="en-US" dirty="0">
                <a:solidFill>
                  <a:srgbClr val="0070C0"/>
                </a:solidFill>
              </a:rPr>
              <a:t>8. </a:t>
            </a:r>
            <a:r>
              <a:rPr lang="en-US" dirty="0" err="1">
                <a:solidFill>
                  <a:srgbClr val="0070C0"/>
                </a:solidFill>
              </a:rPr>
              <a:t>Bagaimana</a:t>
            </a:r>
            <a:r>
              <a:rPr lang="en-US" dirty="0">
                <a:solidFill>
                  <a:srgbClr val="0070C0"/>
                </a:solidFill>
              </a:rPr>
              <a:t> </a:t>
            </a:r>
            <a:r>
              <a:rPr lang="en-US" dirty="0" err="1">
                <a:solidFill>
                  <a:srgbClr val="0070C0"/>
                </a:solidFill>
              </a:rPr>
              <a:t>keterkaitan</a:t>
            </a:r>
            <a:r>
              <a:rPr lang="en-US" dirty="0">
                <a:solidFill>
                  <a:srgbClr val="0070C0"/>
                </a:solidFill>
              </a:rPr>
              <a:t> MPC </a:t>
            </a:r>
            <a:r>
              <a:rPr lang="en-US" dirty="0" err="1">
                <a:solidFill>
                  <a:srgbClr val="0070C0"/>
                </a:solidFill>
              </a:rPr>
              <a:t>dengan</a:t>
            </a:r>
            <a:r>
              <a:rPr lang="en-US" dirty="0">
                <a:solidFill>
                  <a:srgbClr val="0070C0"/>
                </a:solidFill>
              </a:rPr>
              <a:t> MPS?</a:t>
            </a:r>
          </a:p>
        </p:txBody>
      </p:sp>
      <p:sp>
        <p:nvSpPr>
          <p:cNvPr id="7" name="TextBox 6">
            <a:hlinkClick r:id="rId5" action="ppaction://hlinksldjump"/>
            <a:extLst>
              <a:ext uri="{FF2B5EF4-FFF2-40B4-BE49-F238E27FC236}">
                <a16:creationId xmlns:a16="http://schemas.microsoft.com/office/drawing/2014/main" id="{C777B211-551D-473F-B4BD-55F740ED3139}"/>
              </a:ext>
            </a:extLst>
          </p:cNvPr>
          <p:cNvSpPr txBox="1"/>
          <p:nvPr/>
        </p:nvSpPr>
        <p:spPr>
          <a:xfrm>
            <a:off x="838200" y="2895600"/>
            <a:ext cx="7467600" cy="369332"/>
          </a:xfrm>
          <a:prstGeom prst="rect">
            <a:avLst/>
          </a:prstGeom>
          <a:noFill/>
        </p:spPr>
        <p:txBody>
          <a:bodyPr wrap="square" rtlCol="0">
            <a:spAutoFit/>
          </a:bodyPr>
          <a:lstStyle/>
          <a:p>
            <a:r>
              <a:rPr lang="en-US" dirty="0">
                <a:solidFill>
                  <a:srgbClr val="0070C0"/>
                </a:solidFill>
              </a:rPr>
              <a:t>9. </a:t>
            </a:r>
            <a:r>
              <a:rPr lang="en-US" dirty="0" err="1">
                <a:solidFill>
                  <a:srgbClr val="0070C0"/>
                </a:solidFill>
              </a:rPr>
              <a:t>Bagaimana</a:t>
            </a:r>
            <a:r>
              <a:rPr lang="en-US" dirty="0">
                <a:solidFill>
                  <a:srgbClr val="0070C0"/>
                </a:solidFill>
              </a:rPr>
              <a:t> </a:t>
            </a:r>
            <a:r>
              <a:rPr lang="en-US" dirty="0" err="1">
                <a:solidFill>
                  <a:srgbClr val="0070C0"/>
                </a:solidFill>
              </a:rPr>
              <a:t>grafik</a:t>
            </a:r>
            <a:r>
              <a:rPr lang="en-US" dirty="0">
                <a:solidFill>
                  <a:srgbClr val="0070C0"/>
                </a:solidFill>
              </a:rPr>
              <a:t> </a:t>
            </a:r>
            <a:r>
              <a:rPr lang="en-US" dirty="0" err="1">
                <a:solidFill>
                  <a:srgbClr val="0070C0"/>
                </a:solidFill>
              </a:rPr>
              <a:t>fungsi</a:t>
            </a:r>
            <a:r>
              <a:rPr lang="en-US" dirty="0">
                <a:solidFill>
                  <a:srgbClr val="0070C0"/>
                </a:solidFill>
              </a:rPr>
              <a:t> </a:t>
            </a:r>
            <a:r>
              <a:rPr lang="en-US" dirty="0" err="1">
                <a:solidFill>
                  <a:srgbClr val="0070C0"/>
                </a:solidFill>
              </a:rPr>
              <a:t>konsumsi</a:t>
            </a:r>
            <a:r>
              <a:rPr lang="en-US" dirty="0">
                <a:solidFill>
                  <a:srgbClr val="0070C0"/>
                </a:solidFill>
              </a:rPr>
              <a:t>?</a:t>
            </a:r>
          </a:p>
        </p:txBody>
      </p:sp>
      <p:sp>
        <p:nvSpPr>
          <p:cNvPr id="8" name="TextBox 7">
            <a:hlinkClick r:id="rId6" action="ppaction://hlinksldjump"/>
            <a:extLst>
              <a:ext uri="{FF2B5EF4-FFF2-40B4-BE49-F238E27FC236}">
                <a16:creationId xmlns:a16="http://schemas.microsoft.com/office/drawing/2014/main" id="{6781FCA5-2573-4BF2-954A-9B43F2D16938}"/>
              </a:ext>
            </a:extLst>
          </p:cNvPr>
          <p:cNvSpPr txBox="1"/>
          <p:nvPr/>
        </p:nvSpPr>
        <p:spPr>
          <a:xfrm>
            <a:off x="838200" y="3593069"/>
            <a:ext cx="7467600" cy="369332"/>
          </a:xfrm>
          <a:prstGeom prst="rect">
            <a:avLst/>
          </a:prstGeom>
          <a:noFill/>
        </p:spPr>
        <p:txBody>
          <a:bodyPr wrap="square" rtlCol="0">
            <a:spAutoFit/>
          </a:bodyPr>
          <a:lstStyle/>
          <a:p>
            <a:r>
              <a:rPr lang="en-US" dirty="0">
                <a:solidFill>
                  <a:srgbClr val="0070C0"/>
                </a:solidFill>
              </a:rPr>
              <a:t>10. </a:t>
            </a:r>
            <a:r>
              <a:rPr lang="en-US" dirty="0" err="1">
                <a:solidFill>
                  <a:srgbClr val="0070C0"/>
                </a:solidFill>
              </a:rPr>
              <a:t>Apa</a:t>
            </a:r>
            <a:r>
              <a:rPr lang="en-US" dirty="0">
                <a:solidFill>
                  <a:srgbClr val="0070C0"/>
                </a:solidFill>
              </a:rPr>
              <a:t> yang </a:t>
            </a:r>
            <a:r>
              <a:rPr lang="en-US" dirty="0" err="1">
                <a:solidFill>
                  <a:srgbClr val="0070C0"/>
                </a:solidFill>
              </a:rPr>
              <a:t>dimaksud</a:t>
            </a:r>
            <a:r>
              <a:rPr lang="en-US" dirty="0">
                <a:solidFill>
                  <a:srgbClr val="0070C0"/>
                </a:solidFill>
              </a:rPr>
              <a:t> </a:t>
            </a:r>
            <a:r>
              <a:rPr lang="en-US" dirty="0" err="1">
                <a:solidFill>
                  <a:srgbClr val="0070C0"/>
                </a:solidFill>
              </a:rPr>
              <a:t>dengan</a:t>
            </a:r>
            <a:r>
              <a:rPr lang="en-US" dirty="0">
                <a:solidFill>
                  <a:srgbClr val="0070C0"/>
                </a:solidFill>
              </a:rPr>
              <a:t> </a:t>
            </a:r>
            <a:r>
              <a:rPr lang="en-US" dirty="0" err="1">
                <a:solidFill>
                  <a:srgbClr val="0070C0"/>
                </a:solidFill>
              </a:rPr>
              <a:t>Investasi</a:t>
            </a:r>
            <a:r>
              <a:rPr lang="en-US" dirty="0">
                <a:solidFill>
                  <a:srgbClr val="0070C0"/>
                </a:solidFill>
              </a:rPr>
              <a:t>?</a:t>
            </a:r>
          </a:p>
        </p:txBody>
      </p:sp>
      <p:sp>
        <p:nvSpPr>
          <p:cNvPr id="9" name="TextBox 8">
            <a:hlinkClick r:id="rId7" action="ppaction://hlinksldjump"/>
            <a:extLst>
              <a:ext uri="{FF2B5EF4-FFF2-40B4-BE49-F238E27FC236}">
                <a16:creationId xmlns:a16="http://schemas.microsoft.com/office/drawing/2014/main" id="{DD89E3F0-8A55-4B3C-A912-59D94F862B39}"/>
              </a:ext>
            </a:extLst>
          </p:cNvPr>
          <p:cNvSpPr txBox="1"/>
          <p:nvPr/>
        </p:nvSpPr>
        <p:spPr>
          <a:xfrm>
            <a:off x="838200" y="4197589"/>
            <a:ext cx="7467600" cy="369332"/>
          </a:xfrm>
          <a:prstGeom prst="rect">
            <a:avLst/>
          </a:prstGeom>
          <a:noFill/>
        </p:spPr>
        <p:txBody>
          <a:bodyPr wrap="square" rtlCol="0">
            <a:spAutoFit/>
          </a:bodyPr>
          <a:lstStyle/>
          <a:p>
            <a:r>
              <a:rPr lang="en-US" dirty="0">
                <a:solidFill>
                  <a:srgbClr val="0070C0"/>
                </a:solidFill>
              </a:rPr>
              <a:t>11. </a:t>
            </a:r>
            <a:r>
              <a:rPr lang="en-US" dirty="0" err="1">
                <a:solidFill>
                  <a:srgbClr val="0070C0"/>
                </a:solidFill>
              </a:rPr>
              <a:t>Apa</a:t>
            </a:r>
            <a:r>
              <a:rPr lang="en-US" dirty="0">
                <a:solidFill>
                  <a:srgbClr val="0070C0"/>
                </a:solidFill>
              </a:rPr>
              <a:t> yang </a:t>
            </a:r>
            <a:r>
              <a:rPr lang="en-US" dirty="0" err="1">
                <a:solidFill>
                  <a:srgbClr val="0070C0"/>
                </a:solidFill>
              </a:rPr>
              <a:t>dimaksud</a:t>
            </a:r>
            <a:r>
              <a:rPr lang="en-US" dirty="0">
                <a:solidFill>
                  <a:srgbClr val="0070C0"/>
                </a:solidFill>
              </a:rPr>
              <a:t> </a:t>
            </a:r>
            <a:r>
              <a:rPr lang="en-US" dirty="0" err="1">
                <a:solidFill>
                  <a:srgbClr val="0070C0"/>
                </a:solidFill>
              </a:rPr>
              <a:t>dengan</a:t>
            </a:r>
            <a:r>
              <a:rPr lang="en-US" dirty="0">
                <a:solidFill>
                  <a:srgbClr val="0070C0"/>
                </a:solidFill>
              </a:rPr>
              <a:t> </a:t>
            </a:r>
            <a:r>
              <a:rPr lang="en-US" dirty="0" err="1">
                <a:solidFill>
                  <a:srgbClr val="0070C0"/>
                </a:solidFill>
              </a:rPr>
              <a:t>Agregat</a:t>
            </a:r>
            <a:r>
              <a:rPr lang="en-US" dirty="0">
                <a:solidFill>
                  <a:srgbClr val="0070C0"/>
                </a:solidFill>
              </a:rPr>
              <a:t> </a:t>
            </a:r>
            <a:r>
              <a:rPr lang="en-US" dirty="0" err="1">
                <a:solidFill>
                  <a:srgbClr val="0070C0"/>
                </a:solidFill>
              </a:rPr>
              <a:t>Ekspenditure</a:t>
            </a:r>
            <a:r>
              <a:rPr lang="en-US" dirty="0">
                <a:solidFill>
                  <a:srgbClr val="0070C0"/>
                </a:solidFill>
              </a:rPr>
              <a:t>?</a:t>
            </a:r>
          </a:p>
        </p:txBody>
      </p:sp>
      <p:sp>
        <p:nvSpPr>
          <p:cNvPr id="10" name="TextBox 9">
            <a:hlinkClick r:id="rId8" action="ppaction://hlinksldjump"/>
            <a:extLst>
              <a:ext uri="{FF2B5EF4-FFF2-40B4-BE49-F238E27FC236}">
                <a16:creationId xmlns:a16="http://schemas.microsoft.com/office/drawing/2014/main" id="{6E8D33D3-32E4-4B87-A6B7-10282658AB3D}"/>
              </a:ext>
            </a:extLst>
          </p:cNvPr>
          <p:cNvSpPr txBox="1"/>
          <p:nvPr/>
        </p:nvSpPr>
        <p:spPr>
          <a:xfrm>
            <a:off x="838200" y="4797029"/>
            <a:ext cx="7467600" cy="369332"/>
          </a:xfrm>
          <a:prstGeom prst="rect">
            <a:avLst/>
          </a:prstGeom>
          <a:noFill/>
        </p:spPr>
        <p:txBody>
          <a:bodyPr wrap="square" rtlCol="0">
            <a:spAutoFit/>
          </a:bodyPr>
          <a:lstStyle/>
          <a:p>
            <a:r>
              <a:rPr lang="en-US" dirty="0">
                <a:solidFill>
                  <a:srgbClr val="0070C0"/>
                </a:solidFill>
              </a:rPr>
              <a:t>12. </a:t>
            </a:r>
            <a:r>
              <a:rPr lang="en-US" dirty="0" err="1">
                <a:solidFill>
                  <a:srgbClr val="0070C0"/>
                </a:solidFill>
              </a:rPr>
              <a:t>Bagaimana</a:t>
            </a:r>
            <a:r>
              <a:rPr lang="en-US" dirty="0">
                <a:solidFill>
                  <a:srgbClr val="0070C0"/>
                </a:solidFill>
              </a:rPr>
              <a:t> </a:t>
            </a:r>
            <a:r>
              <a:rPr lang="en-US" dirty="0" err="1">
                <a:solidFill>
                  <a:srgbClr val="0070C0"/>
                </a:solidFill>
              </a:rPr>
              <a:t>keseimbangan</a:t>
            </a:r>
            <a:r>
              <a:rPr lang="en-US" dirty="0">
                <a:solidFill>
                  <a:srgbClr val="0070C0"/>
                </a:solidFill>
              </a:rPr>
              <a:t> di pasar </a:t>
            </a:r>
            <a:r>
              <a:rPr lang="en-US" dirty="0" err="1">
                <a:solidFill>
                  <a:srgbClr val="0070C0"/>
                </a:solidFill>
              </a:rPr>
              <a:t>barang</a:t>
            </a:r>
            <a:r>
              <a:rPr lang="en-US" dirty="0">
                <a:solidFill>
                  <a:srgbClr val="0070C0"/>
                </a:solidFill>
              </a:rPr>
              <a:t> </a:t>
            </a:r>
            <a:r>
              <a:rPr lang="en-US" dirty="0" err="1">
                <a:solidFill>
                  <a:srgbClr val="0070C0"/>
                </a:solidFill>
              </a:rPr>
              <a:t>terjadi</a:t>
            </a:r>
            <a:r>
              <a:rPr lang="en-US" dirty="0">
                <a:solidFill>
                  <a:srgbClr val="0070C0"/>
                </a:solidFill>
              </a:rPr>
              <a:t>?</a:t>
            </a:r>
          </a:p>
        </p:txBody>
      </p:sp>
      <p:sp>
        <p:nvSpPr>
          <p:cNvPr id="11" name="TextBox 10">
            <a:hlinkClick r:id="rId9" action="ppaction://hlinksldjump"/>
            <a:extLst>
              <a:ext uri="{FF2B5EF4-FFF2-40B4-BE49-F238E27FC236}">
                <a16:creationId xmlns:a16="http://schemas.microsoft.com/office/drawing/2014/main" id="{B7105ACD-BDD6-4B9A-A769-845F847BB25C}"/>
              </a:ext>
            </a:extLst>
          </p:cNvPr>
          <p:cNvSpPr txBox="1"/>
          <p:nvPr/>
        </p:nvSpPr>
        <p:spPr>
          <a:xfrm>
            <a:off x="838200" y="5396469"/>
            <a:ext cx="7467600" cy="369332"/>
          </a:xfrm>
          <a:prstGeom prst="rect">
            <a:avLst/>
          </a:prstGeom>
          <a:noFill/>
        </p:spPr>
        <p:txBody>
          <a:bodyPr wrap="square" rtlCol="0">
            <a:spAutoFit/>
          </a:bodyPr>
          <a:lstStyle/>
          <a:p>
            <a:r>
              <a:rPr lang="en-US" dirty="0">
                <a:solidFill>
                  <a:srgbClr val="0070C0"/>
                </a:solidFill>
              </a:rPr>
              <a:t>13. </a:t>
            </a:r>
            <a:r>
              <a:rPr lang="en-US" dirty="0" err="1">
                <a:solidFill>
                  <a:srgbClr val="0070C0"/>
                </a:solidFill>
              </a:rPr>
              <a:t>Apa</a:t>
            </a:r>
            <a:r>
              <a:rPr lang="en-US" dirty="0">
                <a:solidFill>
                  <a:srgbClr val="0070C0"/>
                </a:solidFill>
              </a:rPr>
              <a:t> yang </a:t>
            </a:r>
            <a:r>
              <a:rPr lang="en-US" dirty="0" err="1">
                <a:solidFill>
                  <a:srgbClr val="0070C0"/>
                </a:solidFill>
              </a:rPr>
              <a:t>dimaksud</a:t>
            </a:r>
            <a:r>
              <a:rPr lang="en-US" dirty="0">
                <a:solidFill>
                  <a:srgbClr val="0070C0"/>
                </a:solidFill>
              </a:rPr>
              <a:t> </a:t>
            </a:r>
            <a:r>
              <a:rPr lang="en-US" dirty="0" err="1">
                <a:solidFill>
                  <a:srgbClr val="0070C0"/>
                </a:solidFill>
              </a:rPr>
              <a:t>dengan</a:t>
            </a:r>
            <a:r>
              <a:rPr lang="en-US" dirty="0">
                <a:solidFill>
                  <a:srgbClr val="0070C0"/>
                </a:solidFill>
              </a:rPr>
              <a:t> Multiplier?</a:t>
            </a:r>
          </a:p>
        </p:txBody>
      </p:sp>
      <p:sp>
        <p:nvSpPr>
          <p:cNvPr id="12" name="TextBox 11">
            <a:hlinkClick r:id="rId10" action="ppaction://hlinksldjump"/>
            <a:extLst>
              <a:ext uri="{FF2B5EF4-FFF2-40B4-BE49-F238E27FC236}">
                <a16:creationId xmlns:a16="http://schemas.microsoft.com/office/drawing/2014/main" id="{E737122E-354B-45AE-BFBA-322FB6E7F0DB}"/>
              </a:ext>
            </a:extLst>
          </p:cNvPr>
          <p:cNvSpPr txBox="1"/>
          <p:nvPr/>
        </p:nvSpPr>
        <p:spPr>
          <a:xfrm>
            <a:off x="838200" y="5928361"/>
            <a:ext cx="7467600" cy="369332"/>
          </a:xfrm>
          <a:prstGeom prst="rect">
            <a:avLst/>
          </a:prstGeom>
          <a:noFill/>
        </p:spPr>
        <p:txBody>
          <a:bodyPr wrap="square" rtlCol="0">
            <a:spAutoFit/>
          </a:bodyPr>
          <a:lstStyle/>
          <a:p>
            <a:r>
              <a:rPr lang="en-US" dirty="0">
                <a:solidFill>
                  <a:srgbClr val="0070C0"/>
                </a:solidFill>
              </a:rPr>
              <a:t>14. Multiplier </a:t>
            </a:r>
            <a:r>
              <a:rPr lang="en-US" dirty="0" err="1">
                <a:solidFill>
                  <a:srgbClr val="0070C0"/>
                </a:solidFill>
              </a:rPr>
              <a:t>bisa</a:t>
            </a:r>
            <a:r>
              <a:rPr lang="en-US" dirty="0">
                <a:solidFill>
                  <a:srgbClr val="0070C0"/>
                </a:solidFill>
              </a:rPr>
              <a:t> </a:t>
            </a:r>
            <a:r>
              <a:rPr lang="en-US" dirty="0" err="1">
                <a:solidFill>
                  <a:srgbClr val="0070C0"/>
                </a:solidFill>
              </a:rPr>
              <a:t>terjadi</a:t>
            </a:r>
            <a:r>
              <a:rPr lang="en-US" dirty="0">
                <a:solidFill>
                  <a:srgbClr val="0070C0"/>
                </a:solidFill>
              </a:rPr>
              <a:t> di mana </a:t>
            </a:r>
            <a:r>
              <a:rPr lang="en-US" dirty="0" err="1">
                <a:solidFill>
                  <a:srgbClr val="0070C0"/>
                </a:solidFill>
              </a:rPr>
              <a:t>saja</a:t>
            </a:r>
            <a:r>
              <a:rPr lang="en-US" dirty="0">
                <a:solidFill>
                  <a:srgbClr val="0070C0"/>
                </a:solidFill>
              </a:rPr>
              <a:t>?</a:t>
            </a:r>
          </a:p>
        </p:txBody>
      </p:sp>
    </p:spTree>
    <p:extLst>
      <p:ext uri="{BB962C8B-B14F-4D97-AF65-F5344CB8AC3E}">
        <p14:creationId xmlns:p14="http://schemas.microsoft.com/office/powerpoint/2010/main" val="1193654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Slide Number Placeholder 2">
            <a:extLst>
              <a:ext uri="{FF2B5EF4-FFF2-40B4-BE49-F238E27FC236}">
                <a16:creationId xmlns:a16="http://schemas.microsoft.com/office/drawing/2014/main" id="{B40C506C-A5B4-49AE-9404-924C6FEC3C14}"/>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E5E5E5C6-DFE5-4C1B-8FED-986137F14BB7}" type="slidenum">
              <a:rPr lang="en-US" altLang="en-US" b="0">
                <a:solidFill>
                  <a:srgbClr val="1469B2"/>
                </a:solidFill>
                <a:latin typeface="Arial" panose="020B0604020202020204" pitchFamily="34" charset="0"/>
              </a:rPr>
              <a:pPr eaLnBrk="1" hangingPunct="1"/>
              <a:t>12</a:t>
            </a:fld>
            <a:r>
              <a:rPr lang="en-US" altLang="en-US" b="0">
                <a:solidFill>
                  <a:srgbClr val="1469B2"/>
                </a:solidFill>
                <a:latin typeface="Arial" panose="020B0604020202020204" pitchFamily="34" charset="0"/>
              </a:rPr>
              <a:t> of 38</a:t>
            </a:r>
          </a:p>
        </p:txBody>
      </p:sp>
      <p:sp>
        <p:nvSpPr>
          <p:cNvPr id="11267" name="Rectangle 2">
            <a:extLst>
              <a:ext uri="{FF2B5EF4-FFF2-40B4-BE49-F238E27FC236}">
                <a16:creationId xmlns:a16="http://schemas.microsoft.com/office/drawing/2014/main" id="{AAAA0F87-F456-4155-93D1-05FF488F2A8B}"/>
              </a:ext>
            </a:extLst>
          </p:cNvPr>
          <p:cNvSpPr>
            <a:spLocks noChangeArrowheads="1"/>
          </p:cNvSpPr>
          <p:nvPr/>
        </p:nvSpPr>
        <p:spPr bwMode="auto">
          <a:xfrm>
            <a:off x="757238" y="0"/>
            <a:ext cx="8382000" cy="9144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91440" anchor="b"/>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8C1B54"/>
                </a:solidFill>
              </a:rPr>
              <a:t>AGGREGATE OUTPUT AND </a:t>
            </a:r>
            <a:br>
              <a:rPr lang="en-US" altLang="en-US" sz="2800">
                <a:solidFill>
                  <a:srgbClr val="8C1B54"/>
                </a:solidFill>
              </a:rPr>
            </a:br>
            <a:r>
              <a:rPr lang="en-US" altLang="en-US" sz="2800">
                <a:solidFill>
                  <a:srgbClr val="8C1B54"/>
                </a:solidFill>
              </a:rPr>
              <a:t>AGGREGATE INCOME (</a:t>
            </a:r>
            <a:r>
              <a:rPr lang="en-US" altLang="en-US" sz="2800" i="1">
                <a:solidFill>
                  <a:srgbClr val="8C1B54"/>
                </a:solidFill>
              </a:rPr>
              <a:t>Y</a:t>
            </a:r>
            <a:r>
              <a:rPr lang="en-US" altLang="en-US" sz="2800">
                <a:solidFill>
                  <a:srgbClr val="8C1B54"/>
                </a:solidFill>
              </a:rPr>
              <a:t>)</a:t>
            </a:r>
          </a:p>
        </p:txBody>
      </p:sp>
      <p:sp>
        <p:nvSpPr>
          <p:cNvPr id="1287171" name="Rectangle 3">
            <a:extLst>
              <a:ext uri="{FF2B5EF4-FFF2-40B4-BE49-F238E27FC236}">
                <a16:creationId xmlns:a16="http://schemas.microsoft.com/office/drawing/2014/main" id="{80094C21-D362-4770-9FF9-C5C0C865B3B3}"/>
              </a:ext>
            </a:extLst>
          </p:cNvPr>
          <p:cNvSpPr>
            <a:spLocks noChangeArrowheads="1"/>
          </p:cNvSpPr>
          <p:nvPr/>
        </p:nvSpPr>
        <p:spPr bwMode="auto">
          <a:xfrm>
            <a:off x="1066800" y="1143000"/>
            <a:ext cx="739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10000"/>
              </a:spcBef>
              <a:spcAft>
                <a:spcPct val="10000"/>
              </a:spcAft>
            </a:pPr>
            <a:r>
              <a:rPr lang="en-US" altLang="en-US" sz="2400">
                <a:solidFill>
                  <a:srgbClr val="1469B2"/>
                </a:solidFill>
              </a:rPr>
              <a:t>EXPLAINING SPENDING BEHAVIOR</a:t>
            </a:r>
          </a:p>
        </p:txBody>
      </p:sp>
      <p:sp>
        <p:nvSpPr>
          <p:cNvPr id="1287175" name="Rectangle 7">
            <a:extLst>
              <a:ext uri="{FF2B5EF4-FFF2-40B4-BE49-F238E27FC236}">
                <a16:creationId xmlns:a16="http://schemas.microsoft.com/office/drawing/2014/main" id="{A4A622E6-0DBA-42B9-B60D-4E606EE2FFBF}"/>
              </a:ext>
            </a:extLst>
          </p:cNvPr>
          <p:cNvSpPr>
            <a:spLocks noChangeArrowheads="1"/>
          </p:cNvSpPr>
          <p:nvPr/>
        </p:nvSpPr>
        <p:spPr bwMode="auto">
          <a:xfrm>
            <a:off x="1447800" y="1752600"/>
            <a:ext cx="7010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10000"/>
              </a:spcBef>
              <a:spcAft>
                <a:spcPct val="10000"/>
              </a:spcAft>
            </a:pPr>
            <a:r>
              <a:rPr lang="en-US" altLang="en-US" sz="2400">
                <a:solidFill>
                  <a:srgbClr val="59595C"/>
                </a:solidFill>
              </a:rPr>
              <a:t>Household Consumption and Saving</a:t>
            </a:r>
          </a:p>
        </p:txBody>
      </p:sp>
      <p:sp>
        <p:nvSpPr>
          <p:cNvPr id="1287176" name="Rectangle 8">
            <a:extLst>
              <a:ext uri="{FF2B5EF4-FFF2-40B4-BE49-F238E27FC236}">
                <a16:creationId xmlns:a16="http://schemas.microsoft.com/office/drawing/2014/main" id="{157407BA-99DB-420A-A04E-8DD3ED95E34A}"/>
              </a:ext>
            </a:extLst>
          </p:cNvPr>
          <p:cNvSpPr>
            <a:spLocks noChangeArrowheads="1"/>
          </p:cNvSpPr>
          <p:nvPr/>
        </p:nvSpPr>
        <p:spPr bwMode="auto">
          <a:xfrm>
            <a:off x="749300" y="2590800"/>
            <a:ext cx="7785100" cy="1295400"/>
          </a:xfrm>
          <a:prstGeom prst="rect">
            <a:avLst/>
          </a:prstGeom>
          <a:solidFill>
            <a:srgbClr val="FFF0D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96875" indent="-396875"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1400">
                <a:solidFill>
                  <a:schemeClr val="tx1"/>
                </a:solidFill>
              </a:rPr>
              <a:t>Some determinants of aggregate consumption include:</a:t>
            </a:r>
          </a:p>
          <a:p>
            <a:pPr eaLnBrk="1" hangingPunct="1">
              <a:lnSpc>
                <a:spcPct val="150000"/>
              </a:lnSpc>
              <a:spcBef>
                <a:spcPct val="0"/>
              </a:spcBef>
            </a:pPr>
            <a:r>
              <a:rPr lang="en-US" altLang="en-US" sz="1400">
                <a:solidFill>
                  <a:schemeClr val="tx1"/>
                </a:solidFill>
              </a:rPr>
              <a:t>1.	Household income</a:t>
            </a:r>
          </a:p>
          <a:p>
            <a:pPr eaLnBrk="1" hangingPunct="1">
              <a:spcBef>
                <a:spcPct val="0"/>
              </a:spcBef>
            </a:pPr>
            <a:r>
              <a:rPr lang="en-US" altLang="en-US" sz="1400">
                <a:solidFill>
                  <a:schemeClr val="tx1"/>
                </a:solidFill>
              </a:rPr>
              <a:t>2.	Household wealth</a:t>
            </a:r>
          </a:p>
          <a:p>
            <a:pPr eaLnBrk="1" hangingPunct="1">
              <a:spcBef>
                <a:spcPct val="0"/>
              </a:spcBef>
            </a:pPr>
            <a:r>
              <a:rPr lang="en-US" altLang="en-US" sz="1400">
                <a:solidFill>
                  <a:schemeClr val="tx1"/>
                </a:solidFill>
              </a:rPr>
              <a:t>3.	Interest rates</a:t>
            </a:r>
          </a:p>
          <a:p>
            <a:pPr eaLnBrk="1" hangingPunct="1">
              <a:spcBef>
                <a:spcPct val="0"/>
              </a:spcBef>
            </a:pPr>
            <a:r>
              <a:rPr lang="en-US" altLang="en-US" sz="1400">
                <a:solidFill>
                  <a:schemeClr val="tx1"/>
                </a:solidFill>
              </a:rPr>
              <a:t>4.	Households’ expectations about the future</a:t>
            </a:r>
          </a:p>
        </p:txBody>
      </p:sp>
      <p:sp>
        <p:nvSpPr>
          <p:cNvPr id="1287177" name="Rectangle 9">
            <a:extLst>
              <a:ext uri="{FF2B5EF4-FFF2-40B4-BE49-F238E27FC236}">
                <a16:creationId xmlns:a16="http://schemas.microsoft.com/office/drawing/2014/main" id="{F7BFC4D0-2EBE-466D-BD2C-D0C26290B22B}"/>
              </a:ext>
            </a:extLst>
          </p:cNvPr>
          <p:cNvSpPr>
            <a:spLocks noChangeArrowheads="1"/>
          </p:cNvSpPr>
          <p:nvPr/>
        </p:nvSpPr>
        <p:spPr bwMode="auto">
          <a:xfrm>
            <a:off x="746125" y="4191000"/>
            <a:ext cx="7785100" cy="533400"/>
          </a:xfrm>
          <a:prstGeom prst="rect">
            <a:avLst/>
          </a:prstGeom>
          <a:solidFill>
            <a:srgbClr val="FFF0D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1400">
                <a:solidFill>
                  <a:schemeClr val="tx1"/>
                </a:solidFill>
              </a:rPr>
              <a:t>The higher your income is, the higher your consumption is likely to be.  People with more income tend to consume more than people with less income.</a:t>
            </a:r>
          </a:p>
        </p:txBody>
      </p:sp>
      <p:sp>
        <p:nvSpPr>
          <p:cNvPr id="1287178" name="Rectangle 10">
            <a:extLst>
              <a:ext uri="{FF2B5EF4-FFF2-40B4-BE49-F238E27FC236}">
                <a16:creationId xmlns:a16="http://schemas.microsoft.com/office/drawing/2014/main" id="{C4BDCA3A-110C-4F8A-AB51-A83A607834D0}"/>
              </a:ext>
            </a:extLst>
          </p:cNvPr>
          <p:cNvSpPr>
            <a:spLocks noChangeArrowheads="1"/>
          </p:cNvSpPr>
          <p:nvPr/>
        </p:nvSpPr>
        <p:spPr bwMode="auto">
          <a:xfrm>
            <a:off x="2133600" y="5181600"/>
            <a:ext cx="57150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400">
                <a:solidFill>
                  <a:srgbClr val="006668"/>
                </a:solidFill>
              </a:rPr>
              <a:t>consumption function  </a:t>
            </a:r>
            <a:r>
              <a:rPr lang="en-US" altLang="en-US" sz="2400" b="0">
                <a:solidFill>
                  <a:schemeClr val="tx1"/>
                </a:solidFill>
              </a:rPr>
              <a:t>The relationship between consumption and income.</a:t>
            </a:r>
          </a:p>
        </p:txBody>
      </p:sp>
      <p:sp>
        <p:nvSpPr>
          <p:cNvPr id="9" name="TextBox 8">
            <a:hlinkClick r:id="rId2" action="ppaction://hlinksldjump"/>
            <a:extLst>
              <a:ext uri="{FF2B5EF4-FFF2-40B4-BE49-F238E27FC236}">
                <a16:creationId xmlns:a16="http://schemas.microsoft.com/office/drawing/2014/main" id="{D3305DD5-5481-4D57-89D6-F388579E2E05}"/>
              </a:ext>
            </a:extLst>
          </p:cNvPr>
          <p:cNvSpPr txBox="1"/>
          <p:nvPr/>
        </p:nvSpPr>
        <p:spPr>
          <a:xfrm>
            <a:off x="7772400" y="6096000"/>
            <a:ext cx="762000" cy="369332"/>
          </a:xfrm>
          <a:prstGeom prst="rect">
            <a:avLst/>
          </a:prstGeom>
          <a:noFill/>
        </p:spPr>
        <p:txBody>
          <a:bodyPr wrap="square" rtlCol="0">
            <a:spAutoFit/>
          </a:bodyPr>
          <a:lstStyle/>
          <a:p>
            <a:r>
              <a:rPr lang="en-US" dirty="0">
                <a:solidFill>
                  <a:srgbClr val="FF0000"/>
                </a:solidFill>
                <a:hlinkClick r:id="rId3" action="ppaction://hlinksldjump">
                  <a:extLst>
                    <a:ext uri="{A12FA001-AC4F-418D-AE19-62706E023703}">
                      <ahyp:hlinkClr xmlns:ahyp="http://schemas.microsoft.com/office/drawing/2018/hyperlinkcolor" val="tx"/>
                    </a:ext>
                  </a:extLst>
                </a:hlinkClick>
              </a:rPr>
              <a:t>Back</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87171">
                                            <p:txEl>
                                              <p:pRg st="0" end="0"/>
                                            </p:txEl>
                                          </p:spTgt>
                                        </p:tgtEl>
                                        <p:attrNameLst>
                                          <p:attrName>style.visibility</p:attrName>
                                        </p:attrNameLst>
                                      </p:cBhvr>
                                      <p:to>
                                        <p:strVal val="visible"/>
                                      </p:to>
                                    </p:set>
                                    <p:animEffect transition="in" filter="wipe(left)">
                                      <p:cBhvr>
                                        <p:cTn id="7" dur="500"/>
                                        <p:tgtEl>
                                          <p:spTgt spid="1287171">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287175"/>
                                        </p:tgtEl>
                                        <p:attrNameLst>
                                          <p:attrName>style.visibility</p:attrName>
                                        </p:attrNameLst>
                                      </p:cBhvr>
                                      <p:to>
                                        <p:strVal val="visible"/>
                                      </p:to>
                                    </p:set>
                                    <p:animEffect transition="in" filter="wipe(left)">
                                      <p:cBhvr>
                                        <p:cTn id="11" dur="500"/>
                                        <p:tgtEl>
                                          <p:spTgt spid="1287175"/>
                                        </p:tgtEl>
                                      </p:cBhvr>
                                    </p:animEffect>
                                  </p:childTnLst>
                                </p:cTn>
                              </p:par>
                            </p:childTnLst>
                          </p:cTn>
                        </p:par>
                        <p:par>
                          <p:cTn id="12" fill="hold" nodeType="afterGroup">
                            <p:stCondLst>
                              <p:cond delay="1000"/>
                            </p:stCondLst>
                            <p:childTnLst>
                              <p:par>
                                <p:cTn id="13" presetID="20" presetClass="entr" presetSubtype="0" fill="hold" grpId="0" nodeType="afterEffect">
                                  <p:stCondLst>
                                    <p:cond delay="0"/>
                                  </p:stCondLst>
                                  <p:childTnLst>
                                    <p:set>
                                      <p:cBhvr>
                                        <p:cTn id="14" dur="1" fill="hold">
                                          <p:stCondLst>
                                            <p:cond delay="0"/>
                                          </p:stCondLst>
                                        </p:cTn>
                                        <p:tgtEl>
                                          <p:spTgt spid="1287176"/>
                                        </p:tgtEl>
                                        <p:attrNameLst>
                                          <p:attrName>style.visibility</p:attrName>
                                        </p:attrNameLst>
                                      </p:cBhvr>
                                      <p:to>
                                        <p:strVal val="visible"/>
                                      </p:to>
                                    </p:set>
                                    <p:animEffect transition="in" filter="wedge">
                                      <p:cBhvr>
                                        <p:cTn id="15" dur="1000"/>
                                        <p:tgtEl>
                                          <p:spTgt spid="128717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0" presetClass="entr" presetSubtype="0" fill="hold" grpId="0" nodeType="clickEffect">
                                  <p:stCondLst>
                                    <p:cond delay="0"/>
                                  </p:stCondLst>
                                  <p:childTnLst>
                                    <p:set>
                                      <p:cBhvr>
                                        <p:cTn id="19" dur="1" fill="hold">
                                          <p:stCondLst>
                                            <p:cond delay="0"/>
                                          </p:stCondLst>
                                        </p:cTn>
                                        <p:tgtEl>
                                          <p:spTgt spid="1287177"/>
                                        </p:tgtEl>
                                        <p:attrNameLst>
                                          <p:attrName>style.visibility</p:attrName>
                                        </p:attrNameLst>
                                      </p:cBhvr>
                                      <p:to>
                                        <p:strVal val="visible"/>
                                      </p:to>
                                    </p:set>
                                    <p:animEffect transition="in" filter="wedge">
                                      <p:cBhvr>
                                        <p:cTn id="20" dur="1000"/>
                                        <p:tgtEl>
                                          <p:spTgt spid="1287177"/>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287178"/>
                                        </p:tgtEl>
                                        <p:attrNameLst>
                                          <p:attrName>style.visibility</p:attrName>
                                        </p:attrNameLst>
                                      </p:cBhvr>
                                      <p:to>
                                        <p:strVal val="visible"/>
                                      </p:to>
                                    </p:set>
                                    <p:animEffect transition="in" filter="wipe(left)">
                                      <p:cBhvr>
                                        <p:cTn id="25" dur="500"/>
                                        <p:tgtEl>
                                          <p:spTgt spid="1287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7171" grpId="0" build="p" bldLvl="2" autoUpdateAnimBg="0" advAuto="0"/>
      <p:bldP spid="1287175" grpId="0" autoUpdateAnimBg="0"/>
      <p:bldP spid="1287176" grpId="0" animBg="1"/>
      <p:bldP spid="1287177" grpId="0" animBg="1"/>
      <p:bldP spid="1287178"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Slide Number Placeholder 2">
            <a:extLst>
              <a:ext uri="{FF2B5EF4-FFF2-40B4-BE49-F238E27FC236}">
                <a16:creationId xmlns:a16="http://schemas.microsoft.com/office/drawing/2014/main" id="{F5AAF39F-F5C2-4031-9B57-9973D1D3C420}"/>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F422C88F-4A81-4A93-B5CB-881D3F3DB8EF}" type="slidenum">
              <a:rPr lang="en-US" altLang="en-US" b="0">
                <a:solidFill>
                  <a:srgbClr val="1469B2"/>
                </a:solidFill>
                <a:latin typeface="Arial" panose="020B0604020202020204" pitchFamily="34" charset="0"/>
              </a:rPr>
              <a:pPr eaLnBrk="1" hangingPunct="1"/>
              <a:t>13</a:t>
            </a:fld>
            <a:r>
              <a:rPr lang="en-US" altLang="en-US" b="0">
                <a:solidFill>
                  <a:srgbClr val="1469B2"/>
                </a:solidFill>
                <a:latin typeface="Arial" panose="020B0604020202020204" pitchFamily="34" charset="0"/>
              </a:rPr>
              <a:t> of 38</a:t>
            </a:r>
          </a:p>
        </p:txBody>
      </p:sp>
      <p:sp>
        <p:nvSpPr>
          <p:cNvPr id="12291" name="Rectangle 2">
            <a:extLst>
              <a:ext uri="{FF2B5EF4-FFF2-40B4-BE49-F238E27FC236}">
                <a16:creationId xmlns:a16="http://schemas.microsoft.com/office/drawing/2014/main" id="{5AA7F032-7EC5-4485-BA9D-A526C6616894}"/>
              </a:ext>
            </a:extLst>
          </p:cNvPr>
          <p:cNvSpPr>
            <a:spLocks noChangeArrowheads="1"/>
          </p:cNvSpPr>
          <p:nvPr/>
        </p:nvSpPr>
        <p:spPr bwMode="auto">
          <a:xfrm>
            <a:off x="757238" y="0"/>
            <a:ext cx="8382000" cy="9144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91440" anchor="b"/>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8C1B54"/>
                </a:solidFill>
              </a:rPr>
              <a:t>AGGREGATE OUTPUT AND </a:t>
            </a:r>
            <a:br>
              <a:rPr lang="en-US" altLang="en-US" sz="2800">
                <a:solidFill>
                  <a:srgbClr val="8C1B54"/>
                </a:solidFill>
              </a:rPr>
            </a:br>
            <a:r>
              <a:rPr lang="en-US" altLang="en-US" sz="2800">
                <a:solidFill>
                  <a:srgbClr val="8C1B54"/>
                </a:solidFill>
              </a:rPr>
              <a:t>AGGREGATE INCOME (</a:t>
            </a:r>
            <a:r>
              <a:rPr lang="en-US" altLang="en-US" sz="2800" i="1">
                <a:solidFill>
                  <a:srgbClr val="8C1B54"/>
                </a:solidFill>
              </a:rPr>
              <a:t>Y</a:t>
            </a:r>
            <a:r>
              <a:rPr lang="en-US" altLang="en-US" sz="2800">
                <a:solidFill>
                  <a:srgbClr val="8C1B54"/>
                </a:solidFill>
              </a:rPr>
              <a:t>)</a:t>
            </a:r>
          </a:p>
        </p:txBody>
      </p:sp>
      <p:sp>
        <p:nvSpPr>
          <p:cNvPr id="1289224" name="Rectangle 8">
            <a:extLst>
              <a:ext uri="{FF2B5EF4-FFF2-40B4-BE49-F238E27FC236}">
                <a16:creationId xmlns:a16="http://schemas.microsoft.com/office/drawing/2014/main" id="{07B0A8DC-12B3-4BF6-A5FF-6403DA12F159}"/>
              </a:ext>
            </a:extLst>
          </p:cNvPr>
          <p:cNvSpPr>
            <a:spLocks noChangeArrowheads="1"/>
          </p:cNvSpPr>
          <p:nvPr/>
        </p:nvSpPr>
        <p:spPr bwMode="auto">
          <a:xfrm>
            <a:off x="2514600" y="6096000"/>
            <a:ext cx="4419600" cy="304800"/>
          </a:xfrm>
          <a:prstGeom prst="rect">
            <a:avLst/>
          </a:prstGeom>
          <a:solidFill>
            <a:srgbClr val="D3CDA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lstStyle>
            <a:lvl1pPr marL="1143000" indent="-1089025"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10000"/>
              </a:spcBef>
              <a:spcAft>
                <a:spcPct val="10000"/>
              </a:spcAft>
            </a:pPr>
            <a:r>
              <a:rPr lang="en-US" altLang="en-US" sz="1400">
                <a:solidFill>
                  <a:schemeClr val="tx1"/>
                </a:solidFill>
              </a:rPr>
              <a:t>FIGURE 8.4	</a:t>
            </a:r>
            <a:r>
              <a:rPr lang="en-US" altLang="en-US" sz="1400">
                <a:solidFill>
                  <a:srgbClr val="8C1B54"/>
                </a:solidFill>
              </a:rPr>
              <a:t>An Aggregate Consumption Function</a:t>
            </a:r>
          </a:p>
        </p:txBody>
      </p:sp>
      <p:pic>
        <p:nvPicPr>
          <p:cNvPr id="1289226" name="Picture 10" descr="fig8_4_1ppt">
            <a:extLst>
              <a:ext uri="{FF2B5EF4-FFF2-40B4-BE49-F238E27FC236}">
                <a16:creationId xmlns:a16="http://schemas.microsoft.com/office/drawing/2014/main" id="{EC0BB426-B550-4606-A905-DBFE024897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6888" y="1200150"/>
            <a:ext cx="5610225"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89227" name="Picture 11" descr="fig8_4_2ppt">
            <a:extLst>
              <a:ext uri="{FF2B5EF4-FFF2-40B4-BE49-F238E27FC236}">
                <a16:creationId xmlns:a16="http://schemas.microsoft.com/office/drawing/2014/main" id="{46386999-0CAB-4DC5-9055-5A98B0071A5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6888" y="1200150"/>
            <a:ext cx="5610225"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289226"/>
                                        </p:tgtEl>
                                        <p:attrNameLst>
                                          <p:attrName>style.visibility</p:attrName>
                                        </p:attrNameLst>
                                      </p:cBhvr>
                                      <p:to>
                                        <p:strVal val="visible"/>
                                      </p:to>
                                    </p:set>
                                    <p:animEffect transition="in" filter="wipe(left)">
                                      <p:cBhvr>
                                        <p:cTn id="7" dur="1000"/>
                                        <p:tgtEl>
                                          <p:spTgt spid="128922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89224"/>
                                        </p:tgtEl>
                                        <p:attrNameLst>
                                          <p:attrName>style.visibility</p:attrName>
                                        </p:attrNameLst>
                                      </p:cBhvr>
                                      <p:to>
                                        <p:strVal val="visible"/>
                                      </p:to>
                                    </p:set>
                                    <p:animEffect transition="in" filter="wipe(left)">
                                      <p:cBhvr>
                                        <p:cTn id="10" dur="500"/>
                                        <p:tgtEl>
                                          <p:spTgt spid="1289224"/>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nodeType="clickEffect">
                                  <p:stCondLst>
                                    <p:cond delay="0"/>
                                  </p:stCondLst>
                                  <p:childTnLst>
                                    <p:set>
                                      <p:cBhvr>
                                        <p:cTn id="14" dur="1" fill="hold">
                                          <p:stCondLst>
                                            <p:cond delay="0"/>
                                          </p:stCondLst>
                                        </p:cTn>
                                        <p:tgtEl>
                                          <p:spTgt spid="1289227"/>
                                        </p:tgtEl>
                                        <p:attrNameLst>
                                          <p:attrName>style.visibility</p:attrName>
                                        </p:attrNameLst>
                                      </p:cBhvr>
                                      <p:to>
                                        <p:strVal val="visible"/>
                                      </p:to>
                                    </p:set>
                                    <p:animEffect transition="in" filter="wipe(left)">
                                      <p:cBhvr>
                                        <p:cTn id="15" dur="1000"/>
                                        <p:tgtEl>
                                          <p:spTgt spid="12892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9224"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Slide Number Placeholder 2">
            <a:extLst>
              <a:ext uri="{FF2B5EF4-FFF2-40B4-BE49-F238E27FC236}">
                <a16:creationId xmlns:a16="http://schemas.microsoft.com/office/drawing/2014/main" id="{86842049-6FE4-40AF-AAFF-4616D07B3E74}"/>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601B7B6E-3FCF-40B4-9E37-010A577F4F08}" type="slidenum">
              <a:rPr lang="en-US" altLang="en-US" b="0">
                <a:solidFill>
                  <a:srgbClr val="1469B2"/>
                </a:solidFill>
                <a:latin typeface="Arial" panose="020B0604020202020204" pitchFamily="34" charset="0"/>
              </a:rPr>
              <a:pPr eaLnBrk="1" hangingPunct="1"/>
              <a:t>14</a:t>
            </a:fld>
            <a:r>
              <a:rPr lang="en-US" altLang="en-US" b="0">
                <a:solidFill>
                  <a:srgbClr val="1469B2"/>
                </a:solidFill>
                <a:latin typeface="Arial" panose="020B0604020202020204" pitchFamily="34" charset="0"/>
              </a:rPr>
              <a:t> of 38</a:t>
            </a:r>
          </a:p>
        </p:txBody>
      </p:sp>
      <p:sp>
        <p:nvSpPr>
          <p:cNvPr id="13315" name="Rectangle 2">
            <a:extLst>
              <a:ext uri="{FF2B5EF4-FFF2-40B4-BE49-F238E27FC236}">
                <a16:creationId xmlns:a16="http://schemas.microsoft.com/office/drawing/2014/main" id="{513E237E-ED66-4E96-AB3E-F57338623270}"/>
              </a:ext>
            </a:extLst>
          </p:cNvPr>
          <p:cNvSpPr>
            <a:spLocks noChangeArrowheads="1"/>
          </p:cNvSpPr>
          <p:nvPr/>
        </p:nvSpPr>
        <p:spPr bwMode="auto">
          <a:xfrm>
            <a:off x="757238" y="0"/>
            <a:ext cx="8382000" cy="9144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91440" anchor="b"/>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8C1B54"/>
                </a:solidFill>
              </a:rPr>
              <a:t>AGGREGATE OUTPUT AND </a:t>
            </a:r>
            <a:br>
              <a:rPr lang="en-US" altLang="en-US" sz="2800">
                <a:solidFill>
                  <a:srgbClr val="8C1B54"/>
                </a:solidFill>
              </a:rPr>
            </a:br>
            <a:r>
              <a:rPr lang="en-US" altLang="en-US" sz="2800">
                <a:solidFill>
                  <a:srgbClr val="8C1B54"/>
                </a:solidFill>
              </a:rPr>
              <a:t>AGGREGATE INCOME (</a:t>
            </a:r>
            <a:r>
              <a:rPr lang="en-US" altLang="en-US" sz="2800" i="1">
                <a:solidFill>
                  <a:srgbClr val="8C1B54"/>
                </a:solidFill>
              </a:rPr>
              <a:t>Y</a:t>
            </a:r>
            <a:r>
              <a:rPr lang="en-US" altLang="en-US" sz="2800">
                <a:solidFill>
                  <a:srgbClr val="8C1B54"/>
                </a:solidFill>
              </a:rPr>
              <a:t>)</a:t>
            </a:r>
          </a:p>
        </p:txBody>
      </p:sp>
      <p:sp>
        <p:nvSpPr>
          <p:cNvPr id="1290243" name="Rectangle 3">
            <a:extLst>
              <a:ext uri="{FF2B5EF4-FFF2-40B4-BE49-F238E27FC236}">
                <a16:creationId xmlns:a16="http://schemas.microsoft.com/office/drawing/2014/main" id="{C9C8C9C7-7510-4A73-A402-E65A82A313C6}"/>
              </a:ext>
            </a:extLst>
          </p:cNvPr>
          <p:cNvSpPr>
            <a:spLocks noChangeArrowheads="1"/>
          </p:cNvSpPr>
          <p:nvPr/>
        </p:nvSpPr>
        <p:spPr bwMode="auto">
          <a:xfrm>
            <a:off x="2133600" y="1295400"/>
            <a:ext cx="57150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000" b="0">
                <a:solidFill>
                  <a:schemeClr val="tx1"/>
                </a:solidFill>
              </a:rPr>
              <a:t>Because the aggregate consumption function is a straight line, we can write the following equation to describe it:</a:t>
            </a:r>
          </a:p>
        </p:txBody>
      </p:sp>
      <p:sp>
        <p:nvSpPr>
          <p:cNvPr id="1290244" name="Rectangle 4">
            <a:extLst>
              <a:ext uri="{FF2B5EF4-FFF2-40B4-BE49-F238E27FC236}">
                <a16:creationId xmlns:a16="http://schemas.microsoft.com/office/drawing/2014/main" id="{2F22DC30-BA46-4EDF-84EC-2D8C9B47324A}"/>
              </a:ext>
            </a:extLst>
          </p:cNvPr>
          <p:cNvSpPr>
            <a:spLocks noChangeArrowheads="1"/>
          </p:cNvSpPr>
          <p:nvPr/>
        </p:nvSpPr>
        <p:spPr bwMode="auto">
          <a:xfrm>
            <a:off x="2133600" y="2362200"/>
            <a:ext cx="57150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algn="ctr" eaLnBrk="1" hangingPunct="1">
              <a:spcBef>
                <a:spcPct val="0"/>
              </a:spcBef>
            </a:pPr>
            <a:r>
              <a:rPr lang="en-US" altLang="en-US" sz="2000" b="0" i="1">
                <a:solidFill>
                  <a:schemeClr val="tx1"/>
                </a:solidFill>
              </a:rPr>
              <a:t>C </a:t>
            </a:r>
            <a:r>
              <a:rPr lang="en-US" altLang="en-US" sz="2000" b="0">
                <a:solidFill>
                  <a:schemeClr val="tx1"/>
                </a:solidFill>
              </a:rPr>
              <a:t>=</a:t>
            </a:r>
            <a:r>
              <a:rPr lang="en-US" altLang="en-US" sz="2000" b="0" i="1">
                <a:solidFill>
                  <a:schemeClr val="tx1"/>
                </a:solidFill>
              </a:rPr>
              <a:t> a </a:t>
            </a:r>
            <a:r>
              <a:rPr lang="en-US" altLang="en-US" sz="2000" b="0">
                <a:solidFill>
                  <a:schemeClr val="tx1"/>
                </a:solidFill>
              </a:rPr>
              <a:t>+</a:t>
            </a:r>
            <a:r>
              <a:rPr lang="en-US" altLang="en-US" sz="2000" b="0" i="1">
                <a:solidFill>
                  <a:schemeClr val="tx1"/>
                </a:solidFill>
              </a:rPr>
              <a:t> bY</a:t>
            </a:r>
          </a:p>
        </p:txBody>
      </p:sp>
      <p:sp>
        <p:nvSpPr>
          <p:cNvPr id="1290246" name="Rectangle 6">
            <a:extLst>
              <a:ext uri="{FF2B5EF4-FFF2-40B4-BE49-F238E27FC236}">
                <a16:creationId xmlns:a16="http://schemas.microsoft.com/office/drawing/2014/main" id="{20AB3D74-D039-4099-95E0-55426D574A12}"/>
              </a:ext>
            </a:extLst>
          </p:cNvPr>
          <p:cNvSpPr>
            <a:spLocks noChangeArrowheads="1"/>
          </p:cNvSpPr>
          <p:nvPr/>
        </p:nvSpPr>
        <p:spPr bwMode="auto">
          <a:xfrm>
            <a:off x="2133600" y="3124200"/>
            <a:ext cx="57150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400">
                <a:solidFill>
                  <a:srgbClr val="006668"/>
                </a:solidFill>
              </a:rPr>
              <a:t>marginal propensity to consume (</a:t>
            </a:r>
            <a:r>
              <a:rPr lang="en-US" altLang="en-US" sz="2400" i="1">
                <a:solidFill>
                  <a:srgbClr val="006668"/>
                </a:solidFill>
              </a:rPr>
              <a:t>MPC</a:t>
            </a:r>
            <a:r>
              <a:rPr lang="en-US" altLang="en-US" sz="2400">
                <a:solidFill>
                  <a:srgbClr val="006668"/>
                </a:solidFill>
              </a:rPr>
              <a:t>)  </a:t>
            </a:r>
            <a:r>
              <a:rPr lang="en-US" altLang="en-US" sz="2400" b="0">
                <a:solidFill>
                  <a:schemeClr val="tx1"/>
                </a:solidFill>
              </a:rPr>
              <a:t>That fraction of a change in income that is consumed, or spent.</a:t>
            </a:r>
          </a:p>
        </p:txBody>
      </p:sp>
      <p:grpSp>
        <p:nvGrpSpPr>
          <p:cNvPr id="1290251" name="Group 11">
            <a:extLst>
              <a:ext uri="{FF2B5EF4-FFF2-40B4-BE49-F238E27FC236}">
                <a16:creationId xmlns:a16="http://schemas.microsoft.com/office/drawing/2014/main" id="{EF3035A5-B9AE-4E22-B31E-5AD0239CB9E8}"/>
              </a:ext>
            </a:extLst>
          </p:cNvPr>
          <p:cNvGrpSpPr>
            <a:grpSpLocks/>
          </p:cNvGrpSpPr>
          <p:nvPr/>
        </p:nvGrpSpPr>
        <p:grpSpPr bwMode="auto">
          <a:xfrm>
            <a:off x="914400" y="4724400"/>
            <a:ext cx="7785100" cy="685800"/>
            <a:chOff x="576" y="2976"/>
            <a:chExt cx="4904" cy="432"/>
          </a:xfrm>
        </p:grpSpPr>
        <p:sp>
          <p:nvSpPr>
            <p:cNvPr id="13320" name="Rectangle 10">
              <a:extLst>
                <a:ext uri="{FF2B5EF4-FFF2-40B4-BE49-F238E27FC236}">
                  <a16:creationId xmlns:a16="http://schemas.microsoft.com/office/drawing/2014/main" id="{210641D0-247C-433E-BDE3-4362160B21D5}"/>
                </a:ext>
              </a:extLst>
            </p:cNvPr>
            <p:cNvSpPr>
              <a:spLocks noChangeArrowheads="1"/>
            </p:cNvSpPr>
            <p:nvPr/>
          </p:nvSpPr>
          <p:spPr bwMode="auto">
            <a:xfrm>
              <a:off x="576" y="2976"/>
              <a:ext cx="4904" cy="432"/>
            </a:xfrm>
            <a:prstGeom prst="rect">
              <a:avLst/>
            </a:prstGeom>
            <a:solidFill>
              <a:srgbClr val="FFF0D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endParaRPr lang="en-US" altLang="en-US" sz="1400">
                <a:solidFill>
                  <a:schemeClr val="tx1"/>
                </a:solidFill>
              </a:endParaRPr>
            </a:p>
          </p:txBody>
        </p:sp>
        <p:graphicFrame>
          <p:nvGraphicFramePr>
            <p:cNvPr id="13321" name="Object 9">
              <a:extLst>
                <a:ext uri="{FF2B5EF4-FFF2-40B4-BE49-F238E27FC236}">
                  <a16:creationId xmlns:a16="http://schemas.microsoft.com/office/drawing/2014/main" id="{09B4998C-29AE-417C-A4B6-D6B520E74F2A}"/>
                </a:ext>
              </a:extLst>
            </p:cNvPr>
            <p:cNvGraphicFramePr>
              <a:graphicFrameLocks noChangeAspect="1"/>
            </p:cNvGraphicFramePr>
            <p:nvPr/>
          </p:nvGraphicFramePr>
          <p:xfrm>
            <a:off x="720" y="2976"/>
            <a:ext cx="4656" cy="391"/>
          </p:xfrm>
          <a:graphic>
            <a:graphicData uri="http://schemas.openxmlformats.org/presentationml/2006/ole">
              <mc:AlternateContent xmlns:mc="http://schemas.openxmlformats.org/markup-compatibility/2006">
                <mc:Choice xmlns:v="urn:schemas-microsoft-com:vml" Requires="v">
                  <p:oleObj name="Equation" r:id="rId2" imgW="4699000" imgH="393700" progId="Equation.3">
                    <p:embed/>
                  </p:oleObj>
                </mc:Choice>
                <mc:Fallback>
                  <p:oleObj name="Equation" r:id="rId2" imgW="4699000" imgH="393700" progId="Equation.3">
                    <p:embed/>
                    <p:pic>
                      <p:nvPicPr>
                        <p:cNvPr id="0" name="Object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 y="2976"/>
                          <a:ext cx="4656" cy="391"/>
                        </a:xfrm>
                        <a:prstGeom prst="rect">
                          <a:avLst/>
                        </a:prstGeom>
                        <a:noFill/>
                        <a:ln>
                          <a:noFill/>
                        </a:ln>
                        <a:effectLst/>
                        <a:extLst>
                          <a:ext uri="{909E8E84-426E-40DD-AFC4-6F175D3DCCD1}">
                            <a14:hiddenFill xmlns:a14="http://schemas.microsoft.com/office/drawing/2010/main">
                              <a:solidFill>
                                <a:srgbClr val="FFF0D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10" name="TextBox 9">
            <a:hlinkClick r:id="rId4" action="ppaction://hlinksldjump"/>
            <a:extLst>
              <a:ext uri="{FF2B5EF4-FFF2-40B4-BE49-F238E27FC236}">
                <a16:creationId xmlns:a16="http://schemas.microsoft.com/office/drawing/2014/main" id="{82D76369-12E5-46D1-A32F-E1B833BCCE0B}"/>
              </a:ext>
            </a:extLst>
          </p:cNvPr>
          <p:cNvSpPr txBox="1"/>
          <p:nvPr/>
        </p:nvSpPr>
        <p:spPr>
          <a:xfrm>
            <a:off x="7772400" y="6096000"/>
            <a:ext cx="762000" cy="369332"/>
          </a:xfrm>
          <a:prstGeom prst="rect">
            <a:avLst/>
          </a:prstGeom>
          <a:noFill/>
        </p:spPr>
        <p:txBody>
          <a:bodyPr wrap="square" rtlCol="0">
            <a:spAutoFit/>
          </a:bodyPr>
          <a:lstStyle/>
          <a:p>
            <a:r>
              <a:rPr lang="en-US" dirty="0">
                <a:solidFill>
                  <a:srgbClr val="FF0000"/>
                </a:solidFill>
                <a:hlinkClick r:id="rId5" action="ppaction://hlinksldjump">
                  <a:extLst>
                    <a:ext uri="{A12FA001-AC4F-418D-AE19-62706E023703}">
                      <ahyp:hlinkClr xmlns:ahyp="http://schemas.microsoft.com/office/drawing/2018/hyperlinkcolor" val="tx"/>
                    </a:ext>
                  </a:extLst>
                </a:hlinkClick>
              </a:rPr>
              <a:t>Back</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90243">
                                            <p:txEl>
                                              <p:pRg st="0" end="0"/>
                                            </p:txEl>
                                          </p:spTgt>
                                        </p:tgtEl>
                                        <p:attrNameLst>
                                          <p:attrName>style.visibility</p:attrName>
                                        </p:attrNameLst>
                                      </p:cBhvr>
                                      <p:to>
                                        <p:strVal val="visible"/>
                                      </p:to>
                                    </p:set>
                                    <p:animEffect transition="in" filter="wipe(left)">
                                      <p:cBhvr>
                                        <p:cTn id="7" dur="500"/>
                                        <p:tgtEl>
                                          <p:spTgt spid="1290243">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290244">
                                            <p:txEl>
                                              <p:pRg st="0" end="0"/>
                                            </p:txEl>
                                          </p:spTgt>
                                        </p:tgtEl>
                                        <p:attrNameLst>
                                          <p:attrName>style.visibility</p:attrName>
                                        </p:attrNameLst>
                                      </p:cBhvr>
                                      <p:to>
                                        <p:strVal val="visible"/>
                                      </p:to>
                                    </p:set>
                                    <p:animEffect transition="in" filter="wipe(left)">
                                      <p:cBhvr>
                                        <p:cTn id="11" dur="500"/>
                                        <p:tgtEl>
                                          <p:spTgt spid="1290244">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290246"/>
                                        </p:tgtEl>
                                        <p:attrNameLst>
                                          <p:attrName>style.visibility</p:attrName>
                                        </p:attrNameLst>
                                      </p:cBhvr>
                                      <p:to>
                                        <p:strVal val="visible"/>
                                      </p:to>
                                    </p:set>
                                    <p:animEffect transition="in" filter="wipe(left)">
                                      <p:cBhvr>
                                        <p:cTn id="16" dur="500"/>
                                        <p:tgtEl>
                                          <p:spTgt spid="1290246"/>
                                        </p:tgtEl>
                                      </p:cBhvr>
                                    </p:animEffect>
                                  </p:childTnLst>
                                </p:cTn>
                              </p:par>
                            </p:childTnLst>
                          </p:cTn>
                        </p:par>
                        <p:par>
                          <p:cTn id="17" fill="hold" nodeType="afterGroup">
                            <p:stCondLst>
                              <p:cond delay="500"/>
                            </p:stCondLst>
                            <p:childTnLst>
                              <p:par>
                                <p:cTn id="18" presetID="17" presetClass="entr" presetSubtype="10" fill="hold" nodeType="afterEffect">
                                  <p:stCondLst>
                                    <p:cond delay="0"/>
                                  </p:stCondLst>
                                  <p:childTnLst>
                                    <p:set>
                                      <p:cBhvr>
                                        <p:cTn id="19" dur="1" fill="hold">
                                          <p:stCondLst>
                                            <p:cond delay="0"/>
                                          </p:stCondLst>
                                        </p:cTn>
                                        <p:tgtEl>
                                          <p:spTgt spid="1290251"/>
                                        </p:tgtEl>
                                        <p:attrNameLst>
                                          <p:attrName>style.visibility</p:attrName>
                                        </p:attrNameLst>
                                      </p:cBhvr>
                                      <p:to>
                                        <p:strVal val="visible"/>
                                      </p:to>
                                    </p:set>
                                    <p:anim calcmode="lin" valueType="num">
                                      <p:cBhvr>
                                        <p:cTn id="20" dur="500" fill="hold"/>
                                        <p:tgtEl>
                                          <p:spTgt spid="1290251"/>
                                        </p:tgtEl>
                                        <p:attrNameLst>
                                          <p:attrName>ppt_w</p:attrName>
                                        </p:attrNameLst>
                                      </p:cBhvr>
                                      <p:tavLst>
                                        <p:tav tm="0">
                                          <p:val>
                                            <p:fltVal val="0"/>
                                          </p:val>
                                        </p:tav>
                                        <p:tav tm="100000">
                                          <p:val>
                                            <p:strVal val="#ppt_w"/>
                                          </p:val>
                                        </p:tav>
                                      </p:tavLst>
                                    </p:anim>
                                    <p:anim calcmode="lin" valueType="num">
                                      <p:cBhvr>
                                        <p:cTn id="21" dur="500" fill="hold"/>
                                        <p:tgtEl>
                                          <p:spTgt spid="129025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43" grpId="0" build="p"/>
      <p:bldP spid="1290244" grpId="0" build="p"/>
      <p:bldP spid="1290246"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Slide Number Placeholder 2">
            <a:extLst>
              <a:ext uri="{FF2B5EF4-FFF2-40B4-BE49-F238E27FC236}">
                <a16:creationId xmlns:a16="http://schemas.microsoft.com/office/drawing/2014/main" id="{925C8A93-4229-4E2C-9DB5-A4CEB9E3F2C0}"/>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BE0DFCC2-1EE5-45AB-AAAC-FAA472686368}" type="slidenum">
              <a:rPr lang="en-US" altLang="en-US" b="0">
                <a:solidFill>
                  <a:srgbClr val="1469B2"/>
                </a:solidFill>
                <a:latin typeface="Arial" panose="020B0604020202020204" pitchFamily="34" charset="0"/>
              </a:rPr>
              <a:pPr eaLnBrk="1" hangingPunct="1"/>
              <a:t>15</a:t>
            </a:fld>
            <a:r>
              <a:rPr lang="en-US" altLang="en-US" b="0">
                <a:solidFill>
                  <a:srgbClr val="1469B2"/>
                </a:solidFill>
                <a:latin typeface="Arial" panose="020B0604020202020204" pitchFamily="34" charset="0"/>
              </a:rPr>
              <a:t> of 38</a:t>
            </a:r>
          </a:p>
        </p:txBody>
      </p:sp>
      <p:sp>
        <p:nvSpPr>
          <p:cNvPr id="14339" name="Rectangle 2">
            <a:extLst>
              <a:ext uri="{FF2B5EF4-FFF2-40B4-BE49-F238E27FC236}">
                <a16:creationId xmlns:a16="http://schemas.microsoft.com/office/drawing/2014/main" id="{780A855D-5EF2-4D00-BBED-99049D2D2D60}"/>
              </a:ext>
            </a:extLst>
          </p:cNvPr>
          <p:cNvSpPr>
            <a:spLocks noChangeArrowheads="1"/>
          </p:cNvSpPr>
          <p:nvPr/>
        </p:nvSpPr>
        <p:spPr bwMode="auto">
          <a:xfrm>
            <a:off x="757238" y="0"/>
            <a:ext cx="8382000" cy="9144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91440" anchor="b"/>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8C1B54"/>
                </a:solidFill>
              </a:rPr>
              <a:t>AGGREGATE OUTPUT AND </a:t>
            </a:r>
            <a:br>
              <a:rPr lang="en-US" altLang="en-US" sz="2800">
                <a:solidFill>
                  <a:srgbClr val="8C1B54"/>
                </a:solidFill>
              </a:rPr>
            </a:br>
            <a:r>
              <a:rPr lang="en-US" altLang="en-US" sz="2800">
                <a:solidFill>
                  <a:srgbClr val="8C1B54"/>
                </a:solidFill>
              </a:rPr>
              <a:t>AGGREGATE INCOME (</a:t>
            </a:r>
            <a:r>
              <a:rPr lang="en-US" altLang="en-US" sz="2800" i="1">
                <a:solidFill>
                  <a:srgbClr val="8C1B54"/>
                </a:solidFill>
              </a:rPr>
              <a:t>Y</a:t>
            </a:r>
            <a:r>
              <a:rPr lang="en-US" altLang="en-US" sz="2800">
                <a:solidFill>
                  <a:srgbClr val="8C1B54"/>
                </a:solidFill>
              </a:rPr>
              <a:t>)</a:t>
            </a:r>
          </a:p>
        </p:txBody>
      </p:sp>
      <p:sp>
        <p:nvSpPr>
          <p:cNvPr id="1291267" name="Rectangle 3">
            <a:extLst>
              <a:ext uri="{FF2B5EF4-FFF2-40B4-BE49-F238E27FC236}">
                <a16:creationId xmlns:a16="http://schemas.microsoft.com/office/drawing/2014/main" id="{DB674874-F5C1-4672-B537-187D2D5CE951}"/>
              </a:ext>
            </a:extLst>
          </p:cNvPr>
          <p:cNvSpPr>
            <a:spLocks noChangeArrowheads="1"/>
          </p:cNvSpPr>
          <p:nvPr/>
        </p:nvSpPr>
        <p:spPr bwMode="auto">
          <a:xfrm>
            <a:off x="2133600" y="4114800"/>
            <a:ext cx="57150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000" b="0">
                <a:solidFill>
                  <a:schemeClr val="tx1"/>
                </a:solidFill>
              </a:rPr>
              <a:t>Because the </a:t>
            </a:r>
            <a:r>
              <a:rPr lang="en-US" altLang="en-US" sz="2000" b="0" i="1">
                <a:solidFill>
                  <a:schemeClr val="tx1"/>
                </a:solidFill>
              </a:rPr>
              <a:t>MPC</a:t>
            </a:r>
            <a:r>
              <a:rPr lang="en-US" altLang="en-US" sz="2000" b="0">
                <a:solidFill>
                  <a:schemeClr val="tx1"/>
                </a:solidFill>
              </a:rPr>
              <a:t> and the </a:t>
            </a:r>
            <a:r>
              <a:rPr lang="en-US" altLang="en-US" sz="2000" b="0" i="1">
                <a:solidFill>
                  <a:schemeClr val="tx1"/>
                </a:solidFill>
              </a:rPr>
              <a:t>MPS</a:t>
            </a:r>
            <a:r>
              <a:rPr lang="en-US" altLang="en-US" sz="2000" b="0">
                <a:solidFill>
                  <a:schemeClr val="tx1"/>
                </a:solidFill>
              </a:rPr>
              <a:t> are important concepts, it may help to review their definitions.</a:t>
            </a:r>
          </a:p>
        </p:txBody>
      </p:sp>
      <p:sp>
        <p:nvSpPr>
          <p:cNvPr id="1291269" name="Rectangle 5">
            <a:extLst>
              <a:ext uri="{FF2B5EF4-FFF2-40B4-BE49-F238E27FC236}">
                <a16:creationId xmlns:a16="http://schemas.microsoft.com/office/drawing/2014/main" id="{42D2F729-91F2-47B1-A066-83B38015DCCF}"/>
              </a:ext>
            </a:extLst>
          </p:cNvPr>
          <p:cNvSpPr>
            <a:spLocks noChangeArrowheads="1"/>
          </p:cNvSpPr>
          <p:nvPr/>
        </p:nvSpPr>
        <p:spPr bwMode="auto">
          <a:xfrm>
            <a:off x="2133600" y="1524000"/>
            <a:ext cx="57150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400">
                <a:solidFill>
                  <a:srgbClr val="006668"/>
                </a:solidFill>
              </a:rPr>
              <a:t>marginal propensity to save (</a:t>
            </a:r>
            <a:r>
              <a:rPr lang="en-US" altLang="en-US" sz="2400" i="1">
                <a:solidFill>
                  <a:srgbClr val="006668"/>
                </a:solidFill>
              </a:rPr>
              <a:t>MPS</a:t>
            </a:r>
            <a:r>
              <a:rPr lang="en-US" altLang="en-US" sz="2400">
                <a:solidFill>
                  <a:srgbClr val="006668"/>
                </a:solidFill>
              </a:rPr>
              <a:t>) </a:t>
            </a:r>
            <a:r>
              <a:rPr lang="en-US" altLang="en-US" sz="2400" b="0">
                <a:solidFill>
                  <a:schemeClr val="tx1"/>
                </a:solidFill>
              </a:rPr>
              <a:t>That fraction of a change in income that is saved.</a:t>
            </a:r>
          </a:p>
        </p:txBody>
      </p:sp>
      <p:sp>
        <p:nvSpPr>
          <p:cNvPr id="1291274" name="Rectangle 10">
            <a:extLst>
              <a:ext uri="{FF2B5EF4-FFF2-40B4-BE49-F238E27FC236}">
                <a16:creationId xmlns:a16="http://schemas.microsoft.com/office/drawing/2014/main" id="{17C89E40-15C2-4C63-8265-C0139AF78849}"/>
              </a:ext>
            </a:extLst>
          </p:cNvPr>
          <p:cNvSpPr>
            <a:spLocks noChangeArrowheads="1"/>
          </p:cNvSpPr>
          <p:nvPr/>
        </p:nvSpPr>
        <p:spPr bwMode="auto">
          <a:xfrm>
            <a:off x="2667000" y="2971800"/>
            <a:ext cx="4343400" cy="457200"/>
          </a:xfrm>
          <a:prstGeom prst="rect">
            <a:avLst/>
          </a:prstGeom>
          <a:solidFill>
            <a:srgbClr val="FFF0D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algn="ctr" eaLnBrk="1" hangingPunct="1">
              <a:spcBef>
                <a:spcPct val="0"/>
              </a:spcBef>
            </a:pPr>
            <a:r>
              <a:rPr lang="en-US" altLang="en-US" sz="2400" b="0" i="1">
                <a:solidFill>
                  <a:schemeClr val="tx1"/>
                </a:solidFill>
              </a:rPr>
              <a:t>MPC</a:t>
            </a:r>
            <a:r>
              <a:rPr lang="en-US" altLang="en-US" sz="2400" b="0">
                <a:solidFill>
                  <a:schemeClr val="tx1"/>
                </a:solidFill>
              </a:rPr>
              <a:t> + </a:t>
            </a:r>
            <a:r>
              <a:rPr lang="en-US" altLang="en-US" sz="2400" b="0" i="1">
                <a:solidFill>
                  <a:schemeClr val="tx1"/>
                </a:solidFill>
              </a:rPr>
              <a:t>MPS</a:t>
            </a:r>
            <a:r>
              <a:rPr lang="en-US" altLang="en-US" sz="2400" b="0">
                <a:solidFill>
                  <a:schemeClr val="tx1"/>
                </a:solidFill>
              </a:rPr>
              <a:t> ≡ 1</a:t>
            </a:r>
          </a:p>
        </p:txBody>
      </p:sp>
      <p:sp>
        <p:nvSpPr>
          <p:cNvPr id="1291275" name="Rectangle 11">
            <a:extLst>
              <a:ext uri="{FF2B5EF4-FFF2-40B4-BE49-F238E27FC236}">
                <a16:creationId xmlns:a16="http://schemas.microsoft.com/office/drawing/2014/main" id="{B8C4EB56-E05A-429A-89FC-0CF3DAD350E0}"/>
              </a:ext>
            </a:extLst>
          </p:cNvPr>
          <p:cNvSpPr>
            <a:spLocks noChangeArrowheads="1"/>
          </p:cNvSpPr>
          <p:nvPr/>
        </p:nvSpPr>
        <p:spPr bwMode="auto">
          <a:xfrm>
            <a:off x="746125" y="5105400"/>
            <a:ext cx="7785100" cy="990600"/>
          </a:xfrm>
          <a:prstGeom prst="rect">
            <a:avLst/>
          </a:prstGeom>
          <a:solidFill>
            <a:srgbClr val="FFF0D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1400">
                <a:solidFill>
                  <a:schemeClr val="tx1"/>
                </a:solidFill>
              </a:rPr>
              <a:t>The marginal propensity to consume (</a:t>
            </a:r>
            <a:r>
              <a:rPr lang="en-US" altLang="en-US" sz="1400" i="1">
                <a:solidFill>
                  <a:schemeClr val="tx1"/>
                </a:solidFill>
              </a:rPr>
              <a:t>MPC</a:t>
            </a:r>
            <a:r>
              <a:rPr lang="en-US" altLang="en-US" sz="1400">
                <a:solidFill>
                  <a:schemeClr val="tx1"/>
                </a:solidFill>
              </a:rPr>
              <a:t>) is the fraction of an increase in income</a:t>
            </a:r>
          </a:p>
          <a:p>
            <a:pPr eaLnBrk="1" hangingPunct="1">
              <a:spcBef>
                <a:spcPct val="0"/>
              </a:spcBef>
            </a:pPr>
            <a:r>
              <a:rPr lang="en-US" altLang="en-US" sz="1400">
                <a:solidFill>
                  <a:schemeClr val="tx1"/>
                </a:solidFill>
              </a:rPr>
              <a:t>that is consumed (or the fraction of a decrease in income that comes out of  consumption).  The marginal propensity to save (</a:t>
            </a:r>
            <a:r>
              <a:rPr lang="en-US" altLang="en-US" sz="1400" i="1">
                <a:solidFill>
                  <a:schemeClr val="tx1"/>
                </a:solidFill>
              </a:rPr>
              <a:t>MPS</a:t>
            </a:r>
            <a:r>
              <a:rPr lang="en-US" altLang="en-US" sz="1400">
                <a:solidFill>
                  <a:schemeClr val="tx1"/>
                </a:solidFill>
              </a:rPr>
              <a:t>) is the fraction of an increase in income that is saved (or the fraction of a decrease in income that comes out of saving).</a:t>
            </a:r>
          </a:p>
        </p:txBody>
      </p:sp>
      <p:sp>
        <p:nvSpPr>
          <p:cNvPr id="8" name="TextBox 7">
            <a:hlinkClick r:id="rId2" action="ppaction://hlinksldjump"/>
            <a:extLst>
              <a:ext uri="{FF2B5EF4-FFF2-40B4-BE49-F238E27FC236}">
                <a16:creationId xmlns:a16="http://schemas.microsoft.com/office/drawing/2014/main" id="{EE61F68C-93D2-4AF3-8222-2DD3E5BA70EB}"/>
              </a:ext>
            </a:extLst>
          </p:cNvPr>
          <p:cNvSpPr txBox="1"/>
          <p:nvPr/>
        </p:nvSpPr>
        <p:spPr>
          <a:xfrm>
            <a:off x="7772400" y="6096000"/>
            <a:ext cx="762000" cy="369332"/>
          </a:xfrm>
          <a:prstGeom prst="rect">
            <a:avLst/>
          </a:prstGeom>
          <a:noFill/>
        </p:spPr>
        <p:txBody>
          <a:bodyPr wrap="square" rtlCol="0">
            <a:spAutoFit/>
          </a:bodyPr>
          <a:lstStyle/>
          <a:p>
            <a:r>
              <a:rPr lang="en-US" dirty="0">
                <a:solidFill>
                  <a:srgbClr val="FF0000"/>
                </a:solidFill>
                <a:hlinkClick r:id="rId3" action="ppaction://hlinksldjump">
                  <a:extLst>
                    <a:ext uri="{A12FA001-AC4F-418D-AE19-62706E023703}">
                      <ahyp:hlinkClr xmlns:ahyp="http://schemas.microsoft.com/office/drawing/2018/hyperlinkcolor" val="tx"/>
                    </a:ext>
                  </a:extLst>
                </a:hlinkClick>
              </a:rPr>
              <a:t>Back</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91269"/>
                                        </p:tgtEl>
                                        <p:attrNameLst>
                                          <p:attrName>style.visibility</p:attrName>
                                        </p:attrNameLst>
                                      </p:cBhvr>
                                      <p:to>
                                        <p:strVal val="visible"/>
                                      </p:to>
                                    </p:set>
                                    <p:animEffect transition="in" filter="wipe(left)">
                                      <p:cBhvr>
                                        <p:cTn id="7" dur="500"/>
                                        <p:tgtEl>
                                          <p:spTgt spid="1291269"/>
                                        </p:tgtEl>
                                      </p:cBhvr>
                                    </p:animEffect>
                                  </p:childTnLst>
                                </p:cTn>
                              </p:par>
                            </p:childTnLst>
                          </p:cTn>
                        </p:par>
                        <p:par>
                          <p:cTn id="8" fill="hold" nodeType="afterGroup">
                            <p:stCondLst>
                              <p:cond delay="500"/>
                            </p:stCondLst>
                            <p:childTnLst>
                              <p:par>
                                <p:cTn id="9" presetID="17" presetClass="entr" presetSubtype="10" fill="hold" grpId="0" nodeType="afterEffect">
                                  <p:stCondLst>
                                    <p:cond delay="0"/>
                                  </p:stCondLst>
                                  <p:childTnLst>
                                    <p:set>
                                      <p:cBhvr>
                                        <p:cTn id="10" dur="1" fill="hold">
                                          <p:stCondLst>
                                            <p:cond delay="0"/>
                                          </p:stCondLst>
                                        </p:cTn>
                                        <p:tgtEl>
                                          <p:spTgt spid="1291274"/>
                                        </p:tgtEl>
                                        <p:attrNameLst>
                                          <p:attrName>style.visibility</p:attrName>
                                        </p:attrNameLst>
                                      </p:cBhvr>
                                      <p:to>
                                        <p:strVal val="visible"/>
                                      </p:to>
                                    </p:set>
                                    <p:anim calcmode="lin" valueType="num">
                                      <p:cBhvr>
                                        <p:cTn id="11" dur="500" fill="hold"/>
                                        <p:tgtEl>
                                          <p:spTgt spid="1291274"/>
                                        </p:tgtEl>
                                        <p:attrNameLst>
                                          <p:attrName>ppt_w</p:attrName>
                                        </p:attrNameLst>
                                      </p:cBhvr>
                                      <p:tavLst>
                                        <p:tav tm="0">
                                          <p:val>
                                            <p:fltVal val="0"/>
                                          </p:val>
                                        </p:tav>
                                        <p:tav tm="100000">
                                          <p:val>
                                            <p:strVal val="#ppt_w"/>
                                          </p:val>
                                        </p:tav>
                                      </p:tavLst>
                                    </p:anim>
                                    <p:anim calcmode="lin" valueType="num">
                                      <p:cBhvr>
                                        <p:cTn id="12" dur="500" fill="hold"/>
                                        <p:tgtEl>
                                          <p:spTgt spid="1291274"/>
                                        </p:tgtEl>
                                        <p:attrNameLst>
                                          <p:attrName>ppt_h</p:attrName>
                                        </p:attrNameLst>
                                      </p:cBhvr>
                                      <p:tavLst>
                                        <p:tav tm="0">
                                          <p:val>
                                            <p:strVal val="#ppt_h"/>
                                          </p:val>
                                        </p:tav>
                                        <p:tav tm="100000">
                                          <p:val>
                                            <p:strVal val="#ppt_h"/>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91267">
                                            <p:txEl>
                                              <p:pRg st="0" end="0"/>
                                            </p:txEl>
                                          </p:spTgt>
                                        </p:tgtEl>
                                        <p:attrNameLst>
                                          <p:attrName>style.visibility</p:attrName>
                                        </p:attrNameLst>
                                      </p:cBhvr>
                                      <p:to>
                                        <p:strVal val="visible"/>
                                      </p:to>
                                    </p:set>
                                    <p:animEffect transition="in" filter="wipe(left)">
                                      <p:cBhvr>
                                        <p:cTn id="17" dur="500"/>
                                        <p:tgtEl>
                                          <p:spTgt spid="1291267">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1291275"/>
                                        </p:tgtEl>
                                        <p:attrNameLst>
                                          <p:attrName>style.visibility</p:attrName>
                                        </p:attrNameLst>
                                      </p:cBhvr>
                                      <p:to>
                                        <p:strVal val="visible"/>
                                      </p:to>
                                    </p:set>
                                    <p:animEffect transition="in" filter="wedge">
                                      <p:cBhvr>
                                        <p:cTn id="22" dur="1000"/>
                                        <p:tgtEl>
                                          <p:spTgt spid="12912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1267" grpId="0" build="p"/>
      <p:bldP spid="1291269" grpId="0"/>
      <p:bldP spid="1291274" grpId="0" animBg="1"/>
      <p:bldP spid="1291275"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Slide Number Placeholder 2">
            <a:extLst>
              <a:ext uri="{FF2B5EF4-FFF2-40B4-BE49-F238E27FC236}">
                <a16:creationId xmlns:a16="http://schemas.microsoft.com/office/drawing/2014/main" id="{C3B4023A-48AB-46C3-9094-0D84CEAAFD9D}"/>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AE98251C-9E14-4E41-80D1-C9D8F2C6D3CF}" type="slidenum">
              <a:rPr lang="en-US" altLang="en-US" b="0">
                <a:solidFill>
                  <a:srgbClr val="1469B2"/>
                </a:solidFill>
                <a:latin typeface="Arial" panose="020B0604020202020204" pitchFamily="34" charset="0"/>
              </a:rPr>
              <a:pPr eaLnBrk="1" hangingPunct="1"/>
              <a:t>16</a:t>
            </a:fld>
            <a:r>
              <a:rPr lang="en-US" altLang="en-US" b="0">
                <a:solidFill>
                  <a:srgbClr val="1469B2"/>
                </a:solidFill>
                <a:latin typeface="Arial" panose="020B0604020202020204" pitchFamily="34" charset="0"/>
              </a:rPr>
              <a:t> of 38</a:t>
            </a:r>
          </a:p>
        </p:txBody>
      </p:sp>
      <p:sp>
        <p:nvSpPr>
          <p:cNvPr id="15363" name="Rectangle 2">
            <a:extLst>
              <a:ext uri="{FF2B5EF4-FFF2-40B4-BE49-F238E27FC236}">
                <a16:creationId xmlns:a16="http://schemas.microsoft.com/office/drawing/2014/main" id="{0682B234-D69C-4CD6-B797-245BB9E2284A}"/>
              </a:ext>
            </a:extLst>
          </p:cNvPr>
          <p:cNvSpPr>
            <a:spLocks noChangeArrowheads="1"/>
          </p:cNvSpPr>
          <p:nvPr/>
        </p:nvSpPr>
        <p:spPr bwMode="auto">
          <a:xfrm>
            <a:off x="757238" y="0"/>
            <a:ext cx="8382000" cy="9144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91440" anchor="b"/>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8C1B54"/>
                </a:solidFill>
              </a:rPr>
              <a:t>AGGREGATE OUTPUT AND </a:t>
            </a:r>
            <a:br>
              <a:rPr lang="en-US" altLang="en-US" sz="2800">
                <a:solidFill>
                  <a:srgbClr val="8C1B54"/>
                </a:solidFill>
              </a:rPr>
            </a:br>
            <a:r>
              <a:rPr lang="en-US" altLang="en-US" sz="2800">
                <a:solidFill>
                  <a:srgbClr val="8C1B54"/>
                </a:solidFill>
              </a:rPr>
              <a:t>AGGREGATE INCOME (</a:t>
            </a:r>
            <a:r>
              <a:rPr lang="en-US" altLang="en-US" sz="2800" i="1">
                <a:solidFill>
                  <a:srgbClr val="8C1B54"/>
                </a:solidFill>
              </a:rPr>
              <a:t>Y</a:t>
            </a:r>
            <a:r>
              <a:rPr lang="en-US" altLang="en-US" sz="2800">
                <a:solidFill>
                  <a:srgbClr val="8C1B54"/>
                </a:solidFill>
              </a:rPr>
              <a:t>)</a:t>
            </a:r>
          </a:p>
        </p:txBody>
      </p:sp>
      <p:sp>
        <p:nvSpPr>
          <p:cNvPr id="1292295" name="Rectangle 7">
            <a:extLst>
              <a:ext uri="{FF2B5EF4-FFF2-40B4-BE49-F238E27FC236}">
                <a16:creationId xmlns:a16="http://schemas.microsoft.com/office/drawing/2014/main" id="{324932C1-50E7-48BD-95E2-1FE233299D4F}"/>
              </a:ext>
            </a:extLst>
          </p:cNvPr>
          <p:cNvSpPr>
            <a:spLocks noChangeArrowheads="1"/>
          </p:cNvSpPr>
          <p:nvPr/>
        </p:nvSpPr>
        <p:spPr bwMode="auto">
          <a:xfrm>
            <a:off x="2514600" y="6057900"/>
            <a:ext cx="5181600" cy="533400"/>
          </a:xfrm>
          <a:prstGeom prst="rect">
            <a:avLst/>
          </a:prstGeom>
          <a:solidFill>
            <a:srgbClr val="D3CDA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lstStyle>
            <a:lvl1pPr marL="1143000" indent="-1089025"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10000"/>
              </a:spcBef>
              <a:spcAft>
                <a:spcPct val="10000"/>
              </a:spcAft>
            </a:pPr>
            <a:r>
              <a:rPr lang="en-US" altLang="en-US" sz="1400">
                <a:solidFill>
                  <a:schemeClr val="tx1"/>
                </a:solidFill>
              </a:rPr>
              <a:t>FIGURE 8.5	</a:t>
            </a:r>
            <a:r>
              <a:rPr lang="en-US" altLang="en-US" sz="1400">
                <a:solidFill>
                  <a:srgbClr val="8C1B54"/>
                </a:solidFill>
              </a:rPr>
              <a:t>An Aggregate Consumption Function Derived from the Equation </a:t>
            </a:r>
            <a:r>
              <a:rPr lang="en-US" altLang="en-US" sz="1400" i="1">
                <a:solidFill>
                  <a:srgbClr val="8C1B54"/>
                </a:solidFill>
              </a:rPr>
              <a:t>C</a:t>
            </a:r>
            <a:r>
              <a:rPr lang="en-US" altLang="en-US" sz="1400">
                <a:solidFill>
                  <a:srgbClr val="8C1B54"/>
                </a:solidFill>
              </a:rPr>
              <a:t> = 100 + .75</a:t>
            </a:r>
            <a:r>
              <a:rPr lang="en-US" altLang="en-US" sz="1400" i="1">
                <a:solidFill>
                  <a:srgbClr val="8C1B54"/>
                </a:solidFill>
              </a:rPr>
              <a:t>Y</a:t>
            </a:r>
          </a:p>
        </p:txBody>
      </p:sp>
      <p:sp>
        <p:nvSpPr>
          <p:cNvPr id="1292296" name="Rectangle 8">
            <a:extLst>
              <a:ext uri="{FF2B5EF4-FFF2-40B4-BE49-F238E27FC236}">
                <a16:creationId xmlns:a16="http://schemas.microsoft.com/office/drawing/2014/main" id="{D6AA3355-382C-4EFF-86B1-944CF21A17EE}"/>
              </a:ext>
            </a:extLst>
          </p:cNvPr>
          <p:cNvSpPr>
            <a:spLocks noChangeArrowheads="1"/>
          </p:cNvSpPr>
          <p:nvPr/>
        </p:nvSpPr>
        <p:spPr bwMode="auto">
          <a:xfrm>
            <a:off x="1447800" y="990600"/>
            <a:ext cx="7010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10000"/>
              </a:spcBef>
              <a:spcAft>
                <a:spcPct val="10000"/>
              </a:spcAft>
            </a:pPr>
            <a:r>
              <a:rPr lang="en-US" altLang="en-US" sz="2400">
                <a:solidFill>
                  <a:srgbClr val="59595C"/>
                </a:solidFill>
              </a:rPr>
              <a:t>Numerical Example</a:t>
            </a:r>
          </a:p>
        </p:txBody>
      </p:sp>
      <p:pic>
        <p:nvPicPr>
          <p:cNvPr id="1292298" name="Picture 10" descr="fig8_5_1ppt">
            <a:extLst>
              <a:ext uri="{FF2B5EF4-FFF2-40B4-BE49-F238E27FC236}">
                <a16:creationId xmlns:a16="http://schemas.microsoft.com/office/drawing/2014/main" id="{FAC05614-47B7-4889-BC99-D28505D29A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533525"/>
            <a:ext cx="5495925" cy="441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92299" name="Picture 11" descr="fig8_5_2ppt">
            <a:extLst>
              <a:ext uri="{FF2B5EF4-FFF2-40B4-BE49-F238E27FC236}">
                <a16:creationId xmlns:a16="http://schemas.microsoft.com/office/drawing/2014/main" id="{4DC6E63B-5FE1-4D31-BDC1-D46226F8AB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533525"/>
            <a:ext cx="5495925" cy="441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292396" name="Group 108">
            <a:extLst>
              <a:ext uri="{FF2B5EF4-FFF2-40B4-BE49-F238E27FC236}">
                <a16:creationId xmlns:a16="http://schemas.microsoft.com/office/drawing/2014/main" id="{F5DF2EE6-85A5-498E-AD26-FD5E990C963A}"/>
              </a:ext>
            </a:extLst>
          </p:cNvPr>
          <p:cNvGraphicFramePr>
            <a:graphicFrameLocks noGrp="1"/>
          </p:cNvGraphicFramePr>
          <p:nvPr/>
        </p:nvGraphicFramePr>
        <p:xfrm>
          <a:off x="6324600" y="1295400"/>
          <a:ext cx="2590800" cy="3688008"/>
        </p:xfrm>
        <a:graphic>
          <a:graphicData uri="http://schemas.openxmlformats.org/drawingml/2006/table">
            <a:tbl>
              <a:tblPr/>
              <a:tblGrid>
                <a:gridCol w="731838">
                  <a:extLst>
                    <a:ext uri="{9D8B030D-6E8A-4147-A177-3AD203B41FA5}">
                      <a16:colId xmlns:a16="http://schemas.microsoft.com/office/drawing/2014/main" val="20000"/>
                    </a:ext>
                  </a:extLst>
                </a:gridCol>
                <a:gridCol w="487362">
                  <a:extLst>
                    <a:ext uri="{9D8B030D-6E8A-4147-A177-3AD203B41FA5}">
                      <a16:colId xmlns:a16="http://schemas.microsoft.com/office/drawing/2014/main" val="20001"/>
                    </a:ext>
                  </a:extLst>
                </a:gridCol>
                <a:gridCol w="839788">
                  <a:extLst>
                    <a:ext uri="{9D8B030D-6E8A-4147-A177-3AD203B41FA5}">
                      <a16:colId xmlns:a16="http://schemas.microsoft.com/office/drawing/2014/main" val="20002"/>
                    </a:ext>
                  </a:extLst>
                </a:gridCol>
                <a:gridCol w="531812">
                  <a:extLst>
                    <a:ext uri="{9D8B030D-6E8A-4147-A177-3AD203B41FA5}">
                      <a16:colId xmlns:a16="http://schemas.microsoft.com/office/drawing/2014/main" val="20003"/>
                    </a:ext>
                  </a:extLst>
                </a:gridCol>
              </a:tblGrid>
              <a:tr h="822889">
                <a:tc gridSpan="2">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200" b="1" i="0" u="none" strike="noStrike" cap="none" normalizeH="0" baseline="0">
                          <a:ln>
                            <a:noFill/>
                          </a:ln>
                          <a:solidFill>
                            <a:schemeClr val="tx1"/>
                          </a:solidFill>
                          <a:effectLst/>
                          <a:latin typeface="Helvetica" pitchFamily="8" charset="0"/>
                        </a:rPr>
                        <a:t>AGGREGATE</a:t>
                      </a:r>
                      <a:br>
                        <a:rPr kumimoji="0" lang="en-US" sz="1200" b="1" i="0" u="none" strike="noStrike" cap="none" normalizeH="0" baseline="0">
                          <a:ln>
                            <a:noFill/>
                          </a:ln>
                          <a:solidFill>
                            <a:schemeClr val="tx1"/>
                          </a:solidFill>
                          <a:effectLst/>
                          <a:latin typeface="Helvetica" pitchFamily="8" charset="0"/>
                        </a:rPr>
                      </a:br>
                      <a:r>
                        <a:rPr kumimoji="0" lang="en-US" sz="1200" b="1" i="0" u="none" strike="noStrike" cap="none" normalizeH="0" baseline="0">
                          <a:ln>
                            <a:noFill/>
                          </a:ln>
                          <a:solidFill>
                            <a:schemeClr val="tx1"/>
                          </a:solidFill>
                          <a:effectLst/>
                          <a:latin typeface="Helvetica" pitchFamily="8" charset="0"/>
                        </a:rPr>
                        <a:t>INCOME, </a:t>
                      </a:r>
                      <a:r>
                        <a:rPr kumimoji="0" lang="en-US" sz="1200" b="1" i="1" u="none" strike="noStrike" cap="none" normalizeH="0" baseline="0">
                          <a:ln>
                            <a:noFill/>
                          </a:ln>
                          <a:solidFill>
                            <a:schemeClr val="tx1"/>
                          </a:solidFill>
                          <a:effectLst/>
                          <a:latin typeface="Helvetica" pitchFamily="8" charset="0"/>
                        </a:rPr>
                        <a:t>Y</a:t>
                      </a:r>
                      <a:br>
                        <a:rPr kumimoji="0" lang="en-US" sz="1200" b="1" i="0" u="none" strike="noStrike" cap="none" normalizeH="0" baseline="0">
                          <a:ln>
                            <a:noFill/>
                          </a:ln>
                          <a:solidFill>
                            <a:schemeClr val="tx1"/>
                          </a:solidFill>
                          <a:effectLst/>
                          <a:latin typeface="Helvetica" pitchFamily="8" charset="0"/>
                        </a:rPr>
                      </a:br>
                      <a:r>
                        <a:rPr kumimoji="0" lang="en-US" sz="1200" b="1" i="0" u="none" strike="noStrike" cap="none" normalizeH="0" baseline="0">
                          <a:ln>
                            <a:noFill/>
                          </a:ln>
                          <a:solidFill>
                            <a:schemeClr val="tx1"/>
                          </a:solidFill>
                          <a:effectLst/>
                          <a:latin typeface="Helvetica" pitchFamily="8" charset="0"/>
                        </a:rPr>
                        <a:t>(BILLIONS OF DOLLARS)</a:t>
                      </a:r>
                    </a:p>
                  </a:txBody>
                  <a:tcPr marL="0" marR="0" marT="45716" marB="45716" horzOverflow="overflow">
                    <a:lnL cap="flat">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200" b="1" i="0" u="none" strike="noStrike" cap="none" normalizeH="0" baseline="0">
                          <a:ln>
                            <a:noFill/>
                          </a:ln>
                          <a:solidFill>
                            <a:schemeClr val="tx1"/>
                          </a:solidFill>
                          <a:effectLst/>
                          <a:latin typeface="Helvetica" pitchFamily="8" charset="0"/>
                        </a:rPr>
                        <a:t>AGGREGATE CONSUMPTION, </a:t>
                      </a:r>
                      <a:r>
                        <a:rPr kumimoji="0" lang="en-US" sz="1200" b="1" i="1" u="none" strike="noStrike" cap="none" normalizeH="0" baseline="0">
                          <a:ln>
                            <a:noFill/>
                          </a:ln>
                          <a:solidFill>
                            <a:schemeClr val="tx1"/>
                          </a:solidFill>
                          <a:effectLst/>
                          <a:latin typeface="Helvetica" pitchFamily="8" charset="0"/>
                        </a:rPr>
                        <a:t>C</a:t>
                      </a:r>
                      <a:br>
                        <a:rPr kumimoji="0" lang="en-US" sz="1200" b="1" i="0" u="none" strike="noStrike" cap="none" normalizeH="0" baseline="0">
                          <a:ln>
                            <a:noFill/>
                          </a:ln>
                          <a:solidFill>
                            <a:schemeClr val="tx1"/>
                          </a:solidFill>
                          <a:effectLst/>
                          <a:latin typeface="Helvetica" pitchFamily="8" charset="0"/>
                        </a:rPr>
                      </a:br>
                      <a:r>
                        <a:rPr kumimoji="0" lang="en-US" sz="1200" b="1" i="0" u="none" strike="noStrike" cap="none" normalizeH="0" baseline="0">
                          <a:ln>
                            <a:noFill/>
                          </a:ln>
                          <a:solidFill>
                            <a:schemeClr val="tx1"/>
                          </a:solidFill>
                          <a:effectLst/>
                          <a:latin typeface="Helvetica" pitchFamily="8" charset="0"/>
                        </a:rPr>
                        <a:t>(BILLIONS OF DOLLARS)</a:t>
                      </a:r>
                    </a:p>
                  </a:txBody>
                  <a:tcPr marL="0" marR="0" marT="45716" marB="45716" horzOverflow="overflow">
                    <a:lnL>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0"/>
                  </a:ext>
                </a:extLst>
              </a:tr>
              <a:tr h="213342">
                <a:tc gridSpan="4">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endParaRPr kumimoji="0" lang="en-US" sz="1400" b="1" i="0" u="none" strike="noStrike" cap="none" normalizeH="0" baseline="0">
                        <a:ln>
                          <a:noFill/>
                        </a:ln>
                        <a:solidFill>
                          <a:schemeClr val="tx1"/>
                        </a:solidFill>
                        <a:effectLst/>
                        <a:latin typeface="Helvetica" pitchFamily="8" charset="0"/>
                      </a:endParaRPr>
                    </a:p>
                  </a:txBody>
                  <a:tcPr marL="0" marR="0" marT="0" marB="0" horzOverflow="overflow">
                    <a:lnL cap="flat">
                      <a:noFill/>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304774">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a:ln>
                            <a:noFill/>
                          </a:ln>
                          <a:solidFill>
                            <a:schemeClr val="tx1"/>
                          </a:solidFill>
                          <a:effectLst/>
                          <a:latin typeface="Helvetica" pitchFamily="8" charset="0"/>
                        </a:rPr>
                        <a:t>0</a:t>
                      </a:r>
                    </a:p>
                  </a:txBody>
                  <a:tcPr marL="0" marR="0" marT="45716" marB="45716" horzOverflow="overflow">
                    <a:lnL cap="flat">
                      <a:noFill/>
                    </a:lnL>
                    <a:lnR cap="flat">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400" b="0" i="0" u="none" strike="noStrike" cap="none" normalizeH="0" baseline="0">
                        <a:ln>
                          <a:noFill/>
                        </a:ln>
                        <a:solidFill>
                          <a:schemeClr val="tx1"/>
                        </a:solidFill>
                        <a:effectLst/>
                        <a:latin typeface="Helvetica" pitchFamily="8" charset="0"/>
                      </a:endParaRPr>
                    </a:p>
                  </a:txBody>
                  <a:tcPr marL="0" marR="0" marT="45716" marB="45716" horzOverflow="overflow">
                    <a:lnL cap="flat">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a:ln>
                            <a:noFill/>
                          </a:ln>
                          <a:solidFill>
                            <a:schemeClr val="tx1"/>
                          </a:solidFill>
                          <a:effectLst/>
                          <a:latin typeface="Helvetica" pitchFamily="8" charset="0"/>
                        </a:rPr>
                        <a:t>100</a:t>
                      </a:r>
                    </a:p>
                  </a:txBody>
                  <a:tcPr marL="0" marR="0" marT="45716" marB="45716" horzOverflow="overflow">
                    <a:lnL w="12700"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400" b="1" i="0" u="none" strike="noStrike" cap="none" normalizeH="0" baseline="0">
                        <a:ln>
                          <a:noFill/>
                        </a:ln>
                        <a:solidFill>
                          <a:schemeClr val="tx1"/>
                        </a:solidFill>
                        <a:effectLst/>
                        <a:latin typeface="Helvetica" pitchFamily="8" charset="0"/>
                      </a:endParaRPr>
                    </a:p>
                  </a:txBody>
                  <a:tcPr marL="0" marR="0" marT="45716" marB="45716" horzOverflow="overflow">
                    <a:lnL cap="flat">
                      <a:noFill/>
                    </a:lnL>
                    <a:lnR cap="flat">
                      <a:noFill/>
                    </a:lnR>
                    <a:lnT>
                      <a:noFill/>
                    </a:lnT>
                    <a:lnB cap="flat">
                      <a:noFill/>
                    </a:lnB>
                    <a:lnTlToBr>
                      <a:noFill/>
                    </a:lnTlToBr>
                    <a:lnBlToTr>
                      <a:noFill/>
                    </a:lnBlToTr>
                    <a:noFill/>
                  </a:tcPr>
                </a:tc>
                <a:extLst>
                  <a:ext uri="{0D108BD9-81ED-4DB2-BD59-A6C34878D82A}">
                    <a16:rowId xmlns:a16="http://schemas.microsoft.com/office/drawing/2014/main" val="10002"/>
                  </a:ext>
                </a:extLst>
              </a:tr>
              <a:tr h="304774">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a:ln>
                            <a:noFill/>
                          </a:ln>
                          <a:solidFill>
                            <a:schemeClr val="tx1"/>
                          </a:solidFill>
                          <a:effectLst/>
                          <a:latin typeface="Helvetica" pitchFamily="8" charset="0"/>
                        </a:rPr>
                        <a:t>80</a:t>
                      </a:r>
                    </a:p>
                  </a:txBody>
                  <a:tcPr marL="0" marR="0" marT="45716" marB="45716" horzOverflow="overflow">
                    <a:lnL cap="flat">
                      <a:noFill/>
                    </a:lnL>
                    <a:lnR cap="flat">
                      <a:noFill/>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400" b="0" i="0" u="none" strike="noStrike" cap="none" normalizeH="0" baseline="0">
                        <a:ln>
                          <a:noFill/>
                        </a:ln>
                        <a:solidFill>
                          <a:schemeClr val="tx1"/>
                        </a:solidFill>
                        <a:effectLst/>
                        <a:latin typeface="Helvetica" pitchFamily="8" charset="0"/>
                      </a:endParaRPr>
                    </a:p>
                  </a:txBody>
                  <a:tcPr marL="0" marR="0" marT="45716" marB="45716"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a:ln>
                            <a:noFill/>
                          </a:ln>
                          <a:solidFill>
                            <a:schemeClr val="tx1"/>
                          </a:solidFill>
                          <a:effectLst/>
                          <a:latin typeface="Helvetica" pitchFamily="8" charset="0"/>
                        </a:rPr>
                        <a:t>160</a:t>
                      </a:r>
                    </a:p>
                  </a:txBody>
                  <a:tcPr marL="0" marR="0" marT="45716" marB="45716" horzOverflow="overflow">
                    <a:lnL w="12700" cap="flat" cmpd="sng" algn="ctr">
                      <a:solidFill>
                        <a:schemeClr val="tx1"/>
                      </a:solidFill>
                      <a:prstDash val="solid"/>
                      <a:round/>
                      <a:headEnd type="none" w="med" len="med"/>
                      <a:tailEnd type="none" w="med" len="med"/>
                    </a:lnL>
                    <a:lnR cap="flat">
                      <a:noFill/>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400" b="1" i="0" u="none" strike="noStrike" cap="none" normalizeH="0" baseline="0">
                        <a:ln>
                          <a:noFill/>
                        </a:ln>
                        <a:solidFill>
                          <a:schemeClr val="tx1"/>
                        </a:solidFill>
                        <a:effectLst/>
                        <a:latin typeface="Helvetica" pitchFamily="8" charset="0"/>
                      </a:endParaRPr>
                    </a:p>
                  </a:txBody>
                  <a:tcPr marL="0" marR="0" marT="45716" marB="45716" horzOverflow="overflow">
                    <a:lnL cap="flat">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3"/>
                  </a:ext>
                </a:extLst>
              </a:tr>
              <a:tr h="304774">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a:ln>
                            <a:noFill/>
                          </a:ln>
                          <a:solidFill>
                            <a:schemeClr val="tx1"/>
                          </a:solidFill>
                          <a:effectLst/>
                          <a:latin typeface="Helvetica" pitchFamily="8" charset="0"/>
                        </a:rPr>
                        <a:t>100</a:t>
                      </a:r>
                    </a:p>
                  </a:txBody>
                  <a:tcPr marL="0" marR="0" marT="45716" marB="45716" horzOverflow="overflow">
                    <a:lnL cap="flat">
                      <a:noFill/>
                    </a:lnL>
                    <a:lnR cap="flat">
                      <a:noFill/>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400" b="0" i="0" u="none" strike="noStrike" cap="none" normalizeH="0" baseline="0">
                        <a:ln>
                          <a:noFill/>
                        </a:ln>
                        <a:solidFill>
                          <a:schemeClr val="tx1"/>
                        </a:solidFill>
                        <a:effectLst/>
                        <a:latin typeface="Helvetica" pitchFamily="8" charset="0"/>
                      </a:endParaRPr>
                    </a:p>
                  </a:txBody>
                  <a:tcPr marL="0" marR="0" marT="45716" marB="45716"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a:ln>
                            <a:noFill/>
                          </a:ln>
                          <a:solidFill>
                            <a:schemeClr val="tx1"/>
                          </a:solidFill>
                          <a:effectLst/>
                          <a:latin typeface="Helvetica" pitchFamily="8" charset="0"/>
                        </a:rPr>
                        <a:t>175</a:t>
                      </a:r>
                    </a:p>
                  </a:txBody>
                  <a:tcPr marL="0" marR="0" marT="45716" marB="45716" horzOverflow="overflow">
                    <a:lnL w="12700" cap="flat" cmpd="sng" algn="ctr">
                      <a:solidFill>
                        <a:schemeClr val="tx1"/>
                      </a:solidFill>
                      <a:prstDash val="solid"/>
                      <a:round/>
                      <a:headEnd type="none" w="med" len="med"/>
                      <a:tailEnd type="none" w="med" len="med"/>
                    </a:lnL>
                    <a:lnR cap="flat">
                      <a:noFill/>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400" b="1" i="0" u="none" strike="noStrike" cap="none" normalizeH="0" baseline="0">
                        <a:ln>
                          <a:noFill/>
                        </a:ln>
                        <a:solidFill>
                          <a:schemeClr val="tx1"/>
                        </a:solidFill>
                        <a:effectLst/>
                        <a:latin typeface="Helvetica" pitchFamily="8" charset="0"/>
                      </a:endParaRPr>
                    </a:p>
                  </a:txBody>
                  <a:tcPr marL="0" marR="0" marT="45716" marB="45716" horzOverflow="overflow">
                    <a:lnL cap="flat">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4"/>
                  </a:ext>
                </a:extLst>
              </a:tr>
              <a:tr h="304774">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a:ln>
                            <a:noFill/>
                          </a:ln>
                          <a:solidFill>
                            <a:schemeClr val="tx1"/>
                          </a:solidFill>
                          <a:effectLst/>
                          <a:latin typeface="Helvetica" pitchFamily="8" charset="0"/>
                        </a:rPr>
                        <a:t>200</a:t>
                      </a:r>
                    </a:p>
                  </a:txBody>
                  <a:tcPr marL="0" marR="0" marT="45716" marB="45716" horzOverflow="overflow">
                    <a:lnL cap="flat">
                      <a:noFill/>
                    </a:lnL>
                    <a:lnR cap="flat">
                      <a:noFill/>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400" b="0" i="0" u="none" strike="noStrike" cap="none" normalizeH="0" baseline="0">
                        <a:ln>
                          <a:noFill/>
                        </a:ln>
                        <a:solidFill>
                          <a:schemeClr val="tx1"/>
                        </a:solidFill>
                        <a:effectLst/>
                        <a:latin typeface="Helvetica" pitchFamily="8" charset="0"/>
                      </a:endParaRPr>
                    </a:p>
                  </a:txBody>
                  <a:tcPr marL="0" marR="0" marT="45716" marB="45716"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a:ln>
                            <a:noFill/>
                          </a:ln>
                          <a:solidFill>
                            <a:schemeClr val="tx1"/>
                          </a:solidFill>
                          <a:effectLst/>
                          <a:latin typeface="Helvetica" pitchFamily="8" charset="0"/>
                        </a:rPr>
                        <a:t>250</a:t>
                      </a:r>
                    </a:p>
                  </a:txBody>
                  <a:tcPr marL="0" marR="0" marT="45716" marB="45716" horzOverflow="overflow">
                    <a:lnL w="12700" cap="flat" cmpd="sng" algn="ctr">
                      <a:solidFill>
                        <a:schemeClr val="tx1"/>
                      </a:solidFill>
                      <a:prstDash val="solid"/>
                      <a:round/>
                      <a:headEnd type="none" w="med" len="med"/>
                      <a:tailEnd type="none" w="med" len="med"/>
                    </a:lnL>
                    <a:lnR cap="flat">
                      <a:noFill/>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400" b="1" i="0" u="none" strike="noStrike" cap="none" normalizeH="0" baseline="0">
                        <a:ln>
                          <a:noFill/>
                        </a:ln>
                        <a:solidFill>
                          <a:schemeClr val="tx1"/>
                        </a:solidFill>
                        <a:effectLst/>
                        <a:latin typeface="Helvetica" pitchFamily="8" charset="0"/>
                      </a:endParaRPr>
                    </a:p>
                  </a:txBody>
                  <a:tcPr marL="0" marR="0" marT="45716" marB="45716" horzOverflow="overflow">
                    <a:lnL cap="flat">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5"/>
                  </a:ext>
                </a:extLst>
              </a:tr>
              <a:tr h="304774">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a:ln>
                            <a:noFill/>
                          </a:ln>
                          <a:solidFill>
                            <a:schemeClr val="tx1"/>
                          </a:solidFill>
                          <a:effectLst/>
                          <a:latin typeface="Helvetica" pitchFamily="8" charset="0"/>
                        </a:rPr>
                        <a:t>400</a:t>
                      </a:r>
                    </a:p>
                  </a:txBody>
                  <a:tcPr marL="0" marR="0" marT="45716" marB="45716" horzOverflow="overflow">
                    <a:lnL cap="flat">
                      <a:noFill/>
                    </a:lnL>
                    <a:lnR cap="flat">
                      <a:noFill/>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400" b="0" i="0" u="none" strike="noStrike" cap="none" normalizeH="0" baseline="0">
                        <a:ln>
                          <a:noFill/>
                        </a:ln>
                        <a:solidFill>
                          <a:schemeClr val="tx1"/>
                        </a:solidFill>
                        <a:effectLst/>
                        <a:latin typeface="Helvetica" pitchFamily="8" charset="0"/>
                      </a:endParaRPr>
                    </a:p>
                  </a:txBody>
                  <a:tcPr marL="0" marR="0" marT="45716" marB="45716"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a:ln>
                            <a:noFill/>
                          </a:ln>
                          <a:solidFill>
                            <a:schemeClr val="tx1"/>
                          </a:solidFill>
                          <a:effectLst/>
                          <a:latin typeface="Helvetica" pitchFamily="8" charset="0"/>
                        </a:rPr>
                        <a:t>400</a:t>
                      </a:r>
                    </a:p>
                  </a:txBody>
                  <a:tcPr marL="0" marR="0" marT="45716" marB="45716" horzOverflow="overflow">
                    <a:lnL w="12700" cap="flat" cmpd="sng" algn="ctr">
                      <a:solidFill>
                        <a:schemeClr val="tx1"/>
                      </a:solidFill>
                      <a:prstDash val="solid"/>
                      <a:round/>
                      <a:headEnd type="none" w="med" len="med"/>
                      <a:tailEnd type="none" w="med" len="med"/>
                    </a:lnL>
                    <a:lnR cap="flat">
                      <a:noFill/>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400" b="1" i="0" u="none" strike="noStrike" cap="none" normalizeH="0" baseline="0">
                        <a:ln>
                          <a:noFill/>
                        </a:ln>
                        <a:solidFill>
                          <a:schemeClr val="tx1"/>
                        </a:solidFill>
                        <a:effectLst/>
                        <a:latin typeface="Helvetica" pitchFamily="8" charset="0"/>
                      </a:endParaRPr>
                    </a:p>
                  </a:txBody>
                  <a:tcPr marL="0" marR="0" marT="45716" marB="45716" horzOverflow="overflow">
                    <a:lnL cap="flat">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6"/>
                  </a:ext>
                </a:extLst>
              </a:tr>
              <a:tr h="304774">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a:ln>
                            <a:noFill/>
                          </a:ln>
                          <a:solidFill>
                            <a:schemeClr val="tx1"/>
                          </a:solidFill>
                          <a:effectLst/>
                          <a:latin typeface="Helvetica" pitchFamily="8" charset="0"/>
                        </a:rPr>
                        <a:t>600</a:t>
                      </a:r>
                    </a:p>
                  </a:txBody>
                  <a:tcPr marL="0" marR="0" marT="45716" marB="45716" horzOverflow="overflow">
                    <a:lnL cap="flat">
                      <a:noFill/>
                    </a:lnL>
                    <a:lnR cap="flat">
                      <a:noFill/>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400" b="0" i="0" u="none" strike="noStrike" cap="none" normalizeH="0" baseline="0">
                        <a:ln>
                          <a:noFill/>
                        </a:ln>
                        <a:solidFill>
                          <a:schemeClr val="tx1"/>
                        </a:solidFill>
                        <a:effectLst/>
                        <a:latin typeface="Helvetica" pitchFamily="8" charset="0"/>
                      </a:endParaRPr>
                    </a:p>
                  </a:txBody>
                  <a:tcPr marL="0" marR="0" marT="45716" marB="45716"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a:ln>
                            <a:noFill/>
                          </a:ln>
                          <a:solidFill>
                            <a:schemeClr val="tx1"/>
                          </a:solidFill>
                          <a:effectLst/>
                          <a:latin typeface="Helvetica" pitchFamily="8" charset="0"/>
                        </a:rPr>
                        <a:t>550</a:t>
                      </a:r>
                    </a:p>
                  </a:txBody>
                  <a:tcPr marL="0" marR="0" marT="45716" marB="45716" horzOverflow="overflow">
                    <a:lnL w="12700" cap="flat" cmpd="sng" algn="ctr">
                      <a:solidFill>
                        <a:schemeClr val="tx1"/>
                      </a:solidFill>
                      <a:prstDash val="solid"/>
                      <a:round/>
                      <a:headEnd type="none" w="med" len="med"/>
                      <a:tailEnd type="none" w="med" len="med"/>
                    </a:lnL>
                    <a:lnR cap="flat">
                      <a:noFill/>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400" b="1" i="0" u="none" strike="noStrike" cap="none" normalizeH="0" baseline="0">
                        <a:ln>
                          <a:noFill/>
                        </a:ln>
                        <a:solidFill>
                          <a:schemeClr val="tx1"/>
                        </a:solidFill>
                        <a:effectLst/>
                        <a:latin typeface="Helvetica" pitchFamily="8" charset="0"/>
                      </a:endParaRPr>
                    </a:p>
                  </a:txBody>
                  <a:tcPr marL="0" marR="0" marT="45716" marB="45716" horzOverflow="overflow">
                    <a:lnL cap="flat">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7"/>
                  </a:ext>
                </a:extLst>
              </a:tr>
              <a:tr h="304774">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a:ln>
                            <a:noFill/>
                          </a:ln>
                          <a:solidFill>
                            <a:schemeClr val="tx1"/>
                          </a:solidFill>
                          <a:effectLst/>
                          <a:latin typeface="Helvetica" pitchFamily="8" charset="0"/>
                        </a:rPr>
                        <a:t>800</a:t>
                      </a:r>
                    </a:p>
                  </a:txBody>
                  <a:tcPr marL="0" marR="0" marT="45716" marB="45716" horzOverflow="overflow">
                    <a:lnL cap="flat">
                      <a:noFill/>
                    </a:lnL>
                    <a:lnR cap="flat">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400" b="0" i="0" u="none" strike="noStrike" cap="none" normalizeH="0" baseline="0">
                        <a:ln>
                          <a:noFill/>
                        </a:ln>
                        <a:solidFill>
                          <a:schemeClr val="tx1"/>
                        </a:solidFill>
                        <a:effectLst/>
                        <a:latin typeface="Helvetica" pitchFamily="8" charset="0"/>
                      </a:endParaRPr>
                    </a:p>
                  </a:txBody>
                  <a:tcPr marL="0" marR="0" marT="45716" marB="45716" horzOverflow="overflow">
                    <a:lnL cap="flat">
                      <a:noFill/>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a:ln>
                            <a:noFill/>
                          </a:ln>
                          <a:solidFill>
                            <a:schemeClr val="tx1"/>
                          </a:solidFill>
                          <a:effectLst/>
                          <a:latin typeface="Helvetica" pitchFamily="8" charset="0"/>
                        </a:rPr>
                        <a:t>700</a:t>
                      </a:r>
                    </a:p>
                  </a:txBody>
                  <a:tcPr marL="0" marR="0" marT="45716" marB="45716" horzOverflow="overflow">
                    <a:lnL w="12700"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400" b="1" i="0" u="none" strike="noStrike" cap="none" normalizeH="0" baseline="0">
                        <a:ln>
                          <a:noFill/>
                        </a:ln>
                        <a:solidFill>
                          <a:schemeClr val="tx1"/>
                        </a:solidFill>
                        <a:effectLst/>
                        <a:latin typeface="Helvetica" pitchFamily="8" charset="0"/>
                      </a:endParaRPr>
                    </a:p>
                  </a:txBody>
                  <a:tcPr marL="0" marR="0" marT="45716" marB="45716" horzOverflow="overflow">
                    <a:lnL cap="flat">
                      <a:noFill/>
                    </a:lnL>
                    <a:lnR cap="flat">
                      <a:noFill/>
                    </a:lnR>
                    <a:lnT cap="flat">
                      <a:noFill/>
                    </a:lnT>
                    <a:lnB>
                      <a:noFill/>
                    </a:lnB>
                    <a:lnTlToBr>
                      <a:noFill/>
                    </a:lnTlToBr>
                    <a:lnBlToTr>
                      <a:noFill/>
                    </a:lnBlToTr>
                    <a:noFill/>
                  </a:tcPr>
                </a:tc>
                <a:extLst>
                  <a:ext uri="{0D108BD9-81ED-4DB2-BD59-A6C34878D82A}">
                    <a16:rowId xmlns:a16="http://schemas.microsoft.com/office/drawing/2014/main" val="10008"/>
                  </a:ext>
                </a:extLst>
              </a:tr>
              <a:tr h="304774">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a:ln>
                            <a:noFill/>
                          </a:ln>
                          <a:solidFill>
                            <a:schemeClr val="tx1"/>
                          </a:solidFill>
                          <a:effectLst/>
                          <a:latin typeface="Helvetica" pitchFamily="8" charset="0"/>
                        </a:rPr>
                        <a:t>1,000</a:t>
                      </a:r>
                    </a:p>
                  </a:txBody>
                  <a:tcPr marL="0" marR="0" marT="45716" marB="45716" horzOverflow="overflow">
                    <a:lnL cap="flat">
                      <a:noFill/>
                    </a:lnL>
                    <a:lnR cap="flat">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400" b="0" i="0" u="none" strike="noStrike" cap="none" normalizeH="0" baseline="0">
                        <a:ln>
                          <a:noFill/>
                        </a:ln>
                        <a:solidFill>
                          <a:schemeClr val="tx1"/>
                        </a:solidFill>
                        <a:effectLst/>
                        <a:latin typeface="Helvetica" pitchFamily="8" charset="0"/>
                      </a:endParaRPr>
                    </a:p>
                  </a:txBody>
                  <a:tcPr marL="0" marR="0" marT="45716" marB="45716"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a:ln>
                            <a:noFill/>
                          </a:ln>
                          <a:solidFill>
                            <a:schemeClr val="tx1"/>
                          </a:solidFill>
                          <a:effectLst/>
                          <a:latin typeface="Helvetica" pitchFamily="8" charset="0"/>
                        </a:rPr>
                        <a:t>850</a:t>
                      </a:r>
                    </a:p>
                  </a:txBody>
                  <a:tcPr marL="0" marR="0" marT="45716" marB="45716"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400" b="1" i="0" u="none" strike="noStrike" cap="none" normalizeH="0" baseline="0">
                        <a:ln>
                          <a:noFill/>
                        </a:ln>
                        <a:solidFill>
                          <a:schemeClr val="tx1"/>
                        </a:solidFill>
                        <a:effectLst/>
                        <a:latin typeface="Helvetica" pitchFamily="8" charset="0"/>
                      </a:endParaRPr>
                    </a:p>
                  </a:txBody>
                  <a:tcPr marL="0" marR="0" marT="45716" marB="45716" horzOverflow="overflow">
                    <a:lnL cap="flat">
                      <a:noFill/>
                    </a:lnL>
                    <a:lnR cap="flat">
                      <a:noFill/>
                    </a:lnR>
                    <a:lnT>
                      <a:noFill/>
                    </a:lnT>
                    <a:lnB>
                      <a:noFill/>
                    </a:lnB>
                    <a:lnTlToBr>
                      <a:noFill/>
                    </a:lnTlToBr>
                    <a:lnBlToTr>
                      <a:noFill/>
                    </a:lnBlToTr>
                    <a:noFill/>
                  </a:tcPr>
                </a:tc>
                <a:extLst>
                  <a:ext uri="{0D108BD9-81ED-4DB2-BD59-A6C34878D82A}">
                    <a16:rowId xmlns:a16="http://schemas.microsoft.com/office/drawing/2014/main" val="10009"/>
                  </a:ext>
                </a:extLst>
              </a:tr>
              <a:tr h="213342">
                <a:tc gridSpan="4">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endParaRPr kumimoji="0" lang="en-US" sz="1400" b="1" i="0" u="none" strike="noStrike" cap="none" normalizeH="0" baseline="0">
                        <a:ln>
                          <a:noFill/>
                        </a:ln>
                        <a:solidFill>
                          <a:schemeClr val="tx1"/>
                        </a:solidFill>
                        <a:effectLst/>
                        <a:latin typeface="Helvetica" pitchFamily="8" charset="0"/>
                      </a:endParaRPr>
                    </a:p>
                  </a:txBody>
                  <a:tcPr marL="0" marR="0" marT="0" marB="0" horzOverflow="overflow">
                    <a:lnL cap="flat">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0"/>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500"/>
                            </p:stCondLst>
                            <p:childTnLst>
                              <p:par>
                                <p:cTn id="5" presetID="22" presetClass="entr" presetSubtype="8" fill="hold" grpId="0" nodeType="afterEffect">
                                  <p:stCondLst>
                                    <p:cond delay="0"/>
                                  </p:stCondLst>
                                  <p:childTnLst>
                                    <p:set>
                                      <p:cBhvr>
                                        <p:cTn id="6" dur="1" fill="hold">
                                          <p:stCondLst>
                                            <p:cond delay="0"/>
                                          </p:stCondLst>
                                        </p:cTn>
                                        <p:tgtEl>
                                          <p:spTgt spid="1292296"/>
                                        </p:tgtEl>
                                        <p:attrNameLst>
                                          <p:attrName>style.visibility</p:attrName>
                                        </p:attrNameLst>
                                      </p:cBhvr>
                                      <p:to>
                                        <p:strVal val="visible"/>
                                      </p:to>
                                    </p:set>
                                    <p:animEffect transition="in" filter="wipe(left)">
                                      <p:cBhvr>
                                        <p:cTn id="7" dur="500"/>
                                        <p:tgtEl>
                                          <p:spTgt spid="1292296"/>
                                        </p:tgtEl>
                                      </p:cBhvr>
                                    </p:animEffect>
                                  </p:childTnLst>
                                </p:cTn>
                              </p:par>
                            </p:childTnLst>
                          </p:cTn>
                        </p:par>
                        <p:par>
                          <p:cTn id="8" fill="hold" nodeType="afterGroup">
                            <p:stCondLst>
                              <p:cond delay="1000"/>
                            </p:stCondLst>
                            <p:childTnLst>
                              <p:par>
                                <p:cTn id="9" presetID="22" presetClass="entr" presetSubtype="8" fill="hold" nodeType="afterEffect">
                                  <p:stCondLst>
                                    <p:cond delay="0"/>
                                  </p:stCondLst>
                                  <p:childTnLst>
                                    <p:set>
                                      <p:cBhvr>
                                        <p:cTn id="10" dur="1" fill="hold">
                                          <p:stCondLst>
                                            <p:cond delay="0"/>
                                          </p:stCondLst>
                                        </p:cTn>
                                        <p:tgtEl>
                                          <p:spTgt spid="1292298"/>
                                        </p:tgtEl>
                                        <p:attrNameLst>
                                          <p:attrName>style.visibility</p:attrName>
                                        </p:attrNameLst>
                                      </p:cBhvr>
                                      <p:to>
                                        <p:strVal val="visible"/>
                                      </p:to>
                                    </p:set>
                                    <p:animEffect transition="in" filter="wipe(left)">
                                      <p:cBhvr>
                                        <p:cTn id="11" dur="1000"/>
                                        <p:tgtEl>
                                          <p:spTgt spid="1292298"/>
                                        </p:tgtEl>
                                      </p:cBhvr>
                                    </p:animEffect>
                                  </p:childTnLst>
                                </p:cTn>
                              </p:par>
                              <p:par>
                                <p:cTn id="12" presetID="3" presetClass="entr" presetSubtype="10" fill="hold" nodeType="withEffect">
                                  <p:stCondLst>
                                    <p:cond delay="0"/>
                                  </p:stCondLst>
                                  <p:childTnLst>
                                    <p:set>
                                      <p:cBhvr>
                                        <p:cTn id="13" dur="1" fill="hold">
                                          <p:stCondLst>
                                            <p:cond delay="0"/>
                                          </p:stCondLst>
                                        </p:cTn>
                                        <p:tgtEl>
                                          <p:spTgt spid="1292396"/>
                                        </p:tgtEl>
                                        <p:attrNameLst>
                                          <p:attrName>style.visibility</p:attrName>
                                        </p:attrNameLst>
                                      </p:cBhvr>
                                      <p:to>
                                        <p:strVal val="visible"/>
                                      </p:to>
                                    </p:set>
                                    <p:animEffect transition="in" filter="blinds(horizontal)">
                                      <p:cBhvr>
                                        <p:cTn id="14" dur="500"/>
                                        <p:tgtEl>
                                          <p:spTgt spid="1292396"/>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1292295"/>
                                        </p:tgtEl>
                                        <p:attrNameLst>
                                          <p:attrName>style.visibility</p:attrName>
                                        </p:attrNameLst>
                                      </p:cBhvr>
                                      <p:to>
                                        <p:strVal val="visible"/>
                                      </p:to>
                                    </p:set>
                                    <p:animEffect transition="in" filter="wipe(left)">
                                      <p:cBhvr>
                                        <p:cTn id="17" dur="500"/>
                                        <p:tgtEl>
                                          <p:spTgt spid="129229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292299"/>
                                        </p:tgtEl>
                                        <p:attrNameLst>
                                          <p:attrName>style.visibility</p:attrName>
                                        </p:attrNameLst>
                                      </p:cBhvr>
                                      <p:to>
                                        <p:strVal val="visible"/>
                                      </p:to>
                                    </p:set>
                                    <p:animEffect transition="in" filter="wipe(left)">
                                      <p:cBhvr>
                                        <p:cTn id="22" dur="1000"/>
                                        <p:tgtEl>
                                          <p:spTgt spid="12922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2295" grpId="0" animBg="1" autoUpdateAnimBg="0"/>
      <p:bldP spid="1292296"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2">
            <a:extLst>
              <a:ext uri="{FF2B5EF4-FFF2-40B4-BE49-F238E27FC236}">
                <a16:creationId xmlns:a16="http://schemas.microsoft.com/office/drawing/2014/main" id="{EF06A141-BFD1-4651-BE2F-D0A498B280AD}"/>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09F02B83-A8F6-42F2-B9B1-AD1215272005}" type="slidenum">
              <a:rPr lang="en-US" altLang="en-US" b="0">
                <a:solidFill>
                  <a:srgbClr val="1469B2"/>
                </a:solidFill>
                <a:latin typeface="Arial" panose="020B0604020202020204" pitchFamily="34" charset="0"/>
              </a:rPr>
              <a:pPr eaLnBrk="1" hangingPunct="1"/>
              <a:t>17</a:t>
            </a:fld>
            <a:r>
              <a:rPr lang="en-US" altLang="en-US" b="0">
                <a:solidFill>
                  <a:srgbClr val="1469B2"/>
                </a:solidFill>
                <a:latin typeface="Arial" panose="020B0604020202020204" pitchFamily="34" charset="0"/>
              </a:rPr>
              <a:t> of 38</a:t>
            </a:r>
          </a:p>
        </p:txBody>
      </p:sp>
      <p:sp>
        <p:nvSpPr>
          <p:cNvPr id="16387" name="Rectangle 2">
            <a:extLst>
              <a:ext uri="{FF2B5EF4-FFF2-40B4-BE49-F238E27FC236}">
                <a16:creationId xmlns:a16="http://schemas.microsoft.com/office/drawing/2014/main" id="{1319594D-735F-437E-9F1C-6023E21FD741}"/>
              </a:ext>
            </a:extLst>
          </p:cNvPr>
          <p:cNvSpPr>
            <a:spLocks noChangeArrowheads="1"/>
          </p:cNvSpPr>
          <p:nvPr/>
        </p:nvSpPr>
        <p:spPr bwMode="auto">
          <a:xfrm>
            <a:off x="757238" y="0"/>
            <a:ext cx="8382000" cy="9144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91440" anchor="b"/>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8C1B54"/>
                </a:solidFill>
              </a:rPr>
              <a:t>AGGREGATE OUTPUT AND </a:t>
            </a:r>
            <a:br>
              <a:rPr lang="en-US" altLang="en-US" sz="2800">
                <a:solidFill>
                  <a:srgbClr val="8C1B54"/>
                </a:solidFill>
              </a:rPr>
            </a:br>
            <a:r>
              <a:rPr lang="en-US" altLang="en-US" sz="2800">
                <a:solidFill>
                  <a:srgbClr val="8C1B54"/>
                </a:solidFill>
              </a:rPr>
              <a:t>AGGREGATE INCOME (</a:t>
            </a:r>
            <a:r>
              <a:rPr lang="en-US" altLang="en-US" sz="2800" i="1">
                <a:solidFill>
                  <a:srgbClr val="8C1B54"/>
                </a:solidFill>
              </a:rPr>
              <a:t>Y</a:t>
            </a:r>
            <a:r>
              <a:rPr lang="en-US" altLang="en-US" sz="2800">
                <a:solidFill>
                  <a:srgbClr val="8C1B54"/>
                </a:solidFill>
              </a:rPr>
              <a:t>)</a:t>
            </a:r>
          </a:p>
        </p:txBody>
      </p:sp>
      <p:sp>
        <p:nvSpPr>
          <p:cNvPr id="1295363" name="Rectangle 3">
            <a:extLst>
              <a:ext uri="{FF2B5EF4-FFF2-40B4-BE49-F238E27FC236}">
                <a16:creationId xmlns:a16="http://schemas.microsoft.com/office/drawing/2014/main" id="{2CC41994-2F3C-445F-B805-40A4A0EF6AC0}"/>
              </a:ext>
            </a:extLst>
          </p:cNvPr>
          <p:cNvSpPr>
            <a:spLocks noChangeArrowheads="1"/>
          </p:cNvSpPr>
          <p:nvPr/>
        </p:nvSpPr>
        <p:spPr bwMode="auto">
          <a:xfrm>
            <a:off x="1914525" y="6248400"/>
            <a:ext cx="6162675" cy="304800"/>
          </a:xfrm>
          <a:prstGeom prst="rect">
            <a:avLst/>
          </a:prstGeom>
          <a:solidFill>
            <a:srgbClr val="D3CDA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lstStyle>
            <a:lvl1pPr marL="1143000" indent="-1089025"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10000"/>
              </a:spcBef>
              <a:spcAft>
                <a:spcPct val="10000"/>
              </a:spcAft>
            </a:pPr>
            <a:r>
              <a:rPr lang="en-US" altLang="en-US" sz="1400">
                <a:solidFill>
                  <a:schemeClr val="tx1"/>
                </a:solidFill>
              </a:rPr>
              <a:t>FIGURE 8.6	</a:t>
            </a:r>
            <a:r>
              <a:rPr lang="en-US" altLang="en-US" sz="1400">
                <a:solidFill>
                  <a:srgbClr val="8C1B54"/>
                </a:solidFill>
              </a:rPr>
              <a:t>Deriving a Saving Function from a Consumption Function</a:t>
            </a:r>
          </a:p>
        </p:txBody>
      </p:sp>
      <p:graphicFrame>
        <p:nvGraphicFramePr>
          <p:cNvPr id="1295577" name="Group 217">
            <a:extLst>
              <a:ext uri="{FF2B5EF4-FFF2-40B4-BE49-F238E27FC236}">
                <a16:creationId xmlns:a16="http://schemas.microsoft.com/office/drawing/2014/main" id="{9C2E1279-8F95-4985-817B-81600C55D787}"/>
              </a:ext>
            </a:extLst>
          </p:cNvPr>
          <p:cNvGraphicFramePr>
            <a:graphicFrameLocks noGrp="1"/>
          </p:cNvGraphicFramePr>
          <p:nvPr/>
        </p:nvGraphicFramePr>
        <p:xfrm>
          <a:off x="5410200" y="1752600"/>
          <a:ext cx="3621093" cy="3517901"/>
        </p:xfrm>
        <a:graphic>
          <a:graphicData uri="http://schemas.openxmlformats.org/drawingml/2006/table">
            <a:tbl>
              <a:tblPr/>
              <a:tblGrid>
                <a:gridCol w="838053">
                  <a:extLst>
                    <a:ext uri="{9D8B030D-6E8A-4147-A177-3AD203B41FA5}">
                      <a16:colId xmlns:a16="http://schemas.microsoft.com/office/drawing/2014/main" val="20000"/>
                    </a:ext>
                  </a:extLst>
                </a:gridCol>
                <a:gridCol w="228560">
                  <a:extLst>
                    <a:ext uri="{9D8B030D-6E8A-4147-A177-3AD203B41FA5}">
                      <a16:colId xmlns:a16="http://schemas.microsoft.com/office/drawing/2014/main" val="20001"/>
                    </a:ext>
                  </a:extLst>
                </a:gridCol>
                <a:gridCol w="152373">
                  <a:extLst>
                    <a:ext uri="{9D8B030D-6E8A-4147-A177-3AD203B41FA5}">
                      <a16:colId xmlns:a16="http://schemas.microsoft.com/office/drawing/2014/main" val="20002"/>
                    </a:ext>
                  </a:extLst>
                </a:gridCol>
                <a:gridCol w="761867">
                  <a:extLst>
                    <a:ext uri="{9D8B030D-6E8A-4147-A177-3AD203B41FA5}">
                      <a16:colId xmlns:a16="http://schemas.microsoft.com/office/drawing/2014/main" val="20003"/>
                    </a:ext>
                  </a:extLst>
                </a:gridCol>
                <a:gridCol w="162536">
                  <a:extLst>
                    <a:ext uri="{9D8B030D-6E8A-4147-A177-3AD203B41FA5}">
                      <a16:colId xmlns:a16="http://schemas.microsoft.com/office/drawing/2014/main" val="20004"/>
                    </a:ext>
                  </a:extLst>
                </a:gridCol>
                <a:gridCol w="258717">
                  <a:extLst>
                    <a:ext uri="{9D8B030D-6E8A-4147-A177-3AD203B41FA5}">
                      <a16:colId xmlns:a16="http://schemas.microsoft.com/office/drawing/2014/main" val="20005"/>
                    </a:ext>
                  </a:extLst>
                </a:gridCol>
                <a:gridCol w="76187">
                  <a:extLst>
                    <a:ext uri="{9D8B030D-6E8A-4147-A177-3AD203B41FA5}">
                      <a16:colId xmlns:a16="http://schemas.microsoft.com/office/drawing/2014/main" val="20006"/>
                    </a:ext>
                  </a:extLst>
                </a:gridCol>
                <a:gridCol w="761867">
                  <a:extLst>
                    <a:ext uri="{9D8B030D-6E8A-4147-A177-3AD203B41FA5}">
                      <a16:colId xmlns:a16="http://schemas.microsoft.com/office/drawing/2014/main" val="20007"/>
                    </a:ext>
                  </a:extLst>
                </a:gridCol>
                <a:gridCol w="380933">
                  <a:extLst>
                    <a:ext uri="{9D8B030D-6E8A-4147-A177-3AD203B41FA5}">
                      <a16:colId xmlns:a16="http://schemas.microsoft.com/office/drawing/2014/main" val="20008"/>
                    </a:ext>
                  </a:extLst>
                </a:gridCol>
              </a:tblGrid>
              <a:tr h="213398">
                <a:tc gridSpan="2">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1" i="1" u="none" strike="noStrike" cap="none" normalizeH="0" baseline="0">
                          <a:ln>
                            <a:noFill/>
                          </a:ln>
                          <a:solidFill>
                            <a:schemeClr val="tx1"/>
                          </a:solidFill>
                          <a:effectLst/>
                          <a:latin typeface="Helvetica" pitchFamily="8" charset="0"/>
                        </a:rPr>
                        <a:t>Y</a:t>
                      </a:r>
                    </a:p>
                  </a:txBody>
                  <a:tcPr marL="0" marR="0" marT="0" marB="0" horzOverflow="overflow">
                    <a:lnL cap="flat">
                      <a:noFill/>
                    </a:lnL>
                    <a:lnR>
                      <a:noFill/>
                    </a:lnR>
                    <a:lnT cap="flat">
                      <a:noFill/>
                    </a:lnT>
                    <a:lnB>
                      <a:noFill/>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1" i="1" u="none" strike="noStrike" cap="none" normalizeH="0" baseline="0">
                          <a:ln>
                            <a:noFill/>
                          </a:ln>
                          <a:solidFill>
                            <a:schemeClr val="tx1"/>
                          </a:solidFill>
                          <a:effectLst/>
                          <a:latin typeface="Helvetica" pitchFamily="8" charset="0"/>
                        </a:rPr>
                        <a:t>-</a:t>
                      </a:r>
                    </a:p>
                  </a:txBody>
                  <a:tcPr marL="0" marR="0" marT="0" marB="0"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1" i="1" u="none" strike="noStrike" cap="none" normalizeH="0" baseline="0">
                          <a:ln>
                            <a:noFill/>
                          </a:ln>
                          <a:solidFill>
                            <a:schemeClr val="tx1"/>
                          </a:solidFill>
                          <a:effectLst/>
                          <a:latin typeface="Helvetica" pitchFamily="8" charset="0"/>
                        </a:rPr>
                        <a:t>       C</a:t>
                      </a:r>
                    </a:p>
                  </a:txBody>
                  <a:tcPr marL="0" marR="0" marT="0" marB="0" horzOverflow="overflow">
                    <a:lnL>
                      <a:noFill/>
                    </a:lnL>
                    <a:lnR>
                      <a:noFill/>
                    </a:lnR>
                    <a:lnT cap="flat">
                      <a:noFill/>
                    </a:lnT>
                    <a:lnB>
                      <a:noFill/>
                    </a:lnB>
                    <a:lnTlToBr>
                      <a:noFill/>
                    </a:lnTlToBr>
                    <a:lnBlToTr>
                      <a:noFill/>
                    </a:lnBlToTr>
                    <a:noFill/>
                  </a:tcPr>
                </a:tc>
                <a:tc gridSpan="2">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a:ln>
                            <a:noFill/>
                          </a:ln>
                          <a:solidFill>
                            <a:schemeClr val="tx1"/>
                          </a:solidFill>
                          <a:effectLst/>
                          <a:latin typeface="Helvetica" pitchFamily="8" charset="0"/>
                        </a:rPr>
                        <a:t>=</a:t>
                      </a:r>
                    </a:p>
                  </a:txBody>
                  <a:tcPr marL="0" marR="0" marT="0" marB="0" horzOverflow="overflow">
                    <a:lnL>
                      <a:noFill/>
                    </a:lnL>
                    <a:lnR>
                      <a:noFill/>
                    </a:lnR>
                    <a:lnT cap="flat">
                      <a:noFill/>
                    </a:lnT>
                    <a:lnB>
                      <a:noFill/>
                    </a:lnB>
                    <a:lnTlToBr>
                      <a:noFill/>
                    </a:lnTlToBr>
                    <a:lnBlToTr>
                      <a:noFill/>
                    </a:lnBlToTr>
                    <a:noFill/>
                  </a:tcPr>
                </a:tc>
                <a:tc hMerge="1">
                  <a:txBody>
                    <a:bodyPr/>
                    <a:lstStyle/>
                    <a:p>
                      <a:endParaRPr lang="en-US"/>
                    </a:p>
                  </a:txBody>
                  <a:tcPr/>
                </a:tc>
                <a:tc gridSpan="3">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1" i="1" u="none" strike="noStrike" cap="none" normalizeH="0" baseline="0">
                          <a:ln>
                            <a:noFill/>
                          </a:ln>
                          <a:solidFill>
                            <a:schemeClr val="tx1"/>
                          </a:solidFill>
                          <a:effectLst/>
                          <a:latin typeface="Helvetica" pitchFamily="8" charset="0"/>
                        </a:rPr>
                        <a:t>S</a:t>
                      </a:r>
                    </a:p>
                  </a:txBody>
                  <a:tcPr marL="0" marR="0" marT="0" marB="0" horzOverflow="overflow">
                    <a:lnL>
                      <a:noFill/>
                    </a:lnL>
                    <a:lnR cap="flat">
                      <a:noFill/>
                    </a:lnR>
                    <a:lnT cap="flat">
                      <a:noFill/>
                    </a:lnT>
                    <a:lnB>
                      <a:noFill/>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31970">
                <a:tc gridSpan="3">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200" b="1" i="0" u="none" strike="noStrike" cap="none" normalizeH="0" baseline="0">
                          <a:ln>
                            <a:noFill/>
                          </a:ln>
                          <a:solidFill>
                            <a:schemeClr val="tx1"/>
                          </a:solidFill>
                          <a:effectLst/>
                          <a:latin typeface="Helvetica" pitchFamily="8" charset="0"/>
                        </a:rPr>
                        <a:t>AGGREGATE</a:t>
                      </a:r>
                      <a:br>
                        <a:rPr kumimoji="0" lang="en-US" sz="1200" b="1" i="0" u="none" strike="noStrike" cap="none" normalizeH="0" baseline="0">
                          <a:ln>
                            <a:noFill/>
                          </a:ln>
                          <a:solidFill>
                            <a:schemeClr val="tx1"/>
                          </a:solidFill>
                          <a:effectLst/>
                          <a:latin typeface="Helvetica" pitchFamily="8" charset="0"/>
                        </a:rPr>
                      </a:br>
                      <a:r>
                        <a:rPr kumimoji="0" lang="en-US" sz="1200" b="1" i="0" u="none" strike="noStrike" cap="none" normalizeH="0" baseline="0">
                          <a:ln>
                            <a:noFill/>
                          </a:ln>
                          <a:solidFill>
                            <a:schemeClr val="tx1"/>
                          </a:solidFill>
                          <a:effectLst/>
                          <a:latin typeface="Helvetica" pitchFamily="8" charset="0"/>
                        </a:rPr>
                        <a:t>INCOME</a:t>
                      </a:r>
                      <a:br>
                        <a:rPr kumimoji="0" lang="en-US" sz="1200" b="1" i="0" u="none" strike="noStrike" cap="none" normalizeH="0" baseline="0">
                          <a:ln>
                            <a:noFill/>
                          </a:ln>
                          <a:solidFill>
                            <a:schemeClr val="tx1"/>
                          </a:solidFill>
                          <a:effectLst/>
                          <a:latin typeface="Helvetica" pitchFamily="8" charset="0"/>
                        </a:rPr>
                      </a:br>
                      <a:r>
                        <a:rPr kumimoji="0" lang="en-US" sz="1200" b="1" i="0" u="none" strike="noStrike" cap="none" normalizeH="0" baseline="0">
                          <a:ln>
                            <a:noFill/>
                          </a:ln>
                          <a:solidFill>
                            <a:schemeClr val="tx1"/>
                          </a:solidFill>
                          <a:effectLst/>
                          <a:latin typeface="Helvetica" pitchFamily="8" charset="0"/>
                        </a:rPr>
                        <a:t>(Billions of Dollars)</a:t>
                      </a:r>
                    </a:p>
                  </a:txBody>
                  <a:tcPr marL="0" marR="0" marT="0" marB="0" horzOverflow="overflow">
                    <a:lnL cap="flat">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200" b="1" i="0" u="none" strike="noStrike" cap="none" normalizeH="0" baseline="0">
                          <a:ln>
                            <a:noFill/>
                          </a:ln>
                          <a:solidFill>
                            <a:schemeClr val="tx1"/>
                          </a:solidFill>
                          <a:effectLst/>
                          <a:latin typeface="Helvetica" pitchFamily="8" charset="0"/>
                        </a:rPr>
                        <a:t>AGGREGATE CONSUMPTION</a:t>
                      </a:r>
                      <a:br>
                        <a:rPr kumimoji="0" lang="en-US" sz="1200" b="1" i="0" u="none" strike="noStrike" cap="none" normalizeH="0" baseline="0">
                          <a:ln>
                            <a:noFill/>
                          </a:ln>
                          <a:solidFill>
                            <a:schemeClr val="tx1"/>
                          </a:solidFill>
                          <a:effectLst/>
                          <a:latin typeface="Helvetica" pitchFamily="8" charset="0"/>
                        </a:rPr>
                      </a:br>
                      <a:r>
                        <a:rPr kumimoji="0" lang="en-US" sz="1200" b="1" i="0" u="none" strike="noStrike" cap="none" normalizeH="0" baseline="0">
                          <a:ln>
                            <a:noFill/>
                          </a:ln>
                          <a:solidFill>
                            <a:schemeClr val="tx1"/>
                          </a:solidFill>
                          <a:effectLst/>
                          <a:latin typeface="Helvetica" pitchFamily="8" charset="0"/>
                        </a:rPr>
                        <a:t>(Billions of Dollars)</a:t>
                      </a:r>
                    </a:p>
                  </a:txBody>
                  <a:tcPr marL="0" marR="0" marT="0" marB="0"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200" b="1" i="0" u="none" strike="noStrike" cap="none" normalizeH="0" baseline="0">
                          <a:ln>
                            <a:noFill/>
                          </a:ln>
                          <a:solidFill>
                            <a:schemeClr val="tx1"/>
                          </a:solidFill>
                          <a:effectLst/>
                          <a:latin typeface="Helvetica" pitchFamily="8" charset="0"/>
                        </a:rPr>
                        <a:t>AGGREGATE SAVING</a:t>
                      </a:r>
                      <a:br>
                        <a:rPr kumimoji="0" lang="en-US" sz="1200" b="1" i="0" u="none" strike="noStrike" cap="none" normalizeH="0" baseline="0">
                          <a:ln>
                            <a:noFill/>
                          </a:ln>
                          <a:solidFill>
                            <a:schemeClr val="tx1"/>
                          </a:solidFill>
                          <a:effectLst/>
                          <a:latin typeface="Helvetica" pitchFamily="8" charset="0"/>
                        </a:rPr>
                      </a:br>
                      <a:r>
                        <a:rPr kumimoji="0" lang="en-US" sz="1200" b="1" i="0" u="none" strike="noStrike" cap="none" normalizeH="0" baseline="0">
                          <a:ln>
                            <a:noFill/>
                          </a:ln>
                          <a:solidFill>
                            <a:schemeClr val="tx1"/>
                          </a:solidFill>
                          <a:effectLst/>
                          <a:latin typeface="Helvetica" pitchFamily="8" charset="0"/>
                        </a:rPr>
                        <a:t>(Billions of Dollars)</a:t>
                      </a:r>
                      <a:endParaRPr kumimoji="0" lang="en-US" sz="1200" b="1" i="1" u="none" strike="noStrike" cap="none" normalizeH="0" baseline="0">
                        <a:ln>
                          <a:noFill/>
                        </a:ln>
                        <a:solidFill>
                          <a:schemeClr val="tx1"/>
                        </a:solidFill>
                        <a:effectLst/>
                        <a:latin typeface="Helvetica" pitchFamily="8" charset="0"/>
                      </a:endParaRPr>
                    </a:p>
                  </a:txBody>
                  <a:tcPr marL="0" marR="0" marT="0" marB="0"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213398">
                <a:tc gridSpan="9">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endParaRPr kumimoji="0" lang="en-US" sz="1400" b="1" i="0" u="none" strike="noStrike" cap="none" normalizeH="0" baseline="0">
                        <a:ln>
                          <a:noFill/>
                        </a:ln>
                        <a:solidFill>
                          <a:schemeClr val="tx1"/>
                        </a:solidFill>
                        <a:effectLst/>
                        <a:latin typeface="Helvetica" pitchFamily="8" charset="0"/>
                      </a:endParaRPr>
                    </a:p>
                  </a:txBody>
                  <a:tcPr marL="0" marR="0" marT="0" marB="0" horzOverflow="overflow">
                    <a:lnL cap="flat">
                      <a:noFill/>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259127">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a:ln>
                            <a:noFill/>
                          </a:ln>
                          <a:solidFill>
                            <a:schemeClr val="tx1"/>
                          </a:solidFill>
                          <a:effectLst/>
                          <a:latin typeface="Helvetica" pitchFamily="8" charset="0"/>
                        </a:rPr>
                        <a:t>0</a:t>
                      </a:r>
                    </a:p>
                  </a:txBody>
                  <a:tcPr marL="0" marR="0" marT="45728" marB="0" horzOverflow="overflow">
                    <a:lnL cap="flat">
                      <a:noFill/>
                    </a:lnL>
                    <a:lnR cap="flat">
                      <a:noFill/>
                    </a:lnR>
                    <a:lnT>
                      <a:noFill/>
                    </a:lnT>
                    <a:lnB cap="flat">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400" b="1" i="0" u="none" strike="noStrike" cap="none" normalizeH="0" baseline="0">
                        <a:ln>
                          <a:noFill/>
                        </a:ln>
                        <a:solidFill>
                          <a:schemeClr val="tx1"/>
                        </a:solidFill>
                        <a:effectLst/>
                        <a:latin typeface="Helvetica" pitchFamily="8" charset="0"/>
                      </a:endParaRPr>
                    </a:p>
                  </a:txBody>
                  <a:tcPr marL="0" marR="0" marT="45728" marB="0" horzOverflow="overflow">
                    <a:lnL cap="flat">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a:ln>
                            <a:noFill/>
                          </a:ln>
                          <a:solidFill>
                            <a:schemeClr val="tx1"/>
                          </a:solidFill>
                          <a:effectLst/>
                          <a:latin typeface="Helvetica" pitchFamily="8" charset="0"/>
                        </a:rPr>
                        <a:t>100</a:t>
                      </a:r>
                    </a:p>
                  </a:txBody>
                  <a:tcPr marL="0" marR="137136" marT="45728" marB="0" horzOverflow="overflow">
                    <a:lnL w="12700"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endParaRPr kumimoji="0" lang="en-US" sz="1400" b="1" i="0" u="none" strike="noStrike" cap="none" normalizeH="0" baseline="0">
                        <a:ln>
                          <a:noFill/>
                        </a:ln>
                        <a:solidFill>
                          <a:schemeClr val="tx1"/>
                        </a:solidFill>
                        <a:effectLst/>
                        <a:latin typeface="Helvetica" pitchFamily="8" charset="0"/>
                      </a:endParaRPr>
                    </a:p>
                  </a:txBody>
                  <a:tcPr marL="0" marR="0" marT="45728" marB="0" horzOverflow="overflow">
                    <a:lnL cap="flat">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a:ln>
                            <a:noFill/>
                          </a:ln>
                          <a:solidFill>
                            <a:schemeClr val="tx1"/>
                          </a:solidFill>
                          <a:effectLst/>
                          <a:latin typeface="Helvetica" pitchFamily="8" charset="0"/>
                        </a:rPr>
                        <a:t>-100</a:t>
                      </a:r>
                    </a:p>
                  </a:txBody>
                  <a:tcPr marL="0" marR="0" marT="45728" marB="0" horzOverflow="overflow">
                    <a:lnL w="12700" cap="flat" cmpd="sng" algn="ctr">
                      <a:solidFill>
                        <a:schemeClr val="tx1"/>
                      </a:solidFill>
                      <a:prstDash val="solid"/>
                      <a:round/>
                      <a:headEnd type="none" w="med" len="med"/>
                      <a:tailEnd type="none" w="med" len="med"/>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200" b="0" i="0" u="none" strike="noStrike" cap="none" normalizeH="0" baseline="0">
                        <a:ln>
                          <a:noFill/>
                        </a:ln>
                        <a:solidFill>
                          <a:schemeClr val="tx1"/>
                        </a:solidFill>
                        <a:effectLst/>
                        <a:latin typeface="Helvetica" pitchFamily="8" charset="0"/>
                      </a:endParaRPr>
                    </a:p>
                  </a:txBody>
                  <a:tcPr marL="0" marR="0" marT="45728" marB="0"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r h="271512">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a:ln>
                            <a:noFill/>
                          </a:ln>
                          <a:solidFill>
                            <a:schemeClr val="tx1"/>
                          </a:solidFill>
                          <a:effectLst/>
                          <a:latin typeface="Helvetica" pitchFamily="8" charset="0"/>
                        </a:rPr>
                        <a:t>80</a:t>
                      </a:r>
                    </a:p>
                  </a:txBody>
                  <a:tcPr marL="0" marR="0" marT="45728" marB="0" horzOverflow="overflow">
                    <a:lnL cap="flat">
                      <a:noFill/>
                    </a:lnL>
                    <a:lnR cap="flat">
                      <a:noFill/>
                    </a:lnR>
                    <a:lnT cap="flat">
                      <a:noFill/>
                    </a:lnT>
                    <a:lnB cap="flat">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400" b="1" i="0" u="none" strike="noStrike" cap="none" normalizeH="0" baseline="0">
                        <a:ln>
                          <a:noFill/>
                        </a:ln>
                        <a:solidFill>
                          <a:schemeClr val="tx1"/>
                        </a:solidFill>
                        <a:effectLst/>
                        <a:latin typeface="Helvetica" pitchFamily="8" charset="0"/>
                      </a:endParaRPr>
                    </a:p>
                  </a:txBody>
                  <a:tcPr marL="0" marR="0" marT="45728" marB="0"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a:ln>
                            <a:noFill/>
                          </a:ln>
                          <a:solidFill>
                            <a:schemeClr val="tx1"/>
                          </a:solidFill>
                          <a:effectLst/>
                          <a:latin typeface="Helvetica" pitchFamily="8" charset="0"/>
                        </a:rPr>
                        <a:t>160</a:t>
                      </a:r>
                    </a:p>
                  </a:txBody>
                  <a:tcPr marL="0" marR="137136" marT="45728" marB="0" horzOverflow="overflow">
                    <a:lnL w="12700" cap="flat" cmpd="sng" algn="ctr">
                      <a:solidFill>
                        <a:schemeClr val="tx1"/>
                      </a:solidFill>
                      <a:prstDash val="solid"/>
                      <a:round/>
                      <a:headEnd type="none" w="med" len="med"/>
                      <a:tailEnd type="none" w="med" len="med"/>
                    </a:lnL>
                    <a:lnR cap="flat">
                      <a:noFill/>
                    </a:lnR>
                    <a:lnT cap="flat">
                      <a:noFill/>
                    </a:lnT>
                    <a:lnB cap="flat">
                      <a:noFill/>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endParaRPr kumimoji="0" lang="en-US" sz="1400" b="1" i="0" u="none" strike="noStrike" cap="none" normalizeH="0" baseline="0">
                        <a:ln>
                          <a:noFill/>
                        </a:ln>
                        <a:solidFill>
                          <a:schemeClr val="tx1"/>
                        </a:solidFill>
                        <a:effectLst/>
                        <a:latin typeface="Helvetica" pitchFamily="8" charset="0"/>
                      </a:endParaRPr>
                    </a:p>
                  </a:txBody>
                  <a:tcPr marL="0" marR="0" marT="45728" marB="0"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a:ln>
                            <a:noFill/>
                          </a:ln>
                          <a:solidFill>
                            <a:schemeClr val="tx1"/>
                          </a:solidFill>
                          <a:effectLst/>
                          <a:latin typeface="Helvetica" pitchFamily="8" charset="0"/>
                        </a:rPr>
                        <a:t>-80</a:t>
                      </a:r>
                    </a:p>
                  </a:txBody>
                  <a:tcPr marL="0" marR="0" marT="45728" marB="0" horzOverflow="overflow">
                    <a:lnL w="12700" cap="flat" cmpd="sng" algn="ctr">
                      <a:solidFill>
                        <a:schemeClr val="tx1"/>
                      </a:solidFill>
                      <a:prstDash val="solid"/>
                      <a:round/>
                      <a:headEnd type="none" w="med" len="med"/>
                      <a:tailEnd type="none" w="med" len="med"/>
                    </a:lnL>
                    <a:lnR>
                      <a:noFill/>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200" b="0" i="0" u="none" strike="noStrike" cap="none" normalizeH="0" baseline="0">
                        <a:ln>
                          <a:noFill/>
                        </a:ln>
                        <a:solidFill>
                          <a:schemeClr val="tx1"/>
                        </a:solidFill>
                        <a:effectLst/>
                        <a:latin typeface="Helvetica" pitchFamily="8" charset="0"/>
                      </a:endParaRPr>
                    </a:p>
                  </a:txBody>
                  <a:tcPr marL="0" marR="0" marT="45728" marB="0" horzOverflow="overflow">
                    <a:lnL>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4"/>
                  </a:ext>
                </a:extLst>
              </a:tr>
              <a:tr h="269923">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a:ln>
                            <a:noFill/>
                          </a:ln>
                          <a:solidFill>
                            <a:schemeClr val="tx1"/>
                          </a:solidFill>
                          <a:effectLst/>
                          <a:latin typeface="Helvetica" pitchFamily="8" charset="0"/>
                        </a:rPr>
                        <a:t>100</a:t>
                      </a:r>
                    </a:p>
                  </a:txBody>
                  <a:tcPr marL="0" marR="0" marT="45728" marB="0" horzOverflow="overflow">
                    <a:lnL cap="flat">
                      <a:noFill/>
                    </a:lnL>
                    <a:lnR cap="flat">
                      <a:noFill/>
                    </a:lnR>
                    <a:lnT cap="flat">
                      <a:noFill/>
                    </a:lnT>
                    <a:lnB cap="flat">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400" b="1" i="0" u="none" strike="noStrike" cap="none" normalizeH="0" baseline="0">
                        <a:ln>
                          <a:noFill/>
                        </a:ln>
                        <a:solidFill>
                          <a:schemeClr val="tx1"/>
                        </a:solidFill>
                        <a:effectLst/>
                        <a:latin typeface="Helvetica" pitchFamily="8" charset="0"/>
                      </a:endParaRPr>
                    </a:p>
                  </a:txBody>
                  <a:tcPr marL="0" marR="0" marT="45728" marB="0"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a:ln>
                            <a:noFill/>
                          </a:ln>
                          <a:solidFill>
                            <a:schemeClr val="tx1"/>
                          </a:solidFill>
                          <a:effectLst/>
                          <a:latin typeface="Helvetica" pitchFamily="8" charset="0"/>
                        </a:rPr>
                        <a:t>175</a:t>
                      </a:r>
                    </a:p>
                  </a:txBody>
                  <a:tcPr marL="0" marR="137136" marT="45728" marB="0" horzOverflow="overflow">
                    <a:lnL w="12700" cap="flat" cmpd="sng" algn="ctr">
                      <a:solidFill>
                        <a:schemeClr val="tx1"/>
                      </a:solidFill>
                      <a:prstDash val="solid"/>
                      <a:round/>
                      <a:headEnd type="none" w="med" len="med"/>
                      <a:tailEnd type="none" w="med" len="med"/>
                    </a:lnL>
                    <a:lnR cap="flat">
                      <a:noFill/>
                    </a:lnR>
                    <a:lnT cap="flat">
                      <a:noFill/>
                    </a:lnT>
                    <a:lnB cap="flat">
                      <a:noFill/>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endParaRPr kumimoji="0" lang="en-US" sz="1400" b="1" i="0" u="none" strike="noStrike" cap="none" normalizeH="0" baseline="0">
                        <a:ln>
                          <a:noFill/>
                        </a:ln>
                        <a:solidFill>
                          <a:schemeClr val="tx1"/>
                        </a:solidFill>
                        <a:effectLst/>
                        <a:latin typeface="Helvetica" pitchFamily="8" charset="0"/>
                      </a:endParaRPr>
                    </a:p>
                  </a:txBody>
                  <a:tcPr marL="0" marR="0" marT="45728" marB="0"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a:ln>
                            <a:noFill/>
                          </a:ln>
                          <a:solidFill>
                            <a:schemeClr val="tx1"/>
                          </a:solidFill>
                          <a:effectLst/>
                          <a:latin typeface="Helvetica" pitchFamily="8" charset="0"/>
                        </a:rPr>
                        <a:t>-75</a:t>
                      </a:r>
                    </a:p>
                  </a:txBody>
                  <a:tcPr marL="0" marR="0" marT="45728" marB="0" horzOverflow="overflow">
                    <a:lnL w="12700" cap="flat" cmpd="sng" algn="ctr">
                      <a:solidFill>
                        <a:schemeClr val="tx1"/>
                      </a:solidFill>
                      <a:prstDash val="solid"/>
                      <a:round/>
                      <a:headEnd type="none" w="med" len="med"/>
                      <a:tailEnd type="none" w="med" len="med"/>
                    </a:lnL>
                    <a:lnR>
                      <a:noFill/>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200" b="0" i="0" u="none" strike="noStrike" cap="none" normalizeH="0" baseline="0">
                        <a:ln>
                          <a:noFill/>
                        </a:ln>
                        <a:solidFill>
                          <a:schemeClr val="tx1"/>
                        </a:solidFill>
                        <a:effectLst/>
                        <a:latin typeface="Helvetica" pitchFamily="8" charset="0"/>
                      </a:endParaRPr>
                    </a:p>
                  </a:txBody>
                  <a:tcPr marL="0" marR="0" marT="45728" marB="0" horzOverflow="overflow">
                    <a:lnL>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5"/>
                  </a:ext>
                </a:extLst>
              </a:tr>
              <a:tr h="271512">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a:ln>
                            <a:noFill/>
                          </a:ln>
                          <a:solidFill>
                            <a:schemeClr val="tx1"/>
                          </a:solidFill>
                          <a:effectLst/>
                          <a:latin typeface="Helvetica" pitchFamily="8" charset="0"/>
                        </a:rPr>
                        <a:t>200</a:t>
                      </a:r>
                    </a:p>
                  </a:txBody>
                  <a:tcPr marL="0" marR="0" marT="45728" marB="0" horzOverflow="overflow">
                    <a:lnL cap="flat">
                      <a:noFill/>
                    </a:lnL>
                    <a:lnR cap="flat">
                      <a:noFill/>
                    </a:lnR>
                    <a:lnT cap="flat">
                      <a:noFill/>
                    </a:lnT>
                    <a:lnB cap="flat">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400" b="1" i="0" u="none" strike="noStrike" cap="none" normalizeH="0" baseline="0">
                        <a:ln>
                          <a:noFill/>
                        </a:ln>
                        <a:solidFill>
                          <a:schemeClr val="tx1"/>
                        </a:solidFill>
                        <a:effectLst/>
                        <a:latin typeface="Helvetica" pitchFamily="8" charset="0"/>
                      </a:endParaRPr>
                    </a:p>
                  </a:txBody>
                  <a:tcPr marL="0" marR="0" marT="45728" marB="0"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a:ln>
                            <a:noFill/>
                          </a:ln>
                          <a:solidFill>
                            <a:schemeClr val="tx1"/>
                          </a:solidFill>
                          <a:effectLst/>
                          <a:latin typeface="Helvetica" pitchFamily="8" charset="0"/>
                        </a:rPr>
                        <a:t>250</a:t>
                      </a:r>
                    </a:p>
                  </a:txBody>
                  <a:tcPr marL="0" marR="137136" marT="45728" marB="0" horzOverflow="overflow">
                    <a:lnL w="12700" cap="flat" cmpd="sng" algn="ctr">
                      <a:solidFill>
                        <a:schemeClr val="tx1"/>
                      </a:solidFill>
                      <a:prstDash val="solid"/>
                      <a:round/>
                      <a:headEnd type="none" w="med" len="med"/>
                      <a:tailEnd type="none" w="med" len="med"/>
                    </a:lnL>
                    <a:lnR cap="flat">
                      <a:noFill/>
                    </a:lnR>
                    <a:lnT cap="flat">
                      <a:noFill/>
                    </a:lnT>
                    <a:lnB cap="flat">
                      <a:noFill/>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endParaRPr kumimoji="0" lang="en-US" sz="1400" b="1" i="0" u="none" strike="noStrike" cap="none" normalizeH="0" baseline="0">
                        <a:ln>
                          <a:noFill/>
                        </a:ln>
                        <a:solidFill>
                          <a:schemeClr val="tx1"/>
                        </a:solidFill>
                        <a:effectLst/>
                        <a:latin typeface="Helvetica" pitchFamily="8" charset="0"/>
                      </a:endParaRPr>
                    </a:p>
                  </a:txBody>
                  <a:tcPr marL="0" marR="0" marT="45728" marB="0"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a:ln>
                            <a:noFill/>
                          </a:ln>
                          <a:solidFill>
                            <a:schemeClr val="tx1"/>
                          </a:solidFill>
                          <a:effectLst/>
                          <a:latin typeface="Helvetica" pitchFamily="8" charset="0"/>
                        </a:rPr>
                        <a:t>-50</a:t>
                      </a:r>
                    </a:p>
                  </a:txBody>
                  <a:tcPr marL="0" marR="0" marT="45728" marB="0" horzOverflow="overflow">
                    <a:lnL w="12700" cap="flat" cmpd="sng" algn="ctr">
                      <a:solidFill>
                        <a:schemeClr val="tx1"/>
                      </a:solidFill>
                      <a:prstDash val="solid"/>
                      <a:round/>
                      <a:headEnd type="none" w="med" len="med"/>
                      <a:tailEnd type="none" w="med" len="med"/>
                    </a:lnL>
                    <a:lnR>
                      <a:noFill/>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200" b="0" i="0" u="none" strike="noStrike" cap="none" normalizeH="0" baseline="0">
                        <a:ln>
                          <a:noFill/>
                        </a:ln>
                        <a:solidFill>
                          <a:schemeClr val="tx1"/>
                        </a:solidFill>
                        <a:effectLst/>
                        <a:latin typeface="Helvetica" pitchFamily="8" charset="0"/>
                      </a:endParaRPr>
                    </a:p>
                  </a:txBody>
                  <a:tcPr marL="0" marR="0" marT="45728" marB="0" horzOverflow="overflow">
                    <a:lnL>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6"/>
                  </a:ext>
                </a:extLst>
              </a:tr>
              <a:tr h="271512">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a:ln>
                            <a:noFill/>
                          </a:ln>
                          <a:solidFill>
                            <a:schemeClr val="tx1"/>
                          </a:solidFill>
                          <a:effectLst/>
                          <a:latin typeface="Helvetica" pitchFamily="8" charset="0"/>
                        </a:rPr>
                        <a:t>400</a:t>
                      </a:r>
                    </a:p>
                  </a:txBody>
                  <a:tcPr marL="0" marR="0" marT="45728" marB="0" horzOverflow="overflow">
                    <a:lnL cap="flat">
                      <a:noFill/>
                    </a:lnL>
                    <a:lnR cap="flat">
                      <a:noFill/>
                    </a:lnR>
                    <a:lnT cap="flat">
                      <a:noFill/>
                    </a:lnT>
                    <a:lnB cap="flat">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400" b="1" i="0" u="none" strike="noStrike" cap="none" normalizeH="0" baseline="0">
                        <a:ln>
                          <a:noFill/>
                        </a:ln>
                        <a:solidFill>
                          <a:schemeClr val="tx1"/>
                        </a:solidFill>
                        <a:effectLst/>
                        <a:latin typeface="Helvetica" pitchFamily="8" charset="0"/>
                      </a:endParaRPr>
                    </a:p>
                  </a:txBody>
                  <a:tcPr marL="0" marR="0" marT="45728" marB="0"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a:ln>
                            <a:noFill/>
                          </a:ln>
                          <a:solidFill>
                            <a:schemeClr val="tx1"/>
                          </a:solidFill>
                          <a:effectLst/>
                          <a:latin typeface="Helvetica" pitchFamily="8" charset="0"/>
                        </a:rPr>
                        <a:t>400</a:t>
                      </a:r>
                    </a:p>
                  </a:txBody>
                  <a:tcPr marL="0" marR="137136" marT="45728" marB="0" horzOverflow="overflow">
                    <a:lnL w="12700" cap="flat" cmpd="sng" algn="ctr">
                      <a:solidFill>
                        <a:schemeClr val="tx1"/>
                      </a:solidFill>
                      <a:prstDash val="solid"/>
                      <a:round/>
                      <a:headEnd type="none" w="med" len="med"/>
                      <a:tailEnd type="none" w="med" len="med"/>
                    </a:lnL>
                    <a:lnR cap="flat">
                      <a:noFill/>
                    </a:lnR>
                    <a:lnT cap="flat">
                      <a:noFill/>
                    </a:lnT>
                    <a:lnB cap="flat">
                      <a:noFill/>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endParaRPr kumimoji="0" lang="en-US" sz="1400" b="1" i="0" u="none" strike="noStrike" cap="none" normalizeH="0" baseline="0">
                        <a:ln>
                          <a:noFill/>
                        </a:ln>
                        <a:solidFill>
                          <a:schemeClr val="tx1"/>
                        </a:solidFill>
                        <a:effectLst/>
                        <a:latin typeface="Helvetica" pitchFamily="8" charset="0"/>
                      </a:endParaRPr>
                    </a:p>
                  </a:txBody>
                  <a:tcPr marL="0" marR="0" marT="45728" marB="0"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a:ln>
                            <a:noFill/>
                          </a:ln>
                          <a:solidFill>
                            <a:schemeClr val="tx1"/>
                          </a:solidFill>
                          <a:effectLst/>
                          <a:latin typeface="Helvetica" pitchFamily="8" charset="0"/>
                        </a:rPr>
                        <a:t>0</a:t>
                      </a:r>
                    </a:p>
                  </a:txBody>
                  <a:tcPr marL="0" marR="0" marT="45728" marB="0" horzOverflow="overflow">
                    <a:lnL w="12700" cap="flat" cmpd="sng" algn="ctr">
                      <a:solidFill>
                        <a:schemeClr val="tx1"/>
                      </a:solidFill>
                      <a:prstDash val="solid"/>
                      <a:round/>
                      <a:headEnd type="none" w="med" len="med"/>
                      <a:tailEnd type="none" w="med" len="med"/>
                    </a:lnL>
                    <a:lnR>
                      <a:noFill/>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200" b="0" i="0" u="none" strike="noStrike" cap="none" normalizeH="0" baseline="0">
                        <a:ln>
                          <a:noFill/>
                        </a:ln>
                        <a:solidFill>
                          <a:schemeClr val="tx1"/>
                        </a:solidFill>
                        <a:effectLst/>
                        <a:latin typeface="Helvetica" pitchFamily="8" charset="0"/>
                      </a:endParaRPr>
                    </a:p>
                  </a:txBody>
                  <a:tcPr marL="0" marR="0" marT="45728" marB="0" horzOverflow="overflow">
                    <a:lnL>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7"/>
                  </a:ext>
                </a:extLst>
              </a:tr>
              <a:tr h="271512">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a:ln>
                            <a:noFill/>
                          </a:ln>
                          <a:solidFill>
                            <a:schemeClr val="tx1"/>
                          </a:solidFill>
                          <a:effectLst/>
                          <a:latin typeface="Helvetica" pitchFamily="8" charset="0"/>
                        </a:rPr>
                        <a:t>600</a:t>
                      </a:r>
                    </a:p>
                  </a:txBody>
                  <a:tcPr marL="0" marR="0" marT="45728" marB="0" horzOverflow="overflow">
                    <a:lnL cap="flat">
                      <a:noFill/>
                    </a:lnL>
                    <a:lnR cap="flat">
                      <a:noFill/>
                    </a:lnR>
                    <a:lnT cap="flat">
                      <a:noFill/>
                    </a:lnT>
                    <a:lnB cap="flat">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400" b="1" i="0" u="none" strike="noStrike" cap="none" normalizeH="0" baseline="0">
                        <a:ln>
                          <a:noFill/>
                        </a:ln>
                        <a:solidFill>
                          <a:schemeClr val="tx1"/>
                        </a:solidFill>
                        <a:effectLst/>
                        <a:latin typeface="Helvetica" pitchFamily="8" charset="0"/>
                      </a:endParaRPr>
                    </a:p>
                  </a:txBody>
                  <a:tcPr marL="0" marR="0" marT="45728" marB="0"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a:ln>
                            <a:noFill/>
                          </a:ln>
                          <a:solidFill>
                            <a:schemeClr val="tx1"/>
                          </a:solidFill>
                          <a:effectLst/>
                          <a:latin typeface="Helvetica" pitchFamily="8" charset="0"/>
                        </a:rPr>
                        <a:t>550</a:t>
                      </a:r>
                    </a:p>
                  </a:txBody>
                  <a:tcPr marL="0" marR="137136" marT="45728" marB="0" horzOverflow="overflow">
                    <a:lnL w="12700" cap="flat" cmpd="sng" algn="ctr">
                      <a:solidFill>
                        <a:schemeClr val="tx1"/>
                      </a:solidFill>
                      <a:prstDash val="solid"/>
                      <a:round/>
                      <a:headEnd type="none" w="med" len="med"/>
                      <a:tailEnd type="none" w="med" len="med"/>
                    </a:lnL>
                    <a:lnR cap="flat">
                      <a:noFill/>
                    </a:lnR>
                    <a:lnT cap="flat">
                      <a:noFill/>
                    </a:lnT>
                    <a:lnB cap="flat">
                      <a:noFill/>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endParaRPr kumimoji="0" lang="en-US" sz="1400" b="1" i="0" u="none" strike="noStrike" cap="none" normalizeH="0" baseline="0">
                        <a:ln>
                          <a:noFill/>
                        </a:ln>
                        <a:solidFill>
                          <a:schemeClr val="tx1"/>
                        </a:solidFill>
                        <a:effectLst/>
                        <a:latin typeface="Helvetica" pitchFamily="8" charset="0"/>
                      </a:endParaRPr>
                    </a:p>
                  </a:txBody>
                  <a:tcPr marL="0" marR="0" marT="45728" marB="0"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a:ln>
                            <a:noFill/>
                          </a:ln>
                          <a:solidFill>
                            <a:schemeClr val="tx1"/>
                          </a:solidFill>
                          <a:effectLst/>
                          <a:latin typeface="Helvetica" pitchFamily="8" charset="0"/>
                        </a:rPr>
                        <a:t>50</a:t>
                      </a:r>
                    </a:p>
                  </a:txBody>
                  <a:tcPr marL="0" marR="0" marT="45728" marB="0" horzOverflow="overflow">
                    <a:lnL w="12700" cap="flat" cmpd="sng" algn="ctr">
                      <a:solidFill>
                        <a:schemeClr val="tx1"/>
                      </a:solidFill>
                      <a:prstDash val="solid"/>
                      <a:round/>
                      <a:headEnd type="none" w="med" len="med"/>
                      <a:tailEnd type="none" w="med" len="med"/>
                    </a:lnL>
                    <a:lnR>
                      <a:noFill/>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200" b="0" i="0" u="none" strike="noStrike" cap="none" normalizeH="0" baseline="0">
                        <a:ln>
                          <a:noFill/>
                        </a:ln>
                        <a:solidFill>
                          <a:schemeClr val="tx1"/>
                        </a:solidFill>
                        <a:effectLst/>
                        <a:latin typeface="Helvetica" pitchFamily="8" charset="0"/>
                      </a:endParaRPr>
                    </a:p>
                  </a:txBody>
                  <a:tcPr marL="0" marR="0" marT="45728" marB="0" horzOverflow="overflow">
                    <a:lnL>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8"/>
                  </a:ext>
                </a:extLst>
              </a:tr>
              <a:tr h="259127">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a:ln>
                            <a:noFill/>
                          </a:ln>
                          <a:solidFill>
                            <a:schemeClr val="tx1"/>
                          </a:solidFill>
                          <a:effectLst/>
                          <a:latin typeface="Helvetica" pitchFamily="8" charset="0"/>
                        </a:rPr>
                        <a:t>800</a:t>
                      </a:r>
                    </a:p>
                  </a:txBody>
                  <a:tcPr marL="0" marR="0" marT="45728" marB="0" horzOverflow="overflow">
                    <a:lnL cap="flat">
                      <a:noFill/>
                    </a:lnL>
                    <a:lnR cap="flat">
                      <a:noFill/>
                    </a:lnR>
                    <a:lnT cap="flat">
                      <a:noFill/>
                    </a:lnT>
                    <a:lnB cap="flat">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400" b="1" i="0" u="none" strike="noStrike" cap="none" normalizeH="0" baseline="0">
                        <a:ln>
                          <a:noFill/>
                        </a:ln>
                        <a:solidFill>
                          <a:schemeClr val="tx1"/>
                        </a:solidFill>
                        <a:effectLst/>
                        <a:latin typeface="Helvetica" pitchFamily="8" charset="0"/>
                      </a:endParaRPr>
                    </a:p>
                  </a:txBody>
                  <a:tcPr marL="0" marR="0" marT="45728" marB="0"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a:ln>
                            <a:noFill/>
                          </a:ln>
                          <a:solidFill>
                            <a:schemeClr val="tx1"/>
                          </a:solidFill>
                          <a:effectLst/>
                          <a:latin typeface="Helvetica" pitchFamily="8" charset="0"/>
                        </a:rPr>
                        <a:t>700</a:t>
                      </a:r>
                    </a:p>
                  </a:txBody>
                  <a:tcPr marL="0" marR="137136" marT="45728" marB="0" horzOverflow="overflow">
                    <a:lnL w="12700" cap="flat" cmpd="sng" algn="ctr">
                      <a:solidFill>
                        <a:schemeClr val="tx1"/>
                      </a:solidFill>
                      <a:prstDash val="solid"/>
                      <a:round/>
                      <a:headEnd type="none" w="med" len="med"/>
                      <a:tailEnd type="none" w="med" len="med"/>
                    </a:lnL>
                    <a:lnR cap="flat">
                      <a:noFill/>
                    </a:lnR>
                    <a:lnT cap="flat">
                      <a:noFill/>
                    </a:lnT>
                    <a:lnB cap="flat">
                      <a:noFill/>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endParaRPr kumimoji="0" lang="en-US" sz="1400" b="1" i="0" u="none" strike="noStrike" cap="none" normalizeH="0" baseline="0">
                        <a:ln>
                          <a:noFill/>
                        </a:ln>
                        <a:solidFill>
                          <a:schemeClr val="tx1"/>
                        </a:solidFill>
                        <a:effectLst/>
                        <a:latin typeface="Helvetica" pitchFamily="8" charset="0"/>
                      </a:endParaRPr>
                    </a:p>
                  </a:txBody>
                  <a:tcPr marL="0" marR="0" marT="45728" marB="0"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a:ln>
                            <a:noFill/>
                          </a:ln>
                          <a:solidFill>
                            <a:schemeClr val="tx1"/>
                          </a:solidFill>
                          <a:effectLst/>
                          <a:latin typeface="Helvetica" pitchFamily="8" charset="0"/>
                        </a:rPr>
                        <a:t>100</a:t>
                      </a:r>
                    </a:p>
                  </a:txBody>
                  <a:tcPr marL="0" marR="0" marT="45728" marB="0" horzOverflow="overflow">
                    <a:lnL w="12700" cap="flat" cmpd="sng" algn="ctr">
                      <a:solidFill>
                        <a:schemeClr val="tx1"/>
                      </a:solidFill>
                      <a:prstDash val="solid"/>
                      <a:round/>
                      <a:headEnd type="none" w="med" len="med"/>
                      <a:tailEnd type="none" w="med" len="med"/>
                    </a:lnL>
                    <a:lnR>
                      <a:noFill/>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200" b="0" i="0" u="none" strike="noStrike" cap="none" normalizeH="0" baseline="0">
                        <a:ln>
                          <a:noFill/>
                        </a:ln>
                        <a:solidFill>
                          <a:schemeClr val="tx1"/>
                        </a:solidFill>
                        <a:effectLst/>
                        <a:latin typeface="Helvetica" pitchFamily="8" charset="0"/>
                      </a:endParaRPr>
                    </a:p>
                  </a:txBody>
                  <a:tcPr marL="0" marR="0" marT="45728" marB="0" horzOverflow="overflow">
                    <a:lnL>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9"/>
                  </a:ext>
                </a:extLst>
              </a:tr>
              <a:tr h="271512">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a:ln>
                            <a:noFill/>
                          </a:ln>
                          <a:solidFill>
                            <a:schemeClr val="tx1"/>
                          </a:solidFill>
                          <a:effectLst/>
                          <a:latin typeface="Helvetica" pitchFamily="8" charset="0"/>
                        </a:rPr>
                        <a:t>1,000</a:t>
                      </a:r>
                    </a:p>
                  </a:txBody>
                  <a:tcPr marL="0" marR="0" marT="45728" marB="0" horzOverflow="overflow">
                    <a:lnL cap="flat">
                      <a:noFill/>
                    </a:lnL>
                    <a:lnR cap="flat">
                      <a:noFill/>
                    </a:lnR>
                    <a:lnT cap="fla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400" b="1" i="0" u="none" strike="noStrike" cap="none" normalizeH="0" baseline="0">
                        <a:ln>
                          <a:noFill/>
                        </a:ln>
                        <a:solidFill>
                          <a:schemeClr val="tx1"/>
                        </a:solidFill>
                        <a:effectLst/>
                        <a:latin typeface="Helvetica" pitchFamily="8" charset="0"/>
                      </a:endParaRPr>
                    </a:p>
                  </a:txBody>
                  <a:tcPr marL="0" marR="0" marT="45728" marB="0" horzOverflow="overflow">
                    <a:lnL cap="flat">
                      <a:noFill/>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a:ln>
                            <a:noFill/>
                          </a:ln>
                          <a:solidFill>
                            <a:schemeClr val="tx1"/>
                          </a:solidFill>
                          <a:effectLst/>
                          <a:latin typeface="Helvetica" pitchFamily="8" charset="0"/>
                        </a:rPr>
                        <a:t>850</a:t>
                      </a:r>
                    </a:p>
                  </a:txBody>
                  <a:tcPr marL="0" marR="137136" marT="45728" marB="0" horzOverflow="overflow">
                    <a:lnL w="12700"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endParaRPr kumimoji="0" lang="en-US" sz="1400" b="1" i="0" u="none" strike="noStrike" cap="none" normalizeH="0" baseline="0">
                        <a:ln>
                          <a:noFill/>
                        </a:ln>
                        <a:solidFill>
                          <a:schemeClr val="tx1"/>
                        </a:solidFill>
                        <a:effectLst/>
                        <a:latin typeface="Helvetica" pitchFamily="8" charset="0"/>
                      </a:endParaRPr>
                    </a:p>
                  </a:txBody>
                  <a:tcPr marL="0" marR="0" marT="45728" marB="0" horzOverflow="overflow">
                    <a:lnL cap="flat">
                      <a:noFill/>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a:ln>
                            <a:noFill/>
                          </a:ln>
                          <a:solidFill>
                            <a:schemeClr val="tx1"/>
                          </a:solidFill>
                          <a:effectLst/>
                          <a:latin typeface="Helvetica" pitchFamily="8" charset="0"/>
                        </a:rPr>
                        <a:t>150</a:t>
                      </a:r>
                    </a:p>
                  </a:txBody>
                  <a:tcPr marL="0" marR="0" marT="45728" marB="0" horzOverflow="overflow">
                    <a:lnL w="12700" cap="flat" cmpd="sng" algn="ctr">
                      <a:solidFill>
                        <a:schemeClr val="tx1"/>
                      </a:solidFill>
                      <a:prstDash val="solid"/>
                      <a:round/>
                      <a:headEnd type="none" w="med" len="med"/>
                      <a:tailEnd type="none" w="med" len="med"/>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200" b="0" i="0" u="none" strike="noStrike" cap="none" normalizeH="0" baseline="0">
                        <a:ln>
                          <a:noFill/>
                        </a:ln>
                        <a:solidFill>
                          <a:schemeClr val="tx1"/>
                        </a:solidFill>
                        <a:effectLst/>
                        <a:latin typeface="Helvetica" pitchFamily="8" charset="0"/>
                      </a:endParaRPr>
                    </a:p>
                  </a:txBody>
                  <a:tcPr marL="0" marR="0" marT="45728" marB="0"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10"/>
                  </a:ext>
                </a:extLst>
              </a:tr>
              <a:tr h="213398">
                <a:tc gridSpan="9">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endParaRPr kumimoji="0" lang="en-US" sz="1400" b="1" i="0" u="none" strike="noStrike" cap="none" normalizeH="0" baseline="0">
                        <a:ln>
                          <a:noFill/>
                        </a:ln>
                        <a:solidFill>
                          <a:schemeClr val="tx1"/>
                        </a:solidFill>
                        <a:effectLst/>
                        <a:latin typeface="Helvetica" pitchFamily="8" charset="0"/>
                      </a:endParaRPr>
                    </a:p>
                  </a:txBody>
                  <a:tcPr marL="0" marR="0" marT="0" marB="0" horzOverflow="overflow">
                    <a:lnL cap="flat">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1"/>
                  </a:ext>
                </a:extLst>
              </a:tr>
            </a:tbl>
          </a:graphicData>
        </a:graphic>
      </p:graphicFrame>
      <p:pic>
        <p:nvPicPr>
          <p:cNvPr id="1295584" name="Picture 224" descr="fig8_6_1ppt">
            <a:extLst>
              <a:ext uri="{FF2B5EF4-FFF2-40B4-BE49-F238E27FC236}">
                <a16:creationId xmlns:a16="http://schemas.microsoft.com/office/drawing/2014/main" id="{E05E821D-B8D0-4755-BDC0-8F93D23330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990600"/>
            <a:ext cx="474345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95585" name="Picture 225" descr="fig8_6_2ppt">
            <a:extLst>
              <a:ext uri="{FF2B5EF4-FFF2-40B4-BE49-F238E27FC236}">
                <a16:creationId xmlns:a16="http://schemas.microsoft.com/office/drawing/2014/main" id="{3A222CC3-FA4D-49D6-A566-16EDDB7F1C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5813" y="990600"/>
            <a:ext cx="4695825"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95586" name="Picture 226" descr="fig8_6_3ppt">
            <a:extLst>
              <a:ext uri="{FF2B5EF4-FFF2-40B4-BE49-F238E27FC236}">
                <a16:creationId xmlns:a16="http://schemas.microsoft.com/office/drawing/2014/main" id="{BB1F1535-19F2-4BB7-BED3-EDD698E726E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5813" y="990600"/>
            <a:ext cx="4695825"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95587" name="Picture 227" descr="fig8_6_4ppt">
            <a:extLst>
              <a:ext uri="{FF2B5EF4-FFF2-40B4-BE49-F238E27FC236}">
                <a16:creationId xmlns:a16="http://schemas.microsoft.com/office/drawing/2014/main" id="{81E0F28E-1A35-4093-8FFA-22137CBD09D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813" y="990600"/>
            <a:ext cx="4695825"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a:hlinkClick r:id="rId6" action="ppaction://hlinksldjump"/>
            <a:extLst>
              <a:ext uri="{FF2B5EF4-FFF2-40B4-BE49-F238E27FC236}">
                <a16:creationId xmlns:a16="http://schemas.microsoft.com/office/drawing/2014/main" id="{F52A1A9F-A865-45BF-A91D-9CF33F964AC8}"/>
              </a:ext>
            </a:extLst>
          </p:cNvPr>
          <p:cNvSpPr txBox="1"/>
          <p:nvPr/>
        </p:nvSpPr>
        <p:spPr>
          <a:xfrm>
            <a:off x="7772400" y="5924035"/>
            <a:ext cx="762000" cy="369332"/>
          </a:xfrm>
          <a:prstGeom prst="rect">
            <a:avLst/>
          </a:prstGeom>
          <a:noFill/>
        </p:spPr>
        <p:txBody>
          <a:bodyPr wrap="square" rtlCol="0">
            <a:spAutoFit/>
          </a:bodyPr>
          <a:lstStyle/>
          <a:p>
            <a:r>
              <a:rPr lang="en-US" dirty="0">
                <a:solidFill>
                  <a:srgbClr val="FF0000"/>
                </a:solidFill>
                <a:hlinkClick r:id="rId7" action="ppaction://hlinksldjump">
                  <a:extLst>
                    <a:ext uri="{A12FA001-AC4F-418D-AE19-62706E023703}">
                      <ahyp:hlinkClr xmlns:ahyp="http://schemas.microsoft.com/office/drawing/2018/hyperlinkcolor" val="tx"/>
                    </a:ext>
                  </a:extLst>
                </a:hlinkClick>
              </a:rPr>
              <a:t>Back</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295584"/>
                                        </p:tgtEl>
                                        <p:attrNameLst>
                                          <p:attrName>style.visibility</p:attrName>
                                        </p:attrNameLst>
                                      </p:cBhvr>
                                      <p:to>
                                        <p:strVal val="visible"/>
                                      </p:to>
                                    </p:set>
                                    <p:animEffect transition="in" filter="wipe(left)">
                                      <p:cBhvr>
                                        <p:cTn id="7" dur="1000"/>
                                        <p:tgtEl>
                                          <p:spTgt spid="129558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95363"/>
                                        </p:tgtEl>
                                        <p:attrNameLst>
                                          <p:attrName>style.visibility</p:attrName>
                                        </p:attrNameLst>
                                      </p:cBhvr>
                                      <p:to>
                                        <p:strVal val="visible"/>
                                      </p:to>
                                    </p:set>
                                    <p:animEffect transition="in" filter="wipe(left)">
                                      <p:cBhvr>
                                        <p:cTn id="10" dur="500"/>
                                        <p:tgtEl>
                                          <p:spTgt spid="1295363"/>
                                        </p:tgtEl>
                                      </p:cBhvr>
                                    </p:animEffect>
                                  </p:childTnLst>
                                </p:cTn>
                              </p:par>
                              <p:par>
                                <p:cTn id="11" presetID="3" presetClass="entr" presetSubtype="10" fill="hold" nodeType="withEffect">
                                  <p:stCondLst>
                                    <p:cond delay="0"/>
                                  </p:stCondLst>
                                  <p:childTnLst>
                                    <p:set>
                                      <p:cBhvr>
                                        <p:cTn id="12" dur="1" fill="hold">
                                          <p:stCondLst>
                                            <p:cond delay="0"/>
                                          </p:stCondLst>
                                        </p:cTn>
                                        <p:tgtEl>
                                          <p:spTgt spid="1295577"/>
                                        </p:tgtEl>
                                        <p:attrNameLst>
                                          <p:attrName>style.visibility</p:attrName>
                                        </p:attrNameLst>
                                      </p:cBhvr>
                                      <p:to>
                                        <p:strVal val="visible"/>
                                      </p:to>
                                    </p:set>
                                    <p:animEffect transition="in" filter="blinds(horizontal)">
                                      <p:cBhvr>
                                        <p:cTn id="13" dur="500"/>
                                        <p:tgtEl>
                                          <p:spTgt spid="129557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nodeType="clickEffect">
                                  <p:stCondLst>
                                    <p:cond delay="0"/>
                                  </p:stCondLst>
                                  <p:childTnLst>
                                    <p:set>
                                      <p:cBhvr>
                                        <p:cTn id="17" dur="1" fill="hold">
                                          <p:stCondLst>
                                            <p:cond delay="0"/>
                                          </p:stCondLst>
                                        </p:cTn>
                                        <p:tgtEl>
                                          <p:spTgt spid="1295585"/>
                                        </p:tgtEl>
                                        <p:attrNameLst>
                                          <p:attrName>style.visibility</p:attrName>
                                        </p:attrNameLst>
                                      </p:cBhvr>
                                      <p:to>
                                        <p:strVal val="visible"/>
                                      </p:to>
                                    </p:set>
                                    <p:animEffect transition="in" filter="wipe(left)">
                                      <p:cBhvr>
                                        <p:cTn id="18" dur="1000"/>
                                        <p:tgtEl>
                                          <p:spTgt spid="1295585"/>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nodeType="clickEffect">
                                  <p:stCondLst>
                                    <p:cond delay="0"/>
                                  </p:stCondLst>
                                  <p:childTnLst>
                                    <p:set>
                                      <p:cBhvr>
                                        <p:cTn id="22" dur="1" fill="hold">
                                          <p:stCondLst>
                                            <p:cond delay="0"/>
                                          </p:stCondLst>
                                        </p:cTn>
                                        <p:tgtEl>
                                          <p:spTgt spid="1295586"/>
                                        </p:tgtEl>
                                        <p:attrNameLst>
                                          <p:attrName>style.visibility</p:attrName>
                                        </p:attrNameLst>
                                      </p:cBhvr>
                                      <p:to>
                                        <p:strVal val="visible"/>
                                      </p:to>
                                    </p:set>
                                    <p:animEffect transition="in" filter="wipe(left)">
                                      <p:cBhvr>
                                        <p:cTn id="23" dur="1000"/>
                                        <p:tgtEl>
                                          <p:spTgt spid="1295586"/>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nodeType="clickEffect">
                                  <p:stCondLst>
                                    <p:cond delay="0"/>
                                  </p:stCondLst>
                                  <p:childTnLst>
                                    <p:set>
                                      <p:cBhvr>
                                        <p:cTn id="27" dur="1" fill="hold">
                                          <p:stCondLst>
                                            <p:cond delay="0"/>
                                          </p:stCondLst>
                                        </p:cTn>
                                        <p:tgtEl>
                                          <p:spTgt spid="1295587"/>
                                        </p:tgtEl>
                                        <p:attrNameLst>
                                          <p:attrName>style.visibility</p:attrName>
                                        </p:attrNameLst>
                                      </p:cBhvr>
                                      <p:to>
                                        <p:strVal val="visible"/>
                                      </p:to>
                                    </p:set>
                                    <p:animEffect transition="in" filter="wipe(left)">
                                      <p:cBhvr>
                                        <p:cTn id="28" dur="1000"/>
                                        <p:tgtEl>
                                          <p:spTgt spid="12955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5363"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Slide Number Placeholder 2">
            <a:extLst>
              <a:ext uri="{FF2B5EF4-FFF2-40B4-BE49-F238E27FC236}">
                <a16:creationId xmlns:a16="http://schemas.microsoft.com/office/drawing/2014/main" id="{F720AC88-CA19-4347-BB24-F1E5976CB000}"/>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F23EE6F7-FA69-46B0-8B8F-1F41587E49AE}" type="slidenum">
              <a:rPr lang="en-US" altLang="en-US" b="0">
                <a:solidFill>
                  <a:srgbClr val="1469B2"/>
                </a:solidFill>
                <a:latin typeface="Arial" panose="020B0604020202020204" pitchFamily="34" charset="0"/>
              </a:rPr>
              <a:pPr eaLnBrk="1" hangingPunct="1"/>
              <a:t>18</a:t>
            </a:fld>
            <a:r>
              <a:rPr lang="en-US" altLang="en-US" b="0">
                <a:solidFill>
                  <a:srgbClr val="1469B2"/>
                </a:solidFill>
                <a:latin typeface="Arial" panose="020B0604020202020204" pitchFamily="34" charset="0"/>
              </a:rPr>
              <a:t> of 38</a:t>
            </a:r>
          </a:p>
        </p:txBody>
      </p:sp>
      <p:sp>
        <p:nvSpPr>
          <p:cNvPr id="17411" name="Rectangle 2">
            <a:extLst>
              <a:ext uri="{FF2B5EF4-FFF2-40B4-BE49-F238E27FC236}">
                <a16:creationId xmlns:a16="http://schemas.microsoft.com/office/drawing/2014/main" id="{785E50EE-FDDF-4A60-A630-2A913C7322C3}"/>
              </a:ext>
            </a:extLst>
          </p:cNvPr>
          <p:cNvSpPr>
            <a:spLocks noChangeArrowheads="1"/>
          </p:cNvSpPr>
          <p:nvPr/>
        </p:nvSpPr>
        <p:spPr bwMode="auto">
          <a:xfrm>
            <a:off x="757238" y="0"/>
            <a:ext cx="8382000" cy="9144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91440" anchor="b"/>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8C1B54"/>
                </a:solidFill>
              </a:rPr>
              <a:t>AGGREGATE OUTPUT AND </a:t>
            </a:r>
            <a:br>
              <a:rPr lang="en-US" altLang="en-US" sz="2800">
                <a:solidFill>
                  <a:srgbClr val="8C1B54"/>
                </a:solidFill>
              </a:rPr>
            </a:br>
            <a:r>
              <a:rPr lang="en-US" altLang="en-US" sz="2800">
                <a:solidFill>
                  <a:srgbClr val="8C1B54"/>
                </a:solidFill>
              </a:rPr>
              <a:t>AGGREGATE INCOME (</a:t>
            </a:r>
            <a:r>
              <a:rPr lang="en-US" altLang="en-US" sz="2800" i="1">
                <a:solidFill>
                  <a:srgbClr val="8C1B54"/>
                </a:solidFill>
              </a:rPr>
              <a:t>Y</a:t>
            </a:r>
            <a:r>
              <a:rPr lang="en-US" altLang="en-US" sz="2800">
                <a:solidFill>
                  <a:srgbClr val="8C1B54"/>
                </a:solidFill>
              </a:rPr>
              <a:t>)</a:t>
            </a:r>
          </a:p>
        </p:txBody>
      </p:sp>
      <p:sp>
        <p:nvSpPr>
          <p:cNvPr id="1293375" name="Rectangle 63">
            <a:extLst>
              <a:ext uri="{FF2B5EF4-FFF2-40B4-BE49-F238E27FC236}">
                <a16:creationId xmlns:a16="http://schemas.microsoft.com/office/drawing/2014/main" id="{7504D556-A4B7-4547-A3A7-859AEA983993}"/>
              </a:ext>
            </a:extLst>
          </p:cNvPr>
          <p:cNvSpPr>
            <a:spLocks noChangeArrowheads="1"/>
          </p:cNvSpPr>
          <p:nvPr/>
        </p:nvSpPr>
        <p:spPr bwMode="auto">
          <a:xfrm>
            <a:off x="1524000" y="1371600"/>
            <a:ext cx="6553200"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28600" indent="-228600"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buFontTx/>
              <a:buChar char="•"/>
            </a:pPr>
            <a:r>
              <a:rPr lang="en-US" altLang="en-US" sz="2000" b="0">
                <a:solidFill>
                  <a:schemeClr val="tx1"/>
                </a:solidFill>
              </a:rPr>
              <a:t>Where the consumption function is </a:t>
            </a:r>
            <a:r>
              <a:rPr lang="en-US" altLang="en-US" sz="2000" b="0" i="1">
                <a:solidFill>
                  <a:schemeClr val="tx1"/>
                </a:solidFill>
              </a:rPr>
              <a:t>above</a:t>
            </a:r>
            <a:r>
              <a:rPr lang="en-US" altLang="en-US" sz="2000" b="0">
                <a:solidFill>
                  <a:schemeClr val="tx1"/>
                </a:solidFill>
              </a:rPr>
              <a:t> the 45° line, consumption exceeds income, and saving is negative.</a:t>
            </a:r>
          </a:p>
          <a:p>
            <a:pPr eaLnBrk="1" hangingPunct="1">
              <a:spcBef>
                <a:spcPct val="0"/>
              </a:spcBef>
              <a:buFontTx/>
              <a:buChar char="•"/>
            </a:pPr>
            <a:r>
              <a:rPr lang="en-US" altLang="en-US" sz="2000" b="0">
                <a:solidFill>
                  <a:schemeClr val="tx1"/>
                </a:solidFill>
              </a:rPr>
              <a:t>Where the consumption function </a:t>
            </a:r>
            <a:r>
              <a:rPr lang="en-US" altLang="en-US" sz="2000" b="0" i="1">
                <a:solidFill>
                  <a:schemeClr val="tx1"/>
                </a:solidFill>
              </a:rPr>
              <a:t>crosses</a:t>
            </a:r>
            <a:r>
              <a:rPr lang="en-US" altLang="en-US" sz="2000" b="0">
                <a:solidFill>
                  <a:schemeClr val="tx1"/>
                </a:solidFill>
              </a:rPr>
              <a:t> the 45° line, consumption is equal to income, and saving is zero. </a:t>
            </a:r>
          </a:p>
          <a:p>
            <a:pPr eaLnBrk="1" hangingPunct="1">
              <a:spcBef>
                <a:spcPct val="0"/>
              </a:spcBef>
              <a:buFontTx/>
              <a:buChar char="•"/>
            </a:pPr>
            <a:r>
              <a:rPr lang="en-US" altLang="en-US" sz="2000" b="0">
                <a:solidFill>
                  <a:schemeClr val="tx1"/>
                </a:solidFill>
              </a:rPr>
              <a:t>Where the consumption function is </a:t>
            </a:r>
            <a:r>
              <a:rPr lang="en-US" altLang="en-US" sz="2000" b="0" i="1">
                <a:solidFill>
                  <a:schemeClr val="tx1"/>
                </a:solidFill>
              </a:rPr>
              <a:t>below</a:t>
            </a:r>
            <a:r>
              <a:rPr lang="en-US" altLang="en-US" sz="2000" b="0">
                <a:solidFill>
                  <a:schemeClr val="tx1"/>
                </a:solidFill>
              </a:rPr>
              <a:t> the 45° line, consumption is less than income, and saving is positive.</a:t>
            </a:r>
          </a:p>
        </p:txBody>
      </p:sp>
      <p:sp>
        <p:nvSpPr>
          <p:cNvPr id="1293376" name="Rectangle 64">
            <a:extLst>
              <a:ext uri="{FF2B5EF4-FFF2-40B4-BE49-F238E27FC236}">
                <a16:creationId xmlns:a16="http://schemas.microsoft.com/office/drawing/2014/main" id="{9CED2AC6-8BD7-4571-A13F-F5F5C375FB37}"/>
              </a:ext>
            </a:extLst>
          </p:cNvPr>
          <p:cNvSpPr>
            <a:spLocks noChangeArrowheads="1"/>
          </p:cNvSpPr>
          <p:nvPr/>
        </p:nvSpPr>
        <p:spPr bwMode="auto">
          <a:xfrm>
            <a:off x="746125" y="5410200"/>
            <a:ext cx="7785100" cy="1143000"/>
          </a:xfrm>
          <a:prstGeom prst="rect">
            <a:avLst/>
          </a:prstGeom>
          <a:solidFill>
            <a:srgbClr val="FFF0D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1400">
                <a:solidFill>
                  <a:schemeClr val="tx1"/>
                </a:solidFill>
              </a:rPr>
              <a:t>The consumption function and the saving function are mirror images of one another.   No information appears in one that does not also appear in the other.  These functions tell us how households in the aggregate will divide income between consumption spending and saving at every possible income level.  In other words, they embody aggregate household behavior.</a:t>
            </a:r>
          </a:p>
        </p:txBody>
      </p:sp>
      <p:sp>
        <p:nvSpPr>
          <p:cNvPr id="1293378" name="Rectangle 66">
            <a:extLst>
              <a:ext uri="{FF2B5EF4-FFF2-40B4-BE49-F238E27FC236}">
                <a16:creationId xmlns:a16="http://schemas.microsoft.com/office/drawing/2014/main" id="{826DCD02-F709-419E-800D-8CAD5F79BBDD}"/>
              </a:ext>
            </a:extLst>
          </p:cNvPr>
          <p:cNvSpPr>
            <a:spLocks noChangeArrowheads="1"/>
          </p:cNvSpPr>
          <p:nvPr/>
        </p:nvSpPr>
        <p:spPr bwMode="auto">
          <a:xfrm>
            <a:off x="1524000" y="3886200"/>
            <a:ext cx="65532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000" b="0">
                <a:solidFill>
                  <a:schemeClr val="tx1"/>
                </a:solidFill>
              </a:rPr>
              <a:t>Note that the slope of the saving function is Δ</a:t>
            </a:r>
            <a:r>
              <a:rPr lang="en-US" altLang="en-US" sz="2000" b="0" i="1">
                <a:solidFill>
                  <a:schemeClr val="tx1"/>
                </a:solidFill>
              </a:rPr>
              <a:t>S</a:t>
            </a:r>
            <a:r>
              <a:rPr lang="en-US" altLang="en-US" sz="2000" b="0">
                <a:solidFill>
                  <a:schemeClr val="tx1"/>
                </a:solidFill>
              </a:rPr>
              <a:t>/Δ</a:t>
            </a:r>
            <a:r>
              <a:rPr lang="en-US" altLang="en-US" sz="2000" b="0" i="1">
                <a:solidFill>
                  <a:schemeClr val="tx1"/>
                </a:solidFill>
              </a:rPr>
              <a:t>Y</a:t>
            </a:r>
            <a:r>
              <a:rPr lang="en-US" altLang="en-US" sz="2000" b="0">
                <a:solidFill>
                  <a:schemeClr val="tx1"/>
                </a:solidFill>
              </a:rPr>
              <a:t>, which is equal to the marginal propensity to save (</a:t>
            </a:r>
            <a:r>
              <a:rPr lang="en-US" altLang="en-US" sz="2000" b="0" i="1">
                <a:solidFill>
                  <a:schemeClr val="tx1"/>
                </a:solidFill>
              </a:rPr>
              <a:t>MPS</a:t>
            </a:r>
            <a:r>
              <a:rPr lang="en-US" altLang="en-US" sz="2000" b="0">
                <a:solidFill>
                  <a:schemeClr val="tx1"/>
                </a:solidFill>
              </a:rPr>
              <a:t>).</a:t>
            </a:r>
          </a:p>
        </p:txBody>
      </p:sp>
      <p:sp>
        <p:nvSpPr>
          <p:cNvPr id="7" name="TextBox 6">
            <a:hlinkClick r:id="rId2" action="ppaction://hlinksldjump"/>
            <a:extLst>
              <a:ext uri="{FF2B5EF4-FFF2-40B4-BE49-F238E27FC236}">
                <a16:creationId xmlns:a16="http://schemas.microsoft.com/office/drawing/2014/main" id="{7DF521FE-DE09-4423-8BA1-10F63A06BB1A}"/>
              </a:ext>
            </a:extLst>
          </p:cNvPr>
          <p:cNvSpPr txBox="1"/>
          <p:nvPr/>
        </p:nvSpPr>
        <p:spPr>
          <a:xfrm>
            <a:off x="7772400" y="6096000"/>
            <a:ext cx="762000" cy="369332"/>
          </a:xfrm>
          <a:prstGeom prst="rect">
            <a:avLst/>
          </a:prstGeom>
          <a:noFill/>
        </p:spPr>
        <p:txBody>
          <a:bodyPr wrap="square" rtlCol="0">
            <a:spAutoFit/>
          </a:bodyPr>
          <a:lstStyle/>
          <a:p>
            <a:r>
              <a:rPr lang="en-US" dirty="0">
                <a:solidFill>
                  <a:srgbClr val="FF0000"/>
                </a:solidFill>
                <a:hlinkClick r:id="rId3" action="ppaction://hlinksldjump">
                  <a:extLst>
                    <a:ext uri="{A12FA001-AC4F-418D-AE19-62706E023703}">
                      <ahyp:hlinkClr xmlns:ahyp="http://schemas.microsoft.com/office/drawing/2018/hyperlinkcolor" val="tx"/>
                    </a:ext>
                  </a:extLst>
                </a:hlinkClick>
              </a:rPr>
              <a:t>Back</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93375">
                                            <p:txEl>
                                              <p:pRg st="0" end="0"/>
                                            </p:txEl>
                                          </p:spTgt>
                                        </p:tgtEl>
                                        <p:attrNameLst>
                                          <p:attrName>style.visibility</p:attrName>
                                        </p:attrNameLst>
                                      </p:cBhvr>
                                      <p:to>
                                        <p:strVal val="visible"/>
                                      </p:to>
                                    </p:set>
                                    <p:animEffect transition="in" filter="wipe(left)">
                                      <p:cBhvr>
                                        <p:cTn id="7" dur="500"/>
                                        <p:tgtEl>
                                          <p:spTgt spid="12933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93375">
                                            <p:txEl>
                                              <p:pRg st="1" end="1"/>
                                            </p:txEl>
                                          </p:spTgt>
                                        </p:tgtEl>
                                        <p:attrNameLst>
                                          <p:attrName>style.visibility</p:attrName>
                                        </p:attrNameLst>
                                      </p:cBhvr>
                                      <p:to>
                                        <p:strVal val="visible"/>
                                      </p:to>
                                    </p:set>
                                    <p:animEffect transition="in" filter="wipe(left)">
                                      <p:cBhvr>
                                        <p:cTn id="12" dur="500"/>
                                        <p:tgtEl>
                                          <p:spTgt spid="12933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93375">
                                            <p:txEl>
                                              <p:pRg st="2" end="2"/>
                                            </p:txEl>
                                          </p:spTgt>
                                        </p:tgtEl>
                                        <p:attrNameLst>
                                          <p:attrName>style.visibility</p:attrName>
                                        </p:attrNameLst>
                                      </p:cBhvr>
                                      <p:to>
                                        <p:strVal val="visible"/>
                                      </p:to>
                                    </p:set>
                                    <p:animEffect transition="in" filter="wipe(left)">
                                      <p:cBhvr>
                                        <p:cTn id="17" dur="500"/>
                                        <p:tgtEl>
                                          <p:spTgt spid="129337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93378">
                                            <p:txEl>
                                              <p:pRg st="0" end="0"/>
                                            </p:txEl>
                                          </p:spTgt>
                                        </p:tgtEl>
                                        <p:attrNameLst>
                                          <p:attrName>style.visibility</p:attrName>
                                        </p:attrNameLst>
                                      </p:cBhvr>
                                      <p:to>
                                        <p:strVal val="visible"/>
                                      </p:to>
                                    </p:set>
                                    <p:animEffect transition="in" filter="wipe(left)">
                                      <p:cBhvr>
                                        <p:cTn id="22" dur="500"/>
                                        <p:tgtEl>
                                          <p:spTgt spid="1293378">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0" presetClass="entr" presetSubtype="0" fill="hold" grpId="0" nodeType="clickEffect">
                                  <p:stCondLst>
                                    <p:cond delay="0"/>
                                  </p:stCondLst>
                                  <p:childTnLst>
                                    <p:set>
                                      <p:cBhvr>
                                        <p:cTn id="26" dur="1" fill="hold">
                                          <p:stCondLst>
                                            <p:cond delay="0"/>
                                          </p:stCondLst>
                                        </p:cTn>
                                        <p:tgtEl>
                                          <p:spTgt spid="1293376"/>
                                        </p:tgtEl>
                                        <p:attrNameLst>
                                          <p:attrName>style.visibility</p:attrName>
                                        </p:attrNameLst>
                                      </p:cBhvr>
                                      <p:to>
                                        <p:strVal val="visible"/>
                                      </p:to>
                                    </p:set>
                                    <p:animEffect transition="in" filter="wedge">
                                      <p:cBhvr>
                                        <p:cTn id="27" dur="1000"/>
                                        <p:tgtEl>
                                          <p:spTgt spid="12933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3375" grpId="0" build="p"/>
      <p:bldP spid="1293376" grpId="0" animBg="1"/>
      <p:bldP spid="1293378"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Slide Number Placeholder 2">
            <a:extLst>
              <a:ext uri="{FF2B5EF4-FFF2-40B4-BE49-F238E27FC236}">
                <a16:creationId xmlns:a16="http://schemas.microsoft.com/office/drawing/2014/main" id="{E6D4C668-A7C8-46CE-8A32-D6650AC169D6}"/>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414BA74B-34C5-4BF7-BA30-A848CEEC0A4F}" type="slidenum">
              <a:rPr lang="en-US" altLang="en-US" b="0">
                <a:solidFill>
                  <a:srgbClr val="1469B2"/>
                </a:solidFill>
                <a:latin typeface="Arial" panose="020B0604020202020204" pitchFamily="34" charset="0"/>
              </a:rPr>
              <a:pPr eaLnBrk="1" hangingPunct="1"/>
              <a:t>19</a:t>
            </a:fld>
            <a:r>
              <a:rPr lang="en-US" altLang="en-US" b="0">
                <a:solidFill>
                  <a:srgbClr val="1469B2"/>
                </a:solidFill>
                <a:latin typeface="Arial" panose="020B0604020202020204" pitchFamily="34" charset="0"/>
              </a:rPr>
              <a:t> of 38</a:t>
            </a:r>
          </a:p>
        </p:txBody>
      </p:sp>
      <p:sp>
        <p:nvSpPr>
          <p:cNvPr id="18435" name="Rectangle 2">
            <a:extLst>
              <a:ext uri="{FF2B5EF4-FFF2-40B4-BE49-F238E27FC236}">
                <a16:creationId xmlns:a16="http://schemas.microsoft.com/office/drawing/2014/main" id="{388DE0A2-6907-4106-B577-EE5081C26F0C}"/>
              </a:ext>
            </a:extLst>
          </p:cNvPr>
          <p:cNvSpPr>
            <a:spLocks noChangeArrowheads="1"/>
          </p:cNvSpPr>
          <p:nvPr/>
        </p:nvSpPr>
        <p:spPr bwMode="auto">
          <a:xfrm>
            <a:off x="757238" y="0"/>
            <a:ext cx="8382000" cy="9144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91440" anchor="b"/>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8C1B54"/>
                </a:solidFill>
              </a:rPr>
              <a:t>AGGREGATE OUTPUT AND </a:t>
            </a:r>
            <a:br>
              <a:rPr lang="en-US" altLang="en-US" sz="2800">
                <a:solidFill>
                  <a:srgbClr val="8C1B54"/>
                </a:solidFill>
              </a:rPr>
            </a:br>
            <a:r>
              <a:rPr lang="en-US" altLang="en-US" sz="2800">
                <a:solidFill>
                  <a:srgbClr val="8C1B54"/>
                </a:solidFill>
              </a:rPr>
              <a:t>AGGREGATE INCOME (</a:t>
            </a:r>
            <a:r>
              <a:rPr lang="en-US" altLang="en-US" sz="2800" i="1">
                <a:solidFill>
                  <a:srgbClr val="8C1B54"/>
                </a:solidFill>
              </a:rPr>
              <a:t>Y</a:t>
            </a:r>
            <a:r>
              <a:rPr lang="en-US" altLang="en-US" sz="2800">
                <a:solidFill>
                  <a:srgbClr val="8C1B54"/>
                </a:solidFill>
              </a:rPr>
              <a:t>)</a:t>
            </a:r>
          </a:p>
        </p:txBody>
      </p:sp>
      <p:sp>
        <p:nvSpPr>
          <p:cNvPr id="1294342" name="Rectangle 6">
            <a:extLst>
              <a:ext uri="{FF2B5EF4-FFF2-40B4-BE49-F238E27FC236}">
                <a16:creationId xmlns:a16="http://schemas.microsoft.com/office/drawing/2014/main" id="{DBC20657-CE92-44DA-B89A-A80F66EA8AB9}"/>
              </a:ext>
            </a:extLst>
          </p:cNvPr>
          <p:cNvSpPr>
            <a:spLocks noChangeArrowheads="1"/>
          </p:cNvSpPr>
          <p:nvPr/>
        </p:nvSpPr>
        <p:spPr bwMode="auto">
          <a:xfrm>
            <a:off x="1066800" y="1295400"/>
            <a:ext cx="739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10000"/>
              </a:spcBef>
              <a:spcAft>
                <a:spcPct val="10000"/>
              </a:spcAft>
            </a:pPr>
            <a:r>
              <a:rPr lang="en-US" altLang="en-US" sz="2400">
                <a:solidFill>
                  <a:srgbClr val="1469B2"/>
                </a:solidFill>
              </a:rPr>
              <a:t>PLANNED INVESTMENT (</a:t>
            </a:r>
            <a:r>
              <a:rPr lang="en-US" altLang="en-US" sz="2400" i="1">
                <a:solidFill>
                  <a:srgbClr val="1469B2"/>
                </a:solidFill>
              </a:rPr>
              <a:t>I</a:t>
            </a:r>
            <a:r>
              <a:rPr lang="en-US" altLang="en-US" sz="2400">
                <a:solidFill>
                  <a:srgbClr val="1469B2"/>
                </a:solidFill>
              </a:rPr>
              <a:t>)</a:t>
            </a:r>
          </a:p>
        </p:txBody>
      </p:sp>
      <p:sp>
        <p:nvSpPr>
          <p:cNvPr id="1294343" name="Rectangle 7">
            <a:extLst>
              <a:ext uri="{FF2B5EF4-FFF2-40B4-BE49-F238E27FC236}">
                <a16:creationId xmlns:a16="http://schemas.microsoft.com/office/drawing/2014/main" id="{87E816F7-87EE-43F2-A1A6-823C296962A9}"/>
              </a:ext>
            </a:extLst>
          </p:cNvPr>
          <p:cNvSpPr>
            <a:spLocks noChangeArrowheads="1"/>
          </p:cNvSpPr>
          <p:nvPr/>
        </p:nvSpPr>
        <p:spPr bwMode="auto">
          <a:xfrm>
            <a:off x="1447800" y="1981200"/>
            <a:ext cx="7010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10000"/>
              </a:spcBef>
              <a:spcAft>
                <a:spcPct val="10000"/>
              </a:spcAft>
            </a:pPr>
            <a:r>
              <a:rPr lang="en-US" altLang="en-US" sz="2400">
                <a:solidFill>
                  <a:srgbClr val="59595C"/>
                </a:solidFill>
              </a:rPr>
              <a:t>What Is Investment?</a:t>
            </a:r>
          </a:p>
        </p:txBody>
      </p:sp>
      <p:sp>
        <p:nvSpPr>
          <p:cNvPr id="1294344" name="Rectangle 8">
            <a:extLst>
              <a:ext uri="{FF2B5EF4-FFF2-40B4-BE49-F238E27FC236}">
                <a16:creationId xmlns:a16="http://schemas.microsoft.com/office/drawing/2014/main" id="{A1545147-9EDC-48DB-B905-72A699EE13E0}"/>
              </a:ext>
            </a:extLst>
          </p:cNvPr>
          <p:cNvSpPr>
            <a:spLocks noChangeArrowheads="1"/>
          </p:cNvSpPr>
          <p:nvPr/>
        </p:nvSpPr>
        <p:spPr bwMode="auto">
          <a:xfrm>
            <a:off x="2133600" y="2819400"/>
            <a:ext cx="57150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400">
                <a:solidFill>
                  <a:srgbClr val="006668"/>
                </a:solidFill>
              </a:rPr>
              <a:t>investment  </a:t>
            </a:r>
            <a:r>
              <a:rPr lang="en-US" altLang="en-US" sz="2400" b="0">
                <a:solidFill>
                  <a:schemeClr val="tx1"/>
                </a:solidFill>
              </a:rPr>
              <a:t>Purchases by firms of new buildings and equipment and additions to inventories, all of which add to firms’ capital stock.</a:t>
            </a:r>
          </a:p>
        </p:txBody>
      </p:sp>
      <p:sp>
        <p:nvSpPr>
          <p:cNvPr id="7" name="TextBox 6">
            <a:hlinkClick r:id="rId2" action="ppaction://hlinksldjump"/>
            <a:extLst>
              <a:ext uri="{FF2B5EF4-FFF2-40B4-BE49-F238E27FC236}">
                <a16:creationId xmlns:a16="http://schemas.microsoft.com/office/drawing/2014/main" id="{4DE81E86-834A-44ED-B919-9252C70D9E9E}"/>
              </a:ext>
            </a:extLst>
          </p:cNvPr>
          <p:cNvSpPr txBox="1"/>
          <p:nvPr/>
        </p:nvSpPr>
        <p:spPr>
          <a:xfrm>
            <a:off x="7772400" y="6096000"/>
            <a:ext cx="762000" cy="369332"/>
          </a:xfrm>
          <a:prstGeom prst="rect">
            <a:avLst/>
          </a:prstGeom>
          <a:noFill/>
        </p:spPr>
        <p:txBody>
          <a:bodyPr wrap="square" rtlCol="0">
            <a:spAutoFit/>
          </a:bodyPr>
          <a:lstStyle/>
          <a:p>
            <a:r>
              <a:rPr lang="en-US" dirty="0">
                <a:solidFill>
                  <a:srgbClr val="FF0000"/>
                </a:solidFill>
                <a:hlinkClick r:id="rId3" action="ppaction://hlinksldjump">
                  <a:extLst>
                    <a:ext uri="{A12FA001-AC4F-418D-AE19-62706E023703}">
                      <ahyp:hlinkClr xmlns:ahyp="http://schemas.microsoft.com/office/drawing/2018/hyperlinkcolor" val="tx"/>
                    </a:ext>
                  </a:extLst>
                </a:hlinkClick>
              </a:rPr>
              <a:t>Back</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94342">
                                            <p:txEl>
                                              <p:pRg st="0" end="0"/>
                                            </p:txEl>
                                          </p:spTgt>
                                        </p:tgtEl>
                                        <p:attrNameLst>
                                          <p:attrName>style.visibility</p:attrName>
                                        </p:attrNameLst>
                                      </p:cBhvr>
                                      <p:to>
                                        <p:strVal val="visible"/>
                                      </p:to>
                                    </p:set>
                                    <p:animEffect transition="in" filter="wipe(left)">
                                      <p:cBhvr>
                                        <p:cTn id="7" dur="500"/>
                                        <p:tgtEl>
                                          <p:spTgt spid="1294342">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294343"/>
                                        </p:tgtEl>
                                        <p:attrNameLst>
                                          <p:attrName>style.visibility</p:attrName>
                                        </p:attrNameLst>
                                      </p:cBhvr>
                                      <p:to>
                                        <p:strVal val="visible"/>
                                      </p:to>
                                    </p:set>
                                    <p:animEffect transition="in" filter="wipe(left)">
                                      <p:cBhvr>
                                        <p:cTn id="11" dur="500"/>
                                        <p:tgtEl>
                                          <p:spTgt spid="1294343"/>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294344"/>
                                        </p:tgtEl>
                                        <p:attrNameLst>
                                          <p:attrName>style.visibility</p:attrName>
                                        </p:attrNameLst>
                                      </p:cBhvr>
                                      <p:to>
                                        <p:strVal val="visible"/>
                                      </p:to>
                                    </p:set>
                                    <p:animEffect transition="in" filter="wipe(left)">
                                      <p:cBhvr>
                                        <p:cTn id="15" dur="500"/>
                                        <p:tgtEl>
                                          <p:spTgt spid="12943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4342" grpId="0" build="p" bldLvl="2" autoUpdateAnimBg="0" advAuto="0"/>
      <p:bldP spid="1294343" grpId="0" autoUpdateAnimBg="0"/>
      <p:bldP spid="12943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a:extLst>
              <a:ext uri="{FF2B5EF4-FFF2-40B4-BE49-F238E27FC236}">
                <a16:creationId xmlns:a16="http://schemas.microsoft.com/office/drawing/2014/main" id="{3FD22C35-D004-4B92-8FAD-03B52556E6B0}"/>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6E203048-A94E-476A-B88B-0C5F892C0378}" type="slidenum">
              <a:rPr lang="en-US" altLang="en-US" b="0">
                <a:solidFill>
                  <a:srgbClr val="1469B2"/>
                </a:solidFill>
                <a:latin typeface="Arial" panose="020B0604020202020204" pitchFamily="34" charset="0"/>
              </a:rPr>
              <a:pPr eaLnBrk="1" hangingPunct="1"/>
              <a:t>2</a:t>
            </a:fld>
            <a:r>
              <a:rPr lang="en-US" altLang="en-US" b="0">
                <a:solidFill>
                  <a:srgbClr val="1469B2"/>
                </a:solidFill>
                <a:latin typeface="Arial" panose="020B0604020202020204" pitchFamily="34" charset="0"/>
              </a:rPr>
              <a:t> of 38</a:t>
            </a:r>
          </a:p>
        </p:txBody>
      </p:sp>
      <p:sp>
        <p:nvSpPr>
          <p:cNvPr id="395270" name="Text Box 6">
            <a:extLst>
              <a:ext uri="{FF2B5EF4-FFF2-40B4-BE49-F238E27FC236}">
                <a16:creationId xmlns:a16="http://schemas.microsoft.com/office/drawing/2014/main" id="{384D24EF-EDB0-43B0-A18D-A153B7AD8F95}"/>
              </a:ext>
            </a:extLst>
          </p:cNvPr>
          <p:cNvSpPr txBox="1">
            <a:spLocks noChangeArrowheads="1"/>
          </p:cNvSpPr>
          <p:nvPr/>
        </p:nvSpPr>
        <p:spPr bwMode="auto">
          <a:xfrm>
            <a:off x="6248400" y="2330450"/>
            <a:ext cx="2438400" cy="290513"/>
          </a:xfrm>
          <a:prstGeom prst="rect">
            <a:avLst/>
          </a:prstGeom>
          <a:solidFill>
            <a:srgbClr val="E7E4C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0" anchor="ctr" anchorCtr="1">
            <a:spAutoFit/>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algn="ctr" eaLnBrk="1" hangingPunct="1"/>
            <a:r>
              <a:rPr lang="en-US" altLang="en-US" sz="1600">
                <a:solidFill>
                  <a:srgbClr val="8C1B54"/>
                </a:solidFill>
              </a:rPr>
              <a:t>Chapter Outline</a:t>
            </a:r>
          </a:p>
        </p:txBody>
      </p:sp>
      <p:sp>
        <p:nvSpPr>
          <p:cNvPr id="395328" name="Text Box 64">
            <a:extLst>
              <a:ext uri="{FF2B5EF4-FFF2-40B4-BE49-F238E27FC236}">
                <a16:creationId xmlns:a16="http://schemas.microsoft.com/office/drawing/2014/main" id="{1811CE8E-75A6-43A8-AEF1-86C71BE13370}"/>
              </a:ext>
            </a:extLst>
          </p:cNvPr>
          <p:cNvSpPr txBox="1">
            <a:spLocks noChangeArrowheads="1"/>
          </p:cNvSpPr>
          <p:nvPr/>
        </p:nvSpPr>
        <p:spPr bwMode="auto">
          <a:xfrm>
            <a:off x="6858000" y="1066800"/>
            <a:ext cx="1371600" cy="1143000"/>
          </a:xfrm>
          <a:prstGeom prst="rect">
            <a:avLst/>
          </a:prstGeom>
          <a:solidFill>
            <a:schemeClr val="bg1"/>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457200" indent="-457200"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algn="ctr" eaLnBrk="1" hangingPunct="1">
              <a:lnSpc>
                <a:spcPct val="90000"/>
              </a:lnSpc>
              <a:spcBef>
                <a:spcPct val="10000"/>
              </a:spcBef>
              <a:spcAft>
                <a:spcPct val="10000"/>
              </a:spcAft>
            </a:pPr>
            <a:r>
              <a:rPr lang="en-US" altLang="en-US" sz="8800" b="0">
                <a:solidFill>
                  <a:srgbClr val="1469B2"/>
                </a:solidFill>
                <a:latin typeface="Times New Roman" panose="02020603050405020304" pitchFamily="18" charset="0"/>
              </a:rPr>
              <a:t>21</a:t>
            </a:r>
          </a:p>
        </p:txBody>
      </p:sp>
      <p:sp>
        <p:nvSpPr>
          <p:cNvPr id="395333" name="Rectangle 69">
            <a:extLst>
              <a:ext uri="{FF2B5EF4-FFF2-40B4-BE49-F238E27FC236}">
                <a16:creationId xmlns:a16="http://schemas.microsoft.com/office/drawing/2014/main" id="{CE0D6C0A-61B4-461C-B70F-7827690C4009}"/>
              </a:ext>
            </a:extLst>
          </p:cNvPr>
          <p:cNvSpPr>
            <a:spLocks noChangeArrowheads="1"/>
          </p:cNvSpPr>
          <p:nvPr/>
        </p:nvSpPr>
        <p:spPr bwMode="auto">
          <a:xfrm>
            <a:off x="685800" y="1219200"/>
            <a:ext cx="5334000" cy="914400"/>
          </a:xfrm>
          <a:prstGeom prst="rect">
            <a:avLst/>
          </a:prstGeom>
          <a:solidFill>
            <a:schemeClr val="bg1">
              <a:alpha val="30196"/>
            </a:schemeClr>
          </a:solidFill>
          <a:ln>
            <a:noFill/>
          </a:ln>
          <a:effectLst/>
          <a:extLst>
            <a:ext uri="{91240B29-F687-4F45-9708-019B960494DF}">
              <a14:hiddenLine xmlns:a14="http://schemas.microsoft.com/office/drawing/2010/main" w="127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algn="r" eaLnBrk="1" hangingPunct="1">
              <a:spcBef>
                <a:spcPct val="0"/>
              </a:spcBef>
            </a:pPr>
            <a:r>
              <a:rPr lang="en-US" altLang="en-US" sz="2800">
                <a:solidFill>
                  <a:srgbClr val="8C1B54"/>
                </a:solidFill>
                <a:latin typeface="Times New Roman" panose="02020603050405020304" pitchFamily="18" charset="0"/>
              </a:rPr>
              <a:t>Aggregate Expenditure</a:t>
            </a:r>
            <a:br>
              <a:rPr lang="en-US" altLang="en-US" sz="2800">
                <a:solidFill>
                  <a:srgbClr val="8C1B54"/>
                </a:solidFill>
                <a:latin typeface="Times New Roman" panose="02020603050405020304" pitchFamily="18" charset="0"/>
              </a:rPr>
            </a:br>
            <a:r>
              <a:rPr lang="en-US" altLang="en-US" sz="2800">
                <a:solidFill>
                  <a:srgbClr val="8C1B54"/>
                </a:solidFill>
                <a:latin typeface="Times New Roman" panose="02020603050405020304" pitchFamily="18" charset="0"/>
              </a:rPr>
              <a:t>and Equilibrium Output</a:t>
            </a:r>
          </a:p>
        </p:txBody>
      </p:sp>
      <p:grpSp>
        <p:nvGrpSpPr>
          <p:cNvPr id="395366" name="Group 102">
            <a:extLst>
              <a:ext uri="{FF2B5EF4-FFF2-40B4-BE49-F238E27FC236}">
                <a16:creationId xmlns:a16="http://schemas.microsoft.com/office/drawing/2014/main" id="{EFC37C24-6851-4577-A691-8B2EEA560DB2}"/>
              </a:ext>
            </a:extLst>
          </p:cNvPr>
          <p:cNvGrpSpPr>
            <a:grpSpLocks/>
          </p:cNvGrpSpPr>
          <p:nvPr/>
        </p:nvGrpSpPr>
        <p:grpSpPr bwMode="auto">
          <a:xfrm>
            <a:off x="714375" y="762000"/>
            <a:ext cx="6143625" cy="336550"/>
            <a:chOff x="450" y="480"/>
            <a:chExt cx="3870" cy="212"/>
          </a:xfrm>
        </p:grpSpPr>
        <p:sp>
          <p:nvSpPr>
            <p:cNvPr id="3084" name="Rectangle 71">
              <a:extLst>
                <a:ext uri="{FF2B5EF4-FFF2-40B4-BE49-F238E27FC236}">
                  <a16:creationId xmlns:a16="http://schemas.microsoft.com/office/drawing/2014/main" id="{69F026C3-FABA-4875-8131-0FDC7A22003E}"/>
                </a:ext>
              </a:extLst>
            </p:cNvPr>
            <p:cNvSpPr>
              <a:spLocks noChangeArrowheads="1"/>
            </p:cNvSpPr>
            <p:nvPr/>
          </p:nvSpPr>
          <p:spPr bwMode="auto">
            <a:xfrm>
              <a:off x="450" y="480"/>
              <a:ext cx="3870" cy="197"/>
            </a:xfrm>
            <a:prstGeom prst="rect">
              <a:avLst/>
            </a:prstGeom>
            <a:solidFill>
              <a:srgbClr val="006668"/>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endParaRPr lang="en-US" altLang="en-US"/>
            </a:p>
          </p:txBody>
        </p:sp>
        <p:sp>
          <p:nvSpPr>
            <p:cNvPr id="3085" name="Text Box 72">
              <a:extLst>
                <a:ext uri="{FF2B5EF4-FFF2-40B4-BE49-F238E27FC236}">
                  <a16:creationId xmlns:a16="http://schemas.microsoft.com/office/drawing/2014/main" id="{DB7D4DCB-EF05-4198-8920-27002AA16DB3}"/>
                </a:ext>
              </a:extLst>
            </p:cNvPr>
            <p:cNvSpPr txBox="1">
              <a:spLocks noChangeArrowheads="1"/>
            </p:cNvSpPr>
            <p:nvPr/>
          </p:nvSpPr>
          <p:spPr bwMode="auto">
            <a:xfrm>
              <a:off x="450" y="480"/>
              <a:ext cx="3870"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marL="457200" indent="-457200"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lnSpc>
                  <a:spcPct val="90000"/>
                </a:lnSpc>
                <a:spcAft>
                  <a:spcPct val="10000"/>
                </a:spcAft>
              </a:pPr>
              <a:r>
                <a:rPr lang="en-US" altLang="en-US" sz="1600">
                  <a:solidFill>
                    <a:schemeClr val="bg1"/>
                  </a:solidFill>
                </a:rPr>
                <a:t>PART III  THE GOODS AND MONEY MARKETS</a:t>
              </a:r>
            </a:p>
          </p:txBody>
        </p:sp>
      </p:grpSp>
      <p:grpSp>
        <p:nvGrpSpPr>
          <p:cNvPr id="395339" name="Group 75">
            <a:extLst>
              <a:ext uri="{FF2B5EF4-FFF2-40B4-BE49-F238E27FC236}">
                <a16:creationId xmlns:a16="http://schemas.microsoft.com/office/drawing/2014/main" id="{DFAB74CB-E8A6-4496-A550-88F67E8780C9}"/>
              </a:ext>
            </a:extLst>
          </p:cNvPr>
          <p:cNvGrpSpPr>
            <a:grpSpLocks/>
          </p:cNvGrpSpPr>
          <p:nvPr/>
        </p:nvGrpSpPr>
        <p:grpSpPr bwMode="auto">
          <a:xfrm>
            <a:off x="6019800" y="2209800"/>
            <a:ext cx="2667000" cy="4419600"/>
            <a:chOff x="4032" y="1488"/>
            <a:chExt cx="1584" cy="2640"/>
          </a:xfrm>
        </p:grpSpPr>
        <p:sp>
          <p:nvSpPr>
            <p:cNvPr id="3082" name="Line 73">
              <a:extLst>
                <a:ext uri="{FF2B5EF4-FFF2-40B4-BE49-F238E27FC236}">
                  <a16:creationId xmlns:a16="http://schemas.microsoft.com/office/drawing/2014/main" id="{BD03D66B-87E3-4485-A676-26A1F9F660D8}"/>
                </a:ext>
              </a:extLst>
            </p:cNvPr>
            <p:cNvSpPr>
              <a:spLocks noChangeShapeType="1"/>
            </p:cNvSpPr>
            <p:nvPr/>
          </p:nvSpPr>
          <p:spPr bwMode="auto">
            <a:xfrm flipH="1">
              <a:off x="4032" y="1488"/>
              <a:ext cx="158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endParaRPr lang="en-US"/>
            </a:p>
          </p:txBody>
        </p:sp>
        <p:sp>
          <p:nvSpPr>
            <p:cNvPr id="3083" name="Line 74">
              <a:extLst>
                <a:ext uri="{FF2B5EF4-FFF2-40B4-BE49-F238E27FC236}">
                  <a16:creationId xmlns:a16="http://schemas.microsoft.com/office/drawing/2014/main" id="{023C8D07-F4FA-47A9-BE16-F968AC190FA0}"/>
                </a:ext>
              </a:extLst>
            </p:cNvPr>
            <p:cNvSpPr>
              <a:spLocks noChangeShapeType="1"/>
            </p:cNvSpPr>
            <p:nvPr/>
          </p:nvSpPr>
          <p:spPr bwMode="auto">
            <a:xfrm>
              <a:off x="4032" y="1488"/>
              <a:ext cx="0" cy="26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endParaRPr lang="en-US"/>
            </a:p>
          </p:txBody>
        </p:sp>
      </p:grpSp>
      <p:sp>
        <p:nvSpPr>
          <p:cNvPr id="395344" name="Rectangle 80">
            <a:extLst>
              <a:ext uri="{FF2B5EF4-FFF2-40B4-BE49-F238E27FC236}">
                <a16:creationId xmlns:a16="http://schemas.microsoft.com/office/drawing/2014/main" id="{AD1EF64C-640B-48B7-AEB3-E8885A38965B}"/>
              </a:ext>
            </a:extLst>
          </p:cNvPr>
          <p:cNvSpPr>
            <a:spLocks noChangeArrowheads="1"/>
          </p:cNvSpPr>
          <p:nvPr/>
        </p:nvSpPr>
        <p:spPr bwMode="auto">
          <a:xfrm>
            <a:off x="6019800" y="2667000"/>
            <a:ext cx="3048000" cy="3902075"/>
          </a:xfrm>
          <a:prstGeom prst="rect">
            <a:avLst/>
          </a:prstGeom>
          <a:solidFill>
            <a:schemeClr val="bg1">
              <a:alpha val="30196"/>
            </a:schemeClr>
          </a:solidFill>
          <a:ln>
            <a:noFill/>
          </a:ln>
          <a:effectLst/>
          <a:extLst>
            <a:ext uri="{91240B29-F687-4F45-9708-019B960494DF}">
              <a14:hiddenLine xmlns:a14="http://schemas.microsoft.com/office/drawing/2010/main" w="127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lnSpc>
                <a:spcPct val="105000"/>
              </a:lnSpc>
              <a:spcBef>
                <a:spcPct val="0"/>
              </a:spcBef>
            </a:pPr>
            <a:r>
              <a:rPr lang="en-US" altLang="en-US" sz="1200">
                <a:solidFill>
                  <a:srgbClr val="1469B2"/>
                </a:solidFill>
              </a:rPr>
              <a:t>Aggregate Output and Aggregate</a:t>
            </a:r>
            <a:br>
              <a:rPr lang="en-US" altLang="en-US" sz="1200">
                <a:solidFill>
                  <a:srgbClr val="1469B2"/>
                </a:solidFill>
              </a:rPr>
            </a:br>
            <a:r>
              <a:rPr lang="en-US" altLang="en-US" sz="1200">
                <a:solidFill>
                  <a:srgbClr val="1469B2"/>
                </a:solidFill>
              </a:rPr>
              <a:t>    Income (</a:t>
            </a:r>
            <a:r>
              <a:rPr lang="en-US" altLang="en-US" sz="1200" i="1">
                <a:solidFill>
                  <a:srgbClr val="1469B2"/>
                </a:solidFill>
              </a:rPr>
              <a:t>Y</a:t>
            </a:r>
            <a:r>
              <a:rPr lang="en-US" altLang="en-US" sz="1200">
                <a:solidFill>
                  <a:srgbClr val="1469B2"/>
                </a:solidFill>
              </a:rPr>
              <a:t>)</a:t>
            </a:r>
            <a:br>
              <a:rPr lang="en-US" altLang="en-US" sz="1200">
                <a:solidFill>
                  <a:srgbClr val="1469B2"/>
                </a:solidFill>
              </a:rPr>
            </a:br>
            <a:r>
              <a:rPr lang="en-US" altLang="en-US" sz="1200" b="0">
                <a:solidFill>
                  <a:schemeClr val="tx1"/>
                </a:solidFill>
              </a:rPr>
              <a:t>Income, Consumption, and Saving (</a:t>
            </a:r>
            <a:r>
              <a:rPr lang="en-US" altLang="en-US" sz="1200" b="0" i="1">
                <a:solidFill>
                  <a:schemeClr val="tx1"/>
                </a:solidFill>
              </a:rPr>
              <a:t>Y</a:t>
            </a:r>
            <a:r>
              <a:rPr lang="en-US" altLang="en-US" sz="1200" b="0">
                <a:solidFill>
                  <a:schemeClr val="tx1"/>
                </a:solidFill>
              </a:rPr>
              <a:t>, </a:t>
            </a:r>
            <a:r>
              <a:rPr lang="en-US" altLang="en-US" sz="1200" b="0" i="1">
                <a:solidFill>
                  <a:schemeClr val="tx1"/>
                </a:solidFill>
              </a:rPr>
              <a:t>C</a:t>
            </a:r>
            <a:r>
              <a:rPr lang="en-US" altLang="en-US" sz="1200" b="0">
                <a:solidFill>
                  <a:schemeClr val="tx1"/>
                </a:solidFill>
              </a:rPr>
              <a:t>,</a:t>
            </a:r>
            <a:br>
              <a:rPr lang="en-US" altLang="en-US" sz="1200" b="0">
                <a:solidFill>
                  <a:schemeClr val="tx1"/>
                </a:solidFill>
              </a:rPr>
            </a:br>
            <a:r>
              <a:rPr lang="en-US" altLang="en-US" sz="1200" b="0">
                <a:solidFill>
                  <a:schemeClr val="tx1"/>
                </a:solidFill>
              </a:rPr>
              <a:t>    and </a:t>
            </a:r>
            <a:r>
              <a:rPr lang="en-US" altLang="en-US" sz="1200" b="0" i="1">
                <a:solidFill>
                  <a:schemeClr val="tx1"/>
                </a:solidFill>
              </a:rPr>
              <a:t>S</a:t>
            </a:r>
            <a:r>
              <a:rPr lang="en-US" altLang="en-US" sz="1200" b="0">
                <a:solidFill>
                  <a:schemeClr val="tx1"/>
                </a:solidFill>
              </a:rPr>
              <a:t>)</a:t>
            </a:r>
            <a:br>
              <a:rPr lang="en-US" altLang="en-US" sz="1200" b="0">
                <a:solidFill>
                  <a:schemeClr val="tx1"/>
                </a:solidFill>
              </a:rPr>
            </a:br>
            <a:r>
              <a:rPr lang="en-US" altLang="en-US" sz="1200" b="0">
                <a:solidFill>
                  <a:schemeClr val="tx1"/>
                </a:solidFill>
              </a:rPr>
              <a:t>Explaining Spending Behavior</a:t>
            </a:r>
            <a:br>
              <a:rPr lang="en-US" altLang="en-US" sz="1200" b="0">
                <a:solidFill>
                  <a:schemeClr val="tx1"/>
                </a:solidFill>
              </a:rPr>
            </a:br>
            <a:r>
              <a:rPr lang="en-US" altLang="en-US" sz="1200" b="0">
                <a:solidFill>
                  <a:schemeClr val="tx1"/>
                </a:solidFill>
              </a:rPr>
              <a:t>Planned Investment (</a:t>
            </a:r>
            <a:r>
              <a:rPr lang="en-US" altLang="en-US" sz="1200" b="0" i="1">
                <a:solidFill>
                  <a:schemeClr val="tx1"/>
                </a:solidFill>
              </a:rPr>
              <a:t>I</a:t>
            </a:r>
            <a:r>
              <a:rPr lang="en-US" altLang="en-US" sz="1200" b="0">
                <a:solidFill>
                  <a:schemeClr val="tx1"/>
                </a:solidFill>
              </a:rPr>
              <a:t>)</a:t>
            </a:r>
            <a:br>
              <a:rPr lang="en-US" altLang="en-US" sz="1200" b="0">
                <a:solidFill>
                  <a:schemeClr val="tx1"/>
                </a:solidFill>
              </a:rPr>
            </a:br>
            <a:r>
              <a:rPr lang="en-US" altLang="en-US" sz="1200" b="0">
                <a:solidFill>
                  <a:schemeClr val="tx1"/>
                </a:solidFill>
              </a:rPr>
              <a:t>Planned Aggregate Expenditure (</a:t>
            </a:r>
            <a:r>
              <a:rPr lang="en-US" altLang="en-US" sz="1200" b="0" i="1">
                <a:solidFill>
                  <a:schemeClr val="tx1"/>
                </a:solidFill>
              </a:rPr>
              <a:t>AE</a:t>
            </a:r>
            <a:r>
              <a:rPr lang="en-US" altLang="en-US" sz="1200" b="0">
                <a:solidFill>
                  <a:schemeClr val="tx1"/>
                </a:solidFill>
              </a:rPr>
              <a:t>)</a:t>
            </a:r>
            <a:br>
              <a:rPr lang="en-US" altLang="en-US" sz="1200" b="0">
                <a:solidFill>
                  <a:schemeClr val="tx1"/>
                </a:solidFill>
              </a:rPr>
            </a:br>
            <a:r>
              <a:rPr lang="en-US" altLang="en-US" sz="1200">
                <a:solidFill>
                  <a:srgbClr val="1469B2"/>
                </a:solidFill>
              </a:rPr>
              <a:t>Equilibrium Aggregate Output (Income)</a:t>
            </a:r>
            <a:br>
              <a:rPr lang="en-US" altLang="en-US" sz="1200">
                <a:solidFill>
                  <a:srgbClr val="1469B2"/>
                </a:solidFill>
              </a:rPr>
            </a:br>
            <a:r>
              <a:rPr lang="en-US" altLang="en-US" sz="1200" b="0">
                <a:solidFill>
                  <a:schemeClr val="tx1"/>
                </a:solidFill>
              </a:rPr>
              <a:t>The Saving/Investment Approach</a:t>
            </a:r>
            <a:br>
              <a:rPr lang="en-US" altLang="en-US" sz="1200" b="0">
                <a:solidFill>
                  <a:schemeClr val="tx1"/>
                </a:solidFill>
              </a:rPr>
            </a:br>
            <a:r>
              <a:rPr lang="en-US" altLang="en-US" sz="1200" b="0">
                <a:solidFill>
                  <a:schemeClr val="tx1"/>
                </a:solidFill>
              </a:rPr>
              <a:t>   to Equilibrium</a:t>
            </a:r>
            <a:br>
              <a:rPr lang="en-US" altLang="en-US" sz="1200" b="0">
                <a:solidFill>
                  <a:schemeClr val="tx1"/>
                </a:solidFill>
              </a:rPr>
            </a:br>
            <a:r>
              <a:rPr lang="en-US" altLang="en-US" sz="1200" b="0">
                <a:solidFill>
                  <a:schemeClr val="tx1"/>
                </a:solidFill>
              </a:rPr>
              <a:t>Adjustment to Equilibrium</a:t>
            </a:r>
            <a:br>
              <a:rPr lang="en-US" altLang="en-US" sz="1200" b="0">
                <a:solidFill>
                  <a:schemeClr val="tx1"/>
                </a:solidFill>
              </a:rPr>
            </a:br>
            <a:r>
              <a:rPr lang="en-US" altLang="en-US" sz="1200">
                <a:solidFill>
                  <a:srgbClr val="1469B2"/>
                </a:solidFill>
              </a:rPr>
              <a:t>The Multiplier</a:t>
            </a:r>
            <a:br>
              <a:rPr lang="en-US" altLang="en-US" sz="1200">
                <a:solidFill>
                  <a:srgbClr val="1469B2"/>
                </a:solidFill>
              </a:rPr>
            </a:br>
            <a:r>
              <a:rPr lang="en-US" altLang="en-US" sz="1200">
                <a:solidFill>
                  <a:srgbClr val="1469B2"/>
                </a:solidFill>
              </a:rPr>
              <a:t> </a:t>
            </a:r>
            <a:r>
              <a:rPr lang="en-US" altLang="en-US" sz="1200" b="0">
                <a:solidFill>
                  <a:schemeClr val="tx1"/>
                </a:solidFill>
              </a:rPr>
              <a:t>The Multiplier Equation</a:t>
            </a:r>
            <a:br>
              <a:rPr lang="en-US" altLang="en-US" sz="1200" b="0">
                <a:solidFill>
                  <a:schemeClr val="tx1"/>
                </a:solidFill>
              </a:rPr>
            </a:br>
            <a:r>
              <a:rPr lang="en-US" altLang="en-US" sz="1200" b="0">
                <a:solidFill>
                  <a:schemeClr val="tx1"/>
                </a:solidFill>
              </a:rPr>
              <a:t>The Size of the Multiplier in the Real</a:t>
            </a:r>
            <a:br>
              <a:rPr lang="en-US" altLang="en-US" sz="1200" b="0">
                <a:solidFill>
                  <a:schemeClr val="tx1"/>
                </a:solidFill>
              </a:rPr>
            </a:br>
            <a:r>
              <a:rPr lang="en-US" altLang="en-US" sz="1200" b="0">
                <a:solidFill>
                  <a:schemeClr val="tx1"/>
                </a:solidFill>
              </a:rPr>
              <a:t>    World</a:t>
            </a:r>
            <a:br>
              <a:rPr lang="en-US" altLang="en-US" sz="1200" b="0">
                <a:solidFill>
                  <a:schemeClr val="tx1"/>
                </a:solidFill>
              </a:rPr>
            </a:br>
            <a:r>
              <a:rPr lang="en-US" altLang="en-US" sz="1200" b="0">
                <a:solidFill>
                  <a:schemeClr val="tx1"/>
                </a:solidFill>
              </a:rPr>
              <a:t>The Multiplier in Action:  Recovering from</a:t>
            </a:r>
            <a:br>
              <a:rPr lang="en-US" altLang="en-US" sz="1200" b="0">
                <a:solidFill>
                  <a:schemeClr val="tx1"/>
                </a:solidFill>
              </a:rPr>
            </a:br>
            <a:r>
              <a:rPr lang="en-US" altLang="en-US" sz="1200" b="0">
                <a:solidFill>
                  <a:schemeClr val="tx1"/>
                </a:solidFill>
              </a:rPr>
              <a:t>    the Great Depression</a:t>
            </a:r>
            <a:br>
              <a:rPr lang="en-US" altLang="en-US" sz="1200" b="0">
                <a:solidFill>
                  <a:schemeClr val="tx1"/>
                </a:solidFill>
              </a:rPr>
            </a:br>
            <a:r>
              <a:rPr lang="en-US" altLang="en-US" sz="1200" b="0">
                <a:solidFill>
                  <a:schemeClr val="tx1"/>
                </a:solidFill>
              </a:rPr>
              <a:t> </a:t>
            </a:r>
            <a:r>
              <a:rPr lang="en-US" altLang="en-US" sz="1200">
                <a:solidFill>
                  <a:srgbClr val="1469B2"/>
                </a:solidFill>
              </a:rPr>
              <a:t>Looking Ahead</a:t>
            </a:r>
            <a:br>
              <a:rPr lang="en-US" altLang="en-US" sz="1200">
                <a:solidFill>
                  <a:srgbClr val="1469B2"/>
                </a:solidFill>
              </a:rPr>
            </a:br>
            <a:r>
              <a:rPr lang="en-US" altLang="en-US" sz="1200">
                <a:solidFill>
                  <a:srgbClr val="1469B2"/>
                </a:solidFill>
              </a:rPr>
              <a:t>Appendix: Deriving the Multiplier</a:t>
            </a:r>
            <a:br>
              <a:rPr lang="en-US" altLang="en-US" sz="1200">
                <a:solidFill>
                  <a:srgbClr val="1469B2"/>
                </a:solidFill>
              </a:rPr>
            </a:br>
            <a:r>
              <a:rPr lang="en-US" altLang="en-US" sz="1200">
                <a:solidFill>
                  <a:srgbClr val="1469B2"/>
                </a:solidFill>
              </a:rPr>
              <a:t>    Algebraically</a:t>
            </a:r>
          </a:p>
        </p:txBody>
      </p:sp>
      <p:pic>
        <p:nvPicPr>
          <p:cNvPr id="395367" name="Picture 103">
            <a:extLst>
              <a:ext uri="{FF2B5EF4-FFF2-40B4-BE49-F238E27FC236}">
                <a16:creationId xmlns:a16="http://schemas.microsoft.com/office/drawing/2014/main" id="{E9D606BF-2200-48CA-BFC9-066CC0FFBA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2438400"/>
            <a:ext cx="4267200" cy="40211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395366"/>
                                        </p:tgtEl>
                                        <p:attrNameLst>
                                          <p:attrName>style.visibility</p:attrName>
                                        </p:attrNameLst>
                                      </p:cBhvr>
                                      <p:to>
                                        <p:strVal val="visible"/>
                                      </p:to>
                                    </p:set>
                                    <p:animEffect transition="in" filter="wipe(left)">
                                      <p:cBhvr>
                                        <p:cTn id="7" dur="500"/>
                                        <p:tgtEl>
                                          <p:spTgt spid="39536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95333"/>
                                        </p:tgtEl>
                                        <p:attrNameLst>
                                          <p:attrName>style.visibility</p:attrName>
                                        </p:attrNameLst>
                                      </p:cBhvr>
                                      <p:to>
                                        <p:strVal val="visible"/>
                                      </p:to>
                                    </p:set>
                                    <p:animEffect transition="in" filter="wipe(left)">
                                      <p:cBhvr>
                                        <p:cTn id="10" dur="500"/>
                                        <p:tgtEl>
                                          <p:spTgt spid="395333"/>
                                        </p:tgtEl>
                                      </p:cBhvr>
                                    </p:animEffect>
                                  </p:childTnLst>
                                </p:cTn>
                              </p:par>
                            </p:childTnLst>
                          </p:cTn>
                        </p:par>
                        <p:par>
                          <p:cTn id="11" fill="hold" nodeType="afterGroup">
                            <p:stCondLst>
                              <p:cond delay="500"/>
                            </p:stCondLst>
                            <p:childTnLst>
                              <p:par>
                                <p:cTn id="12" presetID="3" presetClass="entr" presetSubtype="5" fill="hold" grpId="0" nodeType="afterEffect">
                                  <p:stCondLst>
                                    <p:cond delay="0"/>
                                  </p:stCondLst>
                                  <p:childTnLst>
                                    <p:set>
                                      <p:cBhvr>
                                        <p:cTn id="13" dur="1" fill="hold">
                                          <p:stCondLst>
                                            <p:cond delay="0"/>
                                          </p:stCondLst>
                                        </p:cTn>
                                        <p:tgtEl>
                                          <p:spTgt spid="395328"/>
                                        </p:tgtEl>
                                        <p:attrNameLst>
                                          <p:attrName>style.visibility</p:attrName>
                                        </p:attrNameLst>
                                      </p:cBhvr>
                                      <p:to>
                                        <p:strVal val="visible"/>
                                      </p:to>
                                    </p:set>
                                    <p:animEffect transition="in" filter="blinds(vertical)">
                                      <p:cBhvr>
                                        <p:cTn id="14" dur="500"/>
                                        <p:tgtEl>
                                          <p:spTgt spid="395328"/>
                                        </p:tgtEl>
                                      </p:cBhvr>
                                    </p:animEffect>
                                  </p:childTnLst>
                                </p:cTn>
                              </p:par>
                            </p:childTnLst>
                          </p:cTn>
                        </p:par>
                        <p:par>
                          <p:cTn id="15" fill="hold" nodeType="afterGroup">
                            <p:stCondLst>
                              <p:cond delay="1000"/>
                            </p:stCondLst>
                            <p:childTnLst>
                              <p:par>
                                <p:cTn id="16" presetID="10" presetClass="entr" presetSubtype="0" fill="hold" nodeType="afterEffect">
                                  <p:stCondLst>
                                    <p:cond delay="0"/>
                                  </p:stCondLst>
                                  <p:childTnLst>
                                    <p:set>
                                      <p:cBhvr>
                                        <p:cTn id="17" dur="1" fill="hold">
                                          <p:stCondLst>
                                            <p:cond delay="0"/>
                                          </p:stCondLst>
                                        </p:cTn>
                                        <p:tgtEl>
                                          <p:spTgt spid="395367"/>
                                        </p:tgtEl>
                                        <p:attrNameLst>
                                          <p:attrName>style.visibility</p:attrName>
                                        </p:attrNameLst>
                                      </p:cBhvr>
                                      <p:to>
                                        <p:strVal val="visible"/>
                                      </p:to>
                                    </p:set>
                                    <p:animEffect transition="in" filter="fade">
                                      <p:cBhvr>
                                        <p:cTn id="18" dur="2000"/>
                                        <p:tgtEl>
                                          <p:spTgt spid="395367"/>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95270"/>
                                        </p:tgtEl>
                                        <p:attrNameLst>
                                          <p:attrName>style.visibility</p:attrName>
                                        </p:attrNameLst>
                                      </p:cBhvr>
                                      <p:to>
                                        <p:strVal val="visible"/>
                                      </p:to>
                                    </p:set>
                                    <p:animEffect transition="in" filter="wipe(left)">
                                      <p:cBhvr>
                                        <p:cTn id="23" dur="500"/>
                                        <p:tgtEl>
                                          <p:spTgt spid="395270"/>
                                        </p:tgtEl>
                                      </p:cBhvr>
                                    </p:animEffect>
                                  </p:childTnLst>
                                </p:cTn>
                              </p:par>
                              <p:par>
                                <p:cTn id="24" presetID="22" presetClass="entr" presetSubtype="8" fill="hold" nodeType="withEffect">
                                  <p:stCondLst>
                                    <p:cond delay="0"/>
                                  </p:stCondLst>
                                  <p:childTnLst>
                                    <p:set>
                                      <p:cBhvr>
                                        <p:cTn id="25" dur="1" fill="hold">
                                          <p:stCondLst>
                                            <p:cond delay="0"/>
                                          </p:stCondLst>
                                        </p:cTn>
                                        <p:tgtEl>
                                          <p:spTgt spid="395339"/>
                                        </p:tgtEl>
                                        <p:attrNameLst>
                                          <p:attrName>style.visibility</p:attrName>
                                        </p:attrNameLst>
                                      </p:cBhvr>
                                      <p:to>
                                        <p:strVal val="visible"/>
                                      </p:to>
                                    </p:set>
                                    <p:animEffect transition="in" filter="wipe(left)">
                                      <p:cBhvr>
                                        <p:cTn id="26" dur="500"/>
                                        <p:tgtEl>
                                          <p:spTgt spid="395339"/>
                                        </p:tgtEl>
                                      </p:cBhvr>
                                    </p:animEffect>
                                  </p:childTnLst>
                                </p:cTn>
                              </p:par>
                            </p:childTnLst>
                          </p:cTn>
                        </p:par>
                        <p:par>
                          <p:cTn id="27" fill="hold" nodeType="afterGroup">
                            <p:stCondLst>
                              <p:cond delay="500"/>
                            </p:stCondLst>
                            <p:childTnLst>
                              <p:par>
                                <p:cTn id="28" presetID="22" presetClass="entr" presetSubtype="1" fill="hold" grpId="0" nodeType="afterEffect">
                                  <p:stCondLst>
                                    <p:cond delay="0"/>
                                  </p:stCondLst>
                                  <p:childTnLst>
                                    <p:set>
                                      <p:cBhvr>
                                        <p:cTn id="29" dur="1" fill="hold">
                                          <p:stCondLst>
                                            <p:cond delay="0"/>
                                          </p:stCondLst>
                                        </p:cTn>
                                        <p:tgtEl>
                                          <p:spTgt spid="395344">
                                            <p:bg/>
                                          </p:spTgt>
                                        </p:tgtEl>
                                        <p:attrNameLst>
                                          <p:attrName>style.visibility</p:attrName>
                                        </p:attrNameLst>
                                      </p:cBhvr>
                                      <p:to>
                                        <p:strVal val="visible"/>
                                      </p:to>
                                    </p:set>
                                    <p:animEffect transition="in" filter="wipe(up)">
                                      <p:cBhvr>
                                        <p:cTn id="30" dur="2000"/>
                                        <p:tgtEl>
                                          <p:spTgt spid="395344">
                                            <p:bg/>
                                          </p:spTgt>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395344">
                                            <p:txEl>
                                              <p:pRg st="0" end="0"/>
                                            </p:txEl>
                                          </p:spTgt>
                                        </p:tgtEl>
                                        <p:attrNameLst>
                                          <p:attrName>style.visibility</p:attrName>
                                        </p:attrNameLst>
                                      </p:cBhvr>
                                      <p:to>
                                        <p:strVal val="visible"/>
                                      </p:to>
                                    </p:set>
                                    <p:animEffect transition="in" filter="wipe(up)">
                                      <p:cBhvr>
                                        <p:cTn id="33" dur="2000"/>
                                        <p:tgtEl>
                                          <p:spTgt spid="39534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5270" grpId="0" animBg="1"/>
      <p:bldP spid="395328" grpId="0" animBg="1"/>
      <p:bldP spid="395333" grpId="0" animBg="1"/>
      <p:bldP spid="395344" grpId="0" build="allAtOnce"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Slide Number Placeholder 2">
            <a:extLst>
              <a:ext uri="{FF2B5EF4-FFF2-40B4-BE49-F238E27FC236}">
                <a16:creationId xmlns:a16="http://schemas.microsoft.com/office/drawing/2014/main" id="{D014ED0E-A56D-4C18-A134-DF9ECB404825}"/>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27386697-6C20-4CF7-BEA9-638694595079}" type="slidenum">
              <a:rPr lang="en-US" altLang="en-US" b="0">
                <a:solidFill>
                  <a:srgbClr val="1469B2"/>
                </a:solidFill>
                <a:latin typeface="Arial" panose="020B0604020202020204" pitchFamily="34" charset="0"/>
              </a:rPr>
              <a:pPr eaLnBrk="1" hangingPunct="1"/>
              <a:t>20</a:t>
            </a:fld>
            <a:r>
              <a:rPr lang="en-US" altLang="en-US" b="0">
                <a:solidFill>
                  <a:srgbClr val="1469B2"/>
                </a:solidFill>
                <a:latin typeface="Arial" panose="020B0604020202020204" pitchFamily="34" charset="0"/>
              </a:rPr>
              <a:t> of 38</a:t>
            </a:r>
          </a:p>
        </p:txBody>
      </p:sp>
      <p:sp>
        <p:nvSpPr>
          <p:cNvPr id="19459" name="Rectangle 2">
            <a:extLst>
              <a:ext uri="{FF2B5EF4-FFF2-40B4-BE49-F238E27FC236}">
                <a16:creationId xmlns:a16="http://schemas.microsoft.com/office/drawing/2014/main" id="{C517E0A1-2C96-43B4-A22E-17485C2F37C6}"/>
              </a:ext>
            </a:extLst>
          </p:cNvPr>
          <p:cNvSpPr>
            <a:spLocks noChangeArrowheads="1"/>
          </p:cNvSpPr>
          <p:nvPr/>
        </p:nvSpPr>
        <p:spPr bwMode="auto">
          <a:xfrm>
            <a:off x="757238" y="0"/>
            <a:ext cx="8382000" cy="9144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91440" anchor="b"/>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8C1B54"/>
                </a:solidFill>
              </a:rPr>
              <a:t>AGGREGATE OUTPUT AND </a:t>
            </a:r>
            <a:br>
              <a:rPr lang="en-US" altLang="en-US" sz="2800">
                <a:solidFill>
                  <a:srgbClr val="8C1B54"/>
                </a:solidFill>
              </a:rPr>
            </a:br>
            <a:r>
              <a:rPr lang="en-US" altLang="en-US" sz="2800">
                <a:solidFill>
                  <a:srgbClr val="8C1B54"/>
                </a:solidFill>
              </a:rPr>
              <a:t>AGGREGATE INCOME (</a:t>
            </a:r>
            <a:r>
              <a:rPr lang="en-US" altLang="en-US" sz="2800" i="1">
                <a:solidFill>
                  <a:srgbClr val="8C1B54"/>
                </a:solidFill>
              </a:rPr>
              <a:t>Y</a:t>
            </a:r>
            <a:r>
              <a:rPr lang="en-US" altLang="en-US" sz="2800">
                <a:solidFill>
                  <a:srgbClr val="8C1B54"/>
                </a:solidFill>
              </a:rPr>
              <a:t>)</a:t>
            </a:r>
          </a:p>
        </p:txBody>
      </p:sp>
      <p:sp>
        <p:nvSpPr>
          <p:cNvPr id="1297411" name="Rectangle 3">
            <a:extLst>
              <a:ext uri="{FF2B5EF4-FFF2-40B4-BE49-F238E27FC236}">
                <a16:creationId xmlns:a16="http://schemas.microsoft.com/office/drawing/2014/main" id="{35CAE046-8798-40FD-80DA-76D08832D4E7}"/>
              </a:ext>
            </a:extLst>
          </p:cNvPr>
          <p:cNvSpPr>
            <a:spLocks noChangeArrowheads="1"/>
          </p:cNvSpPr>
          <p:nvPr/>
        </p:nvSpPr>
        <p:spPr bwMode="auto">
          <a:xfrm>
            <a:off x="1447800" y="1600200"/>
            <a:ext cx="7010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10000"/>
              </a:spcBef>
              <a:spcAft>
                <a:spcPct val="10000"/>
              </a:spcAft>
            </a:pPr>
            <a:r>
              <a:rPr lang="en-US" altLang="en-US" sz="2400">
                <a:solidFill>
                  <a:srgbClr val="59595C"/>
                </a:solidFill>
              </a:rPr>
              <a:t>Actual versus Planned Investment</a:t>
            </a:r>
          </a:p>
        </p:txBody>
      </p:sp>
      <p:sp>
        <p:nvSpPr>
          <p:cNvPr id="1297412" name="Rectangle 4">
            <a:extLst>
              <a:ext uri="{FF2B5EF4-FFF2-40B4-BE49-F238E27FC236}">
                <a16:creationId xmlns:a16="http://schemas.microsoft.com/office/drawing/2014/main" id="{BD92B5D7-FB31-4787-B3E5-45A3EDD05400}"/>
              </a:ext>
            </a:extLst>
          </p:cNvPr>
          <p:cNvSpPr>
            <a:spLocks noChangeArrowheads="1"/>
          </p:cNvSpPr>
          <p:nvPr/>
        </p:nvSpPr>
        <p:spPr bwMode="auto">
          <a:xfrm>
            <a:off x="2133600" y="2514600"/>
            <a:ext cx="57150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400">
                <a:solidFill>
                  <a:srgbClr val="006668"/>
                </a:solidFill>
              </a:rPr>
              <a:t>change in inventory  </a:t>
            </a:r>
            <a:r>
              <a:rPr lang="en-US" altLang="en-US" sz="2400" b="0">
                <a:solidFill>
                  <a:schemeClr val="tx1"/>
                </a:solidFill>
              </a:rPr>
              <a:t>Production minus sales.</a:t>
            </a:r>
          </a:p>
        </p:txBody>
      </p:sp>
      <p:sp>
        <p:nvSpPr>
          <p:cNvPr id="1297413" name="Rectangle 5">
            <a:extLst>
              <a:ext uri="{FF2B5EF4-FFF2-40B4-BE49-F238E27FC236}">
                <a16:creationId xmlns:a16="http://schemas.microsoft.com/office/drawing/2014/main" id="{35A232AE-19BF-4644-B370-91F3FE2BD5FA}"/>
              </a:ext>
            </a:extLst>
          </p:cNvPr>
          <p:cNvSpPr>
            <a:spLocks noChangeArrowheads="1"/>
          </p:cNvSpPr>
          <p:nvPr/>
        </p:nvSpPr>
        <p:spPr bwMode="auto">
          <a:xfrm>
            <a:off x="746125" y="5257800"/>
            <a:ext cx="7785100" cy="1143000"/>
          </a:xfrm>
          <a:prstGeom prst="rect">
            <a:avLst/>
          </a:prstGeom>
          <a:solidFill>
            <a:srgbClr val="FFF0D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1400">
                <a:solidFill>
                  <a:schemeClr val="tx1"/>
                </a:solidFill>
              </a:rPr>
              <a:t>One component of investment—inventory change—is partly determined by how much</a:t>
            </a:r>
          </a:p>
          <a:p>
            <a:pPr eaLnBrk="1" hangingPunct="1">
              <a:spcBef>
                <a:spcPct val="0"/>
              </a:spcBef>
            </a:pPr>
            <a:r>
              <a:rPr lang="en-US" altLang="en-US" sz="1400">
                <a:solidFill>
                  <a:schemeClr val="tx1"/>
                </a:solidFill>
              </a:rPr>
              <a:t>households decide to buy, which is not under the complete control of firms.  If households do not buy as much as firms expect them to, inventories will be higher than expected, and firms will have made an inventory investment that they did not plan to make.</a:t>
            </a:r>
          </a:p>
        </p:txBody>
      </p:sp>
      <p:sp>
        <p:nvSpPr>
          <p:cNvPr id="7" name="TextBox 6">
            <a:hlinkClick r:id="rId2" action="ppaction://hlinksldjump"/>
            <a:extLst>
              <a:ext uri="{FF2B5EF4-FFF2-40B4-BE49-F238E27FC236}">
                <a16:creationId xmlns:a16="http://schemas.microsoft.com/office/drawing/2014/main" id="{48472D76-1B38-4431-BEE5-E6DDE1631169}"/>
              </a:ext>
            </a:extLst>
          </p:cNvPr>
          <p:cNvSpPr txBox="1"/>
          <p:nvPr/>
        </p:nvSpPr>
        <p:spPr>
          <a:xfrm>
            <a:off x="7772400" y="6096000"/>
            <a:ext cx="762000" cy="369332"/>
          </a:xfrm>
          <a:prstGeom prst="rect">
            <a:avLst/>
          </a:prstGeom>
          <a:noFill/>
        </p:spPr>
        <p:txBody>
          <a:bodyPr wrap="square" rtlCol="0">
            <a:spAutoFit/>
          </a:bodyPr>
          <a:lstStyle/>
          <a:p>
            <a:r>
              <a:rPr lang="en-US" dirty="0">
                <a:solidFill>
                  <a:srgbClr val="FF0000"/>
                </a:solidFill>
                <a:hlinkClick r:id="rId3" action="ppaction://hlinksldjump">
                  <a:extLst>
                    <a:ext uri="{A12FA001-AC4F-418D-AE19-62706E023703}">
                      <ahyp:hlinkClr xmlns:ahyp="http://schemas.microsoft.com/office/drawing/2018/hyperlinkcolor" val="tx"/>
                    </a:ext>
                  </a:extLst>
                </a:hlinkClick>
              </a:rPr>
              <a:t>Back</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97411"/>
                                        </p:tgtEl>
                                        <p:attrNameLst>
                                          <p:attrName>style.visibility</p:attrName>
                                        </p:attrNameLst>
                                      </p:cBhvr>
                                      <p:to>
                                        <p:strVal val="visible"/>
                                      </p:to>
                                    </p:set>
                                    <p:animEffect transition="in" filter="wipe(left)">
                                      <p:cBhvr>
                                        <p:cTn id="7" dur="500"/>
                                        <p:tgtEl>
                                          <p:spTgt spid="1297411"/>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297412"/>
                                        </p:tgtEl>
                                        <p:attrNameLst>
                                          <p:attrName>style.visibility</p:attrName>
                                        </p:attrNameLst>
                                      </p:cBhvr>
                                      <p:to>
                                        <p:strVal val="visible"/>
                                      </p:to>
                                    </p:set>
                                    <p:animEffect transition="in" filter="wipe(left)">
                                      <p:cBhvr>
                                        <p:cTn id="11" dur="500"/>
                                        <p:tgtEl>
                                          <p:spTgt spid="129741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0" presetClass="entr" presetSubtype="0" fill="hold" grpId="0" nodeType="clickEffect">
                                  <p:stCondLst>
                                    <p:cond delay="0"/>
                                  </p:stCondLst>
                                  <p:childTnLst>
                                    <p:set>
                                      <p:cBhvr>
                                        <p:cTn id="15" dur="1" fill="hold">
                                          <p:stCondLst>
                                            <p:cond delay="0"/>
                                          </p:stCondLst>
                                        </p:cTn>
                                        <p:tgtEl>
                                          <p:spTgt spid="1297413"/>
                                        </p:tgtEl>
                                        <p:attrNameLst>
                                          <p:attrName>style.visibility</p:attrName>
                                        </p:attrNameLst>
                                      </p:cBhvr>
                                      <p:to>
                                        <p:strVal val="visible"/>
                                      </p:to>
                                    </p:set>
                                    <p:animEffect transition="in" filter="wedge">
                                      <p:cBhvr>
                                        <p:cTn id="16" dur="1000"/>
                                        <p:tgtEl>
                                          <p:spTgt spid="12974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7411" grpId="0" autoUpdateAnimBg="0"/>
      <p:bldP spid="1297412" grpId="0"/>
      <p:bldP spid="1297413" grpId="0" animBg="1"/>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Slide Number Placeholder 2">
            <a:extLst>
              <a:ext uri="{FF2B5EF4-FFF2-40B4-BE49-F238E27FC236}">
                <a16:creationId xmlns:a16="http://schemas.microsoft.com/office/drawing/2014/main" id="{4B4E4CEA-048D-4845-A17D-35228F1881DF}"/>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E46B9C94-535A-4856-8BC6-5DD8F3B12642}" type="slidenum">
              <a:rPr lang="en-US" altLang="en-US" b="0">
                <a:solidFill>
                  <a:srgbClr val="1469B2"/>
                </a:solidFill>
                <a:latin typeface="Arial" panose="020B0604020202020204" pitchFamily="34" charset="0"/>
              </a:rPr>
              <a:pPr eaLnBrk="1" hangingPunct="1"/>
              <a:t>21</a:t>
            </a:fld>
            <a:r>
              <a:rPr lang="en-US" altLang="en-US" b="0">
                <a:solidFill>
                  <a:srgbClr val="1469B2"/>
                </a:solidFill>
                <a:latin typeface="Arial" panose="020B0604020202020204" pitchFamily="34" charset="0"/>
              </a:rPr>
              <a:t> of 38</a:t>
            </a:r>
          </a:p>
        </p:txBody>
      </p:sp>
      <p:sp>
        <p:nvSpPr>
          <p:cNvPr id="20483" name="Rectangle 2">
            <a:extLst>
              <a:ext uri="{FF2B5EF4-FFF2-40B4-BE49-F238E27FC236}">
                <a16:creationId xmlns:a16="http://schemas.microsoft.com/office/drawing/2014/main" id="{4E69AE33-DCC8-4171-B73D-699ED9FC272B}"/>
              </a:ext>
            </a:extLst>
          </p:cNvPr>
          <p:cNvSpPr>
            <a:spLocks noChangeArrowheads="1"/>
          </p:cNvSpPr>
          <p:nvPr/>
        </p:nvSpPr>
        <p:spPr bwMode="auto">
          <a:xfrm>
            <a:off x="757238" y="0"/>
            <a:ext cx="8382000" cy="9144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91440" anchor="b"/>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8C1B54"/>
                </a:solidFill>
              </a:rPr>
              <a:t>AGGREGATE OUTPUT AND </a:t>
            </a:r>
            <a:br>
              <a:rPr lang="en-US" altLang="en-US" sz="2800">
                <a:solidFill>
                  <a:srgbClr val="8C1B54"/>
                </a:solidFill>
              </a:rPr>
            </a:br>
            <a:r>
              <a:rPr lang="en-US" altLang="en-US" sz="2800">
                <a:solidFill>
                  <a:srgbClr val="8C1B54"/>
                </a:solidFill>
              </a:rPr>
              <a:t>AGGREGATE INCOME (</a:t>
            </a:r>
            <a:r>
              <a:rPr lang="en-US" altLang="en-US" sz="2800" i="1">
                <a:solidFill>
                  <a:srgbClr val="8C1B54"/>
                </a:solidFill>
              </a:rPr>
              <a:t>Y</a:t>
            </a:r>
            <a:r>
              <a:rPr lang="en-US" altLang="en-US" sz="2800">
                <a:solidFill>
                  <a:srgbClr val="8C1B54"/>
                </a:solidFill>
              </a:rPr>
              <a:t>)</a:t>
            </a:r>
          </a:p>
        </p:txBody>
      </p:sp>
      <p:sp>
        <p:nvSpPr>
          <p:cNvPr id="1298438" name="Rectangle 6">
            <a:extLst>
              <a:ext uri="{FF2B5EF4-FFF2-40B4-BE49-F238E27FC236}">
                <a16:creationId xmlns:a16="http://schemas.microsoft.com/office/drawing/2014/main" id="{D31306B9-0BC6-44CE-8746-B2B1750F9250}"/>
              </a:ext>
            </a:extLst>
          </p:cNvPr>
          <p:cNvSpPr>
            <a:spLocks noChangeArrowheads="1"/>
          </p:cNvSpPr>
          <p:nvPr/>
        </p:nvSpPr>
        <p:spPr bwMode="auto">
          <a:xfrm>
            <a:off x="2133600" y="1524000"/>
            <a:ext cx="57150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400">
                <a:solidFill>
                  <a:srgbClr val="006668"/>
                </a:solidFill>
              </a:rPr>
              <a:t>desired, </a:t>
            </a:r>
            <a:r>
              <a:rPr lang="en-US" altLang="en-US" sz="2400" b="0">
                <a:solidFill>
                  <a:srgbClr val="006668"/>
                </a:solidFill>
              </a:rPr>
              <a:t>or</a:t>
            </a:r>
            <a:r>
              <a:rPr lang="en-US" altLang="en-US" sz="2400">
                <a:solidFill>
                  <a:srgbClr val="006668"/>
                </a:solidFill>
              </a:rPr>
              <a:t> planned, investment  </a:t>
            </a:r>
            <a:r>
              <a:rPr lang="en-US" altLang="en-US" sz="2400" b="0">
                <a:solidFill>
                  <a:schemeClr val="tx1"/>
                </a:solidFill>
              </a:rPr>
              <a:t>Those additions to capital stock and inventory that are planned by firms.</a:t>
            </a:r>
          </a:p>
        </p:txBody>
      </p:sp>
      <p:sp>
        <p:nvSpPr>
          <p:cNvPr id="1298439" name="Rectangle 7">
            <a:extLst>
              <a:ext uri="{FF2B5EF4-FFF2-40B4-BE49-F238E27FC236}">
                <a16:creationId xmlns:a16="http://schemas.microsoft.com/office/drawing/2014/main" id="{9A7F9865-C1AD-4810-9917-03D56FAA6F21}"/>
              </a:ext>
            </a:extLst>
          </p:cNvPr>
          <p:cNvSpPr>
            <a:spLocks noChangeArrowheads="1"/>
          </p:cNvSpPr>
          <p:nvPr/>
        </p:nvSpPr>
        <p:spPr bwMode="auto">
          <a:xfrm>
            <a:off x="2133600" y="3276600"/>
            <a:ext cx="54864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400">
                <a:solidFill>
                  <a:srgbClr val="006668"/>
                </a:solidFill>
              </a:rPr>
              <a:t>actual investment  </a:t>
            </a:r>
            <a:r>
              <a:rPr lang="en-US" altLang="en-US" sz="2400" b="0">
                <a:solidFill>
                  <a:schemeClr val="tx1"/>
                </a:solidFill>
              </a:rPr>
              <a:t>The actual amount of investment that takes place; it includes items such as unplanned changes in inventories.</a:t>
            </a:r>
          </a:p>
        </p:txBody>
      </p:sp>
      <p:sp>
        <p:nvSpPr>
          <p:cNvPr id="6" name="TextBox 5">
            <a:hlinkClick r:id="rId2" action="ppaction://hlinksldjump"/>
            <a:extLst>
              <a:ext uri="{FF2B5EF4-FFF2-40B4-BE49-F238E27FC236}">
                <a16:creationId xmlns:a16="http://schemas.microsoft.com/office/drawing/2014/main" id="{E3850561-73EE-4491-B644-991D6D9B06E2}"/>
              </a:ext>
            </a:extLst>
          </p:cNvPr>
          <p:cNvSpPr txBox="1"/>
          <p:nvPr/>
        </p:nvSpPr>
        <p:spPr>
          <a:xfrm>
            <a:off x="7772400" y="6096000"/>
            <a:ext cx="762000" cy="369332"/>
          </a:xfrm>
          <a:prstGeom prst="rect">
            <a:avLst/>
          </a:prstGeom>
          <a:noFill/>
        </p:spPr>
        <p:txBody>
          <a:bodyPr wrap="square" rtlCol="0">
            <a:spAutoFit/>
          </a:bodyPr>
          <a:lstStyle/>
          <a:p>
            <a:r>
              <a:rPr lang="en-US" dirty="0">
                <a:solidFill>
                  <a:srgbClr val="FF0000"/>
                </a:solidFill>
                <a:hlinkClick r:id="rId3" action="ppaction://hlinksldjump">
                  <a:extLst>
                    <a:ext uri="{A12FA001-AC4F-418D-AE19-62706E023703}">
                      <ahyp:hlinkClr xmlns:ahyp="http://schemas.microsoft.com/office/drawing/2018/hyperlinkcolor" val="tx"/>
                    </a:ext>
                  </a:extLst>
                </a:hlinkClick>
              </a:rPr>
              <a:t>Back</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98438"/>
                                        </p:tgtEl>
                                        <p:attrNameLst>
                                          <p:attrName>style.visibility</p:attrName>
                                        </p:attrNameLst>
                                      </p:cBhvr>
                                      <p:to>
                                        <p:strVal val="visible"/>
                                      </p:to>
                                    </p:set>
                                    <p:animEffect transition="in" filter="wipe(left)">
                                      <p:cBhvr>
                                        <p:cTn id="7" dur="500"/>
                                        <p:tgtEl>
                                          <p:spTgt spid="12984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98439"/>
                                        </p:tgtEl>
                                        <p:attrNameLst>
                                          <p:attrName>style.visibility</p:attrName>
                                        </p:attrNameLst>
                                      </p:cBhvr>
                                      <p:to>
                                        <p:strVal val="visible"/>
                                      </p:to>
                                    </p:set>
                                    <p:animEffect transition="in" filter="wipe(left)">
                                      <p:cBhvr>
                                        <p:cTn id="12" dur="500"/>
                                        <p:tgtEl>
                                          <p:spTgt spid="12984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8438" grpId="0"/>
      <p:bldP spid="1298439" grpId="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Slide Number Placeholder 2">
            <a:extLst>
              <a:ext uri="{FF2B5EF4-FFF2-40B4-BE49-F238E27FC236}">
                <a16:creationId xmlns:a16="http://schemas.microsoft.com/office/drawing/2014/main" id="{647EB5F2-1874-449D-ACA8-8EF28A629C1A}"/>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94CEF27D-3173-457C-A2E2-4C44406B87EC}" type="slidenum">
              <a:rPr lang="en-US" altLang="en-US" b="0">
                <a:solidFill>
                  <a:srgbClr val="1469B2"/>
                </a:solidFill>
                <a:latin typeface="Arial" panose="020B0604020202020204" pitchFamily="34" charset="0"/>
              </a:rPr>
              <a:pPr eaLnBrk="1" hangingPunct="1"/>
              <a:t>22</a:t>
            </a:fld>
            <a:r>
              <a:rPr lang="en-US" altLang="en-US" b="0">
                <a:solidFill>
                  <a:srgbClr val="1469B2"/>
                </a:solidFill>
                <a:latin typeface="Arial" panose="020B0604020202020204" pitchFamily="34" charset="0"/>
              </a:rPr>
              <a:t> of 38</a:t>
            </a:r>
          </a:p>
        </p:txBody>
      </p:sp>
      <p:sp>
        <p:nvSpPr>
          <p:cNvPr id="21507" name="Rectangle 2">
            <a:extLst>
              <a:ext uri="{FF2B5EF4-FFF2-40B4-BE49-F238E27FC236}">
                <a16:creationId xmlns:a16="http://schemas.microsoft.com/office/drawing/2014/main" id="{22C49C65-25C6-49A3-99C2-91A65C2D99DA}"/>
              </a:ext>
            </a:extLst>
          </p:cNvPr>
          <p:cNvSpPr>
            <a:spLocks noChangeArrowheads="1"/>
          </p:cNvSpPr>
          <p:nvPr/>
        </p:nvSpPr>
        <p:spPr bwMode="auto">
          <a:xfrm>
            <a:off x="757238" y="0"/>
            <a:ext cx="8382000" cy="9144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91440" anchor="b"/>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8C1B54"/>
                </a:solidFill>
              </a:rPr>
              <a:t>AGGREGATE OUTPUT AND </a:t>
            </a:r>
            <a:br>
              <a:rPr lang="en-US" altLang="en-US" sz="2800">
                <a:solidFill>
                  <a:srgbClr val="8C1B54"/>
                </a:solidFill>
              </a:rPr>
            </a:br>
            <a:r>
              <a:rPr lang="en-US" altLang="en-US" sz="2800">
                <a:solidFill>
                  <a:srgbClr val="8C1B54"/>
                </a:solidFill>
              </a:rPr>
              <a:t>AGGREGATE INCOME (</a:t>
            </a:r>
            <a:r>
              <a:rPr lang="en-US" altLang="en-US" sz="2800" i="1">
                <a:solidFill>
                  <a:srgbClr val="8C1B54"/>
                </a:solidFill>
              </a:rPr>
              <a:t>Y</a:t>
            </a:r>
            <a:r>
              <a:rPr lang="en-US" altLang="en-US" sz="2800">
                <a:solidFill>
                  <a:srgbClr val="8C1B54"/>
                </a:solidFill>
              </a:rPr>
              <a:t>)</a:t>
            </a:r>
          </a:p>
        </p:txBody>
      </p:sp>
      <p:sp>
        <p:nvSpPr>
          <p:cNvPr id="1296392" name="Rectangle 8">
            <a:extLst>
              <a:ext uri="{FF2B5EF4-FFF2-40B4-BE49-F238E27FC236}">
                <a16:creationId xmlns:a16="http://schemas.microsoft.com/office/drawing/2014/main" id="{F59113E0-2812-4F2B-B0C8-0F22559C3077}"/>
              </a:ext>
            </a:extLst>
          </p:cNvPr>
          <p:cNvSpPr>
            <a:spLocks noChangeArrowheads="1"/>
          </p:cNvSpPr>
          <p:nvPr/>
        </p:nvSpPr>
        <p:spPr bwMode="auto">
          <a:xfrm>
            <a:off x="2676525" y="6248400"/>
            <a:ext cx="4105275" cy="304800"/>
          </a:xfrm>
          <a:prstGeom prst="rect">
            <a:avLst/>
          </a:prstGeom>
          <a:solidFill>
            <a:srgbClr val="D3CDA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lstStyle>
            <a:lvl1pPr marL="1143000" indent="-1089025"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10000"/>
              </a:spcBef>
              <a:spcAft>
                <a:spcPct val="10000"/>
              </a:spcAft>
            </a:pPr>
            <a:r>
              <a:rPr lang="en-US" altLang="en-US" sz="1400">
                <a:solidFill>
                  <a:schemeClr val="tx1"/>
                </a:solidFill>
              </a:rPr>
              <a:t>FIGURE 8.7	</a:t>
            </a:r>
            <a:r>
              <a:rPr lang="en-US" altLang="en-US" sz="1400">
                <a:solidFill>
                  <a:srgbClr val="8C1B54"/>
                </a:solidFill>
              </a:rPr>
              <a:t>The Planned Investment Function</a:t>
            </a:r>
          </a:p>
        </p:txBody>
      </p:sp>
      <p:pic>
        <p:nvPicPr>
          <p:cNvPr id="1296394" name="Picture 10" descr="fig8_7_1ppt">
            <a:extLst>
              <a:ext uri="{FF2B5EF4-FFF2-40B4-BE49-F238E27FC236}">
                <a16:creationId xmlns:a16="http://schemas.microsoft.com/office/drawing/2014/main" id="{26C6862F-3515-4CCD-BBFC-3C75391C7B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75" y="1343025"/>
            <a:ext cx="644842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96395" name="Picture 11" descr="fig8_7_2ppt">
            <a:extLst>
              <a:ext uri="{FF2B5EF4-FFF2-40B4-BE49-F238E27FC236}">
                <a16:creationId xmlns:a16="http://schemas.microsoft.com/office/drawing/2014/main" id="{C0920B6A-DAB1-4E19-970B-7A643946AD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6375" y="1343025"/>
            <a:ext cx="644842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hlinkClick r:id="rId4" action="ppaction://hlinksldjump"/>
            <a:extLst>
              <a:ext uri="{FF2B5EF4-FFF2-40B4-BE49-F238E27FC236}">
                <a16:creationId xmlns:a16="http://schemas.microsoft.com/office/drawing/2014/main" id="{B0F7819F-7DFA-41E9-89B6-3D917BAF5A29}"/>
              </a:ext>
            </a:extLst>
          </p:cNvPr>
          <p:cNvSpPr txBox="1"/>
          <p:nvPr/>
        </p:nvSpPr>
        <p:spPr>
          <a:xfrm>
            <a:off x="7772400" y="6096000"/>
            <a:ext cx="762000" cy="369332"/>
          </a:xfrm>
          <a:prstGeom prst="rect">
            <a:avLst/>
          </a:prstGeom>
          <a:noFill/>
        </p:spPr>
        <p:txBody>
          <a:bodyPr wrap="square" rtlCol="0">
            <a:spAutoFit/>
          </a:bodyPr>
          <a:lstStyle/>
          <a:p>
            <a:r>
              <a:rPr lang="en-US" dirty="0">
                <a:solidFill>
                  <a:srgbClr val="FF0000"/>
                </a:solidFill>
                <a:hlinkClick r:id="rId5" action="ppaction://hlinksldjump">
                  <a:extLst>
                    <a:ext uri="{A12FA001-AC4F-418D-AE19-62706E023703}">
                      <ahyp:hlinkClr xmlns:ahyp="http://schemas.microsoft.com/office/drawing/2018/hyperlinkcolor" val="tx"/>
                    </a:ext>
                  </a:extLst>
                </a:hlinkClick>
              </a:rPr>
              <a:t>Back</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296394"/>
                                        </p:tgtEl>
                                        <p:attrNameLst>
                                          <p:attrName>style.visibility</p:attrName>
                                        </p:attrNameLst>
                                      </p:cBhvr>
                                      <p:to>
                                        <p:strVal val="visible"/>
                                      </p:to>
                                    </p:set>
                                    <p:animEffect transition="in" filter="wipe(left)">
                                      <p:cBhvr>
                                        <p:cTn id="7" dur="1000"/>
                                        <p:tgtEl>
                                          <p:spTgt spid="129639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96392"/>
                                        </p:tgtEl>
                                        <p:attrNameLst>
                                          <p:attrName>style.visibility</p:attrName>
                                        </p:attrNameLst>
                                      </p:cBhvr>
                                      <p:to>
                                        <p:strVal val="visible"/>
                                      </p:to>
                                    </p:set>
                                    <p:animEffect transition="in" filter="wipe(left)">
                                      <p:cBhvr>
                                        <p:cTn id="10" dur="500"/>
                                        <p:tgtEl>
                                          <p:spTgt spid="129639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nodeType="clickEffect">
                                  <p:stCondLst>
                                    <p:cond delay="0"/>
                                  </p:stCondLst>
                                  <p:childTnLst>
                                    <p:set>
                                      <p:cBhvr>
                                        <p:cTn id="14" dur="1" fill="hold">
                                          <p:stCondLst>
                                            <p:cond delay="0"/>
                                          </p:stCondLst>
                                        </p:cTn>
                                        <p:tgtEl>
                                          <p:spTgt spid="1296395"/>
                                        </p:tgtEl>
                                        <p:attrNameLst>
                                          <p:attrName>style.visibility</p:attrName>
                                        </p:attrNameLst>
                                      </p:cBhvr>
                                      <p:to>
                                        <p:strVal val="visible"/>
                                      </p:to>
                                    </p:set>
                                    <p:animEffect transition="in" filter="wipe(left)">
                                      <p:cBhvr>
                                        <p:cTn id="15" dur="1000"/>
                                        <p:tgtEl>
                                          <p:spTgt spid="12963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6392" grpId="0"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Slide Number Placeholder 2">
            <a:extLst>
              <a:ext uri="{FF2B5EF4-FFF2-40B4-BE49-F238E27FC236}">
                <a16:creationId xmlns:a16="http://schemas.microsoft.com/office/drawing/2014/main" id="{5999CDF0-3152-4F12-812F-106279611C6E}"/>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CEF6E6FF-D669-4689-9096-5AFCB0BCDA4E}" type="slidenum">
              <a:rPr lang="en-US" altLang="en-US" b="0">
                <a:solidFill>
                  <a:srgbClr val="1469B2"/>
                </a:solidFill>
                <a:latin typeface="Arial" panose="020B0604020202020204" pitchFamily="34" charset="0"/>
              </a:rPr>
              <a:pPr eaLnBrk="1" hangingPunct="1"/>
              <a:t>23</a:t>
            </a:fld>
            <a:r>
              <a:rPr lang="en-US" altLang="en-US" b="0">
                <a:solidFill>
                  <a:srgbClr val="1469B2"/>
                </a:solidFill>
                <a:latin typeface="Arial" panose="020B0604020202020204" pitchFamily="34" charset="0"/>
              </a:rPr>
              <a:t> of 38</a:t>
            </a:r>
          </a:p>
        </p:txBody>
      </p:sp>
      <p:sp>
        <p:nvSpPr>
          <p:cNvPr id="22531" name="Rectangle 2">
            <a:extLst>
              <a:ext uri="{FF2B5EF4-FFF2-40B4-BE49-F238E27FC236}">
                <a16:creationId xmlns:a16="http://schemas.microsoft.com/office/drawing/2014/main" id="{A0441427-A10A-459F-86E0-A1C0FD4A7D19}"/>
              </a:ext>
            </a:extLst>
          </p:cNvPr>
          <p:cNvSpPr>
            <a:spLocks noChangeArrowheads="1"/>
          </p:cNvSpPr>
          <p:nvPr/>
        </p:nvSpPr>
        <p:spPr bwMode="auto">
          <a:xfrm>
            <a:off x="757238" y="0"/>
            <a:ext cx="8382000" cy="9144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91440" anchor="b"/>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8C1B54"/>
                </a:solidFill>
              </a:rPr>
              <a:t>AGGREGATE OUTPUT AND </a:t>
            </a:r>
            <a:br>
              <a:rPr lang="en-US" altLang="en-US" sz="2800">
                <a:solidFill>
                  <a:srgbClr val="8C1B54"/>
                </a:solidFill>
              </a:rPr>
            </a:br>
            <a:r>
              <a:rPr lang="en-US" altLang="en-US" sz="2800">
                <a:solidFill>
                  <a:srgbClr val="8C1B54"/>
                </a:solidFill>
              </a:rPr>
              <a:t>AGGREGATE INCOME (</a:t>
            </a:r>
            <a:r>
              <a:rPr lang="en-US" altLang="en-US" sz="2800" i="1">
                <a:solidFill>
                  <a:srgbClr val="8C1B54"/>
                </a:solidFill>
              </a:rPr>
              <a:t>Y</a:t>
            </a:r>
            <a:r>
              <a:rPr lang="en-US" altLang="en-US" sz="2800">
                <a:solidFill>
                  <a:srgbClr val="8C1B54"/>
                </a:solidFill>
              </a:rPr>
              <a:t>)</a:t>
            </a:r>
          </a:p>
        </p:txBody>
      </p:sp>
      <p:sp>
        <p:nvSpPr>
          <p:cNvPr id="1299462" name="Rectangle 6">
            <a:extLst>
              <a:ext uri="{FF2B5EF4-FFF2-40B4-BE49-F238E27FC236}">
                <a16:creationId xmlns:a16="http://schemas.microsoft.com/office/drawing/2014/main" id="{6E764861-32F5-4C56-8E5E-E1E38D517D1C}"/>
              </a:ext>
            </a:extLst>
          </p:cNvPr>
          <p:cNvSpPr>
            <a:spLocks noChangeArrowheads="1"/>
          </p:cNvSpPr>
          <p:nvPr/>
        </p:nvSpPr>
        <p:spPr bwMode="auto">
          <a:xfrm>
            <a:off x="1066800" y="1295400"/>
            <a:ext cx="739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10000"/>
              </a:spcBef>
              <a:spcAft>
                <a:spcPct val="10000"/>
              </a:spcAft>
            </a:pPr>
            <a:r>
              <a:rPr lang="en-US" altLang="en-US" sz="2400">
                <a:solidFill>
                  <a:srgbClr val="1469B2"/>
                </a:solidFill>
              </a:rPr>
              <a:t>PLANNED AGGREGATE EXPENDITURE (</a:t>
            </a:r>
            <a:r>
              <a:rPr lang="en-US" altLang="en-US" sz="2400" i="1">
                <a:solidFill>
                  <a:srgbClr val="1469B2"/>
                </a:solidFill>
              </a:rPr>
              <a:t>AE</a:t>
            </a:r>
            <a:r>
              <a:rPr lang="en-US" altLang="en-US" sz="2400">
                <a:solidFill>
                  <a:srgbClr val="1469B2"/>
                </a:solidFill>
              </a:rPr>
              <a:t>)</a:t>
            </a:r>
          </a:p>
        </p:txBody>
      </p:sp>
      <p:sp>
        <p:nvSpPr>
          <p:cNvPr id="1299463" name="Rectangle 7">
            <a:extLst>
              <a:ext uri="{FF2B5EF4-FFF2-40B4-BE49-F238E27FC236}">
                <a16:creationId xmlns:a16="http://schemas.microsoft.com/office/drawing/2014/main" id="{62D3B237-1C5B-45FF-AEC4-B01A5C715A60}"/>
              </a:ext>
            </a:extLst>
          </p:cNvPr>
          <p:cNvSpPr>
            <a:spLocks noChangeArrowheads="1"/>
          </p:cNvSpPr>
          <p:nvPr/>
        </p:nvSpPr>
        <p:spPr bwMode="auto">
          <a:xfrm>
            <a:off x="2133600" y="2133600"/>
            <a:ext cx="57150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400">
                <a:solidFill>
                  <a:srgbClr val="006668"/>
                </a:solidFill>
              </a:rPr>
              <a:t>planned aggregate expenditure (</a:t>
            </a:r>
            <a:r>
              <a:rPr lang="en-US" altLang="en-US" sz="2400" i="1">
                <a:solidFill>
                  <a:srgbClr val="006668"/>
                </a:solidFill>
              </a:rPr>
              <a:t>AE</a:t>
            </a:r>
            <a:r>
              <a:rPr lang="en-US" altLang="en-US" sz="2400">
                <a:solidFill>
                  <a:srgbClr val="006668"/>
                </a:solidFill>
              </a:rPr>
              <a:t>) </a:t>
            </a:r>
            <a:r>
              <a:rPr lang="en-US" altLang="en-US" sz="2400" b="0">
                <a:solidFill>
                  <a:schemeClr val="tx1"/>
                </a:solidFill>
              </a:rPr>
              <a:t>The total amount the economy plans to</a:t>
            </a:r>
          </a:p>
          <a:p>
            <a:pPr eaLnBrk="1" hangingPunct="1">
              <a:spcBef>
                <a:spcPct val="0"/>
              </a:spcBef>
            </a:pPr>
            <a:r>
              <a:rPr lang="en-US" altLang="en-US" sz="2400" b="0">
                <a:solidFill>
                  <a:schemeClr val="tx1"/>
                </a:solidFill>
              </a:rPr>
              <a:t>spend in a given period.  Equal to consumption plus planned investment: </a:t>
            </a:r>
            <a:r>
              <a:rPr lang="en-US" altLang="en-US" sz="2400" b="0" i="1">
                <a:solidFill>
                  <a:schemeClr val="tx1"/>
                </a:solidFill>
              </a:rPr>
              <a:t>AE </a:t>
            </a:r>
            <a:r>
              <a:rPr lang="en-US" altLang="en-US" sz="2400" b="0">
                <a:solidFill>
                  <a:schemeClr val="tx1"/>
                </a:solidFill>
              </a:rPr>
              <a:t>≡ </a:t>
            </a:r>
            <a:r>
              <a:rPr lang="en-US" altLang="en-US" sz="2400" b="0" i="1">
                <a:solidFill>
                  <a:schemeClr val="tx1"/>
                </a:solidFill>
              </a:rPr>
              <a:t>C</a:t>
            </a:r>
            <a:r>
              <a:rPr lang="en-US" altLang="en-US" sz="2400" b="0">
                <a:solidFill>
                  <a:schemeClr val="tx1"/>
                </a:solidFill>
              </a:rPr>
              <a:t> + </a:t>
            </a:r>
            <a:r>
              <a:rPr lang="en-US" altLang="en-US" sz="2400" b="0" i="1">
                <a:solidFill>
                  <a:schemeClr val="tx1"/>
                </a:solidFill>
              </a:rPr>
              <a:t>I</a:t>
            </a:r>
            <a:r>
              <a:rPr lang="en-US" altLang="en-US" sz="2400" b="0">
                <a:solidFill>
                  <a:schemeClr val="tx1"/>
                </a:solidFill>
              </a:rPr>
              <a:t>.</a:t>
            </a:r>
          </a:p>
        </p:txBody>
      </p:sp>
      <p:grpSp>
        <p:nvGrpSpPr>
          <p:cNvPr id="1299464" name="Group 8">
            <a:extLst>
              <a:ext uri="{FF2B5EF4-FFF2-40B4-BE49-F238E27FC236}">
                <a16:creationId xmlns:a16="http://schemas.microsoft.com/office/drawing/2014/main" id="{0C2112C0-359F-460F-B1B1-DA7CC56E6D7E}"/>
              </a:ext>
            </a:extLst>
          </p:cNvPr>
          <p:cNvGrpSpPr>
            <a:grpSpLocks/>
          </p:cNvGrpSpPr>
          <p:nvPr/>
        </p:nvGrpSpPr>
        <p:grpSpPr bwMode="auto">
          <a:xfrm>
            <a:off x="914400" y="4572000"/>
            <a:ext cx="7785100" cy="695325"/>
            <a:chOff x="576" y="2970"/>
            <a:chExt cx="4904" cy="438"/>
          </a:xfrm>
        </p:grpSpPr>
        <p:sp>
          <p:nvSpPr>
            <p:cNvPr id="22535" name="Rectangle 9">
              <a:extLst>
                <a:ext uri="{FF2B5EF4-FFF2-40B4-BE49-F238E27FC236}">
                  <a16:creationId xmlns:a16="http://schemas.microsoft.com/office/drawing/2014/main" id="{6B9B1783-7733-459F-947D-D2C21171BF49}"/>
                </a:ext>
              </a:extLst>
            </p:cNvPr>
            <p:cNvSpPr>
              <a:spLocks noChangeArrowheads="1"/>
            </p:cNvSpPr>
            <p:nvPr/>
          </p:nvSpPr>
          <p:spPr bwMode="auto">
            <a:xfrm>
              <a:off x="576" y="2976"/>
              <a:ext cx="4904" cy="432"/>
            </a:xfrm>
            <a:prstGeom prst="rect">
              <a:avLst/>
            </a:prstGeom>
            <a:solidFill>
              <a:srgbClr val="FFF0D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endParaRPr lang="en-US" altLang="en-US" sz="1400">
                <a:solidFill>
                  <a:schemeClr val="tx1"/>
                </a:solidFill>
              </a:endParaRPr>
            </a:p>
          </p:txBody>
        </p:sp>
        <p:graphicFrame>
          <p:nvGraphicFramePr>
            <p:cNvPr id="22536" name="Object 10">
              <a:extLst>
                <a:ext uri="{FF2B5EF4-FFF2-40B4-BE49-F238E27FC236}">
                  <a16:creationId xmlns:a16="http://schemas.microsoft.com/office/drawing/2014/main" id="{D609CA7A-A54C-494E-97D4-E1095D81D357}"/>
                </a:ext>
              </a:extLst>
            </p:cNvPr>
            <p:cNvGraphicFramePr>
              <a:graphicFrameLocks noChangeAspect="1"/>
            </p:cNvGraphicFramePr>
            <p:nvPr/>
          </p:nvGraphicFramePr>
          <p:xfrm>
            <a:off x="770" y="2970"/>
            <a:ext cx="4556" cy="404"/>
          </p:xfrm>
          <a:graphic>
            <a:graphicData uri="http://schemas.openxmlformats.org/presentationml/2006/ole">
              <mc:AlternateContent xmlns:mc="http://schemas.openxmlformats.org/markup-compatibility/2006">
                <mc:Choice xmlns:v="urn:schemas-microsoft-com:vml" Requires="v">
                  <p:oleObj name="Equation" r:id="rId2" imgW="4597400" imgH="406400" progId="Equation.3">
                    <p:embed/>
                  </p:oleObj>
                </mc:Choice>
                <mc:Fallback>
                  <p:oleObj name="Equation" r:id="rId2" imgW="4597400" imgH="406400" progId="Equation.3">
                    <p:embed/>
                    <p:pic>
                      <p:nvPicPr>
                        <p:cNvPr id="0" name="Object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 y="2970"/>
                          <a:ext cx="4556" cy="404"/>
                        </a:xfrm>
                        <a:prstGeom prst="rect">
                          <a:avLst/>
                        </a:prstGeom>
                        <a:noFill/>
                        <a:ln>
                          <a:noFill/>
                        </a:ln>
                        <a:effectLst/>
                        <a:extLst>
                          <a:ext uri="{909E8E84-426E-40DD-AFC4-6F175D3DCCD1}">
                            <a14:hiddenFill xmlns:a14="http://schemas.microsoft.com/office/drawing/2010/main">
                              <a:solidFill>
                                <a:srgbClr val="FFF0D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9" name="TextBox 8">
            <a:hlinkClick r:id="rId4" action="ppaction://hlinksldjump"/>
            <a:extLst>
              <a:ext uri="{FF2B5EF4-FFF2-40B4-BE49-F238E27FC236}">
                <a16:creationId xmlns:a16="http://schemas.microsoft.com/office/drawing/2014/main" id="{E55C2989-2855-46E6-9FC0-3B633CBA410F}"/>
              </a:ext>
            </a:extLst>
          </p:cNvPr>
          <p:cNvSpPr txBox="1"/>
          <p:nvPr/>
        </p:nvSpPr>
        <p:spPr>
          <a:xfrm>
            <a:off x="7772400" y="6096000"/>
            <a:ext cx="762000" cy="369332"/>
          </a:xfrm>
          <a:prstGeom prst="rect">
            <a:avLst/>
          </a:prstGeom>
          <a:noFill/>
        </p:spPr>
        <p:txBody>
          <a:bodyPr wrap="square" rtlCol="0">
            <a:spAutoFit/>
          </a:bodyPr>
          <a:lstStyle/>
          <a:p>
            <a:r>
              <a:rPr lang="en-US" dirty="0">
                <a:solidFill>
                  <a:srgbClr val="FF0000"/>
                </a:solidFill>
                <a:hlinkClick r:id="rId5" action="ppaction://hlinksldjump">
                  <a:extLst>
                    <a:ext uri="{A12FA001-AC4F-418D-AE19-62706E023703}">
                      <ahyp:hlinkClr xmlns:ahyp="http://schemas.microsoft.com/office/drawing/2018/hyperlinkcolor" val="tx"/>
                    </a:ext>
                  </a:extLst>
                </a:hlinkClick>
              </a:rPr>
              <a:t>Back</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99462">
                                            <p:txEl>
                                              <p:pRg st="0" end="0"/>
                                            </p:txEl>
                                          </p:spTgt>
                                        </p:tgtEl>
                                        <p:attrNameLst>
                                          <p:attrName>style.visibility</p:attrName>
                                        </p:attrNameLst>
                                      </p:cBhvr>
                                      <p:to>
                                        <p:strVal val="visible"/>
                                      </p:to>
                                    </p:set>
                                    <p:animEffect transition="in" filter="wipe(left)">
                                      <p:cBhvr>
                                        <p:cTn id="7" dur="500"/>
                                        <p:tgtEl>
                                          <p:spTgt spid="1299462">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299463"/>
                                        </p:tgtEl>
                                        <p:attrNameLst>
                                          <p:attrName>style.visibility</p:attrName>
                                        </p:attrNameLst>
                                      </p:cBhvr>
                                      <p:to>
                                        <p:strVal val="visible"/>
                                      </p:to>
                                    </p:set>
                                    <p:animEffect transition="in" filter="wipe(left)">
                                      <p:cBhvr>
                                        <p:cTn id="11" dur="500"/>
                                        <p:tgtEl>
                                          <p:spTgt spid="1299463"/>
                                        </p:tgtEl>
                                      </p:cBhvr>
                                    </p:animEffect>
                                  </p:childTnLst>
                                </p:cTn>
                              </p:par>
                            </p:childTnLst>
                          </p:cTn>
                        </p:par>
                        <p:par>
                          <p:cTn id="12" fill="hold" nodeType="afterGroup">
                            <p:stCondLst>
                              <p:cond delay="1000"/>
                            </p:stCondLst>
                            <p:childTnLst>
                              <p:par>
                                <p:cTn id="13" presetID="17" presetClass="entr" presetSubtype="10" fill="hold" nodeType="afterEffect">
                                  <p:stCondLst>
                                    <p:cond delay="0"/>
                                  </p:stCondLst>
                                  <p:childTnLst>
                                    <p:set>
                                      <p:cBhvr>
                                        <p:cTn id="14" dur="1" fill="hold">
                                          <p:stCondLst>
                                            <p:cond delay="0"/>
                                          </p:stCondLst>
                                        </p:cTn>
                                        <p:tgtEl>
                                          <p:spTgt spid="1299464"/>
                                        </p:tgtEl>
                                        <p:attrNameLst>
                                          <p:attrName>style.visibility</p:attrName>
                                        </p:attrNameLst>
                                      </p:cBhvr>
                                      <p:to>
                                        <p:strVal val="visible"/>
                                      </p:to>
                                    </p:set>
                                    <p:anim calcmode="lin" valueType="num">
                                      <p:cBhvr>
                                        <p:cTn id="15" dur="500" fill="hold"/>
                                        <p:tgtEl>
                                          <p:spTgt spid="1299464"/>
                                        </p:tgtEl>
                                        <p:attrNameLst>
                                          <p:attrName>ppt_w</p:attrName>
                                        </p:attrNameLst>
                                      </p:cBhvr>
                                      <p:tavLst>
                                        <p:tav tm="0">
                                          <p:val>
                                            <p:fltVal val="0"/>
                                          </p:val>
                                        </p:tav>
                                        <p:tav tm="100000">
                                          <p:val>
                                            <p:strVal val="#ppt_w"/>
                                          </p:val>
                                        </p:tav>
                                      </p:tavLst>
                                    </p:anim>
                                    <p:anim calcmode="lin" valueType="num">
                                      <p:cBhvr>
                                        <p:cTn id="16" dur="500" fill="hold"/>
                                        <p:tgtEl>
                                          <p:spTgt spid="129946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9462" grpId="0" build="p" bldLvl="2" autoUpdateAnimBg="0" advAuto="0"/>
      <p:bldP spid="1299463" grpId="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Slide Number Placeholder 2">
            <a:extLst>
              <a:ext uri="{FF2B5EF4-FFF2-40B4-BE49-F238E27FC236}">
                <a16:creationId xmlns:a16="http://schemas.microsoft.com/office/drawing/2014/main" id="{A6F6BF8A-A337-4C1D-B503-3109688A177B}"/>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E97DA35A-C999-4325-952D-A368C651E115}" type="slidenum">
              <a:rPr lang="en-US" altLang="en-US" b="0">
                <a:solidFill>
                  <a:srgbClr val="1469B2"/>
                </a:solidFill>
                <a:latin typeface="Arial" panose="020B0604020202020204" pitchFamily="34" charset="0"/>
              </a:rPr>
              <a:pPr eaLnBrk="1" hangingPunct="1"/>
              <a:t>24</a:t>
            </a:fld>
            <a:r>
              <a:rPr lang="en-US" altLang="en-US" b="0">
                <a:solidFill>
                  <a:srgbClr val="1469B2"/>
                </a:solidFill>
                <a:latin typeface="Arial" panose="020B0604020202020204" pitchFamily="34" charset="0"/>
              </a:rPr>
              <a:t> of 38</a:t>
            </a:r>
          </a:p>
        </p:txBody>
      </p:sp>
      <p:sp>
        <p:nvSpPr>
          <p:cNvPr id="1300482" name="Rectangle 2">
            <a:extLst>
              <a:ext uri="{FF2B5EF4-FFF2-40B4-BE49-F238E27FC236}">
                <a16:creationId xmlns:a16="http://schemas.microsoft.com/office/drawing/2014/main" id="{11C0FE41-DB04-4EBF-80A8-557D84F7408F}"/>
              </a:ext>
            </a:extLst>
          </p:cNvPr>
          <p:cNvSpPr>
            <a:spLocks noChangeArrowheads="1"/>
          </p:cNvSpPr>
          <p:nvPr/>
        </p:nvSpPr>
        <p:spPr bwMode="auto">
          <a:xfrm>
            <a:off x="757238" y="0"/>
            <a:ext cx="8382000" cy="9144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91440" anchor="b"/>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8C1B54"/>
                </a:solidFill>
              </a:rPr>
              <a:t>EQUILIBRIUM AGGREGATE OUTPUT (INCOME)</a:t>
            </a:r>
          </a:p>
        </p:txBody>
      </p:sp>
      <p:sp>
        <p:nvSpPr>
          <p:cNvPr id="1300484" name="Rectangle 4">
            <a:extLst>
              <a:ext uri="{FF2B5EF4-FFF2-40B4-BE49-F238E27FC236}">
                <a16:creationId xmlns:a16="http://schemas.microsoft.com/office/drawing/2014/main" id="{3AF19103-D70B-40F3-A0BB-D66709567E43}"/>
              </a:ext>
            </a:extLst>
          </p:cNvPr>
          <p:cNvSpPr>
            <a:spLocks noChangeArrowheads="1"/>
          </p:cNvSpPr>
          <p:nvPr/>
        </p:nvSpPr>
        <p:spPr bwMode="auto">
          <a:xfrm>
            <a:off x="2133600" y="1295400"/>
            <a:ext cx="57150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400">
                <a:solidFill>
                  <a:srgbClr val="006668"/>
                </a:solidFill>
              </a:rPr>
              <a:t>equilibrium  </a:t>
            </a:r>
            <a:r>
              <a:rPr lang="en-US" altLang="en-US" sz="2400" b="0">
                <a:solidFill>
                  <a:schemeClr val="tx1"/>
                </a:solidFill>
              </a:rPr>
              <a:t>Occurs when there is no tendency for change.  In the macroeconomic goods market, equilibrium occurs when planned aggregate expenditure is equal to aggregate output.</a:t>
            </a:r>
          </a:p>
        </p:txBody>
      </p:sp>
      <p:sp>
        <p:nvSpPr>
          <p:cNvPr id="1300486" name="Rectangle 6">
            <a:extLst>
              <a:ext uri="{FF2B5EF4-FFF2-40B4-BE49-F238E27FC236}">
                <a16:creationId xmlns:a16="http://schemas.microsoft.com/office/drawing/2014/main" id="{AFC26430-7987-45C4-9C5A-6923A4FC4DC7}"/>
              </a:ext>
            </a:extLst>
          </p:cNvPr>
          <p:cNvSpPr>
            <a:spLocks noChangeArrowheads="1"/>
          </p:cNvSpPr>
          <p:nvPr/>
        </p:nvSpPr>
        <p:spPr bwMode="auto">
          <a:xfrm>
            <a:off x="914400" y="3886200"/>
            <a:ext cx="7785100" cy="1981200"/>
          </a:xfrm>
          <a:prstGeom prst="rect">
            <a:avLst/>
          </a:prstGeom>
          <a:solidFill>
            <a:srgbClr val="FFF0D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algn="ctr" eaLnBrk="1" hangingPunct="1">
              <a:spcBef>
                <a:spcPct val="0"/>
              </a:spcBef>
            </a:pPr>
            <a:r>
              <a:rPr lang="en-US" altLang="en-US" sz="2400">
                <a:solidFill>
                  <a:schemeClr val="tx1"/>
                </a:solidFill>
              </a:rPr>
              <a:t>aggregate output ≡ </a:t>
            </a:r>
            <a:r>
              <a:rPr lang="en-US" altLang="en-US" sz="2400" i="1">
                <a:solidFill>
                  <a:schemeClr val="tx1"/>
                </a:solidFill>
              </a:rPr>
              <a:t>Y</a:t>
            </a:r>
          </a:p>
          <a:p>
            <a:pPr algn="ctr" eaLnBrk="1" hangingPunct="1">
              <a:spcBef>
                <a:spcPct val="0"/>
              </a:spcBef>
            </a:pPr>
            <a:endParaRPr lang="en-US" altLang="en-US" sz="2400">
              <a:solidFill>
                <a:schemeClr val="tx1"/>
              </a:solidFill>
            </a:endParaRPr>
          </a:p>
          <a:p>
            <a:pPr algn="ctr" eaLnBrk="1" hangingPunct="1">
              <a:spcBef>
                <a:spcPct val="0"/>
              </a:spcBef>
            </a:pPr>
            <a:r>
              <a:rPr lang="en-US" altLang="en-US" sz="2400">
                <a:solidFill>
                  <a:schemeClr val="tx1"/>
                </a:solidFill>
              </a:rPr>
              <a:t>planned aggregate expenditure ≡ </a:t>
            </a:r>
            <a:r>
              <a:rPr lang="en-US" altLang="en-US" sz="2400" i="1">
                <a:solidFill>
                  <a:schemeClr val="tx1"/>
                </a:solidFill>
              </a:rPr>
              <a:t>AE </a:t>
            </a:r>
            <a:r>
              <a:rPr lang="en-US" altLang="en-US" sz="2400">
                <a:solidFill>
                  <a:schemeClr val="tx1"/>
                </a:solidFill>
              </a:rPr>
              <a:t>≡ </a:t>
            </a:r>
            <a:r>
              <a:rPr lang="en-US" altLang="en-US" sz="2400" i="1">
                <a:solidFill>
                  <a:schemeClr val="tx1"/>
                </a:solidFill>
              </a:rPr>
              <a:t>C </a:t>
            </a:r>
            <a:r>
              <a:rPr lang="en-US" altLang="en-US" sz="2400">
                <a:solidFill>
                  <a:schemeClr val="tx1"/>
                </a:solidFill>
              </a:rPr>
              <a:t>+</a:t>
            </a:r>
            <a:r>
              <a:rPr lang="en-US" altLang="en-US" sz="2400" i="1">
                <a:solidFill>
                  <a:schemeClr val="tx1"/>
                </a:solidFill>
              </a:rPr>
              <a:t> I</a:t>
            </a:r>
          </a:p>
          <a:p>
            <a:pPr algn="ctr" eaLnBrk="1" hangingPunct="1">
              <a:spcBef>
                <a:spcPct val="0"/>
              </a:spcBef>
            </a:pPr>
            <a:endParaRPr lang="en-US" altLang="en-US" sz="2400" i="1">
              <a:solidFill>
                <a:schemeClr val="tx1"/>
              </a:solidFill>
            </a:endParaRPr>
          </a:p>
          <a:p>
            <a:pPr algn="ctr" eaLnBrk="1" hangingPunct="1">
              <a:spcBef>
                <a:spcPct val="0"/>
              </a:spcBef>
            </a:pPr>
            <a:r>
              <a:rPr lang="en-US" altLang="en-US" sz="2400">
                <a:solidFill>
                  <a:schemeClr val="tx1"/>
                </a:solidFill>
              </a:rPr>
              <a:t>equilibrium:  </a:t>
            </a:r>
            <a:r>
              <a:rPr lang="en-US" altLang="en-US" sz="2400" i="1">
                <a:solidFill>
                  <a:schemeClr val="tx1"/>
                </a:solidFill>
              </a:rPr>
              <a:t>Y </a:t>
            </a:r>
            <a:r>
              <a:rPr lang="en-US" altLang="en-US" sz="2400">
                <a:solidFill>
                  <a:schemeClr val="tx1"/>
                </a:solidFill>
              </a:rPr>
              <a:t>=</a:t>
            </a:r>
            <a:r>
              <a:rPr lang="en-US" altLang="en-US" sz="2400" i="1">
                <a:solidFill>
                  <a:schemeClr val="tx1"/>
                </a:solidFill>
              </a:rPr>
              <a:t> AE</a:t>
            </a:r>
            <a:r>
              <a:rPr lang="en-US" altLang="en-US" sz="2400">
                <a:solidFill>
                  <a:schemeClr val="tx1"/>
                </a:solidFill>
              </a:rPr>
              <a:t>, or </a:t>
            </a:r>
            <a:r>
              <a:rPr lang="en-US" altLang="en-US" sz="2400" i="1">
                <a:solidFill>
                  <a:schemeClr val="tx1"/>
                </a:solidFill>
              </a:rPr>
              <a:t>Y </a:t>
            </a:r>
            <a:r>
              <a:rPr lang="en-US" altLang="en-US" sz="2400">
                <a:solidFill>
                  <a:schemeClr val="tx1"/>
                </a:solidFill>
              </a:rPr>
              <a:t>=</a:t>
            </a:r>
            <a:r>
              <a:rPr lang="en-US" altLang="en-US" sz="2400" i="1">
                <a:solidFill>
                  <a:schemeClr val="tx1"/>
                </a:solidFill>
              </a:rPr>
              <a:t> C </a:t>
            </a:r>
            <a:r>
              <a:rPr lang="en-US" altLang="en-US" sz="2400">
                <a:solidFill>
                  <a:schemeClr val="tx1"/>
                </a:solidFill>
              </a:rPr>
              <a:t>+</a:t>
            </a:r>
            <a:r>
              <a:rPr lang="en-US" altLang="en-US" sz="2400" i="1">
                <a:solidFill>
                  <a:schemeClr val="tx1"/>
                </a:solidFill>
              </a:rPr>
              <a:t> I</a:t>
            </a:r>
            <a:endParaRPr lang="en-US" altLang="en-US" sz="2400">
              <a:solidFill>
                <a:schemeClr val="tx1"/>
              </a:solidFill>
            </a:endParaRPr>
          </a:p>
        </p:txBody>
      </p:sp>
      <p:sp>
        <p:nvSpPr>
          <p:cNvPr id="6" name="TextBox 5">
            <a:hlinkClick r:id="rId2" action="ppaction://hlinksldjump"/>
            <a:extLst>
              <a:ext uri="{FF2B5EF4-FFF2-40B4-BE49-F238E27FC236}">
                <a16:creationId xmlns:a16="http://schemas.microsoft.com/office/drawing/2014/main" id="{3CF9E71E-A727-4F48-98F7-EA16428A477B}"/>
              </a:ext>
            </a:extLst>
          </p:cNvPr>
          <p:cNvSpPr txBox="1"/>
          <p:nvPr/>
        </p:nvSpPr>
        <p:spPr>
          <a:xfrm>
            <a:off x="7772400" y="6096000"/>
            <a:ext cx="762000" cy="369332"/>
          </a:xfrm>
          <a:prstGeom prst="rect">
            <a:avLst/>
          </a:prstGeom>
          <a:noFill/>
        </p:spPr>
        <p:txBody>
          <a:bodyPr wrap="square" rtlCol="0">
            <a:spAutoFit/>
          </a:bodyPr>
          <a:lstStyle/>
          <a:p>
            <a:r>
              <a:rPr lang="en-US" dirty="0">
                <a:solidFill>
                  <a:srgbClr val="FF0000"/>
                </a:solidFill>
                <a:hlinkClick r:id="rId3" action="ppaction://hlinksldjump">
                  <a:extLst>
                    <a:ext uri="{A12FA001-AC4F-418D-AE19-62706E023703}">
                      <ahyp:hlinkClr xmlns:ahyp="http://schemas.microsoft.com/office/drawing/2018/hyperlinkcolor" val="tx"/>
                    </a:ext>
                  </a:extLst>
                </a:hlinkClick>
              </a:rPr>
              <a:t>Back</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00482"/>
                                        </p:tgtEl>
                                        <p:attrNameLst>
                                          <p:attrName>style.visibility</p:attrName>
                                        </p:attrNameLst>
                                      </p:cBhvr>
                                      <p:to>
                                        <p:strVal val="visible"/>
                                      </p:to>
                                    </p:set>
                                    <p:animEffect transition="in" filter="wipe(left)">
                                      <p:cBhvr>
                                        <p:cTn id="7" dur="500"/>
                                        <p:tgtEl>
                                          <p:spTgt spid="1300482"/>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300484"/>
                                        </p:tgtEl>
                                        <p:attrNameLst>
                                          <p:attrName>style.visibility</p:attrName>
                                        </p:attrNameLst>
                                      </p:cBhvr>
                                      <p:to>
                                        <p:strVal val="visible"/>
                                      </p:to>
                                    </p:set>
                                    <p:animEffect transition="in" filter="wipe(left)">
                                      <p:cBhvr>
                                        <p:cTn id="11" dur="500"/>
                                        <p:tgtEl>
                                          <p:spTgt spid="1300484"/>
                                        </p:tgtEl>
                                      </p:cBhvr>
                                    </p:animEffect>
                                  </p:childTnLst>
                                </p:cTn>
                              </p:par>
                            </p:childTnLst>
                          </p:cTn>
                        </p:par>
                        <p:par>
                          <p:cTn id="12" fill="hold" nodeType="afterGroup">
                            <p:stCondLst>
                              <p:cond delay="1000"/>
                            </p:stCondLst>
                            <p:childTnLst>
                              <p:par>
                                <p:cTn id="13" presetID="17" presetClass="entr" presetSubtype="10" fill="hold" grpId="0" nodeType="afterEffect">
                                  <p:stCondLst>
                                    <p:cond delay="0"/>
                                  </p:stCondLst>
                                  <p:childTnLst>
                                    <p:set>
                                      <p:cBhvr>
                                        <p:cTn id="14" dur="1" fill="hold">
                                          <p:stCondLst>
                                            <p:cond delay="0"/>
                                          </p:stCondLst>
                                        </p:cTn>
                                        <p:tgtEl>
                                          <p:spTgt spid="1300486"/>
                                        </p:tgtEl>
                                        <p:attrNameLst>
                                          <p:attrName>style.visibility</p:attrName>
                                        </p:attrNameLst>
                                      </p:cBhvr>
                                      <p:to>
                                        <p:strVal val="visible"/>
                                      </p:to>
                                    </p:set>
                                    <p:anim calcmode="lin" valueType="num">
                                      <p:cBhvr>
                                        <p:cTn id="15" dur="500" fill="hold"/>
                                        <p:tgtEl>
                                          <p:spTgt spid="1300486"/>
                                        </p:tgtEl>
                                        <p:attrNameLst>
                                          <p:attrName>ppt_w</p:attrName>
                                        </p:attrNameLst>
                                      </p:cBhvr>
                                      <p:tavLst>
                                        <p:tav tm="0">
                                          <p:val>
                                            <p:fltVal val="0"/>
                                          </p:val>
                                        </p:tav>
                                        <p:tav tm="100000">
                                          <p:val>
                                            <p:strVal val="#ppt_w"/>
                                          </p:val>
                                        </p:tav>
                                      </p:tavLst>
                                    </p:anim>
                                    <p:anim calcmode="lin" valueType="num">
                                      <p:cBhvr>
                                        <p:cTn id="16" dur="500" fill="hold"/>
                                        <p:tgtEl>
                                          <p:spTgt spid="130048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482" grpId="0"/>
      <p:bldP spid="1300484" grpId="0"/>
      <p:bldP spid="1300486" grpId="0" animBg="1"/>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Slide Number Placeholder 2">
            <a:extLst>
              <a:ext uri="{FF2B5EF4-FFF2-40B4-BE49-F238E27FC236}">
                <a16:creationId xmlns:a16="http://schemas.microsoft.com/office/drawing/2014/main" id="{2A135124-594A-4917-AAEF-F2D0CD11D6D6}"/>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051281EF-9627-47FA-887D-F532BDD924E9}" type="slidenum">
              <a:rPr lang="en-US" altLang="en-US" b="0">
                <a:solidFill>
                  <a:srgbClr val="1469B2"/>
                </a:solidFill>
                <a:latin typeface="Arial" panose="020B0604020202020204" pitchFamily="34" charset="0"/>
              </a:rPr>
              <a:pPr eaLnBrk="1" hangingPunct="1"/>
              <a:t>25</a:t>
            </a:fld>
            <a:r>
              <a:rPr lang="en-US" altLang="en-US" b="0">
                <a:solidFill>
                  <a:srgbClr val="1469B2"/>
                </a:solidFill>
                <a:latin typeface="Arial" panose="020B0604020202020204" pitchFamily="34" charset="0"/>
              </a:rPr>
              <a:t> of 38</a:t>
            </a:r>
          </a:p>
        </p:txBody>
      </p:sp>
      <p:sp>
        <p:nvSpPr>
          <p:cNvPr id="24579" name="Rectangle 2">
            <a:extLst>
              <a:ext uri="{FF2B5EF4-FFF2-40B4-BE49-F238E27FC236}">
                <a16:creationId xmlns:a16="http://schemas.microsoft.com/office/drawing/2014/main" id="{B3F77A8C-7150-48EB-ADDF-BBCB9143CC25}"/>
              </a:ext>
            </a:extLst>
          </p:cNvPr>
          <p:cNvSpPr>
            <a:spLocks noChangeArrowheads="1"/>
          </p:cNvSpPr>
          <p:nvPr/>
        </p:nvSpPr>
        <p:spPr bwMode="auto">
          <a:xfrm>
            <a:off x="757238" y="0"/>
            <a:ext cx="8382000" cy="9144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91440" anchor="b"/>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8C1B54"/>
                </a:solidFill>
              </a:rPr>
              <a:t>EQUILIBRIUM AGGREGATE OUTPUT (INCOME)</a:t>
            </a:r>
          </a:p>
        </p:txBody>
      </p:sp>
      <p:sp>
        <p:nvSpPr>
          <p:cNvPr id="1303558" name="Rectangle 6">
            <a:extLst>
              <a:ext uri="{FF2B5EF4-FFF2-40B4-BE49-F238E27FC236}">
                <a16:creationId xmlns:a16="http://schemas.microsoft.com/office/drawing/2014/main" id="{23477A07-878D-42C6-A88A-AABC1E267E1D}"/>
              </a:ext>
            </a:extLst>
          </p:cNvPr>
          <p:cNvSpPr>
            <a:spLocks noChangeArrowheads="1"/>
          </p:cNvSpPr>
          <p:nvPr/>
        </p:nvSpPr>
        <p:spPr bwMode="auto">
          <a:xfrm>
            <a:off x="1143000" y="1676400"/>
            <a:ext cx="7239000" cy="1447800"/>
          </a:xfrm>
          <a:prstGeom prst="rect">
            <a:avLst/>
          </a:prstGeom>
          <a:noFill/>
          <a:ln>
            <a:noFill/>
          </a:ln>
          <a:effectLst/>
          <a:extLst>
            <a:ext uri="{909E8E84-426E-40DD-AFC4-6F175D3DCCD1}">
              <a14:hiddenFill xmlns:a14="http://schemas.microsoft.com/office/drawing/2010/main">
                <a:solidFill>
                  <a:srgbClr val="FFF0D9">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algn="ctr" eaLnBrk="1" hangingPunct="1">
              <a:spcBef>
                <a:spcPct val="10000"/>
              </a:spcBef>
              <a:spcAft>
                <a:spcPct val="5000"/>
              </a:spcAft>
            </a:pPr>
            <a:r>
              <a:rPr lang="en-US" altLang="en-US" sz="2800" b="0" i="1">
                <a:solidFill>
                  <a:schemeClr val="tx1"/>
                </a:solidFill>
              </a:rPr>
              <a:t>Y &gt; C</a:t>
            </a:r>
            <a:r>
              <a:rPr lang="en-US" altLang="en-US" sz="2800" b="0">
                <a:solidFill>
                  <a:schemeClr val="tx1"/>
                </a:solidFill>
              </a:rPr>
              <a:t> + </a:t>
            </a:r>
            <a:r>
              <a:rPr lang="en-US" altLang="en-US" sz="2800" b="0" i="1">
                <a:solidFill>
                  <a:schemeClr val="tx1"/>
                </a:solidFill>
              </a:rPr>
              <a:t>I</a:t>
            </a:r>
          </a:p>
          <a:p>
            <a:pPr algn="ctr" eaLnBrk="1" hangingPunct="1">
              <a:spcBef>
                <a:spcPct val="0"/>
              </a:spcBef>
              <a:spcAft>
                <a:spcPct val="10000"/>
              </a:spcAft>
            </a:pPr>
            <a:r>
              <a:rPr lang="en-US" altLang="en-US" sz="2000" b="0">
                <a:solidFill>
                  <a:schemeClr val="tx1"/>
                </a:solidFill>
              </a:rPr>
              <a:t>aggregate output &gt; planned aggregate expenditure</a:t>
            </a:r>
            <a:br>
              <a:rPr lang="en-US" altLang="en-US" sz="2000" b="0">
                <a:solidFill>
                  <a:schemeClr val="tx1"/>
                </a:solidFill>
              </a:rPr>
            </a:br>
            <a:r>
              <a:rPr lang="en-US" altLang="en-US" sz="2000" b="0">
                <a:solidFill>
                  <a:schemeClr val="tx1"/>
                </a:solidFill>
              </a:rPr>
              <a:t>inventory investment is greater than planned</a:t>
            </a:r>
            <a:br>
              <a:rPr lang="en-US" altLang="en-US" sz="2000" b="0">
                <a:solidFill>
                  <a:schemeClr val="tx1"/>
                </a:solidFill>
              </a:rPr>
            </a:br>
            <a:r>
              <a:rPr lang="en-US" altLang="en-US" sz="2000" b="0">
                <a:solidFill>
                  <a:schemeClr val="tx1"/>
                </a:solidFill>
              </a:rPr>
              <a:t>actual investment is greater than planned investment</a:t>
            </a:r>
          </a:p>
        </p:txBody>
      </p:sp>
      <p:sp>
        <p:nvSpPr>
          <p:cNvPr id="1303559" name="Rectangle 7">
            <a:extLst>
              <a:ext uri="{FF2B5EF4-FFF2-40B4-BE49-F238E27FC236}">
                <a16:creationId xmlns:a16="http://schemas.microsoft.com/office/drawing/2014/main" id="{B25C861D-AF22-47DF-B9B9-C0BC0D508666}"/>
              </a:ext>
            </a:extLst>
          </p:cNvPr>
          <p:cNvSpPr>
            <a:spLocks noChangeArrowheads="1"/>
          </p:cNvSpPr>
          <p:nvPr/>
        </p:nvSpPr>
        <p:spPr bwMode="auto">
          <a:xfrm>
            <a:off x="1143000" y="3429000"/>
            <a:ext cx="7239000" cy="1447800"/>
          </a:xfrm>
          <a:prstGeom prst="rect">
            <a:avLst/>
          </a:prstGeom>
          <a:noFill/>
          <a:ln>
            <a:noFill/>
          </a:ln>
          <a:effectLst/>
          <a:extLst>
            <a:ext uri="{909E8E84-426E-40DD-AFC4-6F175D3DCCD1}">
              <a14:hiddenFill xmlns:a14="http://schemas.microsoft.com/office/drawing/2010/main">
                <a:solidFill>
                  <a:srgbClr val="FFF0D9">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algn="ctr" eaLnBrk="1" hangingPunct="1">
              <a:spcBef>
                <a:spcPct val="0"/>
              </a:spcBef>
              <a:spcAft>
                <a:spcPct val="10000"/>
              </a:spcAft>
            </a:pPr>
            <a:r>
              <a:rPr lang="en-US" altLang="en-US" sz="2800" b="0" i="1">
                <a:solidFill>
                  <a:schemeClr val="tx1"/>
                </a:solidFill>
              </a:rPr>
              <a:t>C</a:t>
            </a:r>
            <a:r>
              <a:rPr lang="en-US" altLang="en-US" sz="2800" b="0">
                <a:solidFill>
                  <a:schemeClr val="tx1"/>
                </a:solidFill>
              </a:rPr>
              <a:t> + </a:t>
            </a:r>
            <a:r>
              <a:rPr lang="en-US" altLang="en-US" sz="2800" b="0" i="1">
                <a:solidFill>
                  <a:schemeClr val="tx1"/>
                </a:solidFill>
              </a:rPr>
              <a:t>I &gt; Y</a:t>
            </a:r>
            <a:br>
              <a:rPr lang="en-US" altLang="en-US" sz="2800" b="0" i="1">
                <a:solidFill>
                  <a:schemeClr val="tx1"/>
                </a:solidFill>
              </a:rPr>
            </a:br>
            <a:r>
              <a:rPr lang="en-US" altLang="en-US" sz="2000" b="0">
                <a:solidFill>
                  <a:schemeClr val="tx1"/>
                </a:solidFill>
              </a:rPr>
              <a:t>planned aggregate expenditure &gt; aggregate output</a:t>
            </a:r>
            <a:br>
              <a:rPr lang="en-US" altLang="en-US" sz="2000" b="0">
                <a:solidFill>
                  <a:schemeClr val="tx1"/>
                </a:solidFill>
              </a:rPr>
            </a:br>
            <a:r>
              <a:rPr lang="en-US" altLang="en-US" sz="2000" b="0">
                <a:solidFill>
                  <a:schemeClr val="tx1"/>
                </a:solidFill>
              </a:rPr>
              <a:t>inventory investment is smaller than planned</a:t>
            </a:r>
            <a:br>
              <a:rPr lang="en-US" altLang="en-US" sz="2000" b="0">
                <a:solidFill>
                  <a:schemeClr val="tx1"/>
                </a:solidFill>
              </a:rPr>
            </a:br>
            <a:r>
              <a:rPr lang="en-US" altLang="en-US" sz="2000" b="0">
                <a:solidFill>
                  <a:schemeClr val="tx1"/>
                </a:solidFill>
              </a:rPr>
              <a:t>actual investment is less than planned investment</a:t>
            </a:r>
          </a:p>
        </p:txBody>
      </p:sp>
      <p:sp>
        <p:nvSpPr>
          <p:cNvPr id="1303560" name="Rectangle 8">
            <a:extLst>
              <a:ext uri="{FF2B5EF4-FFF2-40B4-BE49-F238E27FC236}">
                <a16:creationId xmlns:a16="http://schemas.microsoft.com/office/drawing/2014/main" id="{4370BB6D-72DF-4A28-883B-DD60877511EB}"/>
              </a:ext>
            </a:extLst>
          </p:cNvPr>
          <p:cNvSpPr>
            <a:spLocks noChangeArrowheads="1"/>
          </p:cNvSpPr>
          <p:nvPr/>
        </p:nvSpPr>
        <p:spPr bwMode="auto">
          <a:xfrm>
            <a:off x="746125" y="6096000"/>
            <a:ext cx="7785100" cy="533400"/>
          </a:xfrm>
          <a:prstGeom prst="rect">
            <a:avLst/>
          </a:prstGeom>
          <a:solidFill>
            <a:srgbClr val="FFF0D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1400">
                <a:solidFill>
                  <a:schemeClr val="tx1"/>
                </a:solidFill>
              </a:rPr>
              <a:t>Equilibrium in the goods market is achieved only when aggregate output (</a:t>
            </a:r>
            <a:r>
              <a:rPr lang="en-US" altLang="en-US" sz="1400" i="1">
                <a:solidFill>
                  <a:schemeClr val="tx1"/>
                </a:solidFill>
              </a:rPr>
              <a:t>Y</a:t>
            </a:r>
            <a:r>
              <a:rPr lang="en-US" altLang="en-US" sz="1400">
                <a:solidFill>
                  <a:schemeClr val="tx1"/>
                </a:solidFill>
              </a:rPr>
              <a:t>) and planned</a:t>
            </a:r>
          </a:p>
          <a:p>
            <a:pPr eaLnBrk="1" hangingPunct="1">
              <a:spcBef>
                <a:spcPct val="0"/>
              </a:spcBef>
            </a:pPr>
            <a:r>
              <a:rPr lang="en-US" altLang="en-US" sz="1400">
                <a:solidFill>
                  <a:schemeClr val="tx1"/>
                </a:solidFill>
              </a:rPr>
              <a:t>aggregate expenditure (</a:t>
            </a:r>
            <a:r>
              <a:rPr lang="en-US" altLang="en-US" sz="1400" i="1">
                <a:solidFill>
                  <a:schemeClr val="tx1"/>
                </a:solidFill>
              </a:rPr>
              <a:t>C </a:t>
            </a:r>
            <a:r>
              <a:rPr lang="en-US" altLang="en-US" sz="1400">
                <a:solidFill>
                  <a:schemeClr val="tx1"/>
                </a:solidFill>
              </a:rPr>
              <a:t>+ </a:t>
            </a:r>
            <a:r>
              <a:rPr lang="en-US" altLang="en-US" sz="1400" i="1">
                <a:solidFill>
                  <a:schemeClr val="tx1"/>
                </a:solidFill>
              </a:rPr>
              <a:t>I</a:t>
            </a:r>
            <a:r>
              <a:rPr lang="en-US" altLang="en-US" sz="1400">
                <a:solidFill>
                  <a:schemeClr val="tx1"/>
                </a:solidFill>
              </a:rPr>
              <a:t>) are equal, or when actual and planned investment are equal.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303558"/>
                                        </p:tgtEl>
                                        <p:attrNameLst>
                                          <p:attrName>style.visibility</p:attrName>
                                        </p:attrNameLst>
                                      </p:cBhvr>
                                      <p:to>
                                        <p:strVal val="visible"/>
                                      </p:to>
                                    </p:set>
                                    <p:anim calcmode="lin" valueType="num">
                                      <p:cBhvr>
                                        <p:cTn id="7" dur="500" fill="hold"/>
                                        <p:tgtEl>
                                          <p:spTgt spid="1303558"/>
                                        </p:tgtEl>
                                        <p:attrNameLst>
                                          <p:attrName>ppt_w</p:attrName>
                                        </p:attrNameLst>
                                      </p:cBhvr>
                                      <p:tavLst>
                                        <p:tav tm="0">
                                          <p:val>
                                            <p:fltVal val="0"/>
                                          </p:val>
                                        </p:tav>
                                        <p:tav tm="100000">
                                          <p:val>
                                            <p:strVal val="#ppt_w"/>
                                          </p:val>
                                        </p:tav>
                                      </p:tavLst>
                                    </p:anim>
                                    <p:anim calcmode="lin" valueType="num">
                                      <p:cBhvr>
                                        <p:cTn id="8" dur="500" fill="hold"/>
                                        <p:tgtEl>
                                          <p:spTgt spid="1303558"/>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1303559"/>
                                        </p:tgtEl>
                                        <p:attrNameLst>
                                          <p:attrName>style.visibility</p:attrName>
                                        </p:attrNameLst>
                                      </p:cBhvr>
                                      <p:to>
                                        <p:strVal val="visible"/>
                                      </p:to>
                                    </p:set>
                                    <p:anim calcmode="lin" valueType="num">
                                      <p:cBhvr>
                                        <p:cTn id="13" dur="500" fill="hold"/>
                                        <p:tgtEl>
                                          <p:spTgt spid="1303559"/>
                                        </p:tgtEl>
                                        <p:attrNameLst>
                                          <p:attrName>ppt_w</p:attrName>
                                        </p:attrNameLst>
                                      </p:cBhvr>
                                      <p:tavLst>
                                        <p:tav tm="0">
                                          <p:val>
                                            <p:fltVal val="0"/>
                                          </p:val>
                                        </p:tav>
                                        <p:tav tm="100000">
                                          <p:val>
                                            <p:strVal val="#ppt_w"/>
                                          </p:val>
                                        </p:tav>
                                      </p:tavLst>
                                    </p:anim>
                                    <p:anim calcmode="lin" valueType="num">
                                      <p:cBhvr>
                                        <p:cTn id="14" dur="500" fill="hold"/>
                                        <p:tgtEl>
                                          <p:spTgt spid="1303559"/>
                                        </p:tgtEl>
                                        <p:attrNameLst>
                                          <p:attrName>ppt_h</p:attrName>
                                        </p:attrNameLst>
                                      </p:cBhvr>
                                      <p:tavLst>
                                        <p:tav tm="0">
                                          <p:val>
                                            <p:strVal val="#ppt_h"/>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0" presetClass="entr" presetSubtype="0" fill="hold" grpId="0" nodeType="clickEffect">
                                  <p:stCondLst>
                                    <p:cond delay="0"/>
                                  </p:stCondLst>
                                  <p:childTnLst>
                                    <p:set>
                                      <p:cBhvr>
                                        <p:cTn id="18" dur="1" fill="hold">
                                          <p:stCondLst>
                                            <p:cond delay="0"/>
                                          </p:stCondLst>
                                        </p:cTn>
                                        <p:tgtEl>
                                          <p:spTgt spid="1303560"/>
                                        </p:tgtEl>
                                        <p:attrNameLst>
                                          <p:attrName>style.visibility</p:attrName>
                                        </p:attrNameLst>
                                      </p:cBhvr>
                                      <p:to>
                                        <p:strVal val="visible"/>
                                      </p:to>
                                    </p:set>
                                    <p:animEffect transition="in" filter="wedge">
                                      <p:cBhvr>
                                        <p:cTn id="19" dur="1000"/>
                                        <p:tgtEl>
                                          <p:spTgt spid="13035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3558" grpId="0"/>
      <p:bldP spid="1303559" grpId="0"/>
      <p:bldP spid="1303560"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Slide Number Placeholder 2">
            <a:extLst>
              <a:ext uri="{FF2B5EF4-FFF2-40B4-BE49-F238E27FC236}">
                <a16:creationId xmlns:a16="http://schemas.microsoft.com/office/drawing/2014/main" id="{BF260662-9821-4F29-BBD4-E7448EA1E896}"/>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5BB027FC-E48F-40AD-9AC0-9CBA6DAE263F}" type="slidenum">
              <a:rPr lang="en-US" altLang="en-US" b="0">
                <a:solidFill>
                  <a:srgbClr val="1469B2"/>
                </a:solidFill>
                <a:latin typeface="Arial" panose="020B0604020202020204" pitchFamily="34" charset="0"/>
              </a:rPr>
              <a:pPr eaLnBrk="1" hangingPunct="1"/>
              <a:t>26</a:t>
            </a:fld>
            <a:r>
              <a:rPr lang="en-US" altLang="en-US" b="0">
                <a:solidFill>
                  <a:srgbClr val="1469B2"/>
                </a:solidFill>
                <a:latin typeface="Arial" panose="020B0604020202020204" pitchFamily="34" charset="0"/>
              </a:rPr>
              <a:t> of 38</a:t>
            </a:r>
          </a:p>
        </p:txBody>
      </p:sp>
      <p:sp>
        <p:nvSpPr>
          <p:cNvPr id="25603" name="Rectangle 2">
            <a:extLst>
              <a:ext uri="{FF2B5EF4-FFF2-40B4-BE49-F238E27FC236}">
                <a16:creationId xmlns:a16="http://schemas.microsoft.com/office/drawing/2014/main" id="{AB2ED3D7-32BF-4E8E-8A55-DA3B13EC2F86}"/>
              </a:ext>
            </a:extLst>
          </p:cNvPr>
          <p:cNvSpPr>
            <a:spLocks noChangeArrowheads="1"/>
          </p:cNvSpPr>
          <p:nvPr/>
        </p:nvSpPr>
        <p:spPr bwMode="auto">
          <a:xfrm>
            <a:off x="757238" y="0"/>
            <a:ext cx="8382000" cy="9144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91440" anchor="b"/>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8C1B54"/>
                </a:solidFill>
              </a:rPr>
              <a:t>EQUILIBRIUM AGGREGATE OUTPUT (INCOME)</a:t>
            </a:r>
          </a:p>
        </p:txBody>
      </p:sp>
      <p:graphicFrame>
        <p:nvGraphicFramePr>
          <p:cNvPr id="1301745" name="Group 241">
            <a:extLst>
              <a:ext uri="{FF2B5EF4-FFF2-40B4-BE49-F238E27FC236}">
                <a16:creationId xmlns:a16="http://schemas.microsoft.com/office/drawing/2014/main" id="{99C87065-CB6B-4AF3-9814-1CA9D52EFE7F}"/>
              </a:ext>
            </a:extLst>
          </p:cNvPr>
          <p:cNvGraphicFramePr>
            <a:graphicFrameLocks noGrp="1"/>
          </p:cNvGraphicFramePr>
          <p:nvPr/>
        </p:nvGraphicFramePr>
        <p:xfrm>
          <a:off x="1009650" y="1219200"/>
          <a:ext cx="7753350" cy="5051425"/>
        </p:xfrm>
        <a:graphic>
          <a:graphicData uri="http://schemas.openxmlformats.org/drawingml/2006/table">
            <a:tbl>
              <a:tblPr/>
              <a:tblGrid>
                <a:gridCol w="1133475">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gridCol w="1285875">
                  <a:extLst>
                    <a:ext uri="{9D8B030D-6E8A-4147-A177-3AD203B41FA5}">
                      <a16:colId xmlns:a16="http://schemas.microsoft.com/office/drawing/2014/main" val="20005"/>
                    </a:ext>
                  </a:extLst>
                </a:gridCol>
              </a:tblGrid>
              <a:tr h="823063">
                <a:tc gridSpan="6">
                  <a:txBody>
                    <a:bodyPr/>
                    <a:lstStyle/>
                    <a:p>
                      <a:pPr marL="1143000" marR="0" lvl="0" indent="-1143000" algn="l" defTabSz="914400" rtl="0" eaLnBrk="1" fontAlgn="base" latinLnBrk="0" hangingPunct="1">
                        <a:lnSpc>
                          <a:spcPct val="100000"/>
                        </a:lnSpc>
                        <a:spcBef>
                          <a:spcPct val="10000"/>
                        </a:spcBef>
                        <a:spcAft>
                          <a:spcPct val="10000"/>
                        </a:spcAft>
                        <a:buClrTx/>
                        <a:buSzTx/>
                        <a:buFontTx/>
                        <a:buNone/>
                        <a:tabLst/>
                      </a:pPr>
                      <a:r>
                        <a:rPr kumimoji="0" lang="en-US" sz="1600" b="1" i="0" u="none" strike="noStrike" cap="none" normalizeH="0" baseline="0">
                          <a:ln>
                            <a:noFill/>
                          </a:ln>
                          <a:solidFill>
                            <a:schemeClr val="tx1"/>
                          </a:solidFill>
                          <a:effectLst/>
                          <a:latin typeface="Helvetica" pitchFamily="8" charset="0"/>
                          <a:cs typeface="Arial" charset="0"/>
                        </a:rPr>
                        <a:t>TABLE 8.1  </a:t>
                      </a:r>
                      <a:r>
                        <a:rPr kumimoji="0" lang="en-US" sz="1600" b="1" i="0" u="none" strike="noStrike" cap="none" normalizeH="0" baseline="0">
                          <a:ln>
                            <a:noFill/>
                          </a:ln>
                          <a:solidFill>
                            <a:srgbClr val="8C1B54"/>
                          </a:solidFill>
                          <a:effectLst/>
                          <a:latin typeface="Helvetica" pitchFamily="8" charset="0"/>
                          <a:cs typeface="Arial" charset="0"/>
                        </a:rPr>
                        <a:t>Deriving the Planned Aggregate Expenditure Schedule and Finding Equilibrium (All Figures in Billions of Dollars) The Figures in Column 2 Are Based on the Equation </a:t>
                      </a:r>
                      <a:r>
                        <a:rPr kumimoji="0" lang="en-US" sz="1600" b="1" i="1" u="none" strike="noStrike" cap="none" normalizeH="0" baseline="0">
                          <a:ln>
                            <a:noFill/>
                          </a:ln>
                          <a:solidFill>
                            <a:srgbClr val="8C1B54"/>
                          </a:solidFill>
                          <a:effectLst/>
                          <a:latin typeface="Helvetica" pitchFamily="8" charset="0"/>
                          <a:cs typeface="Arial" charset="0"/>
                        </a:rPr>
                        <a:t>C</a:t>
                      </a:r>
                      <a:r>
                        <a:rPr kumimoji="0" lang="en-US" sz="1600" b="1" i="0" u="none" strike="noStrike" cap="none" normalizeH="0" baseline="0">
                          <a:ln>
                            <a:noFill/>
                          </a:ln>
                          <a:solidFill>
                            <a:srgbClr val="8C1B54"/>
                          </a:solidFill>
                          <a:effectLst/>
                          <a:latin typeface="Helvetica" pitchFamily="8" charset="0"/>
                          <a:cs typeface="Arial" charset="0"/>
                        </a:rPr>
                        <a:t> = 100 + .75</a:t>
                      </a:r>
                      <a:r>
                        <a:rPr kumimoji="0" lang="en-US" sz="1600" b="1" i="1" u="none" strike="noStrike" cap="none" normalizeH="0" baseline="0">
                          <a:ln>
                            <a:noFill/>
                          </a:ln>
                          <a:solidFill>
                            <a:srgbClr val="8C1B54"/>
                          </a:solidFill>
                          <a:effectLst/>
                          <a:latin typeface="Helvetica" pitchFamily="8" charset="0"/>
                          <a:cs typeface="Arial" charset="0"/>
                        </a:rPr>
                        <a:t>Y</a:t>
                      </a:r>
                      <a:r>
                        <a:rPr kumimoji="0" lang="en-US" sz="1600" b="1" i="0" u="none" strike="noStrike" cap="none" normalizeH="0" baseline="0">
                          <a:ln>
                            <a:noFill/>
                          </a:ln>
                          <a:solidFill>
                            <a:srgbClr val="8C1B54"/>
                          </a:solidFill>
                          <a:effectLst/>
                          <a:latin typeface="Helvetica" pitchFamily="8" charset="0"/>
                          <a:cs typeface="Arial" charset="0"/>
                        </a:rPr>
                        <a:t>.</a:t>
                      </a:r>
                    </a:p>
                  </a:txBody>
                  <a:tcPr marL="0" marR="0" marT="45726" marB="45726" anchor="ctr" horzOverflow="overflow">
                    <a:lnL cap="flat">
                      <a:noFill/>
                    </a:lnL>
                    <a:lnR cap="flat">
                      <a:noFill/>
                    </a:lnR>
                    <a:lnT cap="flat">
                      <a:noFill/>
                    </a:lnT>
                    <a:lnB>
                      <a:noFill/>
                    </a:lnB>
                    <a:lnTlToBr>
                      <a:noFill/>
                    </a:lnTlToBr>
                    <a:lnBlToTr>
                      <a:noFill/>
                    </a:lnBlToTr>
                    <a:solidFill>
                      <a:srgbClr val="D3CDA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35005">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a:ln>
                            <a:noFill/>
                          </a:ln>
                          <a:solidFill>
                            <a:schemeClr val="tx1"/>
                          </a:solidFill>
                          <a:effectLst/>
                          <a:latin typeface="Helvetica" pitchFamily="8" charset="0"/>
                        </a:rPr>
                        <a:t>(1)</a:t>
                      </a:r>
                    </a:p>
                  </a:txBody>
                  <a:tcPr marL="0" marR="0" marT="45726" marB="45726" anchor="ctr" horzOverflow="overflow">
                    <a:lnL cap="flat">
                      <a:noFill/>
                    </a:lnL>
                    <a:lnR cap="flat">
                      <a:noFill/>
                    </a:lnR>
                    <a:lnT>
                      <a:noFill/>
                    </a:lnT>
                    <a:lnB cap="flat">
                      <a:noFill/>
                    </a:lnB>
                    <a:lnTlToBr>
                      <a:noFill/>
                    </a:lnTlToBr>
                    <a:lnBlToTr>
                      <a:noFill/>
                    </a:lnBlToTr>
                    <a:solidFill>
                      <a:srgbClr val="FFFFFF">
                        <a:alpha val="50000"/>
                      </a:srgbClr>
                    </a:solid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a:ln>
                            <a:noFill/>
                          </a:ln>
                          <a:solidFill>
                            <a:schemeClr val="tx1"/>
                          </a:solidFill>
                          <a:effectLst/>
                          <a:latin typeface="Helvetica" pitchFamily="8" charset="0"/>
                        </a:rPr>
                        <a:t>(2)</a:t>
                      </a:r>
                    </a:p>
                  </a:txBody>
                  <a:tcPr marL="0" marR="0" marT="45726" marB="45726" anchor="ctr" horzOverflow="overflow">
                    <a:lnL cap="flat">
                      <a:noFill/>
                    </a:lnL>
                    <a:lnR cap="flat">
                      <a:noFill/>
                    </a:lnR>
                    <a:lnT>
                      <a:noFill/>
                    </a:lnT>
                    <a:lnB cap="flat">
                      <a:noFill/>
                    </a:lnB>
                    <a:lnTlToBr>
                      <a:noFill/>
                    </a:lnTlToBr>
                    <a:lnBlToTr>
                      <a:noFill/>
                    </a:lnBlToTr>
                    <a:solidFill>
                      <a:srgbClr val="FFFFFF">
                        <a:alpha val="50000"/>
                      </a:srgbClr>
                    </a:solid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a:ln>
                            <a:noFill/>
                          </a:ln>
                          <a:solidFill>
                            <a:schemeClr val="tx1"/>
                          </a:solidFill>
                          <a:effectLst/>
                          <a:latin typeface="Helvetica" pitchFamily="8" charset="0"/>
                        </a:rPr>
                        <a:t>(3)</a:t>
                      </a:r>
                    </a:p>
                  </a:txBody>
                  <a:tcPr marL="0" marR="0" marT="45726" marB="45726" anchor="ctr" horzOverflow="overflow">
                    <a:lnL cap="flat">
                      <a:noFill/>
                    </a:lnL>
                    <a:lnR cap="flat">
                      <a:noFill/>
                    </a:lnR>
                    <a:lnT>
                      <a:noFill/>
                    </a:lnT>
                    <a:lnB cap="flat">
                      <a:noFill/>
                    </a:lnB>
                    <a:lnTlToBr>
                      <a:noFill/>
                    </a:lnTlToBr>
                    <a:lnBlToTr>
                      <a:noFill/>
                    </a:lnBlToTr>
                    <a:solidFill>
                      <a:srgbClr val="FFFFFF">
                        <a:alpha val="50000"/>
                      </a:srgbClr>
                    </a:solid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a:ln>
                            <a:noFill/>
                          </a:ln>
                          <a:solidFill>
                            <a:schemeClr val="tx1"/>
                          </a:solidFill>
                          <a:effectLst/>
                          <a:latin typeface="Helvetica" pitchFamily="8" charset="0"/>
                        </a:rPr>
                        <a:t>(4)</a:t>
                      </a:r>
                    </a:p>
                  </a:txBody>
                  <a:tcPr marL="0" marR="0" marT="45726" marB="45726" anchor="ctr" horzOverflow="overflow">
                    <a:lnL cap="flat">
                      <a:noFill/>
                    </a:lnL>
                    <a:lnR cap="flat">
                      <a:noFill/>
                    </a:lnR>
                    <a:lnT>
                      <a:noFill/>
                    </a:lnT>
                    <a:lnB cap="flat">
                      <a:noFill/>
                    </a:lnB>
                    <a:lnTlToBr>
                      <a:noFill/>
                    </a:lnTlToBr>
                    <a:lnBlToTr>
                      <a:noFill/>
                    </a:lnBlToTr>
                    <a:solidFill>
                      <a:srgbClr val="FFFFFF">
                        <a:alpha val="50000"/>
                      </a:srgbClr>
                    </a:solid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a:ln>
                            <a:noFill/>
                          </a:ln>
                          <a:solidFill>
                            <a:schemeClr val="tx1"/>
                          </a:solidFill>
                          <a:effectLst/>
                          <a:latin typeface="Helvetica" pitchFamily="8" charset="0"/>
                        </a:rPr>
                        <a:t>(5)</a:t>
                      </a:r>
                    </a:p>
                  </a:txBody>
                  <a:tcPr marL="0" marR="0" marT="45726" marB="45726" anchor="ctr" horzOverflow="overflow">
                    <a:lnL cap="flat">
                      <a:noFill/>
                    </a:lnL>
                    <a:lnR cap="flat">
                      <a:noFill/>
                    </a:lnR>
                    <a:lnT>
                      <a:noFill/>
                    </a:lnT>
                    <a:lnB cap="flat">
                      <a:noFill/>
                    </a:lnB>
                    <a:lnTlToBr>
                      <a:noFill/>
                    </a:lnTlToBr>
                    <a:lnBlToTr>
                      <a:noFill/>
                    </a:lnBlToTr>
                    <a:solidFill>
                      <a:srgbClr val="FFFFFF">
                        <a:alpha val="50000"/>
                      </a:srgbClr>
                    </a:solid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a:ln>
                            <a:noFill/>
                          </a:ln>
                          <a:solidFill>
                            <a:schemeClr val="tx1"/>
                          </a:solidFill>
                          <a:effectLst/>
                          <a:latin typeface="Helvetica" pitchFamily="8" charset="0"/>
                        </a:rPr>
                        <a:t>(6)</a:t>
                      </a:r>
                    </a:p>
                  </a:txBody>
                  <a:tcPr marL="0" marR="0" marT="45726" marB="45726" anchor="ctr" horzOverflow="overflow">
                    <a:lnL cap="flat">
                      <a:noFill/>
                    </a:lnL>
                    <a:lnR cap="flat">
                      <a:noFill/>
                    </a:lnR>
                    <a:lnT>
                      <a:noFill/>
                    </a:lnT>
                    <a:lnB cap="flat">
                      <a:noFill/>
                    </a:lnB>
                    <a:lnTlToBr>
                      <a:noFill/>
                    </a:lnTlToBr>
                    <a:lnBlToTr>
                      <a:noFill/>
                    </a:lnBlToTr>
                    <a:solidFill>
                      <a:srgbClr val="FFFFFF">
                        <a:alpha val="50000"/>
                      </a:srgbClr>
                    </a:solidFill>
                  </a:tcPr>
                </a:tc>
                <a:extLst>
                  <a:ext uri="{0D108BD9-81ED-4DB2-BD59-A6C34878D82A}">
                    <a16:rowId xmlns:a16="http://schemas.microsoft.com/office/drawing/2014/main" val="10001"/>
                  </a:ext>
                </a:extLst>
              </a:tr>
              <a:tr h="820841">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br>
                        <a:rPr kumimoji="0" lang="en-US" sz="1000" b="1" i="0" u="none" strike="noStrike" cap="none" normalizeH="0" baseline="0">
                          <a:ln>
                            <a:noFill/>
                          </a:ln>
                          <a:solidFill>
                            <a:schemeClr val="tx1"/>
                          </a:solidFill>
                          <a:effectLst/>
                          <a:latin typeface="Helvetica" pitchFamily="8" charset="0"/>
                        </a:rPr>
                      </a:br>
                      <a:r>
                        <a:rPr kumimoji="0" lang="en-US" sz="1000" b="1" i="0" u="none" strike="noStrike" cap="none" normalizeH="0" baseline="0">
                          <a:ln>
                            <a:noFill/>
                          </a:ln>
                          <a:solidFill>
                            <a:schemeClr val="tx1"/>
                          </a:solidFill>
                          <a:effectLst/>
                          <a:latin typeface="Helvetica" pitchFamily="8" charset="0"/>
                        </a:rPr>
                        <a:t>AGGREGATE</a:t>
                      </a:r>
                      <a:br>
                        <a:rPr kumimoji="0" lang="en-US" sz="1000" b="1" i="0" u="none" strike="noStrike" cap="none" normalizeH="0" baseline="0">
                          <a:ln>
                            <a:noFill/>
                          </a:ln>
                          <a:solidFill>
                            <a:schemeClr val="tx1"/>
                          </a:solidFill>
                          <a:effectLst/>
                          <a:latin typeface="Helvetica" pitchFamily="8" charset="0"/>
                        </a:rPr>
                      </a:br>
                      <a:r>
                        <a:rPr kumimoji="0" lang="en-US" sz="1000" b="1" i="0" u="none" strike="noStrike" cap="none" normalizeH="0" baseline="0">
                          <a:ln>
                            <a:noFill/>
                          </a:ln>
                          <a:solidFill>
                            <a:schemeClr val="tx1"/>
                          </a:solidFill>
                          <a:effectLst/>
                          <a:latin typeface="Helvetica" pitchFamily="8" charset="0"/>
                        </a:rPr>
                        <a:t>OUTPUT</a:t>
                      </a:r>
                      <a:br>
                        <a:rPr kumimoji="0" lang="en-US" sz="1000" b="1" i="0" u="none" strike="noStrike" cap="none" normalizeH="0" baseline="0">
                          <a:ln>
                            <a:noFill/>
                          </a:ln>
                          <a:solidFill>
                            <a:schemeClr val="tx1"/>
                          </a:solidFill>
                          <a:effectLst/>
                          <a:latin typeface="Helvetica" pitchFamily="8" charset="0"/>
                        </a:rPr>
                      </a:br>
                      <a:r>
                        <a:rPr kumimoji="0" lang="en-US" sz="1000" b="1" i="0" u="none" strike="noStrike" cap="none" normalizeH="0" baseline="0">
                          <a:ln>
                            <a:noFill/>
                          </a:ln>
                          <a:solidFill>
                            <a:schemeClr val="tx1"/>
                          </a:solidFill>
                          <a:effectLst/>
                          <a:latin typeface="Helvetica" pitchFamily="8" charset="0"/>
                        </a:rPr>
                        <a:t>(INCOME) (</a:t>
                      </a:r>
                      <a:r>
                        <a:rPr kumimoji="0" lang="en-US" sz="1000" b="1" i="1" u="none" strike="noStrike" cap="none" normalizeH="0" baseline="0">
                          <a:ln>
                            <a:noFill/>
                          </a:ln>
                          <a:solidFill>
                            <a:schemeClr val="tx1"/>
                          </a:solidFill>
                          <a:effectLst/>
                          <a:latin typeface="Helvetica" pitchFamily="8" charset="0"/>
                        </a:rPr>
                        <a:t>Y</a:t>
                      </a:r>
                      <a:r>
                        <a:rPr kumimoji="0" lang="en-US" sz="1000" b="1" i="0" u="none" strike="noStrike" cap="none" normalizeH="0" baseline="0">
                          <a:ln>
                            <a:noFill/>
                          </a:ln>
                          <a:solidFill>
                            <a:schemeClr val="tx1"/>
                          </a:solidFill>
                          <a:effectLst/>
                          <a:latin typeface="Helvetica" pitchFamily="8" charset="0"/>
                        </a:rPr>
                        <a:t>)</a:t>
                      </a:r>
                    </a:p>
                  </a:txBody>
                  <a:tcPr marL="0" marR="0" marT="45726" marB="45726" anchor="ctr" horzOverflow="overflow">
                    <a:lnL cap="flat">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FF">
                        <a:alpha val="50000"/>
                      </a:srgbClr>
                    </a:solid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br>
                        <a:rPr kumimoji="0" lang="en-US" sz="1000" b="1" i="0" u="none" strike="noStrike" cap="none" normalizeH="0" baseline="0">
                          <a:ln>
                            <a:noFill/>
                          </a:ln>
                          <a:solidFill>
                            <a:schemeClr val="tx1"/>
                          </a:solidFill>
                          <a:effectLst/>
                          <a:latin typeface="Helvetica" pitchFamily="8" charset="0"/>
                        </a:rPr>
                      </a:br>
                      <a:br>
                        <a:rPr kumimoji="0" lang="en-US" sz="1000" b="1" i="0" u="none" strike="noStrike" cap="none" normalizeH="0" baseline="0">
                          <a:ln>
                            <a:noFill/>
                          </a:ln>
                          <a:solidFill>
                            <a:schemeClr val="tx1"/>
                          </a:solidFill>
                          <a:effectLst/>
                          <a:latin typeface="Helvetica" pitchFamily="8" charset="0"/>
                        </a:rPr>
                      </a:br>
                      <a:r>
                        <a:rPr kumimoji="0" lang="en-US" sz="1000" b="1" i="0" u="none" strike="noStrike" cap="none" normalizeH="0" baseline="0">
                          <a:ln>
                            <a:noFill/>
                          </a:ln>
                          <a:solidFill>
                            <a:schemeClr val="tx1"/>
                          </a:solidFill>
                          <a:effectLst/>
                          <a:latin typeface="Helvetica" pitchFamily="8" charset="0"/>
                        </a:rPr>
                        <a:t>AGGREGATE</a:t>
                      </a:r>
                      <a:br>
                        <a:rPr kumimoji="0" lang="en-US" sz="1000" b="1" i="0" u="none" strike="noStrike" cap="none" normalizeH="0" baseline="0">
                          <a:ln>
                            <a:noFill/>
                          </a:ln>
                          <a:solidFill>
                            <a:schemeClr val="tx1"/>
                          </a:solidFill>
                          <a:effectLst/>
                          <a:latin typeface="Helvetica" pitchFamily="8" charset="0"/>
                        </a:rPr>
                      </a:br>
                      <a:r>
                        <a:rPr kumimoji="0" lang="en-US" sz="1000" b="1" i="0" u="none" strike="noStrike" cap="none" normalizeH="0" baseline="0">
                          <a:ln>
                            <a:noFill/>
                          </a:ln>
                          <a:solidFill>
                            <a:schemeClr val="tx1"/>
                          </a:solidFill>
                          <a:effectLst/>
                          <a:latin typeface="Helvetica" pitchFamily="8" charset="0"/>
                        </a:rPr>
                        <a:t>CONSUMPTION (</a:t>
                      </a:r>
                      <a:r>
                        <a:rPr kumimoji="0" lang="en-US" sz="1000" b="1" i="1" u="none" strike="noStrike" cap="none" normalizeH="0" baseline="0">
                          <a:ln>
                            <a:noFill/>
                          </a:ln>
                          <a:solidFill>
                            <a:schemeClr val="tx1"/>
                          </a:solidFill>
                          <a:effectLst/>
                          <a:latin typeface="Helvetica" pitchFamily="8" charset="0"/>
                        </a:rPr>
                        <a:t>C</a:t>
                      </a:r>
                      <a:r>
                        <a:rPr kumimoji="0" lang="en-US" sz="1000" b="1" i="0" u="none" strike="noStrike" cap="none" normalizeH="0" baseline="0">
                          <a:ln>
                            <a:noFill/>
                          </a:ln>
                          <a:solidFill>
                            <a:schemeClr val="tx1"/>
                          </a:solidFill>
                          <a:effectLst/>
                          <a:latin typeface="Helvetica" pitchFamily="8" charset="0"/>
                        </a:rPr>
                        <a:t>)</a:t>
                      </a:r>
                    </a:p>
                  </a:txBody>
                  <a:tcPr marL="0" marR="0" marT="45726" marB="45726" anchor="ctr" horzOverflow="overflow">
                    <a:lnL cap="flat">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FF">
                        <a:alpha val="50000"/>
                      </a:srgbClr>
                    </a:solid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br>
                        <a:rPr kumimoji="0" lang="en-US" sz="1000" b="1" i="0" u="none" strike="noStrike" cap="none" normalizeH="0" baseline="0">
                          <a:ln>
                            <a:noFill/>
                          </a:ln>
                          <a:solidFill>
                            <a:schemeClr val="tx1"/>
                          </a:solidFill>
                          <a:effectLst/>
                          <a:latin typeface="Helvetica" pitchFamily="8" charset="0"/>
                        </a:rPr>
                      </a:br>
                      <a:br>
                        <a:rPr kumimoji="0" lang="en-US" sz="1000" b="1" i="0" u="none" strike="noStrike" cap="none" normalizeH="0" baseline="0">
                          <a:ln>
                            <a:noFill/>
                          </a:ln>
                          <a:solidFill>
                            <a:schemeClr val="tx1"/>
                          </a:solidFill>
                          <a:effectLst/>
                          <a:latin typeface="Helvetica" pitchFamily="8" charset="0"/>
                        </a:rPr>
                      </a:br>
                      <a:r>
                        <a:rPr kumimoji="0" lang="en-US" sz="1000" b="1" i="0" u="none" strike="noStrike" cap="none" normalizeH="0" baseline="0">
                          <a:ln>
                            <a:noFill/>
                          </a:ln>
                          <a:solidFill>
                            <a:schemeClr val="tx1"/>
                          </a:solidFill>
                          <a:effectLst/>
                          <a:latin typeface="Helvetica" pitchFamily="8" charset="0"/>
                        </a:rPr>
                        <a:t>PLANNED</a:t>
                      </a:r>
                      <a:br>
                        <a:rPr kumimoji="0" lang="en-US" sz="1000" b="1" i="0" u="none" strike="noStrike" cap="none" normalizeH="0" baseline="0">
                          <a:ln>
                            <a:noFill/>
                          </a:ln>
                          <a:solidFill>
                            <a:schemeClr val="tx1"/>
                          </a:solidFill>
                          <a:effectLst/>
                          <a:latin typeface="Helvetica" pitchFamily="8" charset="0"/>
                        </a:rPr>
                      </a:br>
                      <a:r>
                        <a:rPr kumimoji="0" lang="en-US" sz="1000" b="1" i="0" u="none" strike="noStrike" cap="none" normalizeH="0" baseline="0">
                          <a:ln>
                            <a:noFill/>
                          </a:ln>
                          <a:solidFill>
                            <a:schemeClr val="tx1"/>
                          </a:solidFill>
                          <a:effectLst/>
                          <a:latin typeface="Helvetica" pitchFamily="8" charset="0"/>
                        </a:rPr>
                        <a:t>INVESTMENT (</a:t>
                      </a:r>
                      <a:r>
                        <a:rPr kumimoji="0" lang="en-US" sz="1000" b="1" i="1" u="none" strike="noStrike" cap="none" normalizeH="0" baseline="0">
                          <a:ln>
                            <a:noFill/>
                          </a:ln>
                          <a:solidFill>
                            <a:schemeClr val="tx1"/>
                          </a:solidFill>
                          <a:effectLst/>
                          <a:latin typeface="Helvetica" pitchFamily="8" charset="0"/>
                        </a:rPr>
                        <a:t>I</a:t>
                      </a:r>
                      <a:r>
                        <a:rPr kumimoji="0" lang="en-US" sz="1000" b="1" i="0" u="none" strike="noStrike" cap="none" normalizeH="0" baseline="0">
                          <a:ln>
                            <a:noFill/>
                          </a:ln>
                          <a:solidFill>
                            <a:schemeClr val="tx1"/>
                          </a:solidFill>
                          <a:effectLst/>
                          <a:latin typeface="Helvetica" pitchFamily="8" charset="0"/>
                        </a:rPr>
                        <a:t>)</a:t>
                      </a:r>
                    </a:p>
                  </a:txBody>
                  <a:tcPr marL="0" marR="0" marT="45726" marB="45726" anchor="ctr" horzOverflow="overflow">
                    <a:lnL cap="flat">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FF">
                        <a:alpha val="50000"/>
                      </a:srgbClr>
                    </a:solid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000" b="1" i="0" u="none" strike="noStrike" cap="none" normalizeH="0" baseline="0">
                          <a:ln>
                            <a:noFill/>
                          </a:ln>
                          <a:solidFill>
                            <a:schemeClr val="tx1"/>
                          </a:solidFill>
                          <a:effectLst/>
                          <a:latin typeface="Helvetica" pitchFamily="8" charset="0"/>
                        </a:rPr>
                        <a:t>PLANNED</a:t>
                      </a:r>
                      <a:br>
                        <a:rPr kumimoji="0" lang="en-US" sz="1000" b="1" i="0" u="none" strike="noStrike" cap="none" normalizeH="0" baseline="0">
                          <a:ln>
                            <a:noFill/>
                          </a:ln>
                          <a:solidFill>
                            <a:schemeClr val="tx1"/>
                          </a:solidFill>
                          <a:effectLst/>
                          <a:latin typeface="Helvetica" pitchFamily="8" charset="0"/>
                        </a:rPr>
                      </a:br>
                      <a:r>
                        <a:rPr kumimoji="0" lang="en-US" sz="1000" b="1" i="0" u="none" strike="noStrike" cap="none" normalizeH="0" baseline="0">
                          <a:ln>
                            <a:noFill/>
                          </a:ln>
                          <a:solidFill>
                            <a:schemeClr val="tx1"/>
                          </a:solidFill>
                          <a:effectLst/>
                          <a:latin typeface="Helvetica" pitchFamily="8" charset="0"/>
                        </a:rPr>
                        <a:t>AGGREGATE</a:t>
                      </a:r>
                      <a:br>
                        <a:rPr kumimoji="0" lang="en-US" sz="1000" b="1" i="0" u="none" strike="noStrike" cap="none" normalizeH="0" baseline="0">
                          <a:ln>
                            <a:noFill/>
                          </a:ln>
                          <a:solidFill>
                            <a:schemeClr val="tx1"/>
                          </a:solidFill>
                          <a:effectLst/>
                          <a:latin typeface="Helvetica" pitchFamily="8" charset="0"/>
                        </a:rPr>
                      </a:br>
                      <a:r>
                        <a:rPr kumimoji="0" lang="en-US" sz="1000" b="1" i="0" u="none" strike="noStrike" cap="none" normalizeH="0" baseline="0">
                          <a:ln>
                            <a:noFill/>
                          </a:ln>
                          <a:solidFill>
                            <a:schemeClr val="tx1"/>
                          </a:solidFill>
                          <a:effectLst/>
                          <a:latin typeface="Helvetica" pitchFamily="8" charset="0"/>
                        </a:rPr>
                        <a:t>EXPENDITURE (</a:t>
                      </a:r>
                      <a:r>
                        <a:rPr kumimoji="0" lang="en-US" sz="1000" b="1" i="1" u="none" strike="noStrike" cap="none" normalizeH="0" baseline="0">
                          <a:ln>
                            <a:noFill/>
                          </a:ln>
                          <a:solidFill>
                            <a:schemeClr val="tx1"/>
                          </a:solidFill>
                          <a:effectLst/>
                          <a:latin typeface="Helvetica" pitchFamily="8" charset="0"/>
                        </a:rPr>
                        <a:t>AE</a:t>
                      </a:r>
                      <a:r>
                        <a:rPr kumimoji="0" lang="en-US" sz="1000" b="1" i="0" u="none" strike="noStrike" cap="none" normalizeH="0" baseline="0">
                          <a:ln>
                            <a:noFill/>
                          </a:ln>
                          <a:solidFill>
                            <a:schemeClr val="tx1"/>
                          </a:solidFill>
                          <a:effectLst/>
                          <a:latin typeface="Helvetica" pitchFamily="8" charset="0"/>
                        </a:rPr>
                        <a:t>)</a:t>
                      </a:r>
                      <a:br>
                        <a:rPr kumimoji="0" lang="en-US" sz="1000" b="1" i="0" u="none" strike="noStrike" cap="none" normalizeH="0" baseline="0">
                          <a:ln>
                            <a:noFill/>
                          </a:ln>
                          <a:solidFill>
                            <a:schemeClr val="tx1"/>
                          </a:solidFill>
                          <a:effectLst/>
                          <a:latin typeface="Helvetica" pitchFamily="8" charset="0"/>
                        </a:rPr>
                      </a:br>
                      <a:r>
                        <a:rPr kumimoji="0" lang="en-US" sz="1000" b="1" i="1" u="none" strike="noStrike" cap="none" normalizeH="0" baseline="0">
                          <a:ln>
                            <a:noFill/>
                          </a:ln>
                          <a:solidFill>
                            <a:schemeClr val="tx1"/>
                          </a:solidFill>
                          <a:effectLst/>
                          <a:latin typeface="Helvetica" pitchFamily="8" charset="0"/>
                        </a:rPr>
                        <a:t>C</a:t>
                      </a:r>
                      <a:r>
                        <a:rPr kumimoji="0" lang="en-US" sz="1000" b="1" i="0" u="none" strike="noStrike" cap="none" normalizeH="0" baseline="0">
                          <a:ln>
                            <a:noFill/>
                          </a:ln>
                          <a:solidFill>
                            <a:schemeClr val="tx1"/>
                          </a:solidFill>
                          <a:effectLst/>
                          <a:latin typeface="Helvetica" pitchFamily="8" charset="0"/>
                        </a:rPr>
                        <a:t> + </a:t>
                      </a:r>
                      <a:r>
                        <a:rPr kumimoji="0" lang="en-US" sz="1000" b="1" i="1" u="none" strike="noStrike" cap="none" normalizeH="0" baseline="0">
                          <a:ln>
                            <a:noFill/>
                          </a:ln>
                          <a:solidFill>
                            <a:schemeClr val="tx1"/>
                          </a:solidFill>
                          <a:effectLst/>
                          <a:latin typeface="Helvetica" pitchFamily="8" charset="0"/>
                        </a:rPr>
                        <a:t>I</a:t>
                      </a:r>
                    </a:p>
                  </a:txBody>
                  <a:tcPr marL="0" marR="0" marT="45726" marB="45726" anchor="ctr" horzOverflow="overflow">
                    <a:lnL cap="flat">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FF">
                        <a:alpha val="50000"/>
                      </a:srgbClr>
                    </a:solid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000" b="1" i="0" u="none" strike="noStrike" cap="none" normalizeH="0" baseline="0">
                          <a:ln>
                            <a:noFill/>
                          </a:ln>
                          <a:solidFill>
                            <a:schemeClr val="tx1"/>
                          </a:solidFill>
                          <a:effectLst/>
                          <a:latin typeface="Helvetica" pitchFamily="8" charset="0"/>
                        </a:rPr>
                        <a:t>UNPLANNED</a:t>
                      </a:r>
                      <a:br>
                        <a:rPr kumimoji="0" lang="en-US" sz="1000" b="1" i="0" u="none" strike="noStrike" cap="none" normalizeH="0" baseline="0">
                          <a:ln>
                            <a:noFill/>
                          </a:ln>
                          <a:solidFill>
                            <a:schemeClr val="tx1"/>
                          </a:solidFill>
                          <a:effectLst/>
                          <a:latin typeface="Helvetica" pitchFamily="8" charset="0"/>
                        </a:rPr>
                      </a:br>
                      <a:r>
                        <a:rPr kumimoji="0" lang="en-US" sz="1000" b="1" i="0" u="none" strike="noStrike" cap="none" normalizeH="0" baseline="0">
                          <a:ln>
                            <a:noFill/>
                          </a:ln>
                          <a:solidFill>
                            <a:schemeClr val="tx1"/>
                          </a:solidFill>
                          <a:effectLst/>
                          <a:latin typeface="Helvetica" pitchFamily="8" charset="0"/>
                        </a:rPr>
                        <a:t>INVENTORY</a:t>
                      </a:r>
                      <a:br>
                        <a:rPr kumimoji="0" lang="en-US" sz="1000" b="1" i="0" u="none" strike="noStrike" cap="none" normalizeH="0" baseline="0">
                          <a:ln>
                            <a:noFill/>
                          </a:ln>
                          <a:solidFill>
                            <a:schemeClr val="tx1"/>
                          </a:solidFill>
                          <a:effectLst/>
                          <a:latin typeface="Helvetica" pitchFamily="8" charset="0"/>
                        </a:rPr>
                      </a:br>
                      <a:r>
                        <a:rPr kumimoji="0" lang="en-US" sz="1000" b="1" i="0" u="none" strike="noStrike" cap="none" normalizeH="0" baseline="0">
                          <a:ln>
                            <a:noFill/>
                          </a:ln>
                          <a:solidFill>
                            <a:schemeClr val="tx1"/>
                          </a:solidFill>
                          <a:effectLst/>
                          <a:latin typeface="Helvetica" pitchFamily="8" charset="0"/>
                        </a:rPr>
                        <a:t>CHANGE</a:t>
                      </a:r>
                      <a:br>
                        <a:rPr kumimoji="0" lang="en-US" sz="1000" b="1" i="0" u="none" strike="noStrike" cap="none" normalizeH="0" baseline="0">
                          <a:ln>
                            <a:noFill/>
                          </a:ln>
                          <a:solidFill>
                            <a:schemeClr val="tx1"/>
                          </a:solidFill>
                          <a:effectLst/>
                          <a:latin typeface="Helvetica" pitchFamily="8" charset="0"/>
                        </a:rPr>
                      </a:br>
                      <a:r>
                        <a:rPr kumimoji="0" lang="en-US" sz="1000" b="1" i="1" u="none" strike="noStrike" cap="none" normalizeH="0" baseline="0">
                          <a:ln>
                            <a:noFill/>
                          </a:ln>
                          <a:solidFill>
                            <a:schemeClr val="tx1"/>
                          </a:solidFill>
                          <a:effectLst/>
                          <a:latin typeface="Helvetica" pitchFamily="8" charset="0"/>
                        </a:rPr>
                        <a:t>Y</a:t>
                      </a:r>
                      <a:r>
                        <a:rPr kumimoji="0" lang="en-US" sz="1000" b="1" i="0" u="none" strike="noStrike" cap="none" normalizeH="0" baseline="0">
                          <a:ln>
                            <a:noFill/>
                          </a:ln>
                          <a:solidFill>
                            <a:schemeClr val="tx1"/>
                          </a:solidFill>
                          <a:effectLst/>
                          <a:latin typeface="Helvetica" pitchFamily="8" charset="0"/>
                        </a:rPr>
                        <a:t> </a:t>
                      </a:r>
                      <a:r>
                        <a:rPr kumimoji="0" lang="en-US" sz="1000" b="1" i="0" u="none" strike="noStrike" cap="none" normalizeH="0" baseline="0">
                          <a:ln>
                            <a:noFill/>
                          </a:ln>
                          <a:solidFill>
                            <a:schemeClr val="tx1"/>
                          </a:solidFill>
                          <a:effectLst/>
                          <a:latin typeface="Symbol" pitchFamily="8" charset="2"/>
                        </a:rPr>
                        <a:t>- </a:t>
                      </a:r>
                      <a:r>
                        <a:rPr kumimoji="0" lang="en-US" sz="1000" b="1" i="0" u="none" strike="noStrike" cap="none" normalizeH="0" baseline="0">
                          <a:ln>
                            <a:noFill/>
                          </a:ln>
                          <a:solidFill>
                            <a:schemeClr val="tx1"/>
                          </a:solidFill>
                          <a:effectLst/>
                          <a:latin typeface="Helvetica" pitchFamily="8" charset="0"/>
                        </a:rPr>
                        <a:t>(</a:t>
                      </a:r>
                      <a:r>
                        <a:rPr kumimoji="0" lang="en-US" sz="1000" b="1" i="1" u="none" strike="noStrike" cap="none" normalizeH="0" baseline="0">
                          <a:ln>
                            <a:noFill/>
                          </a:ln>
                          <a:solidFill>
                            <a:schemeClr val="tx1"/>
                          </a:solidFill>
                          <a:effectLst/>
                          <a:latin typeface="Helvetica" pitchFamily="8" charset="0"/>
                        </a:rPr>
                        <a:t>C</a:t>
                      </a:r>
                      <a:r>
                        <a:rPr kumimoji="0" lang="en-US" sz="1000" b="1" i="0" u="none" strike="noStrike" cap="none" normalizeH="0" baseline="0">
                          <a:ln>
                            <a:noFill/>
                          </a:ln>
                          <a:solidFill>
                            <a:schemeClr val="tx1"/>
                          </a:solidFill>
                          <a:effectLst/>
                          <a:latin typeface="Helvetica" pitchFamily="8" charset="0"/>
                        </a:rPr>
                        <a:t> +</a:t>
                      </a:r>
                      <a:r>
                        <a:rPr kumimoji="0" lang="en-US" sz="1000" b="1" i="1" u="none" strike="noStrike" cap="none" normalizeH="0" baseline="0">
                          <a:ln>
                            <a:noFill/>
                          </a:ln>
                          <a:solidFill>
                            <a:schemeClr val="tx1"/>
                          </a:solidFill>
                          <a:effectLst/>
                          <a:latin typeface="Helvetica" pitchFamily="8" charset="0"/>
                        </a:rPr>
                        <a:t> I</a:t>
                      </a:r>
                      <a:r>
                        <a:rPr kumimoji="0" lang="en-US" sz="1000" b="1" i="0" u="none" strike="noStrike" cap="none" normalizeH="0" baseline="0">
                          <a:ln>
                            <a:noFill/>
                          </a:ln>
                          <a:solidFill>
                            <a:schemeClr val="tx1"/>
                          </a:solidFill>
                          <a:effectLst/>
                          <a:latin typeface="Helvetica" pitchFamily="8" charset="0"/>
                        </a:rPr>
                        <a:t>)</a:t>
                      </a:r>
                    </a:p>
                  </a:txBody>
                  <a:tcPr marL="0" marR="0" marT="45726" marB="45726" anchor="ctr" horzOverflow="overflow">
                    <a:lnL cap="flat">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FF">
                        <a:alpha val="50000"/>
                      </a:srgbClr>
                    </a:solid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br>
                        <a:rPr kumimoji="0" lang="en-US" sz="1000" b="1" i="0" u="none" strike="noStrike" cap="none" normalizeH="0" baseline="0">
                          <a:ln>
                            <a:noFill/>
                          </a:ln>
                          <a:solidFill>
                            <a:schemeClr val="tx1"/>
                          </a:solidFill>
                          <a:effectLst/>
                          <a:latin typeface="Helvetica" pitchFamily="8" charset="0"/>
                        </a:rPr>
                      </a:br>
                      <a:br>
                        <a:rPr kumimoji="0" lang="en-US" sz="1000" b="1" i="0" u="none" strike="noStrike" cap="none" normalizeH="0" baseline="0">
                          <a:ln>
                            <a:noFill/>
                          </a:ln>
                          <a:solidFill>
                            <a:schemeClr val="tx1"/>
                          </a:solidFill>
                          <a:effectLst/>
                          <a:latin typeface="Helvetica" pitchFamily="8" charset="0"/>
                        </a:rPr>
                      </a:br>
                      <a:r>
                        <a:rPr kumimoji="0" lang="en-US" sz="1000" b="1" i="0" u="none" strike="noStrike" cap="none" normalizeH="0" baseline="0">
                          <a:ln>
                            <a:noFill/>
                          </a:ln>
                          <a:solidFill>
                            <a:schemeClr val="tx1"/>
                          </a:solidFill>
                          <a:effectLst/>
                          <a:latin typeface="Helvetica" pitchFamily="8" charset="0"/>
                        </a:rPr>
                        <a:t>EQUILIBRIUM?</a:t>
                      </a:r>
                      <a:br>
                        <a:rPr kumimoji="0" lang="en-US" sz="1000" b="1" i="0" u="none" strike="noStrike" cap="none" normalizeH="0" baseline="0">
                          <a:ln>
                            <a:noFill/>
                          </a:ln>
                          <a:solidFill>
                            <a:schemeClr val="tx1"/>
                          </a:solidFill>
                          <a:effectLst/>
                          <a:latin typeface="Helvetica" pitchFamily="8" charset="0"/>
                        </a:rPr>
                      </a:br>
                      <a:r>
                        <a:rPr kumimoji="0" lang="en-US" sz="1000" b="1" i="0" u="none" strike="noStrike" cap="none" normalizeH="0" baseline="0">
                          <a:ln>
                            <a:noFill/>
                          </a:ln>
                          <a:solidFill>
                            <a:schemeClr val="tx1"/>
                          </a:solidFill>
                          <a:effectLst/>
                          <a:latin typeface="Helvetica" pitchFamily="8" charset="0"/>
                        </a:rPr>
                        <a:t>(</a:t>
                      </a:r>
                      <a:r>
                        <a:rPr kumimoji="0" lang="en-US" sz="1000" b="1" i="1" u="none" strike="noStrike" cap="none" normalizeH="0" baseline="0">
                          <a:ln>
                            <a:noFill/>
                          </a:ln>
                          <a:solidFill>
                            <a:schemeClr val="tx1"/>
                          </a:solidFill>
                          <a:effectLst/>
                          <a:latin typeface="Helvetica" pitchFamily="8" charset="0"/>
                        </a:rPr>
                        <a:t>Y</a:t>
                      </a:r>
                      <a:r>
                        <a:rPr kumimoji="0" lang="en-US" sz="1000" b="1" i="0" u="none" strike="noStrike" cap="none" normalizeH="0" baseline="0">
                          <a:ln>
                            <a:noFill/>
                          </a:ln>
                          <a:solidFill>
                            <a:schemeClr val="tx1"/>
                          </a:solidFill>
                          <a:effectLst/>
                          <a:latin typeface="Helvetica" pitchFamily="8" charset="0"/>
                        </a:rPr>
                        <a:t> = </a:t>
                      </a:r>
                      <a:r>
                        <a:rPr kumimoji="0" lang="en-US" sz="1000" b="1" i="1" u="none" strike="noStrike" cap="none" normalizeH="0" baseline="0">
                          <a:ln>
                            <a:noFill/>
                          </a:ln>
                          <a:solidFill>
                            <a:schemeClr val="tx1"/>
                          </a:solidFill>
                          <a:effectLst/>
                          <a:latin typeface="Helvetica" pitchFamily="8" charset="0"/>
                        </a:rPr>
                        <a:t>AE</a:t>
                      </a:r>
                      <a:r>
                        <a:rPr kumimoji="0" lang="en-US" sz="1000" b="1" i="0" u="none" strike="noStrike" cap="none" normalizeH="0" baseline="0">
                          <a:ln>
                            <a:noFill/>
                          </a:ln>
                          <a:solidFill>
                            <a:schemeClr val="tx1"/>
                          </a:solidFill>
                          <a:effectLst/>
                          <a:latin typeface="Helvetica" pitchFamily="8" charset="0"/>
                        </a:rPr>
                        <a:t>?)</a:t>
                      </a:r>
                    </a:p>
                  </a:txBody>
                  <a:tcPr marL="0" marR="0" marT="45726" marB="45726" anchor="ctr" horzOverflow="overflow">
                    <a:lnL cap="flat">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FF">
                        <a:alpha val="50000"/>
                      </a:srgbClr>
                    </a:solidFill>
                  </a:tcPr>
                </a:tc>
                <a:extLst>
                  <a:ext uri="{0D108BD9-81ED-4DB2-BD59-A6C34878D82A}">
                    <a16:rowId xmlns:a16="http://schemas.microsoft.com/office/drawing/2014/main" val="10002"/>
                  </a:ext>
                </a:extLst>
              </a:tr>
              <a:tr h="273084">
                <a:tc gridSpan="6">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endParaRPr kumimoji="0" lang="en-US" sz="1600" b="0" i="0" u="none" strike="noStrike" cap="none" normalizeH="0" baseline="0">
                        <a:ln>
                          <a:noFill/>
                        </a:ln>
                        <a:solidFill>
                          <a:schemeClr val="tx1"/>
                        </a:solidFill>
                        <a:effectLst/>
                        <a:latin typeface="Helvetica" pitchFamily="8" charset="0"/>
                      </a:endParaRPr>
                    </a:p>
                  </a:txBody>
                  <a:tcPr marL="0" marR="274320" marT="0" marB="0" horzOverflow="overflow">
                    <a:lnL cap="flat">
                      <a:noFill/>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r h="365171">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100</a:t>
                      </a:r>
                    </a:p>
                  </a:txBody>
                  <a:tcPr marL="0" marR="274320" marT="45726" marB="45726" horzOverflow="overflow">
                    <a:lnL cap="flat">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175</a:t>
                      </a:r>
                    </a:p>
                  </a:txBody>
                  <a:tcPr marL="0" marR="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25</a:t>
                      </a:r>
                    </a:p>
                  </a:txBody>
                  <a:tcPr marL="0" marR="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200</a:t>
                      </a:r>
                    </a:p>
                  </a:txBody>
                  <a:tcPr marL="0" marR="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Symbol" pitchFamily="8" charset="2"/>
                        </a:rPr>
                        <a:t>-</a:t>
                      </a:r>
                      <a:r>
                        <a:rPr kumimoji="0" lang="en-US" sz="1600" b="0" i="0" u="none" strike="noStrike" cap="none" normalizeH="0" baseline="0">
                          <a:ln>
                            <a:noFill/>
                          </a:ln>
                          <a:solidFill>
                            <a:schemeClr val="tx1"/>
                          </a:solidFill>
                          <a:effectLst/>
                          <a:latin typeface="Helvetica" pitchFamily="8" charset="0"/>
                        </a:rPr>
                        <a:t> 100</a:t>
                      </a:r>
                    </a:p>
                  </a:txBody>
                  <a:tcPr marL="0" marR="32004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No</a:t>
                      </a:r>
                    </a:p>
                  </a:txBody>
                  <a:tcPr marL="0" marR="0" marT="45726" marB="45726"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365171">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200</a:t>
                      </a:r>
                    </a:p>
                  </a:txBody>
                  <a:tcPr marL="0" marR="274320" marT="45726" marB="45726"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250</a:t>
                      </a:r>
                    </a:p>
                  </a:txBody>
                  <a:tcPr marL="0" marR="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25</a:t>
                      </a:r>
                    </a:p>
                  </a:txBody>
                  <a:tcPr marL="0" marR="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275</a:t>
                      </a:r>
                    </a:p>
                  </a:txBody>
                  <a:tcPr marL="0" marR="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Symbol" pitchFamily="8" charset="2"/>
                        </a:rPr>
                        <a:t>-</a:t>
                      </a:r>
                      <a:r>
                        <a:rPr kumimoji="0" lang="en-US" sz="1600" b="0" i="0" u="none" strike="noStrike" cap="none" normalizeH="0" baseline="0">
                          <a:ln>
                            <a:noFill/>
                          </a:ln>
                          <a:solidFill>
                            <a:schemeClr val="tx1"/>
                          </a:solidFill>
                          <a:effectLst/>
                          <a:latin typeface="Helvetica" pitchFamily="8" charset="0"/>
                        </a:rPr>
                        <a:t> 75</a:t>
                      </a:r>
                    </a:p>
                  </a:txBody>
                  <a:tcPr marL="0" marR="32004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No</a:t>
                      </a:r>
                    </a:p>
                  </a:txBody>
                  <a:tcPr marL="0" marR="0" marT="45726" marB="45726"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365171">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400</a:t>
                      </a:r>
                    </a:p>
                  </a:txBody>
                  <a:tcPr marL="0" marR="274320" marT="45726" marB="45726"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400</a:t>
                      </a:r>
                    </a:p>
                  </a:txBody>
                  <a:tcPr marL="0" marR="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25</a:t>
                      </a:r>
                    </a:p>
                  </a:txBody>
                  <a:tcPr marL="0" marR="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425</a:t>
                      </a:r>
                    </a:p>
                  </a:txBody>
                  <a:tcPr marL="0" marR="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Symbol" pitchFamily="8" charset="2"/>
                        </a:rPr>
                        <a:t>-</a:t>
                      </a:r>
                      <a:r>
                        <a:rPr kumimoji="0" lang="en-US" sz="1600" b="0" i="0" u="none" strike="noStrike" cap="none" normalizeH="0" baseline="0">
                          <a:ln>
                            <a:noFill/>
                          </a:ln>
                          <a:solidFill>
                            <a:schemeClr val="tx1"/>
                          </a:solidFill>
                          <a:effectLst/>
                          <a:latin typeface="Helvetica" pitchFamily="8" charset="0"/>
                        </a:rPr>
                        <a:t> 25</a:t>
                      </a:r>
                    </a:p>
                  </a:txBody>
                  <a:tcPr marL="0" marR="32004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No</a:t>
                      </a:r>
                    </a:p>
                  </a:txBody>
                  <a:tcPr marL="0" marR="0" marT="45726" marB="45726"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365171">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500</a:t>
                      </a:r>
                    </a:p>
                  </a:txBody>
                  <a:tcPr marL="0" marR="274320" marT="45726" marB="45726"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475</a:t>
                      </a:r>
                    </a:p>
                  </a:txBody>
                  <a:tcPr marL="0" marR="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25</a:t>
                      </a:r>
                    </a:p>
                  </a:txBody>
                  <a:tcPr marL="0" marR="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500</a:t>
                      </a:r>
                    </a:p>
                  </a:txBody>
                  <a:tcPr marL="0" marR="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0</a:t>
                      </a:r>
                    </a:p>
                  </a:txBody>
                  <a:tcPr marL="0" marR="32004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Yes</a:t>
                      </a:r>
                    </a:p>
                  </a:txBody>
                  <a:tcPr marL="0" marR="0" marT="45726" marB="45726"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365171">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600</a:t>
                      </a:r>
                    </a:p>
                  </a:txBody>
                  <a:tcPr marL="0" marR="274320" marT="45726" marB="45726"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550</a:t>
                      </a:r>
                    </a:p>
                  </a:txBody>
                  <a:tcPr marL="0" marR="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25</a:t>
                      </a:r>
                    </a:p>
                  </a:txBody>
                  <a:tcPr marL="0" marR="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575</a:t>
                      </a:r>
                    </a:p>
                  </a:txBody>
                  <a:tcPr marL="0" marR="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+ 25</a:t>
                      </a:r>
                    </a:p>
                  </a:txBody>
                  <a:tcPr marL="0" marR="32004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No</a:t>
                      </a:r>
                    </a:p>
                  </a:txBody>
                  <a:tcPr marL="0" marR="0" marT="45726" marB="45726"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365171">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800</a:t>
                      </a:r>
                    </a:p>
                  </a:txBody>
                  <a:tcPr marL="0" marR="274320" marT="45726" marB="45726"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700</a:t>
                      </a:r>
                    </a:p>
                  </a:txBody>
                  <a:tcPr marL="0" marR="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25</a:t>
                      </a:r>
                    </a:p>
                  </a:txBody>
                  <a:tcPr marL="0" marR="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725</a:t>
                      </a:r>
                    </a:p>
                  </a:txBody>
                  <a:tcPr marL="0" marR="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+ 75</a:t>
                      </a:r>
                    </a:p>
                  </a:txBody>
                  <a:tcPr marL="0" marR="32004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No</a:t>
                      </a:r>
                    </a:p>
                  </a:txBody>
                  <a:tcPr marL="0" marR="0" marT="45726" marB="45726"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9"/>
                  </a:ext>
                </a:extLst>
              </a:tr>
              <a:tr h="335322">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1,000</a:t>
                      </a:r>
                    </a:p>
                  </a:txBody>
                  <a:tcPr marL="0" marR="274320" marT="45726" marB="45726" horzOverflow="overflow">
                    <a:lnL cap="flat">
                      <a:noFill/>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850</a:t>
                      </a:r>
                    </a:p>
                  </a:txBody>
                  <a:tcPr marL="0" marR="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25</a:t>
                      </a:r>
                    </a:p>
                  </a:txBody>
                  <a:tcPr marL="0" marR="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875</a:t>
                      </a:r>
                    </a:p>
                  </a:txBody>
                  <a:tcPr marL="0" marR="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+ 125</a:t>
                      </a:r>
                    </a:p>
                  </a:txBody>
                  <a:tcPr marL="0" marR="32004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a:ln>
                            <a:noFill/>
                          </a:ln>
                          <a:solidFill>
                            <a:schemeClr val="tx1"/>
                          </a:solidFill>
                          <a:effectLst/>
                          <a:latin typeface="Helvetica" pitchFamily="8" charset="0"/>
                        </a:rPr>
                        <a:t>No</a:t>
                      </a:r>
                    </a:p>
                  </a:txBody>
                  <a:tcPr marL="0" marR="0" marT="45726" marB="45726"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10"/>
                  </a:ext>
                </a:extLst>
              </a:tr>
              <a:tr h="273084">
                <a:tc gridSpan="6">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endParaRPr kumimoji="0" lang="en-US" sz="1600" b="0" i="0" u="none" strike="noStrike" cap="none" normalizeH="0" baseline="0">
                        <a:ln>
                          <a:noFill/>
                        </a:ln>
                        <a:solidFill>
                          <a:schemeClr val="tx1"/>
                        </a:solidFill>
                        <a:effectLst/>
                        <a:latin typeface="Helvetica" pitchFamily="8" charset="0"/>
                      </a:endParaRPr>
                    </a:p>
                  </a:txBody>
                  <a:tcPr marL="0" marR="274320" marT="0" marB="0" horzOverflow="overflow">
                    <a:lnL cap="flat">
                      <a:noFill/>
                    </a:lnL>
                    <a:lnR cap="flat">
                      <a:noFill/>
                    </a:lnR>
                    <a:lnT>
                      <a:noFill/>
                    </a:lnT>
                    <a:lnB w="28575" cap="flat" cmpd="sng" algn="ctr">
                      <a:solidFill>
                        <a:srgbClr val="D3CDA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afterEffect">
                                  <p:stCondLst>
                                    <p:cond delay="0"/>
                                  </p:stCondLst>
                                  <p:childTnLst>
                                    <p:set>
                                      <p:cBhvr>
                                        <p:cTn id="6" dur="1" fill="hold">
                                          <p:stCondLst>
                                            <p:cond delay="0"/>
                                          </p:stCondLst>
                                        </p:cTn>
                                        <p:tgtEl>
                                          <p:spTgt spid="1301745"/>
                                        </p:tgtEl>
                                        <p:attrNameLst>
                                          <p:attrName>style.visibility</p:attrName>
                                        </p:attrNameLst>
                                      </p:cBhvr>
                                      <p:to>
                                        <p:strVal val="visible"/>
                                      </p:to>
                                    </p:set>
                                    <p:animEffect transition="in" filter="blinds(horizontal)">
                                      <p:cBhvr>
                                        <p:cTn id="7" dur="500"/>
                                        <p:tgtEl>
                                          <p:spTgt spid="13017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Slide Number Placeholder 2">
            <a:extLst>
              <a:ext uri="{FF2B5EF4-FFF2-40B4-BE49-F238E27FC236}">
                <a16:creationId xmlns:a16="http://schemas.microsoft.com/office/drawing/2014/main" id="{5903A69E-2DF2-461E-829B-6D46CFE0169D}"/>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2A403105-1503-4B0A-827A-D4367AE73780}" type="slidenum">
              <a:rPr lang="en-US" altLang="en-US" b="0">
                <a:solidFill>
                  <a:srgbClr val="1469B2"/>
                </a:solidFill>
                <a:latin typeface="Arial" panose="020B0604020202020204" pitchFamily="34" charset="0"/>
              </a:rPr>
              <a:pPr eaLnBrk="1" hangingPunct="1"/>
              <a:t>27</a:t>
            </a:fld>
            <a:r>
              <a:rPr lang="en-US" altLang="en-US" b="0">
                <a:solidFill>
                  <a:srgbClr val="1469B2"/>
                </a:solidFill>
                <a:latin typeface="Arial" panose="020B0604020202020204" pitchFamily="34" charset="0"/>
              </a:rPr>
              <a:t> of 38</a:t>
            </a:r>
          </a:p>
        </p:txBody>
      </p:sp>
      <p:sp>
        <p:nvSpPr>
          <p:cNvPr id="26627" name="Rectangle 2">
            <a:extLst>
              <a:ext uri="{FF2B5EF4-FFF2-40B4-BE49-F238E27FC236}">
                <a16:creationId xmlns:a16="http://schemas.microsoft.com/office/drawing/2014/main" id="{1C03766E-EDEC-412F-B937-E3D1AA6B51C3}"/>
              </a:ext>
            </a:extLst>
          </p:cNvPr>
          <p:cNvSpPr>
            <a:spLocks noChangeArrowheads="1"/>
          </p:cNvSpPr>
          <p:nvPr/>
        </p:nvSpPr>
        <p:spPr bwMode="auto">
          <a:xfrm>
            <a:off x="757238" y="0"/>
            <a:ext cx="8382000" cy="9144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91440" anchor="b"/>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8C1B54"/>
                </a:solidFill>
              </a:rPr>
              <a:t>EQUILIBRIUM AGGREGATE OUTPUT (INCOME)</a:t>
            </a:r>
          </a:p>
        </p:txBody>
      </p:sp>
      <p:sp>
        <p:nvSpPr>
          <p:cNvPr id="1302623" name="Rectangle 95">
            <a:extLst>
              <a:ext uri="{FF2B5EF4-FFF2-40B4-BE49-F238E27FC236}">
                <a16:creationId xmlns:a16="http://schemas.microsoft.com/office/drawing/2014/main" id="{64983DEC-8741-4C62-A8F6-433731776FD0}"/>
              </a:ext>
            </a:extLst>
          </p:cNvPr>
          <p:cNvSpPr>
            <a:spLocks noChangeArrowheads="1"/>
          </p:cNvSpPr>
          <p:nvPr/>
        </p:nvSpPr>
        <p:spPr bwMode="auto">
          <a:xfrm>
            <a:off x="914400" y="3276600"/>
            <a:ext cx="3200400" cy="533400"/>
          </a:xfrm>
          <a:prstGeom prst="rect">
            <a:avLst/>
          </a:prstGeom>
          <a:solidFill>
            <a:srgbClr val="D3CDA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lstStyle>
            <a:lvl1pPr marL="1143000" indent="-1089025"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10000"/>
              </a:spcBef>
              <a:spcAft>
                <a:spcPct val="10000"/>
              </a:spcAft>
            </a:pPr>
            <a:r>
              <a:rPr lang="en-US" altLang="en-US" sz="1400">
                <a:solidFill>
                  <a:schemeClr val="tx1"/>
                </a:solidFill>
              </a:rPr>
              <a:t>FIGURE 8.8	</a:t>
            </a:r>
            <a:r>
              <a:rPr lang="en-US" altLang="en-US" sz="1400">
                <a:solidFill>
                  <a:srgbClr val="8C1B54"/>
                </a:solidFill>
              </a:rPr>
              <a:t>Equilibrium Aggregate Output</a:t>
            </a:r>
          </a:p>
        </p:txBody>
      </p:sp>
      <p:pic>
        <p:nvPicPr>
          <p:cNvPr id="1302626" name="Picture 98" descr="fig8_8_1ppt">
            <a:extLst>
              <a:ext uri="{FF2B5EF4-FFF2-40B4-BE49-F238E27FC236}">
                <a16:creationId xmlns:a16="http://schemas.microsoft.com/office/drawing/2014/main" id="{BC64A587-3848-4248-8ED7-1687559396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990600"/>
            <a:ext cx="3962400" cy="566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02627" name="Picture 99" descr="fig8_8_2ppt">
            <a:extLst>
              <a:ext uri="{FF2B5EF4-FFF2-40B4-BE49-F238E27FC236}">
                <a16:creationId xmlns:a16="http://schemas.microsoft.com/office/drawing/2014/main" id="{D31AB752-A46D-42F7-A640-36ADF16C06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990600"/>
            <a:ext cx="3962400" cy="566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02628" name="Picture 100" descr="fig8_8_3ppt">
            <a:extLst>
              <a:ext uri="{FF2B5EF4-FFF2-40B4-BE49-F238E27FC236}">
                <a16:creationId xmlns:a16="http://schemas.microsoft.com/office/drawing/2014/main" id="{43989A43-6B7D-4B4C-9FDE-4764A4D1012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9600" y="990600"/>
            <a:ext cx="3962400" cy="566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02629" name="Picture 101" descr="fig8_8_4ppt">
            <a:extLst>
              <a:ext uri="{FF2B5EF4-FFF2-40B4-BE49-F238E27FC236}">
                <a16:creationId xmlns:a16="http://schemas.microsoft.com/office/drawing/2014/main" id="{CBEF9797-5C30-4D8E-BC0C-7F92C96AC76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19600" y="990600"/>
            <a:ext cx="3962400" cy="566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02630" name="Picture 102" descr="fig8_8_5ppt">
            <a:extLst>
              <a:ext uri="{FF2B5EF4-FFF2-40B4-BE49-F238E27FC236}">
                <a16:creationId xmlns:a16="http://schemas.microsoft.com/office/drawing/2014/main" id="{04A842A9-B648-4456-B3F1-AF81F305B39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19600" y="990600"/>
            <a:ext cx="3962400" cy="566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02631" name="Picture 103" descr="fig8_8_6ppt">
            <a:extLst>
              <a:ext uri="{FF2B5EF4-FFF2-40B4-BE49-F238E27FC236}">
                <a16:creationId xmlns:a16="http://schemas.microsoft.com/office/drawing/2014/main" id="{5E7F0575-AF79-45E5-8482-E6AED38FD3A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19600" y="990600"/>
            <a:ext cx="3962400" cy="566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02632" name="Picture 104" descr="fig8_8_7ppt">
            <a:extLst>
              <a:ext uri="{FF2B5EF4-FFF2-40B4-BE49-F238E27FC236}">
                <a16:creationId xmlns:a16="http://schemas.microsoft.com/office/drawing/2014/main" id="{F84D9065-849E-4356-B9F5-8B33626EA47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19600" y="990600"/>
            <a:ext cx="3962400" cy="566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302626"/>
                                        </p:tgtEl>
                                        <p:attrNameLst>
                                          <p:attrName>style.visibility</p:attrName>
                                        </p:attrNameLst>
                                      </p:cBhvr>
                                      <p:to>
                                        <p:strVal val="visible"/>
                                      </p:to>
                                    </p:set>
                                    <p:animEffect transition="in" filter="wipe(left)">
                                      <p:cBhvr>
                                        <p:cTn id="7" dur="1000"/>
                                        <p:tgtEl>
                                          <p:spTgt spid="130262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302623"/>
                                        </p:tgtEl>
                                        <p:attrNameLst>
                                          <p:attrName>style.visibility</p:attrName>
                                        </p:attrNameLst>
                                      </p:cBhvr>
                                      <p:to>
                                        <p:strVal val="visible"/>
                                      </p:to>
                                    </p:set>
                                    <p:animEffect transition="in" filter="wipe(left)">
                                      <p:cBhvr>
                                        <p:cTn id="10" dur="500"/>
                                        <p:tgtEl>
                                          <p:spTgt spid="1302623"/>
                                        </p:tgtEl>
                                      </p:cBhvr>
                                    </p:animEffect>
                                  </p:childTnLst>
                                </p:cTn>
                              </p:par>
                            </p:childTnLst>
                          </p:cTn>
                        </p:par>
                        <p:par>
                          <p:cTn id="11" fill="hold" nodeType="afterGroup">
                            <p:stCondLst>
                              <p:cond delay="1000"/>
                            </p:stCondLst>
                            <p:childTnLst>
                              <p:par>
                                <p:cTn id="12" presetID="22" presetClass="entr" presetSubtype="8" fill="hold" nodeType="afterEffect">
                                  <p:stCondLst>
                                    <p:cond delay="0"/>
                                  </p:stCondLst>
                                  <p:childTnLst>
                                    <p:set>
                                      <p:cBhvr>
                                        <p:cTn id="13" dur="1" fill="hold">
                                          <p:stCondLst>
                                            <p:cond delay="0"/>
                                          </p:stCondLst>
                                        </p:cTn>
                                        <p:tgtEl>
                                          <p:spTgt spid="1302627"/>
                                        </p:tgtEl>
                                        <p:attrNameLst>
                                          <p:attrName>style.visibility</p:attrName>
                                        </p:attrNameLst>
                                      </p:cBhvr>
                                      <p:to>
                                        <p:strVal val="visible"/>
                                      </p:to>
                                    </p:set>
                                    <p:animEffect transition="in" filter="wipe(left)">
                                      <p:cBhvr>
                                        <p:cTn id="14" dur="1000"/>
                                        <p:tgtEl>
                                          <p:spTgt spid="130262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1302628"/>
                                        </p:tgtEl>
                                        <p:attrNameLst>
                                          <p:attrName>style.visibility</p:attrName>
                                        </p:attrNameLst>
                                      </p:cBhvr>
                                      <p:to>
                                        <p:strVal val="visible"/>
                                      </p:to>
                                    </p:set>
                                    <p:animEffect transition="in" filter="wipe(left)">
                                      <p:cBhvr>
                                        <p:cTn id="19" dur="1000"/>
                                        <p:tgtEl>
                                          <p:spTgt spid="1302628"/>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1302629"/>
                                        </p:tgtEl>
                                        <p:attrNameLst>
                                          <p:attrName>style.visibility</p:attrName>
                                        </p:attrNameLst>
                                      </p:cBhvr>
                                      <p:to>
                                        <p:strVal val="visible"/>
                                      </p:to>
                                    </p:set>
                                    <p:animEffect transition="in" filter="wipe(left)">
                                      <p:cBhvr>
                                        <p:cTn id="24" dur="1000"/>
                                        <p:tgtEl>
                                          <p:spTgt spid="1302629"/>
                                        </p:tgtEl>
                                      </p:cBhvr>
                                    </p:animEffect>
                                  </p:childTnLst>
                                </p:cTn>
                              </p:par>
                            </p:childTnLst>
                          </p:cTn>
                        </p:par>
                        <p:par>
                          <p:cTn id="25" fill="hold" nodeType="afterGroup">
                            <p:stCondLst>
                              <p:cond delay="1000"/>
                            </p:stCondLst>
                            <p:childTnLst>
                              <p:par>
                                <p:cTn id="26" presetID="22" presetClass="entr" presetSubtype="8" fill="hold" nodeType="afterEffect">
                                  <p:stCondLst>
                                    <p:cond delay="0"/>
                                  </p:stCondLst>
                                  <p:childTnLst>
                                    <p:set>
                                      <p:cBhvr>
                                        <p:cTn id="27" dur="1" fill="hold">
                                          <p:stCondLst>
                                            <p:cond delay="0"/>
                                          </p:stCondLst>
                                        </p:cTn>
                                        <p:tgtEl>
                                          <p:spTgt spid="1302630"/>
                                        </p:tgtEl>
                                        <p:attrNameLst>
                                          <p:attrName>style.visibility</p:attrName>
                                        </p:attrNameLst>
                                      </p:cBhvr>
                                      <p:to>
                                        <p:strVal val="visible"/>
                                      </p:to>
                                    </p:set>
                                    <p:animEffect transition="in" filter="wipe(left)">
                                      <p:cBhvr>
                                        <p:cTn id="28" dur="1000"/>
                                        <p:tgtEl>
                                          <p:spTgt spid="1302630"/>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8" fill="hold" nodeType="clickEffect">
                                  <p:stCondLst>
                                    <p:cond delay="0"/>
                                  </p:stCondLst>
                                  <p:childTnLst>
                                    <p:set>
                                      <p:cBhvr>
                                        <p:cTn id="32" dur="1" fill="hold">
                                          <p:stCondLst>
                                            <p:cond delay="0"/>
                                          </p:stCondLst>
                                        </p:cTn>
                                        <p:tgtEl>
                                          <p:spTgt spid="1302631"/>
                                        </p:tgtEl>
                                        <p:attrNameLst>
                                          <p:attrName>style.visibility</p:attrName>
                                        </p:attrNameLst>
                                      </p:cBhvr>
                                      <p:to>
                                        <p:strVal val="visible"/>
                                      </p:to>
                                    </p:set>
                                    <p:animEffect transition="in" filter="wipe(left)">
                                      <p:cBhvr>
                                        <p:cTn id="33" dur="1000"/>
                                        <p:tgtEl>
                                          <p:spTgt spid="1302631"/>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nodeType="clickEffect">
                                  <p:stCondLst>
                                    <p:cond delay="0"/>
                                  </p:stCondLst>
                                  <p:childTnLst>
                                    <p:set>
                                      <p:cBhvr>
                                        <p:cTn id="37" dur="1" fill="hold">
                                          <p:stCondLst>
                                            <p:cond delay="0"/>
                                          </p:stCondLst>
                                        </p:cTn>
                                        <p:tgtEl>
                                          <p:spTgt spid="1302632"/>
                                        </p:tgtEl>
                                        <p:attrNameLst>
                                          <p:attrName>style.visibility</p:attrName>
                                        </p:attrNameLst>
                                      </p:cBhvr>
                                      <p:to>
                                        <p:strVal val="visible"/>
                                      </p:to>
                                    </p:set>
                                    <p:animEffect transition="in" filter="wipe(left)">
                                      <p:cBhvr>
                                        <p:cTn id="38" dur="1000"/>
                                        <p:tgtEl>
                                          <p:spTgt spid="13026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2623" grpId="0"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Slide Number Placeholder 2">
            <a:extLst>
              <a:ext uri="{FF2B5EF4-FFF2-40B4-BE49-F238E27FC236}">
                <a16:creationId xmlns:a16="http://schemas.microsoft.com/office/drawing/2014/main" id="{40BE92F9-DE50-483F-A6E9-24320F8AD4C0}"/>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14B49281-9AB5-4818-88CD-ED249D438F29}" type="slidenum">
              <a:rPr lang="en-US" altLang="en-US" b="0">
                <a:solidFill>
                  <a:srgbClr val="1469B2"/>
                </a:solidFill>
                <a:latin typeface="Arial" panose="020B0604020202020204" pitchFamily="34" charset="0"/>
              </a:rPr>
              <a:pPr eaLnBrk="1" hangingPunct="1"/>
              <a:t>28</a:t>
            </a:fld>
            <a:r>
              <a:rPr lang="en-US" altLang="en-US" b="0">
                <a:solidFill>
                  <a:srgbClr val="1469B2"/>
                </a:solidFill>
                <a:latin typeface="Arial" panose="020B0604020202020204" pitchFamily="34" charset="0"/>
              </a:rPr>
              <a:t> of 38</a:t>
            </a:r>
          </a:p>
        </p:txBody>
      </p:sp>
      <p:sp>
        <p:nvSpPr>
          <p:cNvPr id="27651" name="Rectangle 2">
            <a:extLst>
              <a:ext uri="{FF2B5EF4-FFF2-40B4-BE49-F238E27FC236}">
                <a16:creationId xmlns:a16="http://schemas.microsoft.com/office/drawing/2014/main" id="{1B3D6623-EE9F-499B-A5B2-B3131C38482E}"/>
              </a:ext>
            </a:extLst>
          </p:cNvPr>
          <p:cNvSpPr>
            <a:spLocks noChangeArrowheads="1"/>
          </p:cNvSpPr>
          <p:nvPr/>
        </p:nvSpPr>
        <p:spPr bwMode="auto">
          <a:xfrm>
            <a:off x="757238" y="0"/>
            <a:ext cx="8382000" cy="9144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91440" anchor="b"/>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8C1B54"/>
                </a:solidFill>
              </a:rPr>
              <a:t>EQUILIBRIUM AGGREGATE OUTPUT (INCOME)</a:t>
            </a:r>
          </a:p>
        </p:txBody>
      </p:sp>
      <p:sp>
        <p:nvSpPr>
          <p:cNvPr id="1304588" name="Rectangle 12">
            <a:extLst>
              <a:ext uri="{FF2B5EF4-FFF2-40B4-BE49-F238E27FC236}">
                <a16:creationId xmlns:a16="http://schemas.microsoft.com/office/drawing/2014/main" id="{8B5A44C7-1788-41A4-B0F2-9E875C47983A}"/>
              </a:ext>
            </a:extLst>
          </p:cNvPr>
          <p:cNvSpPr>
            <a:spLocks noChangeArrowheads="1"/>
          </p:cNvSpPr>
          <p:nvPr/>
        </p:nvSpPr>
        <p:spPr bwMode="auto">
          <a:xfrm>
            <a:off x="1143000" y="2133600"/>
            <a:ext cx="7239000" cy="4343400"/>
          </a:xfrm>
          <a:prstGeom prst="rect">
            <a:avLst/>
          </a:prstGeom>
          <a:noFill/>
          <a:ln>
            <a:noFill/>
          </a:ln>
          <a:effectLst/>
          <a:extLst>
            <a:ext uri="{909E8E84-426E-40DD-AFC4-6F175D3DCCD1}">
              <a14:hiddenFill xmlns:a14="http://schemas.microsoft.com/office/drawing/2010/main">
                <a:solidFill>
                  <a:srgbClr val="FFF0D9">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000" b="0">
                <a:solidFill>
                  <a:schemeClr val="tx1"/>
                </a:solidFill>
              </a:rPr>
              <a:t>Because aggregate income must either be saved or spent, by definition, </a:t>
            </a:r>
            <a:r>
              <a:rPr lang="en-US" altLang="en-US" sz="2000" b="0" i="1">
                <a:solidFill>
                  <a:schemeClr val="tx1"/>
                </a:solidFill>
              </a:rPr>
              <a:t>Y</a:t>
            </a:r>
            <a:r>
              <a:rPr lang="en-US" altLang="en-US" sz="2000" b="0">
                <a:solidFill>
                  <a:schemeClr val="tx1"/>
                </a:solidFill>
              </a:rPr>
              <a:t> ≡ </a:t>
            </a:r>
            <a:r>
              <a:rPr lang="en-US" altLang="en-US" sz="2000" b="0" i="1">
                <a:solidFill>
                  <a:schemeClr val="tx1"/>
                </a:solidFill>
              </a:rPr>
              <a:t>C </a:t>
            </a:r>
            <a:r>
              <a:rPr lang="en-US" altLang="en-US" sz="2000" b="0">
                <a:solidFill>
                  <a:schemeClr val="tx1"/>
                </a:solidFill>
              </a:rPr>
              <a:t>+ </a:t>
            </a:r>
            <a:r>
              <a:rPr lang="en-US" altLang="en-US" sz="2000" b="0" i="1">
                <a:solidFill>
                  <a:schemeClr val="tx1"/>
                </a:solidFill>
              </a:rPr>
              <a:t>S</a:t>
            </a:r>
            <a:r>
              <a:rPr lang="en-US" altLang="en-US" sz="2000" b="0">
                <a:solidFill>
                  <a:schemeClr val="tx1"/>
                </a:solidFill>
              </a:rPr>
              <a:t>, which is an identity.  The equilibrium condition is </a:t>
            </a:r>
            <a:r>
              <a:rPr lang="en-US" altLang="en-US" sz="2000" b="0" i="1">
                <a:solidFill>
                  <a:schemeClr val="tx1"/>
                </a:solidFill>
              </a:rPr>
              <a:t>Y </a:t>
            </a:r>
            <a:r>
              <a:rPr lang="en-US" altLang="en-US" sz="2000" b="0">
                <a:solidFill>
                  <a:schemeClr val="tx1"/>
                </a:solidFill>
              </a:rPr>
              <a:t>= </a:t>
            </a:r>
            <a:r>
              <a:rPr lang="en-US" altLang="en-US" sz="2000" b="0" i="1">
                <a:solidFill>
                  <a:schemeClr val="tx1"/>
                </a:solidFill>
              </a:rPr>
              <a:t>C </a:t>
            </a:r>
            <a:r>
              <a:rPr lang="en-US" altLang="en-US" sz="2000" b="0">
                <a:solidFill>
                  <a:schemeClr val="tx1"/>
                </a:solidFill>
              </a:rPr>
              <a:t>+ </a:t>
            </a:r>
            <a:r>
              <a:rPr lang="en-US" altLang="en-US" sz="2000" b="0" i="1">
                <a:solidFill>
                  <a:schemeClr val="tx1"/>
                </a:solidFill>
              </a:rPr>
              <a:t>I</a:t>
            </a:r>
            <a:r>
              <a:rPr lang="en-US" altLang="en-US" sz="2000" b="0">
                <a:solidFill>
                  <a:schemeClr val="tx1"/>
                </a:solidFill>
              </a:rPr>
              <a:t>, but this is not an identity because it does not hold when we are out of equilibrium.  By substituting</a:t>
            </a:r>
            <a:r>
              <a:rPr lang="en-US" altLang="en-US" sz="2000" b="0" i="1">
                <a:solidFill>
                  <a:schemeClr val="tx1"/>
                </a:solidFill>
              </a:rPr>
              <a:t> C</a:t>
            </a:r>
            <a:r>
              <a:rPr lang="en-US" altLang="en-US" sz="2000" b="0">
                <a:solidFill>
                  <a:schemeClr val="tx1"/>
                </a:solidFill>
              </a:rPr>
              <a:t> + </a:t>
            </a:r>
            <a:r>
              <a:rPr lang="en-US" altLang="en-US" sz="2000" b="0" i="1">
                <a:solidFill>
                  <a:schemeClr val="tx1"/>
                </a:solidFill>
              </a:rPr>
              <a:t>S</a:t>
            </a:r>
            <a:r>
              <a:rPr lang="en-US" altLang="en-US" sz="2000" b="0">
                <a:solidFill>
                  <a:schemeClr val="tx1"/>
                </a:solidFill>
              </a:rPr>
              <a:t> for </a:t>
            </a:r>
            <a:r>
              <a:rPr lang="en-US" altLang="en-US" sz="2000" b="0" i="1">
                <a:solidFill>
                  <a:schemeClr val="tx1"/>
                </a:solidFill>
              </a:rPr>
              <a:t>Y </a:t>
            </a:r>
            <a:r>
              <a:rPr lang="en-US" altLang="en-US" sz="2000" b="0">
                <a:solidFill>
                  <a:schemeClr val="tx1"/>
                </a:solidFill>
              </a:rPr>
              <a:t> in the equilibrium condition, we can write:</a:t>
            </a:r>
          </a:p>
          <a:p>
            <a:pPr algn="ctr" eaLnBrk="1" hangingPunct="1">
              <a:spcBef>
                <a:spcPct val="0"/>
              </a:spcBef>
            </a:pPr>
            <a:endParaRPr lang="en-US" altLang="en-US" sz="2000" b="0">
              <a:solidFill>
                <a:schemeClr val="tx1"/>
              </a:solidFill>
            </a:endParaRPr>
          </a:p>
          <a:p>
            <a:pPr algn="ctr" eaLnBrk="1" hangingPunct="1">
              <a:spcBef>
                <a:spcPct val="0"/>
              </a:spcBef>
            </a:pPr>
            <a:r>
              <a:rPr lang="en-US" altLang="en-US" sz="2000" b="0" i="1">
                <a:solidFill>
                  <a:schemeClr val="tx1"/>
                </a:solidFill>
              </a:rPr>
              <a:t>C</a:t>
            </a:r>
            <a:r>
              <a:rPr lang="en-US" altLang="en-US" sz="2000" b="0">
                <a:solidFill>
                  <a:schemeClr val="tx1"/>
                </a:solidFill>
              </a:rPr>
              <a:t> + </a:t>
            </a:r>
            <a:r>
              <a:rPr lang="en-US" altLang="en-US" sz="2000" b="0" i="1">
                <a:solidFill>
                  <a:schemeClr val="tx1"/>
                </a:solidFill>
              </a:rPr>
              <a:t>S</a:t>
            </a:r>
            <a:r>
              <a:rPr lang="en-US" altLang="en-US" sz="2000" b="0">
                <a:solidFill>
                  <a:schemeClr val="tx1"/>
                </a:solidFill>
              </a:rPr>
              <a:t> = </a:t>
            </a:r>
            <a:r>
              <a:rPr lang="en-US" altLang="en-US" sz="2000" b="0" i="1">
                <a:solidFill>
                  <a:schemeClr val="tx1"/>
                </a:solidFill>
              </a:rPr>
              <a:t>C</a:t>
            </a:r>
            <a:r>
              <a:rPr lang="en-US" altLang="en-US" sz="2000" b="0">
                <a:solidFill>
                  <a:schemeClr val="tx1"/>
                </a:solidFill>
              </a:rPr>
              <a:t> + </a:t>
            </a:r>
            <a:r>
              <a:rPr lang="en-US" altLang="en-US" sz="2000" b="0" i="1">
                <a:solidFill>
                  <a:schemeClr val="tx1"/>
                </a:solidFill>
              </a:rPr>
              <a:t>I</a:t>
            </a:r>
          </a:p>
          <a:p>
            <a:pPr algn="ctr" eaLnBrk="1" hangingPunct="1">
              <a:spcBef>
                <a:spcPct val="0"/>
              </a:spcBef>
            </a:pPr>
            <a:endParaRPr lang="en-US" altLang="en-US" sz="2000" b="0" i="1">
              <a:solidFill>
                <a:schemeClr val="tx1"/>
              </a:solidFill>
            </a:endParaRPr>
          </a:p>
          <a:p>
            <a:pPr eaLnBrk="1" hangingPunct="1">
              <a:spcBef>
                <a:spcPct val="0"/>
              </a:spcBef>
            </a:pPr>
            <a:r>
              <a:rPr lang="en-US" altLang="en-US" sz="2000" b="0">
                <a:solidFill>
                  <a:schemeClr val="tx1"/>
                </a:solidFill>
              </a:rPr>
              <a:t>Because we can subtract </a:t>
            </a:r>
            <a:r>
              <a:rPr lang="en-US" altLang="en-US" sz="2000" b="0" i="1">
                <a:solidFill>
                  <a:schemeClr val="tx1"/>
                </a:solidFill>
              </a:rPr>
              <a:t>C</a:t>
            </a:r>
            <a:r>
              <a:rPr lang="en-US" altLang="en-US" sz="2000" b="0">
                <a:solidFill>
                  <a:schemeClr val="tx1"/>
                </a:solidFill>
              </a:rPr>
              <a:t> from both sides of this equation, we are left with:</a:t>
            </a:r>
          </a:p>
          <a:p>
            <a:pPr algn="ctr" eaLnBrk="1" hangingPunct="1">
              <a:spcBef>
                <a:spcPct val="0"/>
              </a:spcBef>
            </a:pPr>
            <a:r>
              <a:rPr lang="en-US" altLang="en-US" sz="2000" b="0" i="1">
                <a:solidFill>
                  <a:schemeClr val="tx1"/>
                </a:solidFill>
              </a:rPr>
              <a:t>S</a:t>
            </a:r>
            <a:r>
              <a:rPr lang="en-US" altLang="en-US" sz="2000" b="0">
                <a:solidFill>
                  <a:schemeClr val="tx1"/>
                </a:solidFill>
              </a:rPr>
              <a:t> = </a:t>
            </a:r>
            <a:r>
              <a:rPr lang="en-US" altLang="en-US" sz="2000" b="0" i="1">
                <a:solidFill>
                  <a:schemeClr val="tx1"/>
                </a:solidFill>
              </a:rPr>
              <a:t>I</a:t>
            </a:r>
          </a:p>
          <a:p>
            <a:pPr algn="ctr" eaLnBrk="1" hangingPunct="1">
              <a:spcBef>
                <a:spcPct val="0"/>
              </a:spcBef>
            </a:pPr>
            <a:endParaRPr lang="en-US" altLang="en-US" sz="2000" b="0" i="1">
              <a:solidFill>
                <a:schemeClr val="tx1"/>
              </a:solidFill>
            </a:endParaRPr>
          </a:p>
          <a:p>
            <a:pPr eaLnBrk="1" hangingPunct="1">
              <a:spcBef>
                <a:spcPct val="0"/>
              </a:spcBef>
            </a:pPr>
            <a:r>
              <a:rPr lang="en-US" altLang="en-US" sz="2000" b="0">
                <a:solidFill>
                  <a:schemeClr val="tx1"/>
                </a:solidFill>
              </a:rPr>
              <a:t>Thus, only when planned investment equals saving will there be equilibrium.</a:t>
            </a:r>
          </a:p>
        </p:txBody>
      </p:sp>
      <p:sp>
        <p:nvSpPr>
          <p:cNvPr id="1304589" name="Rectangle 13">
            <a:extLst>
              <a:ext uri="{FF2B5EF4-FFF2-40B4-BE49-F238E27FC236}">
                <a16:creationId xmlns:a16="http://schemas.microsoft.com/office/drawing/2014/main" id="{F8C1A028-A76F-46FA-B797-8B250FF61EE6}"/>
              </a:ext>
            </a:extLst>
          </p:cNvPr>
          <p:cNvSpPr>
            <a:spLocks noChangeArrowheads="1"/>
          </p:cNvSpPr>
          <p:nvPr/>
        </p:nvSpPr>
        <p:spPr bwMode="auto">
          <a:xfrm>
            <a:off x="1066800" y="1143000"/>
            <a:ext cx="7391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10000"/>
              </a:spcBef>
              <a:spcAft>
                <a:spcPct val="10000"/>
              </a:spcAft>
            </a:pPr>
            <a:r>
              <a:rPr lang="en-US" altLang="en-US" sz="2400">
                <a:solidFill>
                  <a:srgbClr val="1469B2"/>
                </a:solidFill>
              </a:rPr>
              <a:t>THE SAVING/INVESTMENT APPROACH TO EQUILIBRIUM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04589">
                                            <p:txEl>
                                              <p:pRg st="0" end="0"/>
                                            </p:txEl>
                                          </p:spTgt>
                                        </p:tgtEl>
                                        <p:attrNameLst>
                                          <p:attrName>style.visibility</p:attrName>
                                        </p:attrNameLst>
                                      </p:cBhvr>
                                      <p:to>
                                        <p:strVal val="visible"/>
                                      </p:to>
                                    </p:set>
                                    <p:animEffect transition="in" filter="wipe(left)">
                                      <p:cBhvr>
                                        <p:cTn id="7" dur="500"/>
                                        <p:tgtEl>
                                          <p:spTgt spid="1304589">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304588">
                                            <p:txEl>
                                              <p:pRg st="0" end="0"/>
                                            </p:txEl>
                                          </p:spTgt>
                                        </p:tgtEl>
                                        <p:attrNameLst>
                                          <p:attrName>style.visibility</p:attrName>
                                        </p:attrNameLst>
                                      </p:cBhvr>
                                      <p:to>
                                        <p:strVal val="visible"/>
                                      </p:to>
                                    </p:set>
                                    <p:animEffect transition="in" filter="wipe(left)">
                                      <p:cBhvr>
                                        <p:cTn id="11" dur="500"/>
                                        <p:tgtEl>
                                          <p:spTgt spid="1304588">
                                            <p:txEl>
                                              <p:pRg st="0" end="0"/>
                                            </p:txEl>
                                          </p:spTgt>
                                        </p:tgtEl>
                                      </p:cBhvr>
                                    </p:animEffect>
                                  </p:childTnLst>
                                </p:cTn>
                              </p:par>
                            </p:childTnLst>
                          </p:cTn>
                        </p:par>
                        <p:par>
                          <p:cTn id="12" fill="hold" nodeType="afterGroup">
                            <p:stCondLst>
                              <p:cond delay="1000"/>
                            </p:stCondLst>
                            <p:childTnLst>
                              <p:par>
                                <p:cTn id="13" presetID="17" presetClass="entr" presetSubtype="10" fill="hold" grpId="0" nodeType="afterEffect">
                                  <p:stCondLst>
                                    <p:cond delay="0"/>
                                  </p:stCondLst>
                                  <p:childTnLst>
                                    <p:set>
                                      <p:cBhvr>
                                        <p:cTn id="14" dur="1" fill="hold">
                                          <p:stCondLst>
                                            <p:cond delay="0"/>
                                          </p:stCondLst>
                                        </p:cTn>
                                        <p:tgtEl>
                                          <p:spTgt spid="1304588">
                                            <p:txEl>
                                              <p:pRg st="2" end="2"/>
                                            </p:txEl>
                                          </p:spTgt>
                                        </p:tgtEl>
                                        <p:attrNameLst>
                                          <p:attrName>style.visibility</p:attrName>
                                        </p:attrNameLst>
                                      </p:cBhvr>
                                      <p:to>
                                        <p:strVal val="visible"/>
                                      </p:to>
                                    </p:set>
                                    <p:anim calcmode="lin" valueType="num">
                                      <p:cBhvr>
                                        <p:cTn id="15" dur="500" fill="hold"/>
                                        <p:tgtEl>
                                          <p:spTgt spid="1304588">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1304588">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304588">
                                            <p:txEl>
                                              <p:pRg st="4" end="4"/>
                                            </p:txEl>
                                          </p:spTgt>
                                        </p:tgtEl>
                                        <p:attrNameLst>
                                          <p:attrName>style.visibility</p:attrName>
                                        </p:attrNameLst>
                                      </p:cBhvr>
                                      <p:to>
                                        <p:strVal val="visible"/>
                                      </p:to>
                                    </p:set>
                                    <p:animEffect transition="in" filter="wipe(left)">
                                      <p:cBhvr>
                                        <p:cTn id="21" dur="500"/>
                                        <p:tgtEl>
                                          <p:spTgt spid="1304588">
                                            <p:txEl>
                                              <p:pRg st="4" end="4"/>
                                            </p:txEl>
                                          </p:spTgt>
                                        </p:tgtEl>
                                      </p:cBhvr>
                                    </p:animEffect>
                                  </p:childTnLst>
                                </p:cTn>
                              </p:par>
                            </p:childTnLst>
                          </p:cTn>
                        </p:par>
                        <p:par>
                          <p:cTn id="22" fill="hold" nodeType="afterGroup">
                            <p:stCondLst>
                              <p:cond delay="500"/>
                            </p:stCondLst>
                            <p:childTnLst>
                              <p:par>
                                <p:cTn id="23" presetID="17" presetClass="entr" presetSubtype="10" fill="hold" grpId="0" nodeType="afterEffect">
                                  <p:stCondLst>
                                    <p:cond delay="0"/>
                                  </p:stCondLst>
                                  <p:childTnLst>
                                    <p:set>
                                      <p:cBhvr>
                                        <p:cTn id="24" dur="1" fill="hold">
                                          <p:stCondLst>
                                            <p:cond delay="0"/>
                                          </p:stCondLst>
                                        </p:cTn>
                                        <p:tgtEl>
                                          <p:spTgt spid="1304588">
                                            <p:txEl>
                                              <p:pRg st="5" end="5"/>
                                            </p:txEl>
                                          </p:spTgt>
                                        </p:tgtEl>
                                        <p:attrNameLst>
                                          <p:attrName>style.visibility</p:attrName>
                                        </p:attrNameLst>
                                      </p:cBhvr>
                                      <p:to>
                                        <p:strVal val="visible"/>
                                      </p:to>
                                    </p:set>
                                    <p:anim calcmode="lin" valueType="num">
                                      <p:cBhvr>
                                        <p:cTn id="25" dur="500" fill="hold"/>
                                        <p:tgtEl>
                                          <p:spTgt spid="1304588">
                                            <p:txEl>
                                              <p:pRg st="5" end="5"/>
                                            </p:txEl>
                                          </p:spTgt>
                                        </p:tgtEl>
                                        <p:attrNameLst>
                                          <p:attrName>ppt_w</p:attrName>
                                        </p:attrNameLst>
                                      </p:cBhvr>
                                      <p:tavLst>
                                        <p:tav tm="0">
                                          <p:val>
                                            <p:fltVal val="0"/>
                                          </p:val>
                                        </p:tav>
                                        <p:tav tm="100000">
                                          <p:val>
                                            <p:strVal val="#ppt_w"/>
                                          </p:val>
                                        </p:tav>
                                      </p:tavLst>
                                    </p:anim>
                                    <p:anim calcmode="lin" valueType="num">
                                      <p:cBhvr>
                                        <p:cTn id="26" dur="500" fill="hold"/>
                                        <p:tgtEl>
                                          <p:spTgt spid="1304588">
                                            <p:txEl>
                                              <p:pRg st="5" end="5"/>
                                            </p:txEl>
                                          </p:spTgt>
                                        </p:tgtEl>
                                        <p:attrNameLst>
                                          <p:attrName>ppt_h</p:attrName>
                                        </p:attrNameLst>
                                      </p:cBhvr>
                                      <p:tavLst>
                                        <p:tav tm="0">
                                          <p:val>
                                            <p:strVal val="#ppt_h"/>
                                          </p:val>
                                        </p:tav>
                                        <p:tav tm="100000">
                                          <p:val>
                                            <p:strVal val="#ppt_h"/>
                                          </p:val>
                                        </p:tav>
                                      </p:tavLst>
                                    </p:anim>
                                  </p:childTnLst>
                                </p:cTn>
                              </p:par>
                            </p:childTnLst>
                          </p:cTn>
                        </p:par>
                        <p:par>
                          <p:cTn id="27" fill="hold" nodeType="afterGroup">
                            <p:stCondLst>
                              <p:cond delay="1000"/>
                            </p:stCondLst>
                            <p:childTnLst>
                              <p:par>
                                <p:cTn id="28" presetID="17" presetClass="entr" presetSubtype="10" fill="hold" grpId="0" nodeType="afterEffect">
                                  <p:stCondLst>
                                    <p:cond delay="0"/>
                                  </p:stCondLst>
                                  <p:childTnLst>
                                    <p:set>
                                      <p:cBhvr>
                                        <p:cTn id="29" dur="1" fill="hold">
                                          <p:stCondLst>
                                            <p:cond delay="0"/>
                                          </p:stCondLst>
                                        </p:cTn>
                                        <p:tgtEl>
                                          <p:spTgt spid="1304588">
                                            <p:txEl>
                                              <p:pRg st="7" end="7"/>
                                            </p:txEl>
                                          </p:spTgt>
                                        </p:tgtEl>
                                        <p:attrNameLst>
                                          <p:attrName>style.visibility</p:attrName>
                                        </p:attrNameLst>
                                      </p:cBhvr>
                                      <p:to>
                                        <p:strVal val="visible"/>
                                      </p:to>
                                    </p:set>
                                    <p:anim calcmode="lin" valueType="num">
                                      <p:cBhvr>
                                        <p:cTn id="30" dur="500" fill="hold"/>
                                        <p:tgtEl>
                                          <p:spTgt spid="1304588">
                                            <p:txEl>
                                              <p:pRg st="7" end="7"/>
                                            </p:txEl>
                                          </p:spTgt>
                                        </p:tgtEl>
                                        <p:attrNameLst>
                                          <p:attrName>ppt_w</p:attrName>
                                        </p:attrNameLst>
                                      </p:cBhvr>
                                      <p:tavLst>
                                        <p:tav tm="0">
                                          <p:val>
                                            <p:fltVal val="0"/>
                                          </p:val>
                                        </p:tav>
                                        <p:tav tm="100000">
                                          <p:val>
                                            <p:strVal val="#ppt_w"/>
                                          </p:val>
                                        </p:tav>
                                      </p:tavLst>
                                    </p:anim>
                                    <p:anim calcmode="lin" valueType="num">
                                      <p:cBhvr>
                                        <p:cTn id="31" dur="500" fill="hold"/>
                                        <p:tgtEl>
                                          <p:spTgt spid="1304588">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4588" grpId="0" build="p"/>
      <p:bldP spid="1304589" grpId="0" build="p" bldLvl="2" autoUpdateAnimBg="0" advAuto="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Slide Number Placeholder 2">
            <a:extLst>
              <a:ext uri="{FF2B5EF4-FFF2-40B4-BE49-F238E27FC236}">
                <a16:creationId xmlns:a16="http://schemas.microsoft.com/office/drawing/2014/main" id="{4033CC9C-F9C7-42DE-BE56-548687F8A4D7}"/>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0A472AD5-17EF-48F5-92FA-5448FD84336A}" type="slidenum">
              <a:rPr lang="en-US" altLang="en-US" b="0">
                <a:solidFill>
                  <a:srgbClr val="1469B2"/>
                </a:solidFill>
                <a:latin typeface="Arial" panose="020B0604020202020204" pitchFamily="34" charset="0"/>
              </a:rPr>
              <a:pPr eaLnBrk="1" hangingPunct="1"/>
              <a:t>29</a:t>
            </a:fld>
            <a:r>
              <a:rPr lang="en-US" altLang="en-US" b="0">
                <a:solidFill>
                  <a:srgbClr val="1469B2"/>
                </a:solidFill>
                <a:latin typeface="Arial" panose="020B0604020202020204" pitchFamily="34" charset="0"/>
              </a:rPr>
              <a:t> of 38</a:t>
            </a:r>
          </a:p>
        </p:txBody>
      </p:sp>
      <p:pic>
        <p:nvPicPr>
          <p:cNvPr id="1305612" name="Picture 12" descr="fig8_9_6ppt">
            <a:extLst>
              <a:ext uri="{FF2B5EF4-FFF2-40B4-BE49-F238E27FC236}">
                <a16:creationId xmlns:a16="http://schemas.microsoft.com/office/drawing/2014/main" id="{E5BC8E7B-1B6E-4B35-8532-4326106EED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538288"/>
            <a:ext cx="6705600" cy="446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05611" name="Picture 11" descr="fig8_9_5ppt">
            <a:extLst>
              <a:ext uri="{FF2B5EF4-FFF2-40B4-BE49-F238E27FC236}">
                <a16:creationId xmlns:a16="http://schemas.microsoft.com/office/drawing/2014/main" id="{7C43E79E-5F12-4F1A-96D3-782A3C682B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538288"/>
            <a:ext cx="6705600" cy="446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05610" name="Picture 10" descr="fig8_9_4ppt">
            <a:extLst>
              <a:ext uri="{FF2B5EF4-FFF2-40B4-BE49-F238E27FC236}">
                <a16:creationId xmlns:a16="http://schemas.microsoft.com/office/drawing/2014/main" id="{40330A2A-9D19-42B9-AB59-CDB75A182F2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1538288"/>
            <a:ext cx="6705600" cy="446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05609" name="Picture 9" descr="fig8_9_3ppt">
            <a:extLst>
              <a:ext uri="{FF2B5EF4-FFF2-40B4-BE49-F238E27FC236}">
                <a16:creationId xmlns:a16="http://schemas.microsoft.com/office/drawing/2014/main" id="{B5E34A6A-73C0-4E2F-8394-11ACF5E35E5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1371600"/>
            <a:ext cx="67056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05608" name="Picture 8" descr="fig8_9_2ppt">
            <a:extLst>
              <a:ext uri="{FF2B5EF4-FFF2-40B4-BE49-F238E27FC236}">
                <a16:creationId xmlns:a16="http://schemas.microsoft.com/office/drawing/2014/main" id="{A295D0C2-E745-4C2B-8EC5-9995426C9E6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1600" y="1538288"/>
            <a:ext cx="6705600" cy="446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80" name="Rectangle 2">
            <a:extLst>
              <a:ext uri="{FF2B5EF4-FFF2-40B4-BE49-F238E27FC236}">
                <a16:creationId xmlns:a16="http://schemas.microsoft.com/office/drawing/2014/main" id="{021A3E29-A771-4FF3-A78A-56D0DAF678C4}"/>
              </a:ext>
            </a:extLst>
          </p:cNvPr>
          <p:cNvSpPr>
            <a:spLocks noChangeArrowheads="1"/>
          </p:cNvSpPr>
          <p:nvPr/>
        </p:nvSpPr>
        <p:spPr bwMode="auto">
          <a:xfrm>
            <a:off x="757238" y="0"/>
            <a:ext cx="8382000" cy="9144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91440" anchor="b"/>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8C1B54"/>
                </a:solidFill>
              </a:rPr>
              <a:t>EQUILIBRIUM AGGREGATE OUTPUT (INCOME)</a:t>
            </a:r>
          </a:p>
        </p:txBody>
      </p:sp>
      <p:sp>
        <p:nvSpPr>
          <p:cNvPr id="1305603" name="Rectangle 3">
            <a:extLst>
              <a:ext uri="{FF2B5EF4-FFF2-40B4-BE49-F238E27FC236}">
                <a16:creationId xmlns:a16="http://schemas.microsoft.com/office/drawing/2014/main" id="{6F3AB17A-C009-4D24-ADA5-2546151C1A3C}"/>
              </a:ext>
            </a:extLst>
          </p:cNvPr>
          <p:cNvSpPr>
            <a:spLocks noChangeArrowheads="1"/>
          </p:cNvSpPr>
          <p:nvPr/>
        </p:nvSpPr>
        <p:spPr bwMode="auto">
          <a:xfrm>
            <a:off x="1524000" y="6096000"/>
            <a:ext cx="6705600" cy="304800"/>
          </a:xfrm>
          <a:prstGeom prst="rect">
            <a:avLst/>
          </a:prstGeom>
          <a:solidFill>
            <a:srgbClr val="D3CDA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lstStyle>
            <a:lvl1pPr marL="1143000" indent="-1089025"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10000"/>
              </a:spcBef>
              <a:spcAft>
                <a:spcPct val="10000"/>
              </a:spcAft>
            </a:pPr>
            <a:r>
              <a:rPr lang="en-US" altLang="en-US" sz="1400">
                <a:solidFill>
                  <a:schemeClr val="tx1"/>
                </a:solidFill>
              </a:rPr>
              <a:t>FIGURE 8.9	</a:t>
            </a:r>
            <a:r>
              <a:rPr lang="en-US" altLang="en-US" sz="1400">
                <a:solidFill>
                  <a:srgbClr val="8C1B54"/>
                </a:solidFill>
              </a:rPr>
              <a:t>Planned Aggregate Expenditure and Aggregate Output (Income)</a:t>
            </a:r>
          </a:p>
        </p:txBody>
      </p:sp>
      <p:pic>
        <p:nvPicPr>
          <p:cNvPr id="1305605" name="Picture 5" descr="fig8_9_1ppt">
            <a:extLst>
              <a:ext uri="{FF2B5EF4-FFF2-40B4-BE49-F238E27FC236}">
                <a16:creationId xmlns:a16="http://schemas.microsoft.com/office/drawing/2014/main" id="{997C6AE4-6E06-4C1F-9B3B-F80961985C6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71600" y="1538288"/>
            <a:ext cx="6705600" cy="446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305605"/>
                                        </p:tgtEl>
                                        <p:attrNameLst>
                                          <p:attrName>style.visibility</p:attrName>
                                        </p:attrNameLst>
                                      </p:cBhvr>
                                      <p:to>
                                        <p:strVal val="visible"/>
                                      </p:to>
                                    </p:set>
                                    <p:animEffect transition="in" filter="wipe(left)">
                                      <p:cBhvr>
                                        <p:cTn id="7" dur="1000"/>
                                        <p:tgtEl>
                                          <p:spTgt spid="130560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305603"/>
                                        </p:tgtEl>
                                        <p:attrNameLst>
                                          <p:attrName>style.visibility</p:attrName>
                                        </p:attrNameLst>
                                      </p:cBhvr>
                                      <p:to>
                                        <p:strVal val="visible"/>
                                      </p:to>
                                    </p:set>
                                    <p:animEffect transition="in" filter="wipe(left)">
                                      <p:cBhvr>
                                        <p:cTn id="10" dur="500"/>
                                        <p:tgtEl>
                                          <p:spTgt spid="130560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4" fill="hold" nodeType="clickEffect">
                                  <p:stCondLst>
                                    <p:cond delay="0"/>
                                  </p:stCondLst>
                                  <p:childTnLst>
                                    <p:set>
                                      <p:cBhvr>
                                        <p:cTn id="14" dur="1" fill="hold">
                                          <p:stCondLst>
                                            <p:cond delay="0"/>
                                          </p:stCondLst>
                                        </p:cTn>
                                        <p:tgtEl>
                                          <p:spTgt spid="1305608"/>
                                        </p:tgtEl>
                                        <p:attrNameLst>
                                          <p:attrName>style.visibility</p:attrName>
                                        </p:attrNameLst>
                                      </p:cBhvr>
                                      <p:to>
                                        <p:strVal val="visible"/>
                                      </p:to>
                                    </p:set>
                                    <p:animEffect transition="in" filter="wipe(down)">
                                      <p:cBhvr>
                                        <p:cTn id="15" dur="1000"/>
                                        <p:tgtEl>
                                          <p:spTgt spid="1305608"/>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nodeType="clickEffect">
                                  <p:stCondLst>
                                    <p:cond delay="0"/>
                                  </p:stCondLst>
                                  <p:childTnLst>
                                    <p:set>
                                      <p:cBhvr>
                                        <p:cTn id="19" dur="1" fill="hold">
                                          <p:stCondLst>
                                            <p:cond delay="0"/>
                                          </p:stCondLst>
                                        </p:cTn>
                                        <p:tgtEl>
                                          <p:spTgt spid="1305609"/>
                                        </p:tgtEl>
                                        <p:attrNameLst>
                                          <p:attrName>style.visibility</p:attrName>
                                        </p:attrNameLst>
                                      </p:cBhvr>
                                      <p:to>
                                        <p:strVal val="visible"/>
                                      </p:to>
                                    </p:set>
                                    <p:animEffect transition="in" filter="wipe(left)">
                                      <p:cBhvr>
                                        <p:cTn id="20" dur="1000"/>
                                        <p:tgtEl>
                                          <p:spTgt spid="1305609"/>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2" fill="hold" nodeType="clickEffect">
                                  <p:stCondLst>
                                    <p:cond delay="0"/>
                                  </p:stCondLst>
                                  <p:childTnLst>
                                    <p:set>
                                      <p:cBhvr>
                                        <p:cTn id="24" dur="1" fill="hold">
                                          <p:stCondLst>
                                            <p:cond delay="0"/>
                                          </p:stCondLst>
                                        </p:cTn>
                                        <p:tgtEl>
                                          <p:spTgt spid="1305610"/>
                                        </p:tgtEl>
                                        <p:attrNameLst>
                                          <p:attrName>style.visibility</p:attrName>
                                        </p:attrNameLst>
                                      </p:cBhvr>
                                      <p:to>
                                        <p:strVal val="visible"/>
                                      </p:to>
                                    </p:set>
                                    <p:animEffect transition="in" filter="wipe(right)">
                                      <p:cBhvr>
                                        <p:cTn id="25" dur="1000"/>
                                        <p:tgtEl>
                                          <p:spTgt spid="130561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nodeType="clickEffect">
                                  <p:stCondLst>
                                    <p:cond delay="0"/>
                                  </p:stCondLst>
                                  <p:childTnLst>
                                    <p:set>
                                      <p:cBhvr>
                                        <p:cTn id="29" dur="1" fill="hold">
                                          <p:stCondLst>
                                            <p:cond delay="0"/>
                                          </p:stCondLst>
                                        </p:cTn>
                                        <p:tgtEl>
                                          <p:spTgt spid="1305611"/>
                                        </p:tgtEl>
                                        <p:attrNameLst>
                                          <p:attrName>style.visibility</p:attrName>
                                        </p:attrNameLst>
                                      </p:cBhvr>
                                      <p:to>
                                        <p:strVal val="visible"/>
                                      </p:to>
                                    </p:set>
                                    <p:animEffect transition="in" filter="wipe(left)">
                                      <p:cBhvr>
                                        <p:cTn id="30" dur="1000"/>
                                        <p:tgtEl>
                                          <p:spTgt spid="1305611"/>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2" fill="hold" nodeType="clickEffect">
                                  <p:stCondLst>
                                    <p:cond delay="0"/>
                                  </p:stCondLst>
                                  <p:childTnLst>
                                    <p:set>
                                      <p:cBhvr>
                                        <p:cTn id="34" dur="1" fill="hold">
                                          <p:stCondLst>
                                            <p:cond delay="0"/>
                                          </p:stCondLst>
                                        </p:cTn>
                                        <p:tgtEl>
                                          <p:spTgt spid="1305612"/>
                                        </p:tgtEl>
                                        <p:attrNameLst>
                                          <p:attrName>style.visibility</p:attrName>
                                        </p:attrNameLst>
                                      </p:cBhvr>
                                      <p:to>
                                        <p:strVal val="visible"/>
                                      </p:to>
                                    </p:set>
                                    <p:animEffect transition="in" filter="wipe(right)">
                                      <p:cBhvr>
                                        <p:cTn id="35" dur="1000"/>
                                        <p:tgtEl>
                                          <p:spTgt spid="13056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5603"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3D1CEB-E5E6-490F-89BC-B0C84CF0ABB7}"/>
              </a:ext>
            </a:extLst>
          </p:cNvPr>
          <p:cNvSpPr>
            <a:spLocks noGrp="1"/>
          </p:cNvSpPr>
          <p:nvPr>
            <p:ph type="sldNum" sz="quarter" idx="10"/>
          </p:nvPr>
        </p:nvSpPr>
        <p:spPr/>
        <p:txBody>
          <a:bodyPr/>
          <a:lstStyle/>
          <a:p>
            <a:fld id="{6107FA4D-7ACD-480A-97E9-587C1FDA75E4}" type="slidenum">
              <a:rPr lang="en-US" altLang="en-US" smtClean="0"/>
              <a:pPr/>
              <a:t>3</a:t>
            </a:fld>
            <a:r>
              <a:rPr lang="en-US" altLang="en-US"/>
              <a:t> of 38</a:t>
            </a:r>
          </a:p>
        </p:txBody>
      </p:sp>
      <p:sp>
        <p:nvSpPr>
          <p:cNvPr id="5" name="TextBox 4">
            <a:hlinkClick r:id="" action="ppaction://hlinkshowjump?jump=nextslide"/>
            <a:extLst>
              <a:ext uri="{FF2B5EF4-FFF2-40B4-BE49-F238E27FC236}">
                <a16:creationId xmlns:a16="http://schemas.microsoft.com/office/drawing/2014/main" id="{41034FD6-900A-4B89-83EC-F701E03AEDE7}"/>
              </a:ext>
            </a:extLst>
          </p:cNvPr>
          <p:cNvSpPr txBox="1"/>
          <p:nvPr/>
        </p:nvSpPr>
        <p:spPr>
          <a:xfrm>
            <a:off x="838201" y="1066800"/>
            <a:ext cx="6553200" cy="369332"/>
          </a:xfrm>
          <a:prstGeom prst="rect">
            <a:avLst/>
          </a:prstGeom>
          <a:noFill/>
        </p:spPr>
        <p:txBody>
          <a:bodyPr wrap="square" rtlCol="0">
            <a:spAutoFit/>
          </a:bodyPr>
          <a:lstStyle/>
          <a:p>
            <a:r>
              <a:rPr lang="en-US" dirty="0">
                <a:solidFill>
                  <a:srgbClr val="00B0F0"/>
                </a:solidFill>
              </a:rPr>
              <a:t>1. Ada </a:t>
            </a:r>
            <a:r>
              <a:rPr lang="en-US" dirty="0" err="1">
                <a:solidFill>
                  <a:srgbClr val="00B0F0"/>
                </a:solidFill>
              </a:rPr>
              <a:t>berapa</a:t>
            </a:r>
            <a:r>
              <a:rPr lang="en-US" dirty="0">
                <a:solidFill>
                  <a:srgbClr val="00B0F0"/>
                </a:solidFill>
              </a:rPr>
              <a:t> </a:t>
            </a:r>
            <a:r>
              <a:rPr lang="en-US" dirty="0" err="1">
                <a:solidFill>
                  <a:srgbClr val="00B0F0"/>
                </a:solidFill>
              </a:rPr>
              <a:t>jenis</a:t>
            </a:r>
            <a:r>
              <a:rPr lang="en-US" dirty="0">
                <a:solidFill>
                  <a:srgbClr val="00B0F0"/>
                </a:solidFill>
              </a:rPr>
              <a:t> Pasar </a:t>
            </a:r>
            <a:r>
              <a:rPr lang="en-US" dirty="0" err="1">
                <a:solidFill>
                  <a:srgbClr val="00B0F0"/>
                </a:solidFill>
              </a:rPr>
              <a:t>dalam</a:t>
            </a:r>
            <a:r>
              <a:rPr lang="en-US" dirty="0">
                <a:solidFill>
                  <a:srgbClr val="00B0F0"/>
                </a:solidFill>
              </a:rPr>
              <a:t> </a:t>
            </a:r>
            <a:r>
              <a:rPr lang="en-US" dirty="0" err="1">
                <a:solidFill>
                  <a:srgbClr val="00B0F0"/>
                </a:solidFill>
              </a:rPr>
              <a:t>lingkup</a:t>
            </a:r>
            <a:r>
              <a:rPr lang="en-US" dirty="0">
                <a:solidFill>
                  <a:srgbClr val="00B0F0"/>
                </a:solidFill>
              </a:rPr>
              <a:t> Ekonomi Makro?</a:t>
            </a:r>
          </a:p>
        </p:txBody>
      </p:sp>
      <p:sp>
        <p:nvSpPr>
          <p:cNvPr id="6" name="TextBox 5">
            <a:hlinkClick r:id="rId2" action="ppaction://hlinksldjump"/>
            <a:extLst>
              <a:ext uri="{FF2B5EF4-FFF2-40B4-BE49-F238E27FC236}">
                <a16:creationId xmlns:a16="http://schemas.microsoft.com/office/drawing/2014/main" id="{F24D9512-3A0B-471C-A3A2-5846B7180CCA}"/>
              </a:ext>
            </a:extLst>
          </p:cNvPr>
          <p:cNvSpPr txBox="1"/>
          <p:nvPr/>
        </p:nvSpPr>
        <p:spPr>
          <a:xfrm>
            <a:off x="838201" y="1828800"/>
            <a:ext cx="6553200" cy="369332"/>
          </a:xfrm>
          <a:prstGeom prst="rect">
            <a:avLst/>
          </a:prstGeom>
          <a:noFill/>
        </p:spPr>
        <p:txBody>
          <a:bodyPr wrap="square" rtlCol="0">
            <a:spAutoFit/>
          </a:bodyPr>
          <a:lstStyle/>
          <a:p>
            <a:r>
              <a:rPr lang="en-US" dirty="0">
                <a:solidFill>
                  <a:srgbClr val="00B0F0"/>
                </a:solidFill>
              </a:rPr>
              <a:t>2. Hal-</a:t>
            </a:r>
            <a:r>
              <a:rPr lang="en-US" dirty="0" err="1">
                <a:solidFill>
                  <a:srgbClr val="00B0F0"/>
                </a:solidFill>
              </a:rPr>
              <a:t>hal</a:t>
            </a:r>
            <a:r>
              <a:rPr lang="en-US" dirty="0">
                <a:solidFill>
                  <a:srgbClr val="00B0F0"/>
                </a:solidFill>
              </a:rPr>
              <a:t> </a:t>
            </a:r>
            <a:r>
              <a:rPr lang="en-US" dirty="0" err="1">
                <a:solidFill>
                  <a:srgbClr val="00B0F0"/>
                </a:solidFill>
              </a:rPr>
              <a:t>apa</a:t>
            </a:r>
            <a:r>
              <a:rPr lang="en-US" dirty="0">
                <a:solidFill>
                  <a:srgbClr val="00B0F0"/>
                </a:solidFill>
              </a:rPr>
              <a:t> yang </a:t>
            </a:r>
            <a:r>
              <a:rPr lang="en-US" dirty="0" err="1">
                <a:solidFill>
                  <a:srgbClr val="00B0F0"/>
                </a:solidFill>
              </a:rPr>
              <a:t>dibicarakan</a:t>
            </a:r>
            <a:r>
              <a:rPr lang="en-US" dirty="0">
                <a:solidFill>
                  <a:srgbClr val="00B0F0"/>
                </a:solidFill>
              </a:rPr>
              <a:t> di </a:t>
            </a:r>
            <a:r>
              <a:rPr lang="en-US" dirty="0" err="1">
                <a:solidFill>
                  <a:srgbClr val="00B0F0"/>
                </a:solidFill>
              </a:rPr>
              <a:t>dalam</a:t>
            </a:r>
            <a:r>
              <a:rPr lang="en-US" dirty="0">
                <a:solidFill>
                  <a:srgbClr val="00B0F0"/>
                </a:solidFill>
              </a:rPr>
              <a:t> </a:t>
            </a:r>
            <a:r>
              <a:rPr lang="en-US" dirty="0" err="1">
                <a:solidFill>
                  <a:srgbClr val="00B0F0"/>
                </a:solidFill>
              </a:rPr>
              <a:t>setiap</a:t>
            </a:r>
            <a:r>
              <a:rPr lang="en-US" dirty="0">
                <a:solidFill>
                  <a:srgbClr val="00B0F0"/>
                </a:solidFill>
              </a:rPr>
              <a:t> pasar?</a:t>
            </a:r>
          </a:p>
        </p:txBody>
      </p:sp>
      <p:sp>
        <p:nvSpPr>
          <p:cNvPr id="7" name="TextBox 6">
            <a:hlinkClick r:id="rId3" action="ppaction://hlinksldjump"/>
            <a:extLst>
              <a:ext uri="{FF2B5EF4-FFF2-40B4-BE49-F238E27FC236}">
                <a16:creationId xmlns:a16="http://schemas.microsoft.com/office/drawing/2014/main" id="{B03231CC-CCFB-4E93-AD23-4AF70EE0ED43}"/>
              </a:ext>
            </a:extLst>
          </p:cNvPr>
          <p:cNvSpPr txBox="1"/>
          <p:nvPr/>
        </p:nvSpPr>
        <p:spPr>
          <a:xfrm>
            <a:off x="838201" y="2590800"/>
            <a:ext cx="6553200" cy="369332"/>
          </a:xfrm>
          <a:prstGeom prst="rect">
            <a:avLst/>
          </a:prstGeom>
          <a:noFill/>
        </p:spPr>
        <p:txBody>
          <a:bodyPr wrap="square" rtlCol="0">
            <a:spAutoFit/>
          </a:bodyPr>
          <a:lstStyle/>
          <a:p>
            <a:r>
              <a:rPr lang="en-US" dirty="0">
                <a:solidFill>
                  <a:srgbClr val="00B0F0"/>
                </a:solidFill>
              </a:rPr>
              <a:t>3. </a:t>
            </a:r>
            <a:r>
              <a:rPr lang="en-US" dirty="0" err="1">
                <a:solidFill>
                  <a:srgbClr val="00B0F0"/>
                </a:solidFill>
              </a:rPr>
              <a:t>Bagaimana</a:t>
            </a:r>
            <a:r>
              <a:rPr lang="en-US" dirty="0">
                <a:solidFill>
                  <a:srgbClr val="00B0F0"/>
                </a:solidFill>
              </a:rPr>
              <a:t> </a:t>
            </a:r>
            <a:r>
              <a:rPr lang="en-US" dirty="0" err="1">
                <a:solidFill>
                  <a:srgbClr val="00B0F0"/>
                </a:solidFill>
              </a:rPr>
              <a:t>memperoleh</a:t>
            </a:r>
            <a:r>
              <a:rPr lang="en-US" dirty="0">
                <a:solidFill>
                  <a:srgbClr val="00B0F0"/>
                </a:solidFill>
              </a:rPr>
              <a:t> Saving (Tabungan)?</a:t>
            </a:r>
          </a:p>
        </p:txBody>
      </p:sp>
      <p:sp>
        <p:nvSpPr>
          <p:cNvPr id="8" name="TextBox 7">
            <a:hlinkClick r:id="rId3" action="ppaction://hlinksldjump"/>
            <a:extLst>
              <a:ext uri="{FF2B5EF4-FFF2-40B4-BE49-F238E27FC236}">
                <a16:creationId xmlns:a16="http://schemas.microsoft.com/office/drawing/2014/main" id="{1185D6DC-DC35-4F27-A9F3-213AC4AD676B}"/>
              </a:ext>
            </a:extLst>
          </p:cNvPr>
          <p:cNvSpPr txBox="1"/>
          <p:nvPr/>
        </p:nvSpPr>
        <p:spPr>
          <a:xfrm>
            <a:off x="833121" y="3337560"/>
            <a:ext cx="6553200" cy="369332"/>
          </a:xfrm>
          <a:prstGeom prst="rect">
            <a:avLst/>
          </a:prstGeom>
          <a:noFill/>
        </p:spPr>
        <p:txBody>
          <a:bodyPr wrap="square" rtlCol="0">
            <a:spAutoFit/>
          </a:bodyPr>
          <a:lstStyle/>
          <a:p>
            <a:r>
              <a:rPr lang="en-US" dirty="0">
                <a:solidFill>
                  <a:srgbClr val="00B0F0"/>
                </a:solidFill>
              </a:rPr>
              <a:t>4. </a:t>
            </a:r>
            <a:r>
              <a:rPr lang="en-US" dirty="0" err="1">
                <a:solidFill>
                  <a:srgbClr val="00B0F0"/>
                </a:solidFill>
              </a:rPr>
              <a:t>Apa</a:t>
            </a:r>
            <a:r>
              <a:rPr lang="en-US" dirty="0">
                <a:solidFill>
                  <a:srgbClr val="00B0F0"/>
                </a:solidFill>
              </a:rPr>
              <a:t> yang </a:t>
            </a:r>
            <a:r>
              <a:rPr lang="en-US" dirty="0" err="1">
                <a:solidFill>
                  <a:srgbClr val="00B0F0"/>
                </a:solidFill>
              </a:rPr>
              <a:t>dimaksud</a:t>
            </a:r>
            <a:r>
              <a:rPr lang="en-US" dirty="0">
                <a:solidFill>
                  <a:srgbClr val="00B0F0"/>
                </a:solidFill>
              </a:rPr>
              <a:t> </a:t>
            </a:r>
            <a:r>
              <a:rPr lang="en-US" dirty="0" err="1">
                <a:solidFill>
                  <a:srgbClr val="00B0F0"/>
                </a:solidFill>
              </a:rPr>
              <a:t>dengan</a:t>
            </a:r>
            <a:r>
              <a:rPr lang="en-US" dirty="0">
                <a:solidFill>
                  <a:srgbClr val="00B0F0"/>
                </a:solidFill>
              </a:rPr>
              <a:t> </a:t>
            </a:r>
            <a:r>
              <a:rPr lang="en-US" dirty="0" err="1">
                <a:solidFill>
                  <a:srgbClr val="00B0F0"/>
                </a:solidFill>
              </a:rPr>
              <a:t>identitas</a:t>
            </a:r>
            <a:r>
              <a:rPr lang="en-US" dirty="0">
                <a:solidFill>
                  <a:srgbClr val="00B0F0"/>
                </a:solidFill>
              </a:rPr>
              <a:t>?</a:t>
            </a:r>
          </a:p>
        </p:txBody>
      </p:sp>
      <p:sp>
        <p:nvSpPr>
          <p:cNvPr id="9" name="TextBox 8">
            <a:hlinkClick r:id="rId4" action="ppaction://hlinksldjump"/>
            <a:extLst>
              <a:ext uri="{FF2B5EF4-FFF2-40B4-BE49-F238E27FC236}">
                <a16:creationId xmlns:a16="http://schemas.microsoft.com/office/drawing/2014/main" id="{9347B920-E900-4EC3-A9CA-A9DDE4F7732D}"/>
              </a:ext>
            </a:extLst>
          </p:cNvPr>
          <p:cNvSpPr txBox="1"/>
          <p:nvPr/>
        </p:nvSpPr>
        <p:spPr>
          <a:xfrm>
            <a:off x="833121" y="4084320"/>
            <a:ext cx="7553642" cy="369332"/>
          </a:xfrm>
          <a:prstGeom prst="rect">
            <a:avLst/>
          </a:prstGeom>
          <a:noFill/>
        </p:spPr>
        <p:txBody>
          <a:bodyPr wrap="square" rtlCol="0">
            <a:spAutoFit/>
          </a:bodyPr>
          <a:lstStyle/>
          <a:p>
            <a:r>
              <a:rPr lang="en-US" dirty="0">
                <a:solidFill>
                  <a:srgbClr val="00B0F0"/>
                </a:solidFill>
              </a:rPr>
              <a:t>5. </a:t>
            </a:r>
            <a:r>
              <a:rPr lang="en-US" dirty="0" err="1">
                <a:solidFill>
                  <a:srgbClr val="00B0F0"/>
                </a:solidFill>
              </a:rPr>
              <a:t>Bagaimana</a:t>
            </a:r>
            <a:r>
              <a:rPr lang="en-US" dirty="0">
                <a:solidFill>
                  <a:srgbClr val="00B0F0"/>
                </a:solidFill>
              </a:rPr>
              <a:t> </a:t>
            </a:r>
            <a:r>
              <a:rPr lang="en-US" dirty="0" err="1">
                <a:solidFill>
                  <a:srgbClr val="00B0F0"/>
                </a:solidFill>
              </a:rPr>
              <a:t>hubungan</a:t>
            </a:r>
            <a:r>
              <a:rPr lang="en-US" dirty="0">
                <a:solidFill>
                  <a:srgbClr val="00B0F0"/>
                </a:solidFill>
              </a:rPr>
              <a:t> </a:t>
            </a:r>
            <a:r>
              <a:rPr lang="en-US" dirty="0" err="1">
                <a:solidFill>
                  <a:srgbClr val="00B0F0"/>
                </a:solidFill>
              </a:rPr>
              <a:t>konsumsi</a:t>
            </a:r>
            <a:r>
              <a:rPr lang="en-US" dirty="0">
                <a:solidFill>
                  <a:srgbClr val="00B0F0"/>
                </a:solidFill>
              </a:rPr>
              <a:t> (C) </a:t>
            </a:r>
            <a:r>
              <a:rPr lang="en-US" dirty="0" err="1">
                <a:solidFill>
                  <a:srgbClr val="00B0F0"/>
                </a:solidFill>
              </a:rPr>
              <a:t>dengan</a:t>
            </a:r>
            <a:r>
              <a:rPr lang="en-US" dirty="0">
                <a:solidFill>
                  <a:srgbClr val="00B0F0"/>
                </a:solidFill>
              </a:rPr>
              <a:t> </a:t>
            </a:r>
            <a:r>
              <a:rPr lang="en-US" dirty="0" err="1">
                <a:solidFill>
                  <a:srgbClr val="00B0F0"/>
                </a:solidFill>
              </a:rPr>
              <a:t>pendapatan</a:t>
            </a:r>
            <a:r>
              <a:rPr lang="en-US" dirty="0">
                <a:solidFill>
                  <a:srgbClr val="00B0F0"/>
                </a:solidFill>
              </a:rPr>
              <a:t> (Y) ?</a:t>
            </a:r>
          </a:p>
        </p:txBody>
      </p:sp>
      <p:sp>
        <p:nvSpPr>
          <p:cNvPr id="10" name="TextBox 9">
            <a:hlinkClick r:id="rId5" action="ppaction://hlinksldjump"/>
            <a:extLst>
              <a:ext uri="{FF2B5EF4-FFF2-40B4-BE49-F238E27FC236}">
                <a16:creationId xmlns:a16="http://schemas.microsoft.com/office/drawing/2014/main" id="{AE3A1A04-41F9-4100-BF09-393C764CBD1D}"/>
              </a:ext>
            </a:extLst>
          </p:cNvPr>
          <p:cNvSpPr txBox="1"/>
          <p:nvPr/>
        </p:nvSpPr>
        <p:spPr>
          <a:xfrm>
            <a:off x="6248400" y="5867400"/>
            <a:ext cx="2057400" cy="369332"/>
          </a:xfrm>
          <a:prstGeom prst="rect">
            <a:avLst/>
          </a:prstGeom>
          <a:noFill/>
        </p:spPr>
        <p:txBody>
          <a:bodyPr wrap="square" rtlCol="0">
            <a:spAutoFit/>
          </a:bodyPr>
          <a:lstStyle/>
          <a:p>
            <a:r>
              <a:rPr lang="en-US" dirty="0"/>
              <a:t>Next Questions</a:t>
            </a:r>
          </a:p>
        </p:txBody>
      </p:sp>
    </p:spTree>
    <p:extLst>
      <p:ext uri="{BB962C8B-B14F-4D97-AF65-F5344CB8AC3E}">
        <p14:creationId xmlns:p14="http://schemas.microsoft.com/office/powerpoint/2010/main" val="17457305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Slide Number Placeholder 2">
            <a:extLst>
              <a:ext uri="{FF2B5EF4-FFF2-40B4-BE49-F238E27FC236}">
                <a16:creationId xmlns:a16="http://schemas.microsoft.com/office/drawing/2014/main" id="{C035E918-31D0-4259-92FC-B65F24D85699}"/>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ECCCD26B-712F-43FB-AD98-17EBA232285F}" type="slidenum">
              <a:rPr lang="en-US" altLang="en-US" b="0">
                <a:solidFill>
                  <a:srgbClr val="1469B2"/>
                </a:solidFill>
                <a:latin typeface="Arial" panose="020B0604020202020204" pitchFamily="34" charset="0"/>
              </a:rPr>
              <a:pPr eaLnBrk="1" hangingPunct="1"/>
              <a:t>30</a:t>
            </a:fld>
            <a:r>
              <a:rPr lang="en-US" altLang="en-US" b="0">
                <a:solidFill>
                  <a:srgbClr val="1469B2"/>
                </a:solidFill>
                <a:latin typeface="Arial" panose="020B0604020202020204" pitchFamily="34" charset="0"/>
              </a:rPr>
              <a:t> of 38</a:t>
            </a:r>
          </a:p>
        </p:txBody>
      </p:sp>
      <p:pic>
        <p:nvPicPr>
          <p:cNvPr id="1307664" name="Picture 16" descr="fig8_10_2ppt">
            <a:extLst>
              <a:ext uri="{FF2B5EF4-FFF2-40B4-BE49-F238E27FC236}">
                <a16:creationId xmlns:a16="http://schemas.microsoft.com/office/drawing/2014/main" id="{B8ACB79F-E091-4F23-A9F7-259E9B03F4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600200"/>
            <a:ext cx="8124825" cy="372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0" name="Rectangle 7">
            <a:extLst>
              <a:ext uri="{FF2B5EF4-FFF2-40B4-BE49-F238E27FC236}">
                <a16:creationId xmlns:a16="http://schemas.microsoft.com/office/drawing/2014/main" id="{DB36F0A9-8495-4361-8CCF-7E36C1D089A4}"/>
              </a:ext>
            </a:extLst>
          </p:cNvPr>
          <p:cNvSpPr>
            <a:spLocks noChangeArrowheads="1"/>
          </p:cNvSpPr>
          <p:nvPr/>
        </p:nvSpPr>
        <p:spPr bwMode="auto">
          <a:xfrm>
            <a:off x="757238" y="0"/>
            <a:ext cx="8382000" cy="9144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91440" anchor="b"/>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8C1B54"/>
                </a:solidFill>
              </a:rPr>
              <a:t>EQUILIBRIUM AGGREGATE OUTPUT (INCOME)</a:t>
            </a:r>
          </a:p>
        </p:txBody>
      </p:sp>
      <p:sp>
        <p:nvSpPr>
          <p:cNvPr id="1307660" name="Rectangle 12">
            <a:extLst>
              <a:ext uri="{FF2B5EF4-FFF2-40B4-BE49-F238E27FC236}">
                <a16:creationId xmlns:a16="http://schemas.microsoft.com/office/drawing/2014/main" id="{74486839-2028-4C6B-9831-6E17FB8616AD}"/>
              </a:ext>
            </a:extLst>
          </p:cNvPr>
          <p:cNvSpPr>
            <a:spLocks noChangeArrowheads="1"/>
          </p:cNvSpPr>
          <p:nvPr/>
        </p:nvSpPr>
        <p:spPr bwMode="auto">
          <a:xfrm>
            <a:off x="2438400" y="5781675"/>
            <a:ext cx="4191000" cy="304800"/>
          </a:xfrm>
          <a:prstGeom prst="rect">
            <a:avLst/>
          </a:prstGeom>
          <a:solidFill>
            <a:srgbClr val="D3CDA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lstStyle>
            <a:lvl1pPr marL="1143000" indent="-1089025"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10000"/>
              </a:spcBef>
              <a:spcAft>
                <a:spcPct val="10000"/>
              </a:spcAft>
            </a:pPr>
            <a:r>
              <a:rPr lang="en-US" altLang="en-US" sz="1400">
                <a:solidFill>
                  <a:schemeClr val="tx1"/>
                </a:solidFill>
              </a:rPr>
              <a:t>FIGURE 8.10  </a:t>
            </a:r>
            <a:r>
              <a:rPr lang="en-US" altLang="en-US" sz="1400">
                <a:solidFill>
                  <a:srgbClr val="8C1B54"/>
                </a:solidFill>
              </a:rPr>
              <a:t>The </a:t>
            </a:r>
            <a:r>
              <a:rPr lang="en-US" altLang="en-US" sz="1400" i="1">
                <a:solidFill>
                  <a:srgbClr val="8C1B54"/>
                </a:solidFill>
              </a:rPr>
              <a:t>S</a:t>
            </a:r>
            <a:r>
              <a:rPr lang="en-US" altLang="en-US" sz="1400">
                <a:solidFill>
                  <a:srgbClr val="8C1B54"/>
                </a:solidFill>
              </a:rPr>
              <a:t> = </a:t>
            </a:r>
            <a:r>
              <a:rPr lang="en-US" altLang="en-US" sz="1400" i="1">
                <a:solidFill>
                  <a:srgbClr val="8C1B54"/>
                </a:solidFill>
              </a:rPr>
              <a:t>I</a:t>
            </a:r>
            <a:r>
              <a:rPr lang="en-US" altLang="en-US" sz="1400">
                <a:solidFill>
                  <a:srgbClr val="8C1B54"/>
                </a:solidFill>
              </a:rPr>
              <a:t> Approach to Equilibrium</a:t>
            </a:r>
          </a:p>
        </p:txBody>
      </p:sp>
      <p:pic>
        <p:nvPicPr>
          <p:cNvPr id="1307663" name="Picture 15" descr="fig8_10_1ppt">
            <a:extLst>
              <a:ext uri="{FF2B5EF4-FFF2-40B4-BE49-F238E27FC236}">
                <a16:creationId xmlns:a16="http://schemas.microsoft.com/office/drawing/2014/main" id="{95DA7EE5-3476-4271-B0E9-B84301D457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600200"/>
            <a:ext cx="8124825" cy="372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307663"/>
                                        </p:tgtEl>
                                        <p:attrNameLst>
                                          <p:attrName>style.visibility</p:attrName>
                                        </p:attrNameLst>
                                      </p:cBhvr>
                                      <p:to>
                                        <p:strVal val="visible"/>
                                      </p:to>
                                    </p:set>
                                    <p:animEffect transition="in" filter="wipe(left)">
                                      <p:cBhvr>
                                        <p:cTn id="7" dur="1000"/>
                                        <p:tgtEl>
                                          <p:spTgt spid="1307663"/>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307660"/>
                                        </p:tgtEl>
                                        <p:attrNameLst>
                                          <p:attrName>style.visibility</p:attrName>
                                        </p:attrNameLst>
                                      </p:cBhvr>
                                      <p:to>
                                        <p:strVal val="visible"/>
                                      </p:to>
                                    </p:set>
                                    <p:animEffect transition="in" filter="wipe(left)">
                                      <p:cBhvr>
                                        <p:cTn id="10" dur="500"/>
                                        <p:tgtEl>
                                          <p:spTgt spid="130766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nodeType="clickEffect">
                                  <p:stCondLst>
                                    <p:cond delay="0"/>
                                  </p:stCondLst>
                                  <p:childTnLst>
                                    <p:set>
                                      <p:cBhvr>
                                        <p:cTn id="14" dur="1" fill="hold">
                                          <p:stCondLst>
                                            <p:cond delay="0"/>
                                          </p:stCondLst>
                                        </p:cTn>
                                        <p:tgtEl>
                                          <p:spTgt spid="1307664"/>
                                        </p:tgtEl>
                                        <p:attrNameLst>
                                          <p:attrName>style.visibility</p:attrName>
                                        </p:attrNameLst>
                                      </p:cBhvr>
                                      <p:to>
                                        <p:strVal val="visible"/>
                                      </p:to>
                                    </p:set>
                                    <p:animEffect transition="in" filter="wipe(left)">
                                      <p:cBhvr>
                                        <p:cTn id="15" dur="1000"/>
                                        <p:tgtEl>
                                          <p:spTgt spid="13076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7660" grpId="0" animBg="1"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Slide Number Placeholder 2">
            <a:extLst>
              <a:ext uri="{FF2B5EF4-FFF2-40B4-BE49-F238E27FC236}">
                <a16:creationId xmlns:a16="http://schemas.microsoft.com/office/drawing/2014/main" id="{17CF1CBD-7258-479C-B65E-C266EF62B63E}"/>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4C98B5F6-9337-46D1-9A88-B5817F5578F1}" type="slidenum">
              <a:rPr lang="en-US" altLang="en-US" b="0">
                <a:solidFill>
                  <a:srgbClr val="1469B2"/>
                </a:solidFill>
                <a:latin typeface="Arial" panose="020B0604020202020204" pitchFamily="34" charset="0"/>
              </a:rPr>
              <a:pPr eaLnBrk="1" hangingPunct="1"/>
              <a:t>31</a:t>
            </a:fld>
            <a:r>
              <a:rPr lang="en-US" altLang="en-US" b="0">
                <a:solidFill>
                  <a:srgbClr val="1469B2"/>
                </a:solidFill>
                <a:latin typeface="Arial" panose="020B0604020202020204" pitchFamily="34" charset="0"/>
              </a:rPr>
              <a:t> of 38</a:t>
            </a:r>
          </a:p>
        </p:txBody>
      </p:sp>
      <p:sp>
        <p:nvSpPr>
          <p:cNvPr id="30723" name="Rectangle 2">
            <a:extLst>
              <a:ext uri="{FF2B5EF4-FFF2-40B4-BE49-F238E27FC236}">
                <a16:creationId xmlns:a16="http://schemas.microsoft.com/office/drawing/2014/main" id="{19896DF7-AB76-4F17-9F98-0BE89CFE5D3B}"/>
              </a:ext>
            </a:extLst>
          </p:cNvPr>
          <p:cNvSpPr>
            <a:spLocks noChangeArrowheads="1"/>
          </p:cNvSpPr>
          <p:nvPr/>
        </p:nvSpPr>
        <p:spPr bwMode="auto">
          <a:xfrm>
            <a:off x="757238" y="0"/>
            <a:ext cx="8382000" cy="9144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91440" anchor="b"/>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8C1B54"/>
                </a:solidFill>
              </a:rPr>
              <a:t>EQUILIBRIUM AGGREGATE OUTPUT (INCOME)</a:t>
            </a:r>
          </a:p>
        </p:txBody>
      </p:sp>
      <p:sp>
        <p:nvSpPr>
          <p:cNvPr id="1308675" name="Rectangle 3">
            <a:extLst>
              <a:ext uri="{FF2B5EF4-FFF2-40B4-BE49-F238E27FC236}">
                <a16:creationId xmlns:a16="http://schemas.microsoft.com/office/drawing/2014/main" id="{AE35FB44-E89B-49FB-97D9-4EA93E3711D4}"/>
              </a:ext>
            </a:extLst>
          </p:cNvPr>
          <p:cNvSpPr>
            <a:spLocks noChangeArrowheads="1"/>
          </p:cNvSpPr>
          <p:nvPr/>
        </p:nvSpPr>
        <p:spPr bwMode="auto">
          <a:xfrm>
            <a:off x="1066800" y="1371600"/>
            <a:ext cx="739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10000"/>
              </a:spcBef>
              <a:spcAft>
                <a:spcPct val="10000"/>
              </a:spcAft>
            </a:pPr>
            <a:r>
              <a:rPr lang="en-US" altLang="en-US" sz="2400">
                <a:solidFill>
                  <a:srgbClr val="1469B2"/>
                </a:solidFill>
              </a:rPr>
              <a:t>ADJUSTMENT TO EQUILIBRIUM</a:t>
            </a:r>
          </a:p>
        </p:txBody>
      </p:sp>
      <p:sp>
        <p:nvSpPr>
          <p:cNvPr id="1308678" name="Rectangle 6">
            <a:extLst>
              <a:ext uri="{FF2B5EF4-FFF2-40B4-BE49-F238E27FC236}">
                <a16:creationId xmlns:a16="http://schemas.microsoft.com/office/drawing/2014/main" id="{10E2535D-0310-4F01-B386-B1DC4C5E7AF0}"/>
              </a:ext>
            </a:extLst>
          </p:cNvPr>
          <p:cNvSpPr>
            <a:spLocks noChangeArrowheads="1"/>
          </p:cNvSpPr>
          <p:nvPr/>
        </p:nvSpPr>
        <p:spPr bwMode="auto">
          <a:xfrm>
            <a:off x="746125" y="2209800"/>
            <a:ext cx="7785100" cy="1600200"/>
          </a:xfrm>
          <a:prstGeom prst="rect">
            <a:avLst/>
          </a:prstGeom>
          <a:solidFill>
            <a:srgbClr val="FFF0D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1400">
                <a:solidFill>
                  <a:schemeClr val="tx1"/>
                </a:solidFill>
              </a:rPr>
              <a:t>The adjustment process will continue as long as output (income) is below planned aggregate expenditure.  If firms react to unplanned inventory reductions by increasing output, an economy with planned spending greater than output will adjust to equilibrium, with </a:t>
            </a:r>
            <a:r>
              <a:rPr lang="en-US" altLang="en-US" sz="1400" i="1">
                <a:solidFill>
                  <a:schemeClr val="tx1"/>
                </a:solidFill>
              </a:rPr>
              <a:t>Y</a:t>
            </a:r>
            <a:r>
              <a:rPr lang="en-US" altLang="en-US" sz="1400">
                <a:solidFill>
                  <a:schemeClr val="tx1"/>
                </a:solidFill>
              </a:rPr>
              <a:t> higher than before.  If planned spending is less than output, there will be unplanned increases in inventories.  In this case, firms will respond by reducing output.  As output falls, income falls, consumption falls, and so forth, until equilibrium is restored, with </a:t>
            </a:r>
            <a:r>
              <a:rPr lang="en-US" altLang="en-US" sz="1400" i="1">
                <a:solidFill>
                  <a:schemeClr val="tx1"/>
                </a:solidFill>
              </a:rPr>
              <a:t>Y </a:t>
            </a:r>
            <a:r>
              <a:rPr lang="en-US" altLang="en-US" sz="1400">
                <a:solidFill>
                  <a:schemeClr val="tx1"/>
                </a:solidFill>
              </a:rPr>
              <a:t>lower than before.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08675">
                                            <p:txEl>
                                              <p:pRg st="0" end="0"/>
                                            </p:txEl>
                                          </p:spTgt>
                                        </p:tgtEl>
                                        <p:attrNameLst>
                                          <p:attrName>style.visibility</p:attrName>
                                        </p:attrNameLst>
                                      </p:cBhvr>
                                      <p:to>
                                        <p:strVal val="visible"/>
                                      </p:to>
                                    </p:set>
                                    <p:animEffect transition="in" filter="wipe(left)">
                                      <p:cBhvr>
                                        <p:cTn id="7" dur="500"/>
                                        <p:tgtEl>
                                          <p:spTgt spid="1308675">
                                            <p:txEl>
                                              <p:pRg st="0" end="0"/>
                                            </p:txEl>
                                          </p:spTgt>
                                        </p:tgtEl>
                                      </p:cBhvr>
                                    </p:animEffect>
                                  </p:childTnLst>
                                </p:cTn>
                              </p:par>
                            </p:childTnLst>
                          </p:cTn>
                        </p:par>
                        <p:par>
                          <p:cTn id="8" fill="hold" nodeType="afterGroup">
                            <p:stCondLst>
                              <p:cond delay="500"/>
                            </p:stCondLst>
                            <p:childTnLst>
                              <p:par>
                                <p:cTn id="9" presetID="20" presetClass="entr" presetSubtype="0" fill="hold" grpId="0" nodeType="afterEffect">
                                  <p:stCondLst>
                                    <p:cond delay="0"/>
                                  </p:stCondLst>
                                  <p:childTnLst>
                                    <p:set>
                                      <p:cBhvr>
                                        <p:cTn id="10" dur="1" fill="hold">
                                          <p:stCondLst>
                                            <p:cond delay="0"/>
                                          </p:stCondLst>
                                        </p:cTn>
                                        <p:tgtEl>
                                          <p:spTgt spid="1308678"/>
                                        </p:tgtEl>
                                        <p:attrNameLst>
                                          <p:attrName>style.visibility</p:attrName>
                                        </p:attrNameLst>
                                      </p:cBhvr>
                                      <p:to>
                                        <p:strVal val="visible"/>
                                      </p:to>
                                    </p:set>
                                    <p:animEffect transition="in" filter="wedge">
                                      <p:cBhvr>
                                        <p:cTn id="11" dur="1000"/>
                                        <p:tgtEl>
                                          <p:spTgt spid="13086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8675" grpId="0" build="p" bldLvl="2" autoUpdateAnimBg="0" advAuto="0"/>
      <p:bldP spid="1308678" grpId="0" animBg="1"/>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Slide Number Placeholder 2">
            <a:extLst>
              <a:ext uri="{FF2B5EF4-FFF2-40B4-BE49-F238E27FC236}">
                <a16:creationId xmlns:a16="http://schemas.microsoft.com/office/drawing/2014/main" id="{E386D529-B736-481C-B103-8A383CF04D88}"/>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16312EA9-E74A-42F4-AF90-0DF05DA061AB}" type="slidenum">
              <a:rPr lang="en-US" altLang="en-US" b="0">
                <a:solidFill>
                  <a:srgbClr val="1469B2"/>
                </a:solidFill>
                <a:latin typeface="Arial" panose="020B0604020202020204" pitchFamily="34" charset="0"/>
              </a:rPr>
              <a:pPr eaLnBrk="1" hangingPunct="1"/>
              <a:t>32</a:t>
            </a:fld>
            <a:r>
              <a:rPr lang="en-US" altLang="en-US" b="0">
                <a:solidFill>
                  <a:srgbClr val="1469B2"/>
                </a:solidFill>
                <a:latin typeface="Arial" panose="020B0604020202020204" pitchFamily="34" charset="0"/>
              </a:rPr>
              <a:t> of 38</a:t>
            </a:r>
          </a:p>
        </p:txBody>
      </p:sp>
      <p:sp>
        <p:nvSpPr>
          <p:cNvPr id="1309698" name="Rectangle 2">
            <a:extLst>
              <a:ext uri="{FF2B5EF4-FFF2-40B4-BE49-F238E27FC236}">
                <a16:creationId xmlns:a16="http://schemas.microsoft.com/office/drawing/2014/main" id="{7AD2FA25-A305-4E5B-88B1-6BE22E70565E}"/>
              </a:ext>
            </a:extLst>
          </p:cNvPr>
          <p:cNvSpPr>
            <a:spLocks noChangeArrowheads="1"/>
          </p:cNvSpPr>
          <p:nvPr/>
        </p:nvSpPr>
        <p:spPr bwMode="auto">
          <a:xfrm>
            <a:off x="757238" y="0"/>
            <a:ext cx="8382000" cy="9144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91440" anchor="b"/>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8C1B54"/>
                </a:solidFill>
              </a:rPr>
              <a:t>THE MULTIPLIER</a:t>
            </a:r>
          </a:p>
        </p:txBody>
      </p:sp>
      <p:sp>
        <p:nvSpPr>
          <p:cNvPr id="1309702" name="Rectangle 6">
            <a:extLst>
              <a:ext uri="{FF2B5EF4-FFF2-40B4-BE49-F238E27FC236}">
                <a16:creationId xmlns:a16="http://schemas.microsoft.com/office/drawing/2014/main" id="{29ED396D-C9A7-4A54-B293-BA14CFDF49F8}"/>
              </a:ext>
            </a:extLst>
          </p:cNvPr>
          <p:cNvSpPr>
            <a:spLocks noChangeArrowheads="1"/>
          </p:cNvSpPr>
          <p:nvPr/>
        </p:nvSpPr>
        <p:spPr bwMode="auto">
          <a:xfrm>
            <a:off x="2133600" y="1828800"/>
            <a:ext cx="57150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400">
                <a:solidFill>
                  <a:srgbClr val="006668"/>
                </a:solidFill>
              </a:rPr>
              <a:t>multiplier  </a:t>
            </a:r>
            <a:r>
              <a:rPr lang="en-US" altLang="en-US" sz="2400" b="0">
                <a:solidFill>
                  <a:schemeClr val="tx1"/>
                </a:solidFill>
              </a:rPr>
              <a:t>The ratio of the change in the equilibrium level of output to a change in some autonomous variable.</a:t>
            </a:r>
          </a:p>
        </p:txBody>
      </p:sp>
      <p:sp>
        <p:nvSpPr>
          <p:cNvPr id="1309703" name="Rectangle 7">
            <a:extLst>
              <a:ext uri="{FF2B5EF4-FFF2-40B4-BE49-F238E27FC236}">
                <a16:creationId xmlns:a16="http://schemas.microsoft.com/office/drawing/2014/main" id="{56C012A7-E176-4C81-AB70-4B11946D85C3}"/>
              </a:ext>
            </a:extLst>
          </p:cNvPr>
          <p:cNvSpPr>
            <a:spLocks noChangeArrowheads="1"/>
          </p:cNvSpPr>
          <p:nvPr/>
        </p:nvSpPr>
        <p:spPr bwMode="auto">
          <a:xfrm>
            <a:off x="2133600" y="3581400"/>
            <a:ext cx="57150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400">
                <a:solidFill>
                  <a:srgbClr val="006668"/>
                </a:solidFill>
              </a:rPr>
              <a:t>autonomous variable  </a:t>
            </a:r>
            <a:r>
              <a:rPr lang="en-US" altLang="en-US" sz="2400" b="0">
                <a:solidFill>
                  <a:schemeClr val="tx1"/>
                </a:solidFill>
              </a:rPr>
              <a:t>A variable that is assumed not to depend on the state of the economy—that is, it does not change when the economy changes.</a:t>
            </a:r>
          </a:p>
        </p:txBody>
      </p:sp>
      <p:sp>
        <p:nvSpPr>
          <p:cNvPr id="1309704" name="Rectangle 8">
            <a:extLst>
              <a:ext uri="{FF2B5EF4-FFF2-40B4-BE49-F238E27FC236}">
                <a16:creationId xmlns:a16="http://schemas.microsoft.com/office/drawing/2014/main" id="{316B39C8-76F9-4882-B871-E9C9AC370655}"/>
              </a:ext>
            </a:extLst>
          </p:cNvPr>
          <p:cNvSpPr>
            <a:spLocks noChangeArrowheads="1"/>
          </p:cNvSpPr>
          <p:nvPr/>
        </p:nvSpPr>
        <p:spPr bwMode="auto">
          <a:xfrm>
            <a:off x="746125" y="5867400"/>
            <a:ext cx="7785100" cy="762000"/>
          </a:xfrm>
          <a:prstGeom prst="rect">
            <a:avLst/>
          </a:prstGeom>
          <a:solidFill>
            <a:srgbClr val="FFF0D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1400">
                <a:solidFill>
                  <a:schemeClr val="tx1"/>
                </a:solidFill>
              </a:rPr>
              <a:t>This added income does not vanish into thin air. It is paid to households that spend some of it and save the rest.  The added production leads to added income, which leads to added consumption spending.</a:t>
            </a:r>
          </a:p>
        </p:txBody>
      </p:sp>
      <p:sp>
        <p:nvSpPr>
          <p:cNvPr id="7" name="TextBox 6">
            <a:hlinkClick r:id="rId2" action="ppaction://hlinksldjump"/>
            <a:extLst>
              <a:ext uri="{FF2B5EF4-FFF2-40B4-BE49-F238E27FC236}">
                <a16:creationId xmlns:a16="http://schemas.microsoft.com/office/drawing/2014/main" id="{5DBF4065-6ACA-4FDE-8563-220103197902}"/>
              </a:ext>
            </a:extLst>
          </p:cNvPr>
          <p:cNvSpPr txBox="1"/>
          <p:nvPr/>
        </p:nvSpPr>
        <p:spPr>
          <a:xfrm>
            <a:off x="7772400" y="6096000"/>
            <a:ext cx="762000" cy="369332"/>
          </a:xfrm>
          <a:prstGeom prst="rect">
            <a:avLst/>
          </a:prstGeom>
          <a:noFill/>
        </p:spPr>
        <p:txBody>
          <a:bodyPr wrap="square" rtlCol="0">
            <a:spAutoFit/>
          </a:bodyPr>
          <a:lstStyle/>
          <a:p>
            <a:r>
              <a:rPr lang="en-US" dirty="0">
                <a:solidFill>
                  <a:srgbClr val="FF0000"/>
                </a:solidFill>
                <a:hlinkClick r:id="rId3" action="ppaction://hlinksldjump">
                  <a:extLst>
                    <a:ext uri="{A12FA001-AC4F-418D-AE19-62706E023703}">
                      <ahyp:hlinkClr xmlns:ahyp="http://schemas.microsoft.com/office/drawing/2018/hyperlinkcolor" val="tx"/>
                    </a:ext>
                  </a:extLst>
                </a:hlinkClick>
              </a:rPr>
              <a:t>Back</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09698"/>
                                        </p:tgtEl>
                                        <p:attrNameLst>
                                          <p:attrName>style.visibility</p:attrName>
                                        </p:attrNameLst>
                                      </p:cBhvr>
                                      <p:to>
                                        <p:strVal val="visible"/>
                                      </p:to>
                                    </p:set>
                                    <p:animEffect transition="in" filter="wipe(left)">
                                      <p:cBhvr>
                                        <p:cTn id="7" dur="500"/>
                                        <p:tgtEl>
                                          <p:spTgt spid="1309698"/>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309702"/>
                                        </p:tgtEl>
                                        <p:attrNameLst>
                                          <p:attrName>style.visibility</p:attrName>
                                        </p:attrNameLst>
                                      </p:cBhvr>
                                      <p:to>
                                        <p:strVal val="visible"/>
                                      </p:to>
                                    </p:set>
                                    <p:animEffect transition="in" filter="wipe(left)">
                                      <p:cBhvr>
                                        <p:cTn id="11" dur="500"/>
                                        <p:tgtEl>
                                          <p:spTgt spid="130970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309703"/>
                                        </p:tgtEl>
                                        <p:attrNameLst>
                                          <p:attrName>style.visibility</p:attrName>
                                        </p:attrNameLst>
                                      </p:cBhvr>
                                      <p:to>
                                        <p:strVal val="visible"/>
                                      </p:to>
                                    </p:set>
                                    <p:animEffect transition="in" filter="wipe(left)">
                                      <p:cBhvr>
                                        <p:cTn id="16" dur="500"/>
                                        <p:tgtEl>
                                          <p:spTgt spid="130970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0" presetClass="entr" presetSubtype="0" fill="hold" grpId="0" nodeType="clickEffect">
                                  <p:stCondLst>
                                    <p:cond delay="0"/>
                                  </p:stCondLst>
                                  <p:childTnLst>
                                    <p:set>
                                      <p:cBhvr>
                                        <p:cTn id="20" dur="1" fill="hold">
                                          <p:stCondLst>
                                            <p:cond delay="0"/>
                                          </p:stCondLst>
                                        </p:cTn>
                                        <p:tgtEl>
                                          <p:spTgt spid="1309704"/>
                                        </p:tgtEl>
                                        <p:attrNameLst>
                                          <p:attrName>style.visibility</p:attrName>
                                        </p:attrNameLst>
                                      </p:cBhvr>
                                      <p:to>
                                        <p:strVal val="visible"/>
                                      </p:to>
                                    </p:set>
                                    <p:animEffect transition="in" filter="wedge">
                                      <p:cBhvr>
                                        <p:cTn id="21" dur="1000"/>
                                        <p:tgtEl>
                                          <p:spTgt spid="13097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9698" grpId="0"/>
      <p:bldP spid="1309702" grpId="0"/>
      <p:bldP spid="1309703" grpId="0"/>
      <p:bldP spid="1309704" grpId="0" animBg="1"/>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Slide Number Placeholder 2">
            <a:extLst>
              <a:ext uri="{FF2B5EF4-FFF2-40B4-BE49-F238E27FC236}">
                <a16:creationId xmlns:a16="http://schemas.microsoft.com/office/drawing/2014/main" id="{6B552F20-2263-42B2-AB89-6AD58B508997}"/>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E8C41387-E96E-4433-99B8-4CD3C182DCB8}" type="slidenum">
              <a:rPr lang="en-US" altLang="en-US" b="0">
                <a:solidFill>
                  <a:srgbClr val="1469B2"/>
                </a:solidFill>
                <a:latin typeface="Arial" panose="020B0604020202020204" pitchFamily="34" charset="0"/>
              </a:rPr>
              <a:pPr eaLnBrk="1" hangingPunct="1"/>
              <a:t>33</a:t>
            </a:fld>
            <a:r>
              <a:rPr lang="en-US" altLang="en-US" b="0">
                <a:solidFill>
                  <a:srgbClr val="1469B2"/>
                </a:solidFill>
                <a:latin typeface="Arial" panose="020B0604020202020204" pitchFamily="34" charset="0"/>
              </a:rPr>
              <a:t> of 38</a:t>
            </a:r>
          </a:p>
        </p:txBody>
      </p:sp>
      <p:sp>
        <p:nvSpPr>
          <p:cNvPr id="32771" name="Rectangle 2">
            <a:extLst>
              <a:ext uri="{FF2B5EF4-FFF2-40B4-BE49-F238E27FC236}">
                <a16:creationId xmlns:a16="http://schemas.microsoft.com/office/drawing/2014/main" id="{DE30F18E-8363-49E2-8F7D-755A14CA959F}"/>
              </a:ext>
            </a:extLst>
          </p:cNvPr>
          <p:cNvSpPr>
            <a:spLocks noChangeArrowheads="1"/>
          </p:cNvSpPr>
          <p:nvPr/>
        </p:nvSpPr>
        <p:spPr bwMode="auto">
          <a:xfrm>
            <a:off x="757238" y="0"/>
            <a:ext cx="8382000" cy="9144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91440" anchor="b"/>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8C1B54"/>
                </a:solidFill>
              </a:rPr>
              <a:t>THE MULTIPLIER</a:t>
            </a:r>
          </a:p>
        </p:txBody>
      </p:sp>
      <p:sp>
        <p:nvSpPr>
          <p:cNvPr id="1310726" name="Rectangle 6">
            <a:extLst>
              <a:ext uri="{FF2B5EF4-FFF2-40B4-BE49-F238E27FC236}">
                <a16:creationId xmlns:a16="http://schemas.microsoft.com/office/drawing/2014/main" id="{9AAE0B6D-E658-4679-A49A-DD7CA204BBCE}"/>
              </a:ext>
            </a:extLst>
          </p:cNvPr>
          <p:cNvSpPr>
            <a:spLocks noChangeArrowheads="1"/>
          </p:cNvSpPr>
          <p:nvPr/>
        </p:nvSpPr>
        <p:spPr bwMode="auto">
          <a:xfrm>
            <a:off x="1219200" y="6181725"/>
            <a:ext cx="7239000" cy="295275"/>
          </a:xfrm>
          <a:prstGeom prst="rect">
            <a:avLst/>
          </a:prstGeom>
          <a:solidFill>
            <a:srgbClr val="D3CDA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lstStyle>
            <a:lvl1pPr marL="1143000" indent="-1089025"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10000"/>
              </a:spcBef>
              <a:spcAft>
                <a:spcPct val="10000"/>
              </a:spcAft>
            </a:pPr>
            <a:r>
              <a:rPr lang="en-US" altLang="en-US" sz="1400">
                <a:solidFill>
                  <a:schemeClr val="tx1"/>
                </a:solidFill>
              </a:rPr>
              <a:t>FIGURE 8.11  </a:t>
            </a:r>
            <a:r>
              <a:rPr lang="en-US" altLang="en-US" sz="1400">
                <a:solidFill>
                  <a:srgbClr val="8C1B54"/>
                </a:solidFill>
              </a:rPr>
              <a:t>The Multiplier as Seen in the Planned Aggregate Expenditure Diagram</a:t>
            </a:r>
          </a:p>
        </p:txBody>
      </p:sp>
      <p:pic>
        <p:nvPicPr>
          <p:cNvPr id="1310728" name="Picture 8" descr="fig8_11_1ppt">
            <a:extLst>
              <a:ext uri="{FF2B5EF4-FFF2-40B4-BE49-F238E27FC236}">
                <a16:creationId xmlns:a16="http://schemas.microsoft.com/office/drawing/2014/main" id="{10A906A2-4F88-491E-AF0F-18B130BF3C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9725" y="1181100"/>
            <a:ext cx="5924550"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10729" name="Picture 9" descr="fig8_11_2ppt">
            <a:extLst>
              <a:ext uri="{FF2B5EF4-FFF2-40B4-BE49-F238E27FC236}">
                <a16:creationId xmlns:a16="http://schemas.microsoft.com/office/drawing/2014/main" id="{26FCCCB4-062A-464B-A3D4-AB683A1740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9725" y="1181100"/>
            <a:ext cx="5924550"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10730" name="Picture 10" descr="fig8_11_3ppt">
            <a:extLst>
              <a:ext uri="{FF2B5EF4-FFF2-40B4-BE49-F238E27FC236}">
                <a16:creationId xmlns:a16="http://schemas.microsoft.com/office/drawing/2014/main" id="{CA01EDD0-5CA4-4D14-9AD4-319767674BA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9725" y="1181100"/>
            <a:ext cx="5924550"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10731" name="Picture 11" descr="fig8_11_4ppt">
            <a:extLst>
              <a:ext uri="{FF2B5EF4-FFF2-40B4-BE49-F238E27FC236}">
                <a16:creationId xmlns:a16="http://schemas.microsoft.com/office/drawing/2014/main" id="{67695A39-76E5-48D3-AF4A-49CFFE7B8EA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9725" y="1181100"/>
            <a:ext cx="5924550"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10732" name="Picture 12" descr="fig8_11_5ppt">
            <a:extLst>
              <a:ext uri="{FF2B5EF4-FFF2-40B4-BE49-F238E27FC236}">
                <a16:creationId xmlns:a16="http://schemas.microsoft.com/office/drawing/2014/main" id="{4E05684B-9C9C-42DF-9F8E-DDF77B2EE8A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09725" y="1181100"/>
            <a:ext cx="5924550"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310728"/>
                                        </p:tgtEl>
                                        <p:attrNameLst>
                                          <p:attrName>style.visibility</p:attrName>
                                        </p:attrNameLst>
                                      </p:cBhvr>
                                      <p:to>
                                        <p:strVal val="visible"/>
                                      </p:to>
                                    </p:set>
                                    <p:animEffect transition="in" filter="wipe(left)">
                                      <p:cBhvr>
                                        <p:cTn id="7" dur="1000"/>
                                        <p:tgtEl>
                                          <p:spTgt spid="131072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310726"/>
                                        </p:tgtEl>
                                        <p:attrNameLst>
                                          <p:attrName>style.visibility</p:attrName>
                                        </p:attrNameLst>
                                      </p:cBhvr>
                                      <p:to>
                                        <p:strVal val="visible"/>
                                      </p:to>
                                    </p:set>
                                    <p:animEffect transition="in" filter="wipe(left)">
                                      <p:cBhvr>
                                        <p:cTn id="10" dur="500"/>
                                        <p:tgtEl>
                                          <p:spTgt spid="131072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nodeType="clickEffect">
                                  <p:stCondLst>
                                    <p:cond delay="0"/>
                                  </p:stCondLst>
                                  <p:childTnLst>
                                    <p:set>
                                      <p:cBhvr>
                                        <p:cTn id="14" dur="1" fill="hold">
                                          <p:stCondLst>
                                            <p:cond delay="0"/>
                                          </p:stCondLst>
                                        </p:cTn>
                                        <p:tgtEl>
                                          <p:spTgt spid="1310729"/>
                                        </p:tgtEl>
                                        <p:attrNameLst>
                                          <p:attrName>style.visibility</p:attrName>
                                        </p:attrNameLst>
                                      </p:cBhvr>
                                      <p:to>
                                        <p:strVal val="visible"/>
                                      </p:to>
                                    </p:set>
                                    <p:animEffect transition="in" filter="wipe(left)">
                                      <p:cBhvr>
                                        <p:cTn id="15" dur="1000"/>
                                        <p:tgtEl>
                                          <p:spTgt spid="131072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nodeType="clickEffect">
                                  <p:stCondLst>
                                    <p:cond delay="0"/>
                                  </p:stCondLst>
                                  <p:childTnLst>
                                    <p:set>
                                      <p:cBhvr>
                                        <p:cTn id="19" dur="1" fill="hold">
                                          <p:stCondLst>
                                            <p:cond delay="0"/>
                                          </p:stCondLst>
                                        </p:cTn>
                                        <p:tgtEl>
                                          <p:spTgt spid="1310730"/>
                                        </p:tgtEl>
                                        <p:attrNameLst>
                                          <p:attrName>style.visibility</p:attrName>
                                        </p:attrNameLst>
                                      </p:cBhvr>
                                      <p:to>
                                        <p:strVal val="visible"/>
                                      </p:to>
                                    </p:set>
                                    <p:animEffect transition="in" filter="wipe(left)">
                                      <p:cBhvr>
                                        <p:cTn id="20" dur="1000"/>
                                        <p:tgtEl>
                                          <p:spTgt spid="1310730"/>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nodeType="clickEffect">
                                  <p:stCondLst>
                                    <p:cond delay="0"/>
                                  </p:stCondLst>
                                  <p:childTnLst>
                                    <p:set>
                                      <p:cBhvr>
                                        <p:cTn id="24" dur="1" fill="hold">
                                          <p:stCondLst>
                                            <p:cond delay="0"/>
                                          </p:stCondLst>
                                        </p:cTn>
                                        <p:tgtEl>
                                          <p:spTgt spid="1310731"/>
                                        </p:tgtEl>
                                        <p:attrNameLst>
                                          <p:attrName>style.visibility</p:attrName>
                                        </p:attrNameLst>
                                      </p:cBhvr>
                                      <p:to>
                                        <p:strVal val="visible"/>
                                      </p:to>
                                    </p:set>
                                    <p:animEffect transition="in" filter="wipe(left)">
                                      <p:cBhvr>
                                        <p:cTn id="25" dur="1000"/>
                                        <p:tgtEl>
                                          <p:spTgt spid="1310731"/>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nodeType="clickEffect">
                                  <p:stCondLst>
                                    <p:cond delay="0"/>
                                  </p:stCondLst>
                                  <p:childTnLst>
                                    <p:set>
                                      <p:cBhvr>
                                        <p:cTn id="29" dur="1" fill="hold">
                                          <p:stCondLst>
                                            <p:cond delay="0"/>
                                          </p:stCondLst>
                                        </p:cTn>
                                        <p:tgtEl>
                                          <p:spTgt spid="1310732"/>
                                        </p:tgtEl>
                                        <p:attrNameLst>
                                          <p:attrName>style.visibility</p:attrName>
                                        </p:attrNameLst>
                                      </p:cBhvr>
                                      <p:to>
                                        <p:strVal val="visible"/>
                                      </p:to>
                                    </p:set>
                                    <p:animEffect transition="in" filter="wipe(left)">
                                      <p:cBhvr>
                                        <p:cTn id="30" dur="1000"/>
                                        <p:tgtEl>
                                          <p:spTgt spid="13107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26" grpId="0" animBg="1"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Slide Number Placeholder 2">
            <a:extLst>
              <a:ext uri="{FF2B5EF4-FFF2-40B4-BE49-F238E27FC236}">
                <a16:creationId xmlns:a16="http://schemas.microsoft.com/office/drawing/2014/main" id="{3125A9B3-99CA-44D1-9891-53E1FA4B4356}"/>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5098B934-10ED-4031-BEE0-E4F5CC1C67E4}" type="slidenum">
              <a:rPr lang="en-US" altLang="en-US" b="0">
                <a:solidFill>
                  <a:srgbClr val="1469B2"/>
                </a:solidFill>
                <a:latin typeface="Arial" panose="020B0604020202020204" pitchFamily="34" charset="0"/>
              </a:rPr>
              <a:pPr eaLnBrk="1" hangingPunct="1"/>
              <a:t>34</a:t>
            </a:fld>
            <a:r>
              <a:rPr lang="en-US" altLang="en-US" b="0">
                <a:solidFill>
                  <a:srgbClr val="1469B2"/>
                </a:solidFill>
                <a:latin typeface="Arial" panose="020B0604020202020204" pitchFamily="34" charset="0"/>
              </a:rPr>
              <a:t> of 38</a:t>
            </a:r>
          </a:p>
        </p:txBody>
      </p:sp>
      <p:sp>
        <p:nvSpPr>
          <p:cNvPr id="33795" name="Rectangle 2">
            <a:extLst>
              <a:ext uri="{FF2B5EF4-FFF2-40B4-BE49-F238E27FC236}">
                <a16:creationId xmlns:a16="http://schemas.microsoft.com/office/drawing/2014/main" id="{74C623C1-56BA-4269-9830-ADB6CCA124FB}"/>
              </a:ext>
            </a:extLst>
          </p:cNvPr>
          <p:cNvSpPr>
            <a:spLocks noChangeArrowheads="1"/>
          </p:cNvSpPr>
          <p:nvPr/>
        </p:nvSpPr>
        <p:spPr bwMode="auto">
          <a:xfrm>
            <a:off x="757238" y="0"/>
            <a:ext cx="8382000" cy="9144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91440" anchor="b"/>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8C1B54"/>
                </a:solidFill>
              </a:rPr>
              <a:t>THE MULTIPLIER</a:t>
            </a:r>
          </a:p>
        </p:txBody>
      </p:sp>
      <p:sp>
        <p:nvSpPr>
          <p:cNvPr id="1311753" name="Rectangle 9">
            <a:extLst>
              <a:ext uri="{FF2B5EF4-FFF2-40B4-BE49-F238E27FC236}">
                <a16:creationId xmlns:a16="http://schemas.microsoft.com/office/drawing/2014/main" id="{FFE2254E-6F63-4935-81A7-BCD44E1B3034}"/>
              </a:ext>
            </a:extLst>
          </p:cNvPr>
          <p:cNvSpPr>
            <a:spLocks noChangeArrowheads="1"/>
          </p:cNvSpPr>
          <p:nvPr/>
        </p:nvSpPr>
        <p:spPr bwMode="auto">
          <a:xfrm>
            <a:off x="1066800" y="1066800"/>
            <a:ext cx="739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10000"/>
              </a:spcBef>
              <a:spcAft>
                <a:spcPct val="10000"/>
              </a:spcAft>
            </a:pPr>
            <a:r>
              <a:rPr lang="en-US" altLang="en-US" sz="2400">
                <a:solidFill>
                  <a:srgbClr val="1469B2"/>
                </a:solidFill>
              </a:rPr>
              <a:t>THE MULTIPLIER EQUATION</a:t>
            </a:r>
          </a:p>
        </p:txBody>
      </p:sp>
      <p:graphicFrame>
        <p:nvGraphicFramePr>
          <p:cNvPr id="1311755" name="Object 11">
            <a:extLst>
              <a:ext uri="{FF2B5EF4-FFF2-40B4-BE49-F238E27FC236}">
                <a16:creationId xmlns:a16="http://schemas.microsoft.com/office/drawing/2014/main" id="{57176101-E5A0-4B4C-AB96-9FD37D746554}"/>
              </a:ext>
            </a:extLst>
          </p:cNvPr>
          <p:cNvGraphicFramePr>
            <a:graphicFrameLocks noChangeAspect="1"/>
          </p:cNvGraphicFramePr>
          <p:nvPr/>
        </p:nvGraphicFramePr>
        <p:xfrm>
          <a:off x="3505200" y="3006725"/>
          <a:ext cx="1676400" cy="879475"/>
        </p:xfrm>
        <a:graphic>
          <a:graphicData uri="http://schemas.openxmlformats.org/presentationml/2006/ole">
            <mc:AlternateContent xmlns:mc="http://schemas.openxmlformats.org/markup-compatibility/2006">
              <mc:Choice xmlns:v="urn:schemas-microsoft-com:vml" Requires="v">
                <p:oleObj name="Equation" r:id="rId2" imgW="748975" imgH="393529" progId="Equation.COEE2">
                  <p:embed/>
                </p:oleObj>
              </mc:Choice>
              <mc:Fallback>
                <p:oleObj name="Equation" r:id="rId2" imgW="748975" imgH="393529" progId="Equation.COEE2">
                  <p:embed/>
                  <p:pic>
                    <p:nvPicPr>
                      <p:cNvPr id="0" name="Object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3006725"/>
                        <a:ext cx="1676400" cy="879475"/>
                      </a:xfrm>
                      <a:prstGeom prst="rect">
                        <a:avLst/>
                      </a:prstGeom>
                      <a:solidFill>
                        <a:srgbClr val="FFF0D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311756" name="Object 12">
            <a:extLst>
              <a:ext uri="{FF2B5EF4-FFF2-40B4-BE49-F238E27FC236}">
                <a16:creationId xmlns:a16="http://schemas.microsoft.com/office/drawing/2014/main" id="{494AA5FD-6441-438F-A5BA-C14BFF4AC7FA}"/>
              </a:ext>
            </a:extLst>
          </p:cNvPr>
          <p:cNvGraphicFramePr>
            <a:graphicFrameLocks noChangeAspect="1"/>
          </p:cNvGraphicFramePr>
          <p:nvPr/>
        </p:nvGraphicFramePr>
        <p:xfrm>
          <a:off x="1828800" y="4886325"/>
          <a:ext cx="1371600" cy="720725"/>
        </p:xfrm>
        <a:graphic>
          <a:graphicData uri="http://schemas.openxmlformats.org/presentationml/2006/ole">
            <mc:AlternateContent xmlns:mc="http://schemas.openxmlformats.org/markup-compatibility/2006">
              <mc:Choice xmlns:v="urn:schemas-microsoft-com:vml" Requires="v">
                <p:oleObj name="Equation" r:id="rId4" imgW="748975" imgH="393529" progId="Equation.COEE2">
                  <p:embed/>
                </p:oleObj>
              </mc:Choice>
              <mc:Fallback>
                <p:oleObj name="Equation" r:id="rId4" imgW="748975" imgH="393529" progId="Equation.COEE2">
                  <p:embed/>
                  <p:pic>
                    <p:nvPicPr>
                      <p:cNvPr id="0" name="Object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8800" y="4886325"/>
                        <a:ext cx="1371600" cy="720725"/>
                      </a:xfrm>
                      <a:prstGeom prst="rect">
                        <a:avLst/>
                      </a:prstGeom>
                      <a:solidFill>
                        <a:srgbClr val="FFF0D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11757" name="Rectangle 13">
            <a:extLst>
              <a:ext uri="{FF2B5EF4-FFF2-40B4-BE49-F238E27FC236}">
                <a16:creationId xmlns:a16="http://schemas.microsoft.com/office/drawing/2014/main" id="{0F1562BB-83D8-4D17-9387-413F6FD451BC}"/>
              </a:ext>
            </a:extLst>
          </p:cNvPr>
          <p:cNvSpPr>
            <a:spLocks noChangeArrowheads="1"/>
          </p:cNvSpPr>
          <p:nvPr/>
        </p:nvSpPr>
        <p:spPr bwMode="auto">
          <a:xfrm>
            <a:off x="1371600" y="3895725"/>
            <a:ext cx="65532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25000"/>
              </a:spcBef>
              <a:spcAft>
                <a:spcPct val="25000"/>
              </a:spcAft>
            </a:pPr>
            <a:r>
              <a:rPr lang="en-US" altLang="en-US" sz="2000" b="0">
                <a:solidFill>
                  <a:schemeClr val="tx1"/>
                </a:solidFill>
                <a:latin typeface="Arial" panose="020B0604020202020204" pitchFamily="34" charset="0"/>
              </a:rPr>
              <a:t>Because </a:t>
            </a:r>
            <a:r>
              <a:rPr lang="en-US" altLang="en-US" sz="2000" b="0">
                <a:solidFill>
                  <a:schemeClr val="tx1"/>
                </a:solidFill>
                <a:latin typeface="Symbol" panose="05050102010706020507" pitchFamily="18" charset="2"/>
              </a:rPr>
              <a:t>D</a:t>
            </a:r>
            <a:r>
              <a:rPr lang="en-US" altLang="en-US" sz="2000" b="0" i="1">
                <a:solidFill>
                  <a:schemeClr val="tx1"/>
                </a:solidFill>
                <a:latin typeface="Arial" panose="020B0604020202020204" pitchFamily="34" charset="0"/>
              </a:rPr>
              <a:t>S</a:t>
            </a:r>
            <a:r>
              <a:rPr lang="en-US" altLang="en-US" sz="2000" b="0">
                <a:solidFill>
                  <a:schemeClr val="tx1"/>
                </a:solidFill>
                <a:latin typeface="Arial" panose="020B0604020202020204" pitchFamily="34" charset="0"/>
              </a:rPr>
              <a:t> must be equal to </a:t>
            </a:r>
            <a:r>
              <a:rPr lang="en-US" altLang="en-US" sz="2000" b="0">
                <a:solidFill>
                  <a:schemeClr val="tx1"/>
                </a:solidFill>
                <a:latin typeface="Symbol" panose="05050102010706020507" pitchFamily="18" charset="2"/>
              </a:rPr>
              <a:t>D</a:t>
            </a:r>
            <a:r>
              <a:rPr lang="en-US" altLang="en-US" sz="2000" b="0" i="1">
                <a:solidFill>
                  <a:schemeClr val="tx1"/>
                </a:solidFill>
                <a:latin typeface="Arial" panose="020B0604020202020204" pitchFamily="34" charset="0"/>
              </a:rPr>
              <a:t>I</a:t>
            </a:r>
            <a:r>
              <a:rPr lang="en-US" altLang="en-US" sz="2000" b="0">
                <a:solidFill>
                  <a:schemeClr val="tx1"/>
                </a:solidFill>
                <a:latin typeface="Arial" panose="020B0604020202020204" pitchFamily="34" charset="0"/>
              </a:rPr>
              <a:t> for equilibrium to be restored, we can substitute </a:t>
            </a:r>
            <a:r>
              <a:rPr lang="en-US" altLang="en-US" sz="2000" b="0">
                <a:solidFill>
                  <a:schemeClr val="tx1"/>
                </a:solidFill>
                <a:latin typeface="Symbol" panose="05050102010706020507" pitchFamily="18" charset="2"/>
              </a:rPr>
              <a:t>D</a:t>
            </a:r>
            <a:r>
              <a:rPr lang="en-US" altLang="en-US" sz="2000" b="0" i="1">
                <a:solidFill>
                  <a:schemeClr val="tx1"/>
                </a:solidFill>
                <a:latin typeface="Arial" panose="020B0604020202020204" pitchFamily="34" charset="0"/>
              </a:rPr>
              <a:t>I</a:t>
            </a:r>
            <a:r>
              <a:rPr lang="en-US" altLang="en-US" sz="2000" b="0">
                <a:solidFill>
                  <a:schemeClr val="tx1"/>
                </a:solidFill>
                <a:latin typeface="Arial" panose="020B0604020202020204" pitchFamily="34" charset="0"/>
              </a:rPr>
              <a:t> for </a:t>
            </a:r>
            <a:r>
              <a:rPr lang="en-US" altLang="en-US" sz="2000" b="0">
                <a:solidFill>
                  <a:schemeClr val="tx1"/>
                </a:solidFill>
                <a:latin typeface="Symbol" panose="05050102010706020507" pitchFamily="18" charset="2"/>
              </a:rPr>
              <a:t>D</a:t>
            </a:r>
            <a:r>
              <a:rPr lang="en-US" altLang="en-US" sz="2000" b="0" i="1">
                <a:solidFill>
                  <a:schemeClr val="tx1"/>
                </a:solidFill>
                <a:latin typeface="Arial" panose="020B0604020202020204" pitchFamily="34" charset="0"/>
              </a:rPr>
              <a:t>S</a:t>
            </a:r>
            <a:r>
              <a:rPr lang="en-US" altLang="en-US" sz="2000" b="0">
                <a:solidFill>
                  <a:schemeClr val="tx1"/>
                </a:solidFill>
                <a:latin typeface="Arial" panose="020B0604020202020204" pitchFamily="34" charset="0"/>
              </a:rPr>
              <a:t> and solve:</a:t>
            </a:r>
          </a:p>
        </p:txBody>
      </p:sp>
      <p:sp>
        <p:nvSpPr>
          <p:cNvPr id="1311758" name="Rectangle 14">
            <a:extLst>
              <a:ext uri="{FF2B5EF4-FFF2-40B4-BE49-F238E27FC236}">
                <a16:creationId xmlns:a16="http://schemas.microsoft.com/office/drawing/2014/main" id="{E39F9F8B-CF20-44B5-BF82-5AE4A179EF3F}"/>
              </a:ext>
            </a:extLst>
          </p:cNvPr>
          <p:cNvSpPr>
            <a:spLocks noChangeArrowheads="1"/>
          </p:cNvSpPr>
          <p:nvPr/>
        </p:nvSpPr>
        <p:spPr bwMode="auto">
          <a:xfrm>
            <a:off x="3276600" y="5038725"/>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25000"/>
              </a:spcBef>
              <a:spcAft>
                <a:spcPct val="25000"/>
              </a:spcAft>
            </a:pPr>
            <a:r>
              <a:rPr lang="en-US" altLang="en-US" sz="2400" b="0">
                <a:solidFill>
                  <a:schemeClr val="tx1"/>
                </a:solidFill>
                <a:latin typeface="Arial" panose="020B0604020202020204" pitchFamily="34" charset="0"/>
              </a:rPr>
              <a:t>therefore,</a:t>
            </a:r>
          </a:p>
        </p:txBody>
      </p:sp>
      <p:graphicFrame>
        <p:nvGraphicFramePr>
          <p:cNvPr id="1311759" name="Object 15">
            <a:extLst>
              <a:ext uri="{FF2B5EF4-FFF2-40B4-BE49-F238E27FC236}">
                <a16:creationId xmlns:a16="http://schemas.microsoft.com/office/drawing/2014/main" id="{9191D690-6C36-44CC-B624-FCC484FF9594}"/>
              </a:ext>
            </a:extLst>
          </p:cNvPr>
          <p:cNvGraphicFramePr>
            <a:graphicFrameLocks noChangeAspect="1"/>
          </p:cNvGraphicFramePr>
          <p:nvPr/>
        </p:nvGraphicFramePr>
        <p:xfrm>
          <a:off x="4876800" y="4899025"/>
          <a:ext cx="1981200" cy="749300"/>
        </p:xfrm>
        <a:graphic>
          <a:graphicData uri="http://schemas.openxmlformats.org/presentationml/2006/ole">
            <mc:AlternateContent xmlns:mc="http://schemas.openxmlformats.org/markup-compatibility/2006">
              <mc:Choice xmlns:v="urn:schemas-microsoft-com:vml" Requires="v">
                <p:oleObj name="Equation" r:id="rId6" imgW="1040948" imgH="393529" progId="Equation.COEE2">
                  <p:embed/>
                </p:oleObj>
              </mc:Choice>
              <mc:Fallback>
                <p:oleObj name="Equation" r:id="rId6" imgW="1040948" imgH="393529" progId="Equation.COEE2">
                  <p:embed/>
                  <p:pic>
                    <p:nvPicPr>
                      <p:cNvPr id="0" name="Object 1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76800" y="4899025"/>
                        <a:ext cx="1981200" cy="749300"/>
                      </a:xfrm>
                      <a:prstGeom prst="rect">
                        <a:avLst/>
                      </a:prstGeom>
                      <a:solidFill>
                        <a:srgbClr val="FFF0D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311760" name="Object 16">
            <a:extLst>
              <a:ext uri="{FF2B5EF4-FFF2-40B4-BE49-F238E27FC236}">
                <a16:creationId xmlns:a16="http://schemas.microsoft.com/office/drawing/2014/main" id="{A709CFCD-C0F8-4731-8CDB-C64460403735}"/>
              </a:ext>
            </a:extLst>
          </p:cNvPr>
          <p:cNvGraphicFramePr>
            <a:graphicFrameLocks noChangeAspect="1"/>
          </p:cNvGraphicFramePr>
          <p:nvPr/>
        </p:nvGraphicFramePr>
        <p:xfrm>
          <a:off x="1828800" y="5800725"/>
          <a:ext cx="2209800" cy="752475"/>
        </p:xfrm>
        <a:graphic>
          <a:graphicData uri="http://schemas.openxmlformats.org/presentationml/2006/ole">
            <mc:AlternateContent xmlns:mc="http://schemas.openxmlformats.org/markup-compatibility/2006">
              <mc:Choice xmlns:v="urn:schemas-microsoft-com:vml" Requires="v">
                <p:oleObj name="Equation" r:id="rId8" imgW="1155700" imgH="393700" progId="Equation.COEE2">
                  <p:embed/>
                </p:oleObj>
              </mc:Choice>
              <mc:Fallback>
                <p:oleObj name="Equation" r:id="rId8" imgW="1155700" imgH="393700" progId="Equation.COEE2">
                  <p:embed/>
                  <p:pic>
                    <p:nvPicPr>
                      <p:cNvPr id="0" name="Object 1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28800" y="5800725"/>
                        <a:ext cx="2209800" cy="752475"/>
                      </a:xfrm>
                      <a:prstGeom prst="rect">
                        <a:avLst/>
                      </a:prstGeom>
                      <a:solidFill>
                        <a:srgbClr val="FFF0D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11761" name="Rectangle 17">
            <a:extLst>
              <a:ext uri="{FF2B5EF4-FFF2-40B4-BE49-F238E27FC236}">
                <a16:creationId xmlns:a16="http://schemas.microsoft.com/office/drawing/2014/main" id="{4B917D62-4BD9-445B-BDCA-DB4D680B90E2}"/>
              </a:ext>
            </a:extLst>
          </p:cNvPr>
          <p:cNvSpPr>
            <a:spLocks noChangeArrowheads="1"/>
          </p:cNvSpPr>
          <p:nvPr/>
        </p:nvSpPr>
        <p:spPr bwMode="auto">
          <a:xfrm>
            <a:off x="4038600" y="5876925"/>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25000"/>
              </a:spcBef>
              <a:spcAft>
                <a:spcPct val="25000"/>
              </a:spcAft>
            </a:pPr>
            <a:r>
              <a:rPr lang="en-US" altLang="en-US" sz="2400" b="0">
                <a:solidFill>
                  <a:schemeClr val="tx1"/>
                </a:solidFill>
                <a:latin typeface="Arial" panose="020B0604020202020204" pitchFamily="34" charset="0"/>
              </a:rPr>
              <a:t>, or</a:t>
            </a:r>
          </a:p>
        </p:txBody>
      </p:sp>
      <p:graphicFrame>
        <p:nvGraphicFramePr>
          <p:cNvPr id="1311762" name="Object 18">
            <a:extLst>
              <a:ext uri="{FF2B5EF4-FFF2-40B4-BE49-F238E27FC236}">
                <a16:creationId xmlns:a16="http://schemas.microsoft.com/office/drawing/2014/main" id="{2E801741-7FBA-4485-9EE5-3309C79D5DFD}"/>
              </a:ext>
            </a:extLst>
          </p:cNvPr>
          <p:cNvGraphicFramePr>
            <a:graphicFrameLocks noChangeAspect="1"/>
          </p:cNvGraphicFramePr>
          <p:nvPr/>
        </p:nvGraphicFramePr>
        <p:xfrm>
          <a:off x="4800600" y="5800725"/>
          <a:ext cx="2590800" cy="744538"/>
        </p:xfrm>
        <a:graphic>
          <a:graphicData uri="http://schemas.openxmlformats.org/presentationml/2006/ole">
            <mc:AlternateContent xmlns:mc="http://schemas.openxmlformats.org/markup-compatibility/2006">
              <mc:Choice xmlns:v="urn:schemas-microsoft-com:vml" Requires="v">
                <p:oleObj name="Equation" r:id="rId10" imgW="1371600" imgH="393480" progId="Equation.COEE2">
                  <p:embed/>
                </p:oleObj>
              </mc:Choice>
              <mc:Fallback>
                <p:oleObj name="Equation" r:id="rId10" imgW="1371600" imgH="393480" progId="Equation.COEE2">
                  <p:embed/>
                  <p:pic>
                    <p:nvPicPr>
                      <p:cNvPr id="0" name="Object 1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800600" y="5800725"/>
                        <a:ext cx="2590800" cy="744538"/>
                      </a:xfrm>
                      <a:prstGeom prst="rect">
                        <a:avLst/>
                      </a:prstGeom>
                      <a:solidFill>
                        <a:srgbClr val="FFF0D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11763" name="Rectangle 19">
            <a:extLst>
              <a:ext uri="{FF2B5EF4-FFF2-40B4-BE49-F238E27FC236}">
                <a16:creationId xmlns:a16="http://schemas.microsoft.com/office/drawing/2014/main" id="{1E016624-FF09-402C-B59E-CFECF77901BD}"/>
              </a:ext>
            </a:extLst>
          </p:cNvPr>
          <p:cNvSpPr>
            <a:spLocks noChangeArrowheads="1"/>
          </p:cNvSpPr>
          <p:nvPr/>
        </p:nvSpPr>
        <p:spPr bwMode="auto">
          <a:xfrm>
            <a:off x="1371600" y="2397125"/>
            <a:ext cx="6400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10000"/>
              </a:spcBef>
              <a:spcAft>
                <a:spcPct val="25000"/>
              </a:spcAft>
            </a:pPr>
            <a:r>
              <a:rPr lang="en-US" altLang="en-US" sz="2000" b="0">
                <a:solidFill>
                  <a:schemeClr val="tx1"/>
                </a:solidFill>
              </a:rPr>
              <a:t>The marginal propensity to save may be expressed as:</a:t>
            </a:r>
            <a:endParaRPr lang="en-US" altLang="en-US" sz="2400" b="0">
              <a:solidFill>
                <a:schemeClr val="tx1"/>
              </a:solidFill>
            </a:endParaRPr>
          </a:p>
        </p:txBody>
      </p:sp>
      <p:sp>
        <p:nvSpPr>
          <p:cNvPr id="1311764" name="Rectangle 20">
            <a:extLst>
              <a:ext uri="{FF2B5EF4-FFF2-40B4-BE49-F238E27FC236}">
                <a16:creationId xmlns:a16="http://schemas.microsoft.com/office/drawing/2014/main" id="{2AE5DC5C-EB1B-4F1E-9925-BE966B6C9606}"/>
              </a:ext>
            </a:extLst>
          </p:cNvPr>
          <p:cNvSpPr>
            <a:spLocks noChangeArrowheads="1"/>
          </p:cNvSpPr>
          <p:nvPr/>
        </p:nvSpPr>
        <p:spPr bwMode="auto">
          <a:xfrm>
            <a:off x="746125" y="1676400"/>
            <a:ext cx="7785100" cy="533400"/>
          </a:xfrm>
          <a:prstGeom prst="rect">
            <a:avLst/>
          </a:prstGeom>
          <a:solidFill>
            <a:srgbClr val="FFF0D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1400">
                <a:solidFill>
                  <a:schemeClr val="tx1"/>
                </a:solidFill>
              </a:rPr>
              <a:t>Equilibrium will be restored only when saving has increased by exactly the amount of</a:t>
            </a:r>
          </a:p>
          <a:p>
            <a:pPr eaLnBrk="1" hangingPunct="1">
              <a:spcBef>
                <a:spcPct val="0"/>
              </a:spcBef>
            </a:pPr>
            <a:r>
              <a:rPr lang="en-US" altLang="en-US" sz="1400">
                <a:solidFill>
                  <a:schemeClr val="tx1"/>
                </a:solidFill>
              </a:rPr>
              <a:t>the initial increase in </a:t>
            </a:r>
            <a:r>
              <a:rPr lang="en-US" altLang="en-US" sz="1400" i="1">
                <a:solidFill>
                  <a:schemeClr val="tx1"/>
                </a:solidFill>
              </a:rPr>
              <a:t>I</a:t>
            </a:r>
            <a:r>
              <a:rPr lang="en-US" altLang="en-US" sz="1400">
                <a:solidFill>
                  <a:schemeClr val="tx1"/>
                </a:solidFill>
              </a:rPr>
              <a:t>.</a:t>
            </a:r>
          </a:p>
        </p:txBody>
      </p:sp>
      <p:sp>
        <p:nvSpPr>
          <p:cNvPr id="15" name="TextBox 14">
            <a:hlinkClick r:id="rId12" action="ppaction://hlinksldjump"/>
            <a:extLst>
              <a:ext uri="{FF2B5EF4-FFF2-40B4-BE49-F238E27FC236}">
                <a16:creationId xmlns:a16="http://schemas.microsoft.com/office/drawing/2014/main" id="{782DF42B-E592-41FF-9396-93374D3F8880}"/>
              </a:ext>
            </a:extLst>
          </p:cNvPr>
          <p:cNvSpPr txBox="1"/>
          <p:nvPr/>
        </p:nvSpPr>
        <p:spPr>
          <a:xfrm>
            <a:off x="7772400" y="6096000"/>
            <a:ext cx="762000" cy="369332"/>
          </a:xfrm>
          <a:prstGeom prst="rect">
            <a:avLst/>
          </a:prstGeom>
          <a:noFill/>
        </p:spPr>
        <p:txBody>
          <a:bodyPr wrap="square" rtlCol="0">
            <a:spAutoFit/>
          </a:bodyPr>
          <a:lstStyle/>
          <a:p>
            <a:r>
              <a:rPr lang="en-US" dirty="0">
                <a:solidFill>
                  <a:srgbClr val="FF0000"/>
                </a:solidFill>
                <a:hlinkClick r:id="rId13" action="ppaction://hlinksldjump">
                  <a:extLst>
                    <a:ext uri="{A12FA001-AC4F-418D-AE19-62706E023703}">
                      <ahyp:hlinkClr xmlns:ahyp="http://schemas.microsoft.com/office/drawing/2018/hyperlinkcolor" val="tx"/>
                    </a:ext>
                  </a:extLst>
                </a:hlinkClick>
              </a:rPr>
              <a:t>Back</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11753">
                                            <p:txEl>
                                              <p:pRg st="0" end="0"/>
                                            </p:txEl>
                                          </p:spTgt>
                                        </p:tgtEl>
                                        <p:attrNameLst>
                                          <p:attrName>style.visibility</p:attrName>
                                        </p:attrNameLst>
                                      </p:cBhvr>
                                      <p:to>
                                        <p:strVal val="visible"/>
                                      </p:to>
                                    </p:set>
                                    <p:animEffect transition="in" filter="wipe(left)">
                                      <p:cBhvr>
                                        <p:cTn id="7" dur="500"/>
                                        <p:tgtEl>
                                          <p:spTgt spid="1311753">
                                            <p:txEl>
                                              <p:pRg st="0" end="0"/>
                                            </p:txEl>
                                          </p:spTgt>
                                        </p:tgtEl>
                                      </p:cBhvr>
                                    </p:animEffect>
                                  </p:childTnLst>
                                </p:cTn>
                              </p:par>
                            </p:childTnLst>
                          </p:cTn>
                        </p:par>
                        <p:par>
                          <p:cTn id="8" fill="hold" nodeType="afterGroup">
                            <p:stCondLst>
                              <p:cond delay="500"/>
                            </p:stCondLst>
                            <p:childTnLst>
                              <p:par>
                                <p:cTn id="9" presetID="20" presetClass="entr" presetSubtype="0" fill="hold" grpId="0" nodeType="afterEffect">
                                  <p:stCondLst>
                                    <p:cond delay="0"/>
                                  </p:stCondLst>
                                  <p:childTnLst>
                                    <p:set>
                                      <p:cBhvr>
                                        <p:cTn id="10" dur="1" fill="hold">
                                          <p:stCondLst>
                                            <p:cond delay="0"/>
                                          </p:stCondLst>
                                        </p:cTn>
                                        <p:tgtEl>
                                          <p:spTgt spid="1311764"/>
                                        </p:tgtEl>
                                        <p:attrNameLst>
                                          <p:attrName>style.visibility</p:attrName>
                                        </p:attrNameLst>
                                      </p:cBhvr>
                                      <p:to>
                                        <p:strVal val="visible"/>
                                      </p:to>
                                    </p:set>
                                    <p:animEffect transition="in" filter="wedge">
                                      <p:cBhvr>
                                        <p:cTn id="11" dur="1000"/>
                                        <p:tgtEl>
                                          <p:spTgt spid="131176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311763"/>
                                        </p:tgtEl>
                                        <p:attrNameLst>
                                          <p:attrName>style.visibility</p:attrName>
                                        </p:attrNameLst>
                                      </p:cBhvr>
                                      <p:to>
                                        <p:strVal val="visible"/>
                                      </p:to>
                                    </p:set>
                                    <p:animEffect transition="in" filter="wipe(left)">
                                      <p:cBhvr>
                                        <p:cTn id="16" dur="500"/>
                                        <p:tgtEl>
                                          <p:spTgt spid="1311763"/>
                                        </p:tgtEl>
                                      </p:cBhvr>
                                    </p:animEffect>
                                  </p:childTnLst>
                                </p:cTn>
                              </p:par>
                            </p:childTnLst>
                          </p:cTn>
                        </p:par>
                        <p:par>
                          <p:cTn id="17" fill="hold" nodeType="afterGroup">
                            <p:stCondLst>
                              <p:cond delay="500"/>
                            </p:stCondLst>
                            <p:childTnLst>
                              <p:par>
                                <p:cTn id="18" presetID="17" presetClass="entr" presetSubtype="10" fill="hold" nodeType="afterEffect">
                                  <p:stCondLst>
                                    <p:cond delay="0"/>
                                  </p:stCondLst>
                                  <p:childTnLst>
                                    <p:set>
                                      <p:cBhvr>
                                        <p:cTn id="19" dur="1" fill="hold">
                                          <p:stCondLst>
                                            <p:cond delay="0"/>
                                          </p:stCondLst>
                                        </p:cTn>
                                        <p:tgtEl>
                                          <p:spTgt spid="1311755"/>
                                        </p:tgtEl>
                                        <p:attrNameLst>
                                          <p:attrName>style.visibility</p:attrName>
                                        </p:attrNameLst>
                                      </p:cBhvr>
                                      <p:to>
                                        <p:strVal val="visible"/>
                                      </p:to>
                                    </p:set>
                                    <p:anim calcmode="lin" valueType="num">
                                      <p:cBhvr>
                                        <p:cTn id="20" dur="500" fill="hold"/>
                                        <p:tgtEl>
                                          <p:spTgt spid="1311755"/>
                                        </p:tgtEl>
                                        <p:attrNameLst>
                                          <p:attrName>ppt_w</p:attrName>
                                        </p:attrNameLst>
                                      </p:cBhvr>
                                      <p:tavLst>
                                        <p:tav tm="0">
                                          <p:val>
                                            <p:fltVal val="0"/>
                                          </p:val>
                                        </p:tav>
                                        <p:tav tm="100000">
                                          <p:val>
                                            <p:strVal val="#ppt_w"/>
                                          </p:val>
                                        </p:tav>
                                      </p:tavLst>
                                    </p:anim>
                                    <p:anim calcmode="lin" valueType="num">
                                      <p:cBhvr>
                                        <p:cTn id="21" dur="500" fill="hold"/>
                                        <p:tgtEl>
                                          <p:spTgt spid="1311755"/>
                                        </p:tgtEl>
                                        <p:attrNameLst>
                                          <p:attrName>ppt_h</p:attrName>
                                        </p:attrNameLst>
                                      </p:cBhvr>
                                      <p:tavLst>
                                        <p:tav tm="0">
                                          <p:val>
                                            <p:strVal val="#ppt_h"/>
                                          </p:val>
                                        </p:tav>
                                        <p:tav tm="100000">
                                          <p:val>
                                            <p:strVal val="#ppt_h"/>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311757"/>
                                        </p:tgtEl>
                                        <p:attrNameLst>
                                          <p:attrName>style.visibility</p:attrName>
                                        </p:attrNameLst>
                                      </p:cBhvr>
                                      <p:to>
                                        <p:strVal val="visible"/>
                                      </p:to>
                                    </p:set>
                                    <p:animEffect transition="in" filter="wipe(left)">
                                      <p:cBhvr>
                                        <p:cTn id="26" dur="500"/>
                                        <p:tgtEl>
                                          <p:spTgt spid="1311757"/>
                                        </p:tgtEl>
                                      </p:cBhvr>
                                    </p:animEffect>
                                  </p:childTnLst>
                                </p:cTn>
                              </p:par>
                            </p:childTnLst>
                          </p:cTn>
                        </p:par>
                        <p:par>
                          <p:cTn id="27" fill="hold" nodeType="afterGroup">
                            <p:stCondLst>
                              <p:cond delay="500"/>
                            </p:stCondLst>
                            <p:childTnLst>
                              <p:par>
                                <p:cTn id="28" presetID="17" presetClass="entr" presetSubtype="10" fill="hold" nodeType="afterEffect">
                                  <p:stCondLst>
                                    <p:cond delay="0"/>
                                  </p:stCondLst>
                                  <p:childTnLst>
                                    <p:set>
                                      <p:cBhvr>
                                        <p:cTn id="29" dur="1" fill="hold">
                                          <p:stCondLst>
                                            <p:cond delay="0"/>
                                          </p:stCondLst>
                                        </p:cTn>
                                        <p:tgtEl>
                                          <p:spTgt spid="1311756"/>
                                        </p:tgtEl>
                                        <p:attrNameLst>
                                          <p:attrName>style.visibility</p:attrName>
                                        </p:attrNameLst>
                                      </p:cBhvr>
                                      <p:to>
                                        <p:strVal val="visible"/>
                                      </p:to>
                                    </p:set>
                                    <p:anim calcmode="lin" valueType="num">
                                      <p:cBhvr>
                                        <p:cTn id="30" dur="500" fill="hold"/>
                                        <p:tgtEl>
                                          <p:spTgt spid="1311756"/>
                                        </p:tgtEl>
                                        <p:attrNameLst>
                                          <p:attrName>ppt_w</p:attrName>
                                        </p:attrNameLst>
                                      </p:cBhvr>
                                      <p:tavLst>
                                        <p:tav tm="0">
                                          <p:val>
                                            <p:fltVal val="0"/>
                                          </p:val>
                                        </p:tav>
                                        <p:tav tm="100000">
                                          <p:val>
                                            <p:strVal val="#ppt_w"/>
                                          </p:val>
                                        </p:tav>
                                      </p:tavLst>
                                    </p:anim>
                                    <p:anim calcmode="lin" valueType="num">
                                      <p:cBhvr>
                                        <p:cTn id="31" dur="500" fill="hold"/>
                                        <p:tgtEl>
                                          <p:spTgt spid="1311756"/>
                                        </p:tgtEl>
                                        <p:attrNameLst>
                                          <p:attrName>ppt_h</p:attrName>
                                        </p:attrNameLst>
                                      </p:cBhvr>
                                      <p:tavLst>
                                        <p:tav tm="0">
                                          <p:val>
                                            <p:strVal val="#ppt_h"/>
                                          </p:val>
                                        </p:tav>
                                        <p:tav tm="100000">
                                          <p:val>
                                            <p:strVal val="#ppt_h"/>
                                          </p:val>
                                        </p:tav>
                                      </p:tavLst>
                                    </p:anim>
                                  </p:childTnLst>
                                </p:cTn>
                              </p:par>
                            </p:childTnLst>
                          </p:cTn>
                        </p:par>
                        <p:par>
                          <p:cTn id="32" fill="hold" nodeType="afterGroup">
                            <p:stCondLst>
                              <p:cond delay="1000"/>
                            </p:stCondLst>
                            <p:childTnLst>
                              <p:par>
                                <p:cTn id="33" presetID="22" presetClass="entr" presetSubtype="8" fill="hold" grpId="0" nodeType="afterEffect">
                                  <p:stCondLst>
                                    <p:cond delay="0"/>
                                  </p:stCondLst>
                                  <p:childTnLst>
                                    <p:set>
                                      <p:cBhvr>
                                        <p:cTn id="34" dur="1" fill="hold">
                                          <p:stCondLst>
                                            <p:cond delay="0"/>
                                          </p:stCondLst>
                                        </p:cTn>
                                        <p:tgtEl>
                                          <p:spTgt spid="1311758"/>
                                        </p:tgtEl>
                                        <p:attrNameLst>
                                          <p:attrName>style.visibility</p:attrName>
                                        </p:attrNameLst>
                                      </p:cBhvr>
                                      <p:to>
                                        <p:strVal val="visible"/>
                                      </p:to>
                                    </p:set>
                                    <p:animEffect transition="in" filter="wipe(left)">
                                      <p:cBhvr>
                                        <p:cTn id="35" dur="500"/>
                                        <p:tgtEl>
                                          <p:spTgt spid="1311758"/>
                                        </p:tgtEl>
                                      </p:cBhvr>
                                    </p:animEffect>
                                  </p:childTnLst>
                                </p:cTn>
                              </p:par>
                            </p:childTnLst>
                          </p:cTn>
                        </p:par>
                        <p:par>
                          <p:cTn id="36" fill="hold" nodeType="afterGroup">
                            <p:stCondLst>
                              <p:cond delay="1500"/>
                            </p:stCondLst>
                            <p:childTnLst>
                              <p:par>
                                <p:cTn id="37" presetID="17" presetClass="entr" presetSubtype="10" fill="hold" nodeType="afterEffect">
                                  <p:stCondLst>
                                    <p:cond delay="0"/>
                                  </p:stCondLst>
                                  <p:childTnLst>
                                    <p:set>
                                      <p:cBhvr>
                                        <p:cTn id="38" dur="1" fill="hold">
                                          <p:stCondLst>
                                            <p:cond delay="0"/>
                                          </p:stCondLst>
                                        </p:cTn>
                                        <p:tgtEl>
                                          <p:spTgt spid="1311759"/>
                                        </p:tgtEl>
                                        <p:attrNameLst>
                                          <p:attrName>style.visibility</p:attrName>
                                        </p:attrNameLst>
                                      </p:cBhvr>
                                      <p:to>
                                        <p:strVal val="visible"/>
                                      </p:to>
                                    </p:set>
                                    <p:anim calcmode="lin" valueType="num">
                                      <p:cBhvr>
                                        <p:cTn id="39" dur="500" fill="hold"/>
                                        <p:tgtEl>
                                          <p:spTgt spid="1311759"/>
                                        </p:tgtEl>
                                        <p:attrNameLst>
                                          <p:attrName>ppt_w</p:attrName>
                                        </p:attrNameLst>
                                      </p:cBhvr>
                                      <p:tavLst>
                                        <p:tav tm="0">
                                          <p:val>
                                            <p:fltVal val="0"/>
                                          </p:val>
                                        </p:tav>
                                        <p:tav tm="100000">
                                          <p:val>
                                            <p:strVal val="#ppt_w"/>
                                          </p:val>
                                        </p:tav>
                                      </p:tavLst>
                                    </p:anim>
                                    <p:anim calcmode="lin" valueType="num">
                                      <p:cBhvr>
                                        <p:cTn id="40" dur="500" fill="hold"/>
                                        <p:tgtEl>
                                          <p:spTgt spid="1311759"/>
                                        </p:tgtEl>
                                        <p:attrNameLst>
                                          <p:attrName>ppt_h</p:attrName>
                                        </p:attrNameLst>
                                      </p:cBhvr>
                                      <p:tavLst>
                                        <p:tav tm="0">
                                          <p:val>
                                            <p:strVal val="#ppt_h"/>
                                          </p:val>
                                        </p:tav>
                                        <p:tav tm="100000">
                                          <p:val>
                                            <p:strVal val="#ppt_h"/>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17" presetClass="entr" presetSubtype="10" fill="hold" nodeType="clickEffect">
                                  <p:stCondLst>
                                    <p:cond delay="0"/>
                                  </p:stCondLst>
                                  <p:childTnLst>
                                    <p:set>
                                      <p:cBhvr>
                                        <p:cTn id="44" dur="1" fill="hold">
                                          <p:stCondLst>
                                            <p:cond delay="0"/>
                                          </p:stCondLst>
                                        </p:cTn>
                                        <p:tgtEl>
                                          <p:spTgt spid="1311760"/>
                                        </p:tgtEl>
                                        <p:attrNameLst>
                                          <p:attrName>style.visibility</p:attrName>
                                        </p:attrNameLst>
                                      </p:cBhvr>
                                      <p:to>
                                        <p:strVal val="visible"/>
                                      </p:to>
                                    </p:set>
                                    <p:anim calcmode="lin" valueType="num">
                                      <p:cBhvr>
                                        <p:cTn id="45" dur="500" fill="hold"/>
                                        <p:tgtEl>
                                          <p:spTgt spid="1311760"/>
                                        </p:tgtEl>
                                        <p:attrNameLst>
                                          <p:attrName>ppt_w</p:attrName>
                                        </p:attrNameLst>
                                      </p:cBhvr>
                                      <p:tavLst>
                                        <p:tav tm="0">
                                          <p:val>
                                            <p:fltVal val="0"/>
                                          </p:val>
                                        </p:tav>
                                        <p:tav tm="100000">
                                          <p:val>
                                            <p:strVal val="#ppt_w"/>
                                          </p:val>
                                        </p:tav>
                                      </p:tavLst>
                                    </p:anim>
                                    <p:anim calcmode="lin" valueType="num">
                                      <p:cBhvr>
                                        <p:cTn id="46" dur="500" fill="hold"/>
                                        <p:tgtEl>
                                          <p:spTgt spid="1311760"/>
                                        </p:tgtEl>
                                        <p:attrNameLst>
                                          <p:attrName>ppt_h</p:attrName>
                                        </p:attrNameLst>
                                      </p:cBhvr>
                                      <p:tavLst>
                                        <p:tav tm="0">
                                          <p:val>
                                            <p:strVal val="#ppt_h"/>
                                          </p:val>
                                        </p:tav>
                                        <p:tav tm="100000">
                                          <p:val>
                                            <p:strVal val="#ppt_h"/>
                                          </p:val>
                                        </p:tav>
                                      </p:tavLst>
                                    </p:anim>
                                  </p:childTnLst>
                                </p:cTn>
                              </p:par>
                            </p:childTnLst>
                          </p:cTn>
                        </p:par>
                        <p:par>
                          <p:cTn id="47" fill="hold" nodeType="afterGroup">
                            <p:stCondLst>
                              <p:cond delay="500"/>
                            </p:stCondLst>
                            <p:childTnLst>
                              <p:par>
                                <p:cTn id="48" presetID="22" presetClass="entr" presetSubtype="8" fill="hold" grpId="0" nodeType="afterEffect">
                                  <p:stCondLst>
                                    <p:cond delay="0"/>
                                  </p:stCondLst>
                                  <p:childTnLst>
                                    <p:set>
                                      <p:cBhvr>
                                        <p:cTn id="49" dur="1" fill="hold">
                                          <p:stCondLst>
                                            <p:cond delay="0"/>
                                          </p:stCondLst>
                                        </p:cTn>
                                        <p:tgtEl>
                                          <p:spTgt spid="1311761"/>
                                        </p:tgtEl>
                                        <p:attrNameLst>
                                          <p:attrName>style.visibility</p:attrName>
                                        </p:attrNameLst>
                                      </p:cBhvr>
                                      <p:to>
                                        <p:strVal val="visible"/>
                                      </p:to>
                                    </p:set>
                                    <p:animEffect transition="in" filter="wipe(left)">
                                      <p:cBhvr>
                                        <p:cTn id="50" dur="500"/>
                                        <p:tgtEl>
                                          <p:spTgt spid="1311761"/>
                                        </p:tgtEl>
                                      </p:cBhvr>
                                    </p:animEffect>
                                  </p:childTnLst>
                                </p:cTn>
                              </p:par>
                            </p:childTnLst>
                          </p:cTn>
                        </p:par>
                        <p:par>
                          <p:cTn id="51" fill="hold" nodeType="afterGroup">
                            <p:stCondLst>
                              <p:cond delay="1000"/>
                            </p:stCondLst>
                            <p:childTnLst>
                              <p:par>
                                <p:cTn id="52" presetID="17" presetClass="entr" presetSubtype="10" fill="hold" nodeType="afterEffect">
                                  <p:stCondLst>
                                    <p:cond delay="0"/>
                                  </p:stCondLst>
                                  <p:childTnLst>
                                    <p:set>
                                      <p:cBhvr>
                                        <p:cTn id="53" dur="1" fill="hold">
                                          <p:stCondLst>
                                            <p:cond delay="0"/>
                                          </p:stCondLst>
                                        </p:cTn>
                                        <p:tgtEl>
                                          <p:spTgt spid="1311762"/>
                                        </p:tgtEl>
                                        <p:attrNameLst>
                                          <p:attrName>style.visibility</p:attrName>
                                        </p:attrNameLst>
                                      </p:cBhvr>
                                      <p:to>
                                        <p:strVal val="visible"/>
                                      </p:to>
                                    </p:set>
                                    <p:anim calcmode="lin" valueType="num">
                                      <p:cBhvr>
                                        <p:cTn id="54" dur="500" fill="hold"/>
                                        <p:tgtEl>
                                          <p:spTgt spid="1311762"/>
                                        </p:tgtEl>
                                        <p:attrNameLst>
                                          <p:attrName>ppt_w</p:attrName>
                                        </p:attrNameLst>
                                      </p:cBhvr>
                                      <p:tavLst>
                                        <p:tav tm="0">
                                          <p:val>
                                            <p:fltVal val="0"/>
                                          </p:val>
                                        </p:tav>
                                        <p:tav tm="100000">
                                          <p:val>
                                            <p:strVal val="#ppt_w"/>
                                          </p:val>
                                        </p:tav>
                                      </p:tavLst>
                                    </p:anim>
                                    <p:anim calcmode="lin" valueType="num">
                                      <p:cBhvr>
                                        <p:cTn id="55" dur="500" fill="hold"/>
                                        <p:tgtEl>
                                          <p:spTgt spid="131176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1753" grpId="0" build="p" bldLvl="2" autoUpdateAnimBg="0" advAuto="0"/>
      <p:bldP spid="1311757" grpId="0" autoUpdateAnimBg="0"/>
      <p:bldP spid="1311758" grpId="0" autoUpdateAnimBg="0"/>
      <p:bldP spid="1311761" grpId="0" autoUpdateAnimBg="0"/>
      <p:bldP spid="1311763" grpId="0"/>
      <p:bldP spid="1311764" grpId="0" animBg="1"/>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Slide Number Placeholder 2">
            <a:extLst>
              <a:ext uri="{FF2B5EF4-FFF2-40B4-BE49-F238E27FC236}">
                <a16:creationId xmlns:a16="http://schemas.microsoft.com/office/drawing/2014/main" id="{743678C3-CED3-4D0E-BCE8-34A3A114CB7A}"/>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F618770E-3FD1-4856-A84C-AE2B710009AB}" type="slidenum">
              <a:rPr lang="en-US" altLang="en-US" b="0">
                <a:solidFill>
                  <a:srgbClr val="1469B2"/>
                </a:solidFill>
                <a:latin typeface="Arial" panose="020B0604020202020204" pitchFamily="34" charset="0"/>
              </a:rPr>
              <a:pPr eaLnBrk="1" hangingPunct="1"/>
              <a:t>35</a:t>
            </a:fld>
            <a:r>
              <a:rPr lang="en-US" altLang="en-US" b="0">
                <a:solidFill>
                  <a:srgbClr val="1469B2"/>
                </a:solidFill>
                <a:latin typeface="Arial" panose="020B0604020202020204" pitchFamily="34" charset="0"/>
              </a:rPr>
              <a:t> of 38</a:t>
            </a:r>
          </a:p>
        </p:txBody>
      </p:sp>
      <p:sp>
        <p:nvSpPr>
          <p:cNvPr id="34819" name="Rectangle 2">
            <a:extLst>
              <a:ext uri="{FF2B5EF4-FFF2-40B4-BE49-F238E27FC236}">
                <a16:creationId xmlns:a16="http://schemas.microsoft.com/office/drawing/2014/main" id="{C6400B0D-C1EF-4C0E-B5D9-2845B9CA5407}"/>
              </a:ext>
            </a:extLst>
          </p:cNvPr>
          <p:cNvSpPr>
            <a:spLocks noChangeArrowheads="1"/>
          </p:cNvSpPr>
          <p:nvPr/>
        </p:nvSpPr>
        <p:spPr bwMode="auto">
          <a:xfrm>
            <a:off x="757238" y="0"/>
            <a:ext cx="8382000" cy="9144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91440" anchor="b"/>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8C1B54"/>
                </a:solidFill>
              </a:rPr>
              <a:t>THE MULTIPLIER</a:t>
            </a:r>
          </a:p>
        </p:txBody>
      </p:sp>
      <p:sp>
        <p:nvSpPr>
          <p:cNvPr id="1312771" name="Rectangle 3">
            <a:extLst>
              <a:ext uri="{FF2B5EF4-FFF2-40B4-BE49-F238E27FC236}">
                <a16:creationId xmlns:a16="http://schemas.microsoft.com/office/drawing/2014/main" id="{8461D92B-F975-4B96-AABE-7AD5F9C2BAE0}"/>
              </a:ext>
            </a:extLst>
          </p:cNvPr>
          <p:cNvSpPr>
            <a:spLocks noChangeArrowheads="1"/>
          </p:cNvSpPr>
          <p:nvPr/>
        </p:nvSpPr>
        <p:spPr bwMode="auto">
          <a:xfrm>
            <a:off x="1066800" y="1143000"/>
            <a:ext cx="73914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10000"/>
              </a:spcBef>
              <a:spcAft>
                <a:spcPct val="10000"/>
              </a:spcAft>
            </a:pPr>
            <a:r>
              <a:rPr lang="en-US" altLang="en-US" sz="2400">
                <a:solidFill>
                  <a:srgbClr val="1469B2"/>
                </a:solidFill>
              </a:rPr>
              <a:t>THE SIZE OF THE MULTIPLIER IN THE REAL WORLD</a:t>
            </a:r>
          </a:p>
        </p:txBody>
      </p:sp>
      <p:sp>
        <p:nvSpPr>
          <p:cNvPr id="1312781" name="Rectangle 13">
            <a:extLst>
              <a:ext uri="{FF2B5EF4-FFF2-40B4-BE49-F238E27FC236}">
                <a16:creationId xmlns:a16="http://schemas.microsoft.com/office/drawing/2014/main" id="{5D66AE13-A6C6-4833-8829-F466A64CD687}"/>
              </a:ext>
            </a:extLst>
          </p:cNvPr>
          <p:cNvSpPr>
            <a:spLocks noChangeArrowheads="1"/>
          </p:cNvSpPr>
          <p:nvPr/>
        </p:nvSpPr>
        <p:spPr bwMode="auto">
          <a:xfrm>
            <a:off x="746125" y="2286000"/>
            <a:ext cx="7785100" cy="762000"/>
          </a:xfrm>
          <a:prstGeom prst="rect">
            <a:avLst/>
          </a:prstGeom>
          <a:solidFill>
            <a:srgbClr val="FFF0D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1400">
                <a:solidFill>
                  <a:schemeClr val="tx1"/>
                </a:solidFill>
              </a:rPr>
              <a:t>In reality, the size of the multiplier is about 1.4.  That is, a sustained increase in autonomous spending of $10 billion into the U.S. economy can be expected to raise </a:t>
            </a:r>
          </a:p>
          <a:p>
            <a:pPr eaLnBrk="1" hangingPunct="1">
              <a:spcBef>
                <a:spcPct val="0"/>
              </a:spcBef>
            </a:pPr>
            <a:r>
              <a:rPr lang="en-US" altLang="en-US" sz="1400">
                <a:solidFill>
                  <a:schemeClr val="tx1"/>
                </a:solidFill>
              </a:rPr>
              <a:t>real GDP over time by about $14 billion.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12771">
                                            <p:txEl>
                                              <p:pRg st="0" end="0"/>
                                            </p:txEl>
                                          </p:spTgt>
                                        </p:tgtEl>
                                        <p:attrNameLst>
                                          <p:attrName>style.visibility</p:attrName>
                                        </p:attrNameLst>
                                      </p:cBhvr>
                                      <p:to>
                                        <p:strVal val="visible"/>
                                      </p:to>
                                    </p:set>
                                    <p:animEffect transition="in" filter="wipe(left)">
                                      <p:cBhvr>
                                        <p:cTn id="7" dur="500"/>
                                        <p:tgtEl>
                                          <p:spTgt spid="1312771">
                                            <p:txEl>
                                              <p:pRg st="0" end="0"/>
                                            </p:txEl>
                                          </p:spTgt>
                                        </p:tgtEl>
                                      </p:cBhvr>
                                    </p:animEffect>
                                  </p:childTnLst>
                                </p:cTn>
                              </p:par>
                            </p:childTnLst>
                          </p:cTn>
                        </p:par>
                        <p:par>
                          <p:cTn id="8" fill="hold" nodeType="afterGroup">
                            <p:stCondLst>
                              <p:cond delay="500"/>
                            </p:stCondLst>
                            <p:childTnLst>
                              <p:par>
                                <p:cTn id="9" presetID="20" presetClass="entr" presetSubtype="0" fill="hold" grpId="0" nodeType="afterEffect">
                                  <p:stCondLst>
                                    <p:cond delay="0"/>
                                  </p:stCondLst>
                                  <p:childTnLst>
                                    <p:set>
                                      <p:cBhvr>
                                        <p:cTn id="10" dur="1" fill="hold">
                                          <p:stCondLst>
                                            <p:cond delay="0"/>
                                          </p:stCondLst>
                                        </p:cTn>
                                        <p:tgtEl>
                                          <p:spTgt spid="1312781"/>
                                        </p:tgtEl>
                                        <p:attrNameLst>
                                          <p:attrName>style.visibility</p:attrName>
                                        </p:attrNameLst>
                                      </p:cBhvr>
                                      <p:to>
                                        <p:strVal val="visible"/>
                                      </p:to>
                                    </p:set>
                                    <p:animEffect transition="in" filter="wedge">
                                      <p:cBhvr>
                                        <p:cTn id="11" dur="1000"/>
                                        <p:tgtEl>
                                          <p:spTgt spid="13127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2771" grpId="0" build="p" bldLvl="2" autoUpdateAnimBg="0" advAuto="0"/>
      <p:bldP spid="1312781" grpId="0" animBg="1"/>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Slide Number Placeholder 3">
            <a:extLst>
              <a:ext uri="{FF2B5EF4-FFF2-40B4-BE49-F238E27FC236}">
                <a16:creationId xmlns:a16="http://schemas.microsoft.com/office/drawing/2014/main" id="{24EC5B37-B512-41D0-B992-C9C0D00B9E41}"/>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8AF7103F-856F-4631-963D-A5D38903F95A}" type="slidenum">
              <a:rPr lang="en-US" altLang="en-US" b="0">
                <a:solidFill>
                  <a:srgbClr val="1469B2"/>
                </a:solidFill>
                <a:latin typeface="Arial" panose="020B0604020202020204" pitchFamily="34" charset="0"/>
              </a:rPr>
              <a:pPr eaLnBrk="1" hangingPunct="1"/>
              <a:t>36</a:t>
            </a:fld>
            <a:r>
              <a:rPr lang="en-US" altLang="en-US" b="0">
                <a:solidFill>
                  <a:srgbClr val="1469B2"/>
                </a:solidFill>
                <a:latin typeface="Arial" panose="020B0604020202020204" pitchFamily="34" charset="0"/>
              </a:rPr>
              <a:t> of 38</a:t>
            </a:r>
          </a:p>
        </p:txBody>
      </p:sp>
      <p:sp>
        <p:nvSpPr>
          <p:cNvPr id="976899" name="Rectangle 3">
            <a:extLst>
              <a:ext uri="{FF2B5EF4-FFF2-40B4-BE49-F238E27FC236}">
                <a16:creationId xmlns:a16="http://schemas.microsoft.com/office/drawing/2014/main" id="{2B2446B0-CE7F-4656-9351-FE8D59048813}"/>
              </a:ext>
            </a:extLst>
          </p:cNvPr>
          <p:cNvSpPr>
            <a:spLocks noGrp="1" noChangeArrowheads="1"/>
          </p:cNvSpPr>
          <p:nvPr>
            <p:ph type="body" idx="1"/>
          </p:nvPr>
        </p:nvSpPr>
        <p:spPr>
          <a:xfrm>
            <a:off x="990600" y="1247775"/>
            <a:ext cx="2819400" cy="5229225"/>
          </a:xfrm>
        </p:spPr>
        <p:txBody>
          <a:bodyPr/>
          <a:lstStyle/>
          <a:p>
            <a:pPr marL="342900" indent="-342900" eaLnBrk="1" hangingPunct="1">
              <a:lnSpc>
                <a:spcPct val="115000"/>
              </a:lnSpc>
              <a:spcBef>
                <a:spcPct val="0"/>
              </a:spcBef>
              <a:spcAft>
                <a:spcPct val="0"/>
              </a:spcAft>
            </a:pPr>
            <a:r>
              <a:rPr lang="en-US" altLang="en-US" sz="2000"/>
              <a:t>actual investment</a:t>
            </a:r>
          </a:p>
          <a:p>
            <a:pPr marL="342900" indent="-342900" eaLnBrk="1" hangingPunct="1">
              <a:lnSpc>
                <a:spcPct val="115000"/>
              </a:lnSpc>
              <a:spcBef>
                <a:spcPct val="0"/>
              </a:spcBef>
              <a:spcAft>
                <a:spcPct val="0"/>
              </a:spcAft>
            </a:pPr>
            <a:r>
              <a:rPr lang="en-US" altLang="en-US" sz="2000"/>
              <a:t>aggregate income</a:t>
            </a:r>
          </a:p>
          <a:p>
            <a:pPr marL="342900" indent="-342900" eaLnBrk="1" hangingPunct="1">
              <a:lnSpc>
                <a:spcPct val="115000"/>
              </a:lnSpc>
              <a:spcBef>
                <a:spcPct val="0"/>
              </a:spcBef>
              <a:spcAft>
                <a:spcPct val="0"/>
              </a:spcAft>
            </a:pPr>
            <a:r>
              <a:rPr lang="en-US" altLang="en-US" sz="2000"/>
              <a:t>aggregate output</a:t>
            </a:r>
          </a:p>
          <a:p>
            <a:pPr marL="342900" indent="-342900" eaLnBrk="1" hangingPunct="1">
              <a:lnSpc>
                <a:spcPct val="115000"/>
              </a:lnSpc>
              <a:spcBef>
                <a:spcPct val="0"/>
              </a:spcBef>
              <a:spcAft>
                <a:spcPct val="0"/>
              </a:spcAft>
            </a:pPr>
            <a:r>
              <a:rPr lang="en-US" altLang="en-US" sz="2000"/>
              <a:t>aggregate output (income) (</a:t>
            </a:r>
            <a:r>
              <a:rPr lang="en-US" altLang="en-US" sz="2000" i="1"/>
              <a:t>Y</a:t>
            </a:r>
            <a:r>
              <a:rPr lang="en-US" altLang="en-US" sz="2000"/>
              <a:t>)</a:t>
            </a:r>
          </a:p>
          <a:p>
            <a:pPr marL="342900" indent="-342900" eaLnBrk="1" hangingPunct="1">
              <a:lnSpc>
                <a:spcPct val="115000"/>
              </a:lnSpc>
              <a:spcBef>
                <a:spcPct val="0"/>
              </a:spcBef>
              <a:spcAft>
                <a:spcPct val="0"/>
              </a:spcAft>
            </a:pPr>
            <a:r>
              <a:rPr lang="en-US" altLang="en-US" sz="2000"/>
              <a:t>autonomous variable</a:t>
            </a:r>
          </a:p>
          <a:p>
            <a:pPr marL="342900" indent="-342900" eaLnBrk="1" hangingPunct="1">
              <a:lnSpc>
                <a:spcPct val="115000"/>
              </a:lnSpc>
              <a:spcBef>
                <a:spcPct val="0"/>
              </a:spcBef>
              <a:spcAft>
                <a:spcPct val="0"/>
              </a:spcAft>
            </a:pPr>
            <a:r>
              <a:rPr lang="en-US" altLang="en-US" sz="2000"/>
              <a:t>change in inventory</a:t>
            </a:r>
          </a:p>
          <a:p>
            <a:pPr marL="342900" indent="-342900" eaLnBrk="1" hangingPunct="1">
              <a:lnSpc>
                <a:spcPct val="115000"/>
              </a:lnSpc>
              <a:spcBef>
                <a:spcPct val="0"/>
              </a:spcBef>
              <a:spcAft>
                <a:spcPct val="0"/>
              </a:spcAft>
            </a:pPr>
            <a:r>
              <a:rPr lang="en-US" altLang="en-US" sz="2000"/>
              <a:t>consumption function</a:t>
            </a:r>
          </a:p>
          <a:p>
            <a:pPr marL="342900" indent="-342900" eaLnBrk="1" hangingPunct="1">
              <a:lnSpc>
                <a:spcPct val="115000"/>
              </a:lnSpc>
              <a:spcBef>
                <a:spcPct val="0"/>
              </a:spcBef>
              <a:spcAft>
                <a:spcPct val="0"/>
              </a:spcAft>
            </a:pPr>
            <a:r>
              <a:rPr lang="en-US" altLang="en-US" sz="2000"/>
              <a:t>desired, or planned, investment</a:t>
            </a:r>
          </a:p>
          <a:p>
            <a:pPr marL="342900" indent="-342900" eaLnBrk="1" hangingPunct="1">
              <a:lnSpc>
                <a:spcPct val="115000"/>
              </a:lnSpc>
              <a:spcBef>
                <a:spcPct val="0"/>
              </a:spcBef>
              <a:spcAft>
                <a:spcPct val="0"/>
              </a:spcAft>
            </a:pPr>
            <a:r>
              <a:rPr lang="en-US" altLang="en-US" sz="2000"/>
              <a:t>equilibrium</a:t>
            </a:r>
          </a:p>
          <a:p>
            <a:pPr marL="342900" indent="-342900" eaLnBrk="1" hangingPunct="1"/>
            <a:r>
              <a:rPr lang="en-US" altLang="en-US" sz="2000"/>
              <a:t>identity</a:t>
            </a:r>
          </a:p>
          <a:p>
            <a:pPr marL="342900" indent="-342900" eaLnBrk="1" hangingPunct="1"/>
            <a:r>
              <a:rPr lang="en-US" altLang="en-US" sz="2000"/>
              <a:t>investment</a:t>
            </a:r>
          </a:p>
          <a:p>
            <a:pPr marL="342900" indent="-342900" eaLnBrk="1" hangingPunct="1">
              <a:lnSpc>
                <a:spcPct val="115000"/>
              </a:lnSpc>
              <a:spcBef>
                <a:spcPct val="0"/>
              </a:spcBef>
              <a:spcAft>
                <a:spcPct val="0"/>
              </a:spcAft>
            </a:pPr>
            <a:endParaRPr lang="en-US" altLang="en-US" sz="2000"/>
          </a:p>
        </p:txBody>
      </p:sp>
      <p:sp>
        <p:nvSpPr>
          <p:cNvPr id="976902" name="Rectangle 6">
            <a:extLst>
              <a:ext uri="{FF2B5EF4-FFF2-40B4-BE49-F238E27FC236}">
                <a16:creationId xmlns:a16="http://schemas.microsoft.com/office/drawing/2014/main" id="{831AA56A-E124-48AF-864F-63A5F0033BF4}"/>
              </a:ext>
            </a:extLst>
          </p:cNvPr>
          <p:cNvSpPr>
            <a:spLocks noChangeArrowheads="1"/>
          </p:cNvSpPr>
          <p:nvPr/>
        </p:nvSpPr>
        <p:spPr bwMode="auto">
          <a:xfrm>
            <a:off x="757238" y="0"/>
            <a:ext cx="8382000" cy="9144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91440" anchor="b"/>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1469B2"/>
                </a:solidFill>
              </a:rPr>
              <a:t>REVIEW TERMS AND CONCEPTS</a:t>
            </a:r>
          </a:p>
        </p:txBody>
      </p:sp>
      <p:grpSp>
        <p:nvGrpSpPr>
          <p:cNvPr id="976908" name="Group 12">
            <a:extLst>
              <a:ext uri="{FF2B5EF4-FFF2-40B4-BE49-F238E27FC236}">
                <a16:creationId xmlns:a16="http://schemas.microsoft.com/office/drawing/2014/main" id="{B6CDEFE2-85B3-42A2-A3FA-926EA65DCB21}"/>
              </a:ext>
            </a:extLst>
          </p:cNvPr>
          <p:cNvGrpSpPr>
            <a:grpSpLocks/>
          </p:cNvGrpSpPr>
          <p:nvPr/>
        </p:nvGrpSpPr>
        <p:grpSpPr bwMode="auto">
          <a:xfrm>
            <a:off x="4114800" y="1219200"/>
            <a:ext cx="4724400" cy="5334000"/>
            <a:chOff x="2592" y="768"/>
            <a:chExt cx="2976" cy="3360"/>
          </a:xfrm>
        </p:grpSpPr>
        <p:sp>
          <p:nvSpPr>
            <p:cNvPr id="35846" name="Rectangle 4">
              <a:extLst>
                <a:ext uri="{FF2B5EF4-FFF2-40B4-BE49-F238E27FC236}">
                  <a16:creationId xmlns:a16="http://schemas.microsoft.com/office/drawing/2014/main" id="{9FE603CE-B7F9-4BB3-87E0-9A3AC0D16772}"/>
                </a:ext>
              </a:extLst>
            </p:cNvPr>
            <p:cNvSpPr>
              <a:spLocks noChangeArrowheads="1"/>
            </p:cNvSpPr>
            <p:nvPr/>
          </p:nvSpPr>
          <p:spPr bwMode="auto">
            <a:xfrm>
              <a:off x="2592" y="768"/>
              <a:ext cx="2976" cy="3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lnSpc>
                  <a:spcPct val="115000"/>
                </a:lnSpc>
                <a:spcBef>
                  <a:spcPct val="0"/>
                </a:spcBef>
              </a:pPr>
              <a:r>
                <a:rPr lang="en-US" altLang="en-US" b="0">
                  <a:solidFill>
                    <a:schemeClr val="tx1"/>
                  </a:solidFill>
                </a:rPr>
                <a:t>marginal propensity to consume (</a:t>
              </a:r>
              <a:r>
                <a:rPr lang="en-US" altLang="en-US" b="0" i="1">
                  <a:solidFill>
                    <a:schemeClr val="tx1"/>
                  </a:solidFill>
                </a:rPr>
                <a:t>MPC</a:t>
              </a:r>
              <a:r>
                <a:rPr lang="en-US" altLang="en-US" b="0">
                  <a:solidFill>
                    <a:schemeClr val="tx1"/>
                  </a:solidFill>
                </a:rPr>
                <a:t>)</a:t>
              </a:r>
            </a:p>
            <a:p>
              <a:pPr eaLnBrk="1" hangingPunct="1">
                <a:lnSpc>
                  <a:spcPct val="115000"/>
                </a:lnSpc>
                <a:spcBef>
                  <a:spcPct val="0"/>
                </a:spcBef>
              </a:pPr>
              <a:r>
                <a:rPr lang="en-US" altLang="en-US" b="0">
                  <a:solidFill>
                    <a:schemeClr val="tx1"/>
                  </a:solidFill>
                </a:rPr>
                <a:t>marginal propensity to save (</a:t>
              </a:r>
              <a:r>
                <a:rPr lang="en-US" altLang="en-US" b="0" i="1">
                  <a:solidFill>
                    <a:schemeClr val="tx1"/>
                  </a:solidFill>
                </a:rPr>
                <a:t>MPS</a:t>
              </a:r>
              <a:r>
                <a:rPr lang="en-US" altLang="en-US" b="0">
                  <a:solidFill>
                    <a:schemeClr val="tx1"/>
                  </a:solidFill>
                </a:rPr>
                <a:t>)</a:t>
              </a:r>
            </a:p>
            <a:p>
              <a:pPr eaLnBrk="1" hangingPunct="1">
                <a:lnSpc>
                  <a:spcPct val="115000"/>
                </a:lnSpc>
                <a:spcBef>
                  <a:spcPct val="0"/>
                </a:spcBef>
              </a:pPr>
              <a:r>
                <a:rPr lang="en-US" altLang="en-US" b="0">
                  <a:solidFill>
                    <a:schemeClr val="tx1"/>
                  </a:solidFill>
                </a:rPr>
                <a:t>multiplier</a:t>
              </a:r>
            </a:p>
            <a:p>
              <a:pPr eaLnBrk="1" hangingPunct="1">
                <a:lnSpc>
                  <a:spcPct val="115000"/>
                </a:lnSpc>
                <a:spcBef>
                  <a:spcPct val="0"/>
                </a:spcBef>
              </a:pPr>
              <a:r>
                <a:rPr lang="en-US" altLang="en-US" b="0">
                  <a:solidFill>
                    <a:schemeClr val="tx1"/>
                  </a:solidFill>
                </a:rPr>
                <a:t>paradox of thrift</a:t>
              </a:r>
            </a:p>
            <a:p>
              <a:pPr eaLnBrk="1" hangingPunct="1">
                <a:lnSpc>
                  <a:spcPct val="115000"/>
                </a:lnSpc>
                <a:spcBef>
                  <a:spcPct val="0"/>
                </a:spcBef>
              </a:pPr>
              <a:r>
                <a:rPr lang="en-US" altLang="en-US" b="0">
                  <a:solidFill>
                    <a:schemeClr val="tx1"/>
                  </a:solidFill>
                </a:rPr>
                <a:t>planned aggregate expenditure (</a:t>
              </a:r>
              <a:r>
                <a:rPr lang="en-US" altLang="en-US" b="0" i="1">
                  <a:solidFill>
                    <a:schemeClr val="tx1"/>
                  </a:solidFill>
                </a:rPr>
                <a:t>AE</a:t>
              </a:r>
              <a:r>
                <a:rPr lang="en-US" altLang="en-US" b="0">
                  <a:solidFill>
                    <a:schemeClr val="tx1"/>
                  </a:solidFill>
                </a:rPr>
                <a:t>)</a:t>
              </a:r>
            </a:p>
            <a:p>
              <a:pPr eaLnBrk="1" hangingPunct="1">
                <a:lnSpc>
                  <a:spcPct val="115000"/>
                </a:lnSpc>
                <a:spcBef>
                  <a:spcPct val="0"/>
                </a:spcBef>
              </a:pPr>
              <a:r>
                <a:rPr lang="en-US" altLang="en-US" b="0">
                  <a:solidFill>
                    <a:schemeClr val="tx1"/>
                  </a:solidFill>
                </a:rPr>
                <a:t>saving (</a:t>
              </a:r>
              <a:r>
                <a:rPr lang="en-US" altLang="en-US" b="0" i="1">
                  <a:solidFill>
                    <a:schemeClr val="tx1"/>
                  </a:solidFill>
                </a:rPr>
                <a:t>S</a:t>
              </a:r>
              <a:r>
                <a:rPr lang="en-US" altLang="en-US" b="0">
                  <a:solidFill>
                    <a:schemeClr val="tx1"/>
                  </a:solidFill>
                </a:rPr>
                <a:t>)</a:t>
              </a:r>
            </a:p>
            <a:p>
              <a:pPr eaLnBrk="1" hangingPunct="1">
                <a:lnSpc>
                  <a:spcPct val="115000"/>
                </a:lnSpc>
                <a:spcBef>
                  <a:spcPct val="0"/>
                </a:spcBef>
              </a:pPr>
              <a:r>
                <a:rPr lang="en-US" altLang="en-US" b="0">
                  <a:solidFill>
                    <a:schemeClr val="tx1"/>
                  </a:solidFill>
                </a:rPr>
                <a:t>1.  </a:t>
              </a:r>
              <a:r>
                <a:rPr lang="en-US" altLang="en-US" b="0" i="1">
                  <a:solidFill>
                    <a:schemeClr val="tx1"/>
                  </a:solidFill>
                </a:rPr>
                <a:t>S</a:t>
              </a:r>
              <a:r>
                <a:rPr lang="en-US" altLang="en-US" b="0">
                  <a:solidFill>
                    <a:schemeClr val="tx1"/>
                  </a:solidFill>
                </a:rPr>
                <a:t> ≡ </a:t>
              </a:r>
              <a:r>
                <a:rPr lang="en-US" altLang="en-US" b="0" i="1">
                  <a:solidFill>
                    <a:schemeClr val="tx1"/>
                  </a:solidFill>
                </a:rPr>
                <a:t>Y</a:t>
              </a:r>
              <a:r>
                <a:rPr lang="en-US" altLang="en-US" b="0">
                  <a:solidFill>
                    <a:schemeClr val="tx1"/>
                  </a:solidFill>
                </a:rPr>
                <a:t> − </a:t>
              </a:r>
              <a:r>
                <a:rPr lang="en-US" altLang="en-US" b="0" i="1">
                  <a:solidFill>
                    <a:schemeClr val="tx1"/>
                  </a:solidFill>
                </a:rPr>
                <a:t>C</a:t>
              </a:r>
            </a:p>
            <a:p>
              <a:pPr eaLnBrk="1" hangingPunct="1">
                <a:lnSpc>
                  <a:spcPct val="115000"/>
                </a:lnSpc>
                <a:spcBef>
                  <a:spcPct val="0"/>
                </a:spcBef>
              </a:pPr>
              <a:r>
                <a:rPr lang="en-US" altLang="en-US" b="0">
                  <a:solidFill>
                    <a:schemeClr val="tx1"/>
                  </a:solidFill>
                </a:rPr>
                <a:t>2. </a:t>
              </a:r>
            </a:p>
            <a:p>
              <a:pPr eaLnBrk="1" hangingPunct="1">
                <a:lnSpc>
                  <a:spcPct val="115000"/>
                </a:lnSpc>
                <a:spcBef>
                  <a:spcPct val="0"/>
                </a:spcBef>
              </a:pPr>
              <a:r>
                <a:rPr lang="en-US" altLang="en-US" b="0">
                  <a:solidFill>
                    <a:schemeClr val="tx1"/>
                  </a:solidFill>
                </a:rPr>
                <a:t>3.  </a:t>
              </a:r>
              <a:r>
                <a:rPr lang="en-US" altLang="en-US" b="0" i="1">
                  <a:solidFill>
                    <a:schemeClr val="tx1"/>
                  </a:solidFill>
                </a:rPr>
                <a:t>MPC</a:t>
              </a:r>
              <a:r>
                <a:rPr lang="en-US" altLang="en-US" b="0">
                  <a:solidFill>
                    <a:schemeClr val="tx1"/>
                  </a:solidFill>
                </a:rPr>
                <a:t> + </a:t>
              </a:r>
              <a:r>
                <a:rPr lang="en-US" altLang="en-US" b="0" i="1">
                  <a:solidFill>
                    <a:schemeClr val="tx1"/>
                  </a:solidFill>
                </a:rPr>
                <a:t>MPS</a:t>
              </a:r>
              <a:r>
                <a:rPr lang="en-US" altLang="en-US" b="0">
                  <a:solidFill>
                    <a:schemeClr val="tx1"/>
                  </a:solidFill>
                </a:rPr>
                <a:t> ≡ 1</a:t>
              </a:r>
            </a:p>
            <a:p>
              <a:pPr eaLnBrk="1" hangingPunct="1">
                <a:lnSpc>
                  <a:spcPct val="115000"/>
                </a:lnSpc>
                <a:spcBef>
                  <a:spcPct val="0"/>
                </a:spcBef>
              </a:pPr>
              <a:r>
                <a:rPr lang="en-US" altLang="en-US" b="0">
                  <a:solidFill>
                    <a:schemeClr val="tx1"/>
                  </a:solidFill>
                </a:rPr>
                <a:t>4.  </a:t>
              </a:r>
              <a:r>
                <a:rPr lang="en-US" altLang="en-US" b="0" i="1">
                  <a:solidFill>
                    <a:schemeClr val="tx1"/>
                  </a:solidFill>
                </a:rPr>
                <a:t>AE</a:t>
              </a:r>
              <a:r>
                <a:rPr lang="en-US" altLang="en-US" b="0">
                  <a:solidFill>
                    <a:schemeClr val="tx1"/>
                  </a:solidFill>
                </a:rPr>
                <a:t> ≡ </a:t>
              </a:r>
              <a:r>
                <a:rPr lang="en-US" altLang="en-US" b="0" i="1">
                  <a:solidFill>
                    <a:schemeClr val="tx1"/>
                  </a:solidFill>
                </a:rPr>
                <a:t>C</a:t>
              </a:r>
              <a:r>
                <a:rPr lang="en-US" altLang="en-US" b="0">
                  <a:solidFill>
                    <a:schemeClr val="tx1"/>
                  </a:solidFill>
                </a:rPr>
                <a:t> + </a:t>
              </a:r>
              <a:r>
                <a:rPr lang="en-US" altLang="en-US" b="0" i="1">
                  <a:solidFill>
                    <a:schemeClr val="tx1"/>
                  </a:solidFill>
                </a:rPr>
                <a:t>I</a:t>
              </a:r>
            </a:p>
            <a:p>
              <a:pPr eaLnBrk="1" hangingPunct="1">
                <a:lnSpc>
                  <a:spcPct val="115000"/>
                </a:lnSpc>
                <a:spcBef>
                  <a:spcPct val="0"/>
                </a:spcBef>
              </a:pPr>
              <a:r>
                <a:rPr lang="en-US" altLang="en-US" b="0">
                  <a:solidFill>
                    <a:schemeClr val="tx1"/>
                  </a:solidFill>
                </a:rPr>
                <a:t>5.  Equilibrium condition: </a:t>
              </a:r>
              <a:r>
                <a:rPr lang="en-US" altLang="en-US" b="0" i="1">
                  <a:solidFill>
                    <a:schemeClr val="tx1"/>
                  </a:solidFill>
                </a:rPr>
                <a:t>Y </a:t>
              </a:r>
              <a:r>
                <a:rPr lang="en-US" altLang="en-US" b="0">
                  <a:solidFill>
                    <a:schemeClr val="tx1"/>
                  </a:solidFill>
                </a:rPr>
                <a:t>=</a:t>
              </a:r>
              <a:r>
                <a:rPr lang="en-US" altLang="en-US" b="0" i="1">
                  <a:solidFill>
                    <a:schemeClr val="tx1"/>
                  </a:solidFill>
                </a:rPr>
                <a:t> AE </a:t>
              </a:r>
              <a:r>
                <a:rPr lang="en-US" altLang="en-US" b="0">
                  <a:solidFill>
                    <a:schemeClr val="tx1"/>
                  </a:solidFill>
                </a:rPr>
                <a:t>or</a:t>
              </a:r>
              <a:r>
                <a:rPr lang="en-US" altLang="en-US" b="0" i="1">
                  <a:solidFill>
                    <a:schemeClr val="tx1"/>
                  </a:solidFill>
                </a:rPr>
                <a:t> Y </a:t>
              </a:r>
              <a:r>
                <a:rPr lang="en-US" altLang="en-US" b="0">
                  <a:solidFill>
                    <a:schemeClr val="tx1"/>
                  </a:solidFill>
                </a:rPr>
                <a:t>=</a:t>
              </a:r>
              <a:r>
                <a:rPr lang="en-US" altLang="en-US" b="0" i="1">
                  <a:solidFill>
                    <a:schemeClr val="tx1"/>
                  </a:solidFill>
                </a:rPr>
                <a:t> C </a:t>
              </a:r>
              <a:r>
                <a:rPr lang="en-US" altLang="en-US" b="0">
                  <a:solidFill>
                    <a:schemeClr val="tx1"/>
                  </a:solidFill>
                </a:rPr>
                <a:t>+</a:t>
              </a:r>
              <a:r>
                <a:rPr lang="en-US" altLang="en-US" b="0" i="1">
                  <a:solidFill>
                    <a:schemeClr val="tx1"/>
                  </a:solidFill>
                </a:rPr>
                <a:t> I</a:t>
              </a:r>
            </a:p>
            <a:p>
              <a:pPr eaLnBrk="1" hangingPunct="1">
                <a:lnSpc>
                  <a:spcPct val="115000"/>
                </a:lnSpc>
                <a:spcBef>
                  <a:spcPct val="0"/>
                </a:spcBef>
                <a:buFontTx/>
                <a:buAutoNum type="arabicPeriod" startAt="6"/>
              </a:pPr>
              <a:r>
                <a:rPr lang="en-US" altLang="en-US" b="0">
                  <a:solidFill>
                    <a:schemeClr val="tx1"/>
                  </a:solidFill>
                </a:rPr>
                <a:t>  Saving/investment approach to</a:t>
              </a:r>
              <a:br>
                <a:rPr lang="en-US" altLang="en-US" b="0">
                  <a:solidFill>
                    <a:schemeClr val="tx1"/>
                  </a:solidFill>
                </a:rPr>
              </a:br>
              <a:r>
                <a:rPr lang="en-US" altLang="en-US" b="0">
                  <a:solidFill>
                    <a:schemeClr val="tx1"/>
                  </a:solidFill>
                </a:rPr>
                <a:t>     equilibrium:  </a:t>
              </a:r>
              <a:r>
                <a:rPr lang="en-US" altLang="en-US" b="0" i="1">
                  <a:solidFill>
                    <a:schemeClr val="tx1"/>
                  </a:solidFill>
                </a:rPr>
                <a:t>S</a:t>
              </a:r>
              <a:r>
                <a:rPr lang="en-US" altLang="en-US" b="0">
                  <a:solidFill>
                    <a:schemeClr val="tx1"/>
                  </a:solidFill>
                </a:rPr>
                <a:t> = </a:t>
              </a:r>
              <a:r>
                <a:rPr lang="en-US" altLang="en-US" b="0" i="1">
                  <a:solidFill>
                    <a:schemeClr val="tx1"/>
                  </a:solidFill>
                </a:rPr>
                <a:t>I</a:t>
              </a:r>
            </a:p>
            <a:p>
              <a:pPr eaLnBrk="1" hangingPunct="1">
                <a:lnSpc>
                  <a:spcPct val="115000"/>
                </a:lnSpc>
                <a:spcBef>
                  <a:spcPct val="0"/>
                </a:spcBef>
                <a:buFontTx/>
                <a:buAutoNum type="arabicPeriod" startAt="6"/>
              </a:pPr>
              <a:endParaRPr lang="en-US" altLang="en-US" b="0" i="1">
                <a:solidFill>
                  <a:schemeClr val="tx1"/>
                </a:solidFill>
              </a:endParaRPr>
            </a:p>
            <a:p>
              <a:pPr eaLnBrk="1" hangingPunct="1">
                <a:lnSpc>
                  <a:spcPct val="115000"/>
                </a:lnSpc>
                <a:spcBef>
                  <a:spcPct val="0"/>
                </a:spcBef>
              </a:pPr>
              <a:r>
                <a:rPr lang="en-US" altLang="en-US" b="0">
                  <a:solidFill>
                    <a:schemeClr val="tx1"/>
                  </a:solidFill>
                </a:rPr>
                <a:t>7. </a:t>
              </a:r>
            </a:p>
          </p:txBody>
        </p:sp>
        <p:graphicFrame>
          <p:nvGraphicFramePr>
            <p:cNvPr id="35847" name="Object 9">
              <a:extLst>
                <a:ext uri="{FF2B5EF4-FFF2-40B4-BE49-F238E27FC236}">
                  <a16:creationId xmlns:a16="http://schemas.microsoft.com/office/drawing/2014/main" id="{07DDC2B1-D5E5-4031-8B5A-7906EBEBD90D}"/>
                </a:ext>
              </a:extLst>
            </p:cNvPr>
            <p:cNvGraphicFramePr>
              <a:graphicFrameLocks noChangeAspect="1"/>
            </p:cNvGraphicFramePr>
            <p:nvPr/>
          </p:nvGraphicFramePr>
          <p:xfrm>
            <a:off x="2832" y="2142"/>
            <a:ext cx="2496" cy="334"/>
          </p:xfrm>
          <a:graphic>
            <a:graphicData uri="http://schemas.openxmlformats.org/presentationml/2006/ole">
              <mc:AlternateContent xmlns:mc="http://schemas.openxmlformats.org/markup-compatibility/2006">
                <mc:Choice xmlns:v="urn:schemas-microsoft-com:vml" Requires="v">
                  <p:oleObj name="Equation" r:id="rId2" imgW="2946400" imgH="393700" progId="Equation.3">
                    <p:embed/>
                  </p:oleObj>
                </mc:Choice>
                <mc:Fallback>
                  <p:oleObj name="Equation" r:id="rId2" imgW="2946400" imgH="393700" progId="Equation.3">
                    <p:embed/>
                    <p:pic>
                      <p:nvPicPr>
                        <p:cNvPr id="0" name="Object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32" y="2142"/>
                          <a:ext cx="2496" cy="3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48" name="Object 10">
              <a:extLst>
                <a:ext uri="{FF2B5EF4-FFF2-40B4-BE49-F238E27FC236}">
                  <a16:creationId xmlns:a16="http://schemas.microsoft.com/office/drawing/2014/main" id="{1C253552-97FD-4D09-9526-87212C634D11}"/>
                </a:ext>
              </a:extLst>
            </p:cNvPr>
            <p:cNvGraphicFramePr>
              <a:graphicFrameLocks noChangeAspect="1"/>
            </p:cNvGraphicFramePr>
            <p:nvPr/>
          </p:nvGraphicFramePr>
          <p:xfrm>
            <a:off x="2857" y="3524"/>
            <a:ext cx="1539" cy="334"/>
          </p:xfrm>
          <a:graphic>
            <a:graphicData uri="http://schemas.openxmlformats.org/presentationml/2006/ole">
              <mc:AlternateContent xmlns:mc="http://schemas.openxmlformats.org/markup-compatibility/2006">
                <mc:Choice xmlns:v="urn:schemas-microsoft-com:vml" Requires="v">
                  <p:oleObj name="Equation" r:id="rId4" imgW="1815312" imgH="393529" progId="Equation.3">
                    <p:embed/>
                  </p:oleObj>
                </mc:Choice>
                <mc:Fallback>
                  <p:oleObj name="Equation" r:id="rId4" imgW="1815312" imgH="393529" progId="Equation.3">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57" y="3524"/>
                          <a:ext cx="1539" cy="3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76902"/>
                                        </p:tgtEl>
                                        <p:attrNameLst>
                                          <p:attrName>style.visibility</p:attrName>
                                        </p:attrNameLst>
                                      </p:cBhvr>
                                      <p:to>
                                        <p:strVal val="visible"/>
                                      </p:to>
                                    </p:set>
                                    <p:animEffect transition="in" filter="wipe(left)">
                                      <p:cBhvr>
                                        <p:cTn id="7" dur="500"/>
                                        <p:tgtEl>
                                          <p:spTgt spid="976902"/>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76899"/>
                                        </p:tgtEl>
                                        <p:attrNameLst>
                                          <p:attrName>style.visibility</p:attrName>
                                        </p:attrNameLst>
                                      </p:cBhvr>
                                      <p:to>
                                        <p:strVal val="visible"/>
                                      </p:to>
                                    </p:set>
                                    <p:animEffect transition="in" filter="wipe(left)">
                                      <p:cBhvr>
                                        <p:cTn id="11" dur="500"/>
                                        <p:tgtEl>
                                          <p:spTgt spid="976899"/>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976908"/>
                                        </p:tgtEl>
                                        <p:attrNameLst>
                                          <p:attrName>style.visibility</p:attrName>
                                        </p:attrNameLst>
                                      </p:cBhvr>
                                      <p:to>
                                        <p:strVal val="visible"/>
                                      </p:to>
                                    </p:set>
                                    <p:animEffect transition="in" filter="wipe(left)">
                                      <p:cBhvr>
                                        <p:cTn id="15" dur="500"/>
                                        <p:tgtEl>
                                          <p:spTgt spid="9769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6899" grpId="0" bldLvl="2" autoUpdateAnimBg="0" advAuto="0"/>
      <p:bldP spid="976902" grpId="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Slide Number Placeholder 4">
            <a:extLst>
              <a:ext uri="{FF2B5EF4-FFF2-40B4-BE49-F238E27FC236}">
                <a16:creationId xmlns:a16="http://schemas.microsoft.com/office/drawing/2014/main" id="{48BBDFBC-3A10-4496-9DC8-BA4B89F51CF6}"/>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B8217F05-D7EE-44FB-B7DD-07461C43A24D}" type="slidenum">
              <a:rPr lang="en-US" altLang="en-US" b="0">
                <a:solidFill>
                  <a:srgbClr val="1469B2"/>
                </a:solidFill>
                <a:latin typeface="Arial" panose="020B0604020202020204" pitchFamily="34" charset="0"/>
              </a:rPr>
              <a:pPr eaLnBrk="1" hangingPunct="1"/>
              <a:t>37</a:t>
            </a:fld>
            <a:r>
              <a:rPr lang="en-US" altLang="en-US" b="0">
                <a:solidFill>
                  <a:srgbClr val="1469B2"/>
                </a:solidFill>
                <a:latin typeface="Arial" panose="020B0604020202020204" pitchFamily="34" charset="0"/>
              </a:rPr>
              <a:t> of 38</a:t>
            </a:r>
          </a:p>
        </p:txBody>
      </p:sp>
      <p:sp>
        <p:nvSpPr>
          <p:cNvPr id="1316866" name="Rectangle 2">
            <a:extLst>
              <a:ext uri="{FF2B5EF4-FFF2-40B4-BE49-F238E27FC236}">
                <a16:creationId xmlns:a16="http://schemas.microsoft.com/office/drawing/2014/main" id="{D402E5DA-A03C-47BE-B071-E16D3FF2C8FA}"/>
              </a:ext>
            </a:extLst>
          </p:cNvPr>
          <p:cNvSpPr>
            <a:spLocks noChangeArrowheads="1"/>
          </p:cNvSpPr>
          <p:nvPr/>
        </p:nvSpPr>
        <p:spPr bwMode="auto">
          <a:xfrm>
            <a:off x="1371600" y="1219200"/>
            <a:ext cx="7239000" cy="457200"/>
          </a:xfrm>
          <a:prstGeom prst="rect">
            <a:avLst/>
          </a:prstGeom>
          <a:noFill/>
          <a:ln>
            <a:noFill/>
          </a:ln>
          <a:effectLst/>
          <a:extLst>
            <a:ext uri="{909E8E84-426E-40DD-AFC4-6F175D3DCCD1}">
              <a14:hiddenFill xmlns:a14="http://schemas.microsoft.com/office/drawing/2010/main">
                <a:solidFill>
                  <a:srgbClr val="8C1B5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10000"/>
              </a:spcBef>
              <a:spcAft>
                <a:spcPct val="10000"/>
              </a:spcAft>
            </a:pPr>
            <a:r>
              <a:rPr lang="en-US" altLang="en-US" sz="2400">
                <a:solidFill>
                  <a:srgbClr val="8C1B54"/>
                </a:solidFill>
              </a:rPr>
              <a:t>DERIVING THE MULTIPLIER ALGEBRAICALLY</a:t>
            </a:r>
          </a:p>
        </p:txBody>
      </p:sp>
      <p:sp>
        <p:nvSpPr>
          <p:cNvPr id="36868" name="Text Box 3">
            <a:extLst>
              <a:ext uri="{FF2B5EF4-FFF2-40B4-BE49-F238E27FC236}">
                <a16:creationId xmlns:a16="http://schemas.microsoft.com/office/drawing/2014/main" id="{46695460-521F-4D84-B4D2-084F7C79E818}"/>
              </a:ext>
            </a:extLst>
          </p:cNvPr>
          <p:cNvSpPr txBox="1">
            <a:spLocks noChangeArrowheads="1"/>
          </p:cNvSpPr>
          <p:nvPr/>
        </p:nvSpPr>
        <p:spPr bwMode="auto">
          <a:xfrm>
            <a:off x="704850" y="381000"/>
            <a:ext cx="8001000" cy="457200"/>
          </a:xfrm>
          <a:prstGeom prst="rect">
            <a:avLst/>
          </a:prstGeom>
          <a:solidFill>
            <a:srgbClr val="8C1B54"/>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endParaRPr lang="en-US" altLang="en-US" sz="1400">
              <a:solidFill>
                <a:schemeClr val="tx1"/>
              </a:solidFill>
              <a:latin typeface="Arial" panose="020B0604020202020204" pitchFamily="34" charset="0"/>
            </a:endParaRPr>
          </a:p>
        </p:txBody>
      </p:sp>
      <p:sp>
        <p:nvSpPr>
          <p:cNvPr id="1316868" name="Rectangle 4">
            <a:extLst>
              <a:ext uri="{FF2B5EF4-FFF2-40B4-BE49-F238E27FC236}">
                <a16:creationId xmlns:a16="http://schemas.microsoft.com/office/drawing/2014/main" id="{BAE5894F-89DE-454B-B94E-0135390782E4}"/>
              </a:ext>
            </a:extLst>
          </p:cNvPr>
          <p:cNvSpPr>
            <a:spLocks noGrp="1" noChangeArrowheads="1"/>
          </p:cNvSpPr>
          <p:nvPr>
            <p:ph type="title"/>
          </p:nvPr>
        </p:nvSpPr>
        <p:spPr>
          <a:xfrm>
            <a:off x="762000" y="0"/>
            <a:ext cx="8382000" cy="869950"/>
          </a:xfrm>
        </p:spPr>
        <p:txBody>
          <a:bodyPr/>
          <a:lstStyle/>
          <a:p>
            <a:pPr eaLnBrk="1" hangingPunct="1"/>
            <a:r>
              <a:rPr lang="en-US" altLang="en-US">
                <a:solidFill>
                  <a:schemeClr val="bg1"/>
                </a:solidFill>
              </a:rPr>
              <a:t>Appendix</a:t>
            </a:r>
          </a:p>
        </p:txBody>
      </p:sp>
      <p:sp>
        <p:nvSpPr>
          <p:cNvPr id="1316869" name="Rectangle 5">
            <a:extLst>
              <a:ext uri="{FF2B5EF4-FFF2-40B4-BE49-F238E27FC236}">
                <a16:creationId xmlns:a16="http://schemas.microsoft.com/office/drawing/2014/main" id="{86C2E98C-BCF2-4AED-B535-B6FF6668A4E7}"/>
              </a:ext>
            </a:extLst>
          </p:cNvPr>
          <p:cNvSpPr>
            <a:spLocks noGrp="1" noChangeArrowheads="1"/>
          </p:cNvSpPr>
          <p:nvPr>
            <p:ph type="body" idx="1"/>
          </p:nvPr>
        </p:nvSpPr>
        <p:spPr>
          <a:xfrm>
            <a:off x="1447800" y="1981200"/>
            <a:ext cx="7162800" cy="4495800"/>
          </a:xfrm>
          <a:noFill/>
        </p:spPr>
        <p:txBody>
          <a:bodyPr/>
          <a:lstStyle/>
          <a:p>
            <a:pPr marL="0" indent="0" eaLnBrk="1" hangingPunct="1">
              <a:spcBef>
                <a:spcPct val="0"/>
              </a:spcBef>
              <a:spcAft>
                <a:spcPct val="0"/>
              </a:spcAft>
            </a:pPr>
            <a:r>
              <a:rPr lang="en-US" altLang="en-US" sz="2000"/>
              <a:t>Recall that our consumption function is:</a:t>
            </a:r>
          </a:p>
          <a:p>
            <a:pPr marL="0" indent="0" algn="ctr" eaLnBrk="1" hangingPunct="1">
              <a:spcBef>
                <a:spcPct val="0"/>
              </a:spcBef>
              <a:spcAft>
                <a:spcPct val="0"/>
              </a:spcAft>
            </a:pPr>
            <a:endParaRPr lang="en-US" altLang="en-US" sz="2000" i="1"/>
          </a:p>
          <a:p>
            <a:pPr marL="0" indent="0" algn="ctr" eaLnBrk="1" hangingPunct="1">
              <a:spcBef>
                <a:spcPct val="0"/>
              </a:spcBef>
              <a:spcAft>
                <a:spcPct val="0"/>
              </a:spcAft>
            </a:pPr>
            <a:r>
              <a:rPr lang="en-US" altLang="en-US" sz="2000" i="1"/>
              <a:t>C </a:t>
            </a:r>
            <a:r>
              <a:rPr lang="en-US" altLang="en-US" sz="2000"/>
              <a:t>=</a:t>
            </a:r>
            <a:r>
              <a:rPr lang="en-US" altLang="en-US" sz="2000" i="1"/>
              <a:t> a </a:t>
            </a:r>
            <a:r>
              <a:rPr lang="en-US" altLang="en-US" sz="2000"/>
              <a:t>+</a:t>
            </a:r>
            <a:r>
              <a:rPr lang="en-US" altLang="en-US" sz="2000" i="1"/>
              <a:t> bY</a:t>
            </a:r>
          </a:p>
          <a:p>
            <a:pPr marL="0" indent="0" eaLnBrk="1" hangingPunct="1">
              <a:spcBef>
                <a:spcPct val="0"/>
              </a:spcBef>
              <a:spcAft>
                <a:spcPct val="0"/>
              </a:spcAft>
            </a:pPr>
            <a:endParaRPr lang="en-US" altLang="en-US" sz="2000" i="1"/>
          </a:p>
          <a:p>
            <a:pPr marL="0" indent="0" eaLnBrk="1" hangingPunct="1">
              <a:spcBef>
                <a:spcPct val="0"/>
              </a:spcBef>
              <a:spcAft>
                <a:spcPct val="0"/>
              </a:spcAft>
            </a:pPr>
            <a:r>
              <a:rPr lang="en-US" altLang="en-US" sz="2000"/>
              <a:t>where </a:t>
            </a:r>
            <a:r>
              <a:rPr lang="en-US" altLang="en-US" sz="2000" i="1"/>
              <a:t>b</a:t>
            </a:r>
            <a:r>
              <a:rPr lang="en-US" altLang="en-US" sz="2000"/>
              <a:t> is the marginal propensity to consume.  In equilibrium:</a:t>
            </a:r>
          </a:p>
          <a:p>
            <a:pPr marL="0" indent="0" eaLnBrk="1" hangingPunct="1">
              <a:spcBef>
                <a:spcPct val="0"/>
              </a:spcBef>
              <a:spcAft>
                <a:spcPct val="0"/>
              </a:spcAft>
            </a:pPr>
            <a:endParaRPr lang="en-US" altLang="en-US" sz="2000"/>
          </a:p>
          <a:p>
            <a:pPr marL="0" indent="0" algn="ctr" eaLnBrk="1" hangingPunct="1">
              <a:spcBef>
                <a:spcPct val="0"/>
              </a:spcBef>
              <a:spcAft>
                <a:spcPct val="0"/>
              </a:spcAft>
            </a:pPr>
            <a:r>
              <a:rPr lang="en-US" altLang="en-US" sz="2000" i="1"/>
              <a:t>Y </a:t>
            </a:r>
            <a:r>
              <a:rPr lang="en-US" altLang="en-US" sz="2000"/>
              <a:t>= </a:t>
            </a:r>
            <a:r>
              <a:rPr lang="en-US" altLang="en-US" sz="2000" i="1"/>
              <a:t>C </a:t>
            </a:r>
            <a:r>
              <a:rPr lang="en-US" altLang="en-US" sz="2000"/>
              <a:t>+</a:t>
            </a:r>
            <a:r>
              <a:rPr lang="en-US" altLang="en-US" sz="2000" i="1"/>
              <a:t> I</a:t>
            </a:r>
          </a:p>
          <a:p>
            <a:pPr marL="0" indent="0" algn="ctr" eaLnBrk="1" hangingPunct="1">
              <a:spcBef>
                <a:spcPct val="0"/>
              </a:spcBef>
              <a:spcAft>
                <a:spcPct val="0"/>
              </a:spcAft>
            </a:pPr>
            <a:endParaRPr lang="en-US" altLang="en-US" sz="2000" i="1"/>
          </a:p>
          <a:p>
            <a:pPr marL="0" indent="0" eaLnBrk="1" hangingPunct="1">
              <a:spcBef>
                <a:spcPct val="0"/>
              </a:spcBef>
              <a:spcAft>
                <a:spcPct val="0"/>
              </a:spcAft>
            </a:pPr>
            <a:r>
              <a:rPr lang="en-US" altLang="en-US" sz="2000"/>
              <a:t>Now we solve these two equations for </a:t>
            </a:r>
            <a:r>
              <a:rPr lang="en-US" altLang="en-US" sz="2000" i="1"/>
              <a:t>Y</a:t>
            </a:r>
            <a:r>
              <a:rPr lang="en-US" altLang="en-US" sz="2000"/>
              <a:t> in terms of </a:t>
            </a:r>
            <a:r>
              <a:rPr lang="en-US" altLang="en-US" sz="2000" i="1"/>
              <a:t>I</a:t>
            </a:r>
            <a:r>
              <a:rPr lang="en-US" altLang="en-US" sz="2000"/>
              <a:t>.  By substituting the first equation into the second, we get:</a:t>
            </a:r>
          </a:p>
        </p:txBody>
      </p:sp>
      <p:graphicFrame>
        <p:nvGraphicFramePr>
          <p:cNvPr id="1316870" name="Object 6">
            <a:extLst>
              <a:ext uri="{FF2B5EF4-FFF2-40B4-BE49-F238E27FC236}">
                <a16:creationId xmlns:a16="http://schemas.microsoft.com/office/drawing/2014/main" id="{DA63361B-BC76-4B71-A663-EE8A4E6006D9}"/>
              </a:ext>
            </a:extLst>
          </p:cNvPr>
          <p:cNvGraphicFramePr>
            <a:graphicFrameLocks noChangeAspect="1"/>
          </p:cNvGraphicFramePr>
          <p:nvPr/>
        </p:nvGraphicFramePr>
        <p:xfrm>
          <a:off x="4019550" y="5564188"/>
          <a:ext cx="2000250" cy="760412"/>
        </p:xfrm>
        <a:graphic>
          <a:graphicData uri="http://schemas.openxmlformats.org/presentationml/2006/ole">
            <mc:AlternateContent xmlns:mc="http://schemas.openxmlformats.org/markup-compatibility/2006">
              <mc:Choice xmlns:v="urn:schemas-microsoft-com:vml" Requires="v">
                <p:oleObj name="Equation" r:id="rId2" imgW="901309" imgH="342751" progId="Equation.3">
                  <p:embed/>
                </p:oleObj>
              </mc:Choice>
              <mc:Fallback>
                <p:oleObj name="Equation" r:id="rId2" imgW="901309" imgH="342751" progId="Equation.3">
                  <p:embed/>
                  <p:pic>
                    <p:nvPicPr>
                      <p:cNvPr id="0" name="Object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19550" y="5564188"/>
                        <a:ext cx="2000250" cy="7604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16868"/>
                                        </p:tgtEl>
                                        <p:attrNameLst>
                                          <p:attrName>style.visibility</p:attrName>
                                        </p:attrNameLst>
                                      </p:cBhvr>
                                      <p:to>
                                        <p:strVal val="visible"/>
                                      </p:to>
                                    </p:set>
                                    <p:animEffect transition="in" filter="wipe(left)">
                                      <p:cBhvr>
                                        <p:cTn id="7" dur="500"/>
                                        <p:tgtEl>
                                          <p:spTgt spid="1316868"/>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316866">
                                            <p:txEl>
                                              <p:pRg st="0" end="0"/>
                                            </p:txEl>
                                          </p:spTgt>
                                        </p:tgtEl>
                                        <p:attrNameLst>
                                          <p:attrName>style.visibility</p:attrName>
                                        </p:attrNameLst>
                                      </p:cBhvr>
                                      <p:to>
                                        <p:strVal val="visible"/>
                                      </p:to>
                                    </p:set>
                                    <p:animEffect transition="in" filter="wipe(left)">
                                      <p:cBhvr>
                                        <p:cTn id="11" dur="500"/>
                                        <p:tgtEl>
                                          <p:spTgt spid="1316866">
                                            <p:txEl>
                                              <p:pRg st="0" end="0"/>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316869">
                                            <p:txEl>
                                              <p:pRg st="0" end="0"/>
                                            </p:txEl>
                                          </p:spTgt>
                                        </p:tgtEl>
                                        <p:attrNameLst>
                                          <p:attrName>style.visibility</p:attrName>
                                        </p:attrNameLst>
                                      </p:cBhvr>
                                      <p:to>
                                        <p:strVal val="visible"/>
                                      </p:to>
                                    </p:set>
                                    <p:animEffect transition="in" filter="wipe(left)">
                                      <p:cBhvr>
                                        <p:cTn id="15" dur="500"/>
                                        <p:tgtEl>
                                          <p:spTgt spid="1316869">
                                            <p:txEl>
                                              <p:pRg st="0" end="0"/>
                                            </p:txEl>
                                          </p:spTgt>
                                        </p:tgtEl>
                                      </p:cBhvr>
                                    </p:animEffect>
                                  </p:childTnLst>
                                </p:cTn>
                              </p:par>
                            </p:childTnLst>
                          </p:cTn>
                        </p:par>
                        <p:par>
                          <p:cTn id="16" fill="hold" nodeType="afterGroup">
                            <p:stCondLst>
                              <p:cond delay="1500"/>
                            </p:stCondLst>
                            <p:childTnLst>
                              <p:par>
                                <p:cTn id="17" presetID="17" presetClass="entr" presetSubtype="10" fill="hold" grpId="0" nodeType="afterEffect">
                                  <p:stCondLst>
                                    <p:cond delay="0"/>
                                  </p:stCondLst>
                                  <p:childTnLst>
                                    <p:set>
                                      <p:cBhvr>
                                        <p:cTn id="18" dur="1" fill="hold">
                                          <p:stCondLst>
                                            <p:cond delay="0"/>
                                          </p:stCondLst>
                                        </p:cTn>
                                        <p:tgtEl>
                                          <p:spTgt spid="1316869">
                                            <p:txEl>
                                              <p:pRg st="2" end="2"/>
                                            </p:txEl>
                                          </p:spTgt>
                                        </p:tgtEl>
                                        <p:attrNameLst>
                                          <p:attrName>style.visibility</p:attrName>
                                        </p:attrNameLst>
                                      </p:cBhvr>
                                      <p:to>
                                        <p:strVal val="visible"/>
                                      </p:to>
                                    </p:set>
                                    <p:anim calcmode="lin" valueType="num">
                                      <p:cBhvr>
                                        <p:cTn id="19" dur="500" fill="hold"/>
                                        <p:tgtEl>
                                          <p:spTgt spid="1316869">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1316869">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316869">
                                            <p:txEl>
                                              <p:pRg st="4" end="4"/>
                                            </p:txEl>
                                          </p:spTgt>
                                        </p:tgtEl>
                                        <p:attrNameLst>
                                          <p:attrName>style.visibility</p:attrName>
                                        </p:attrNameLst>
                                      </p:cBhvr>
                                      <p:to>
                                        <p:strVal val="visible"/>
                                      </p:to>
                                    </p:set>
                                    <p:animEffect transition="in" filter="wipe(left)">
                                      <p:cBhvr>
                                        <p:cTn id="25" dur="500"/>
                                        <p:tgtEl>
                                          <p:spTgt spid="1316869">
                                            <p:txEl>
                                              <p:pRg st="4" end="4"/>
                                            </p:txEl>
                                          </p:spTgt>
                                        </p:tgtEl>
                                      </p:cBhvr>
                                    </p:animEffect>
                                  </p:childTnLst>
                                </p:cTn>
                              </p:par>
                            </p:childTnLst>
                          </p:cTn>
                        </p:par>
                        <p:par>
                          <p:cTn id="26" fill="hold" nodeType="afterGroup">
                            <p:stCondLst>
                              <p:cond delay="500"/>
                            </p:stCondLst>
                            <p:childTnLst>
                              <p:par>
                                <p:cTn id="27" presetID="17" presetClass="entr" presetSubtype="10" fill="hold" grpId="0" nodeType="afterEffect">
                                  <p:stCondLst>
                                    <p:cond delay="0"/>
                                  </p:stCondLst>
                                  <p:childTnLst>
                                    <p:set>
                                      <p:cBhvr>
                                        <p:cTn id="28" dur="1" fill="hold">
                                          <p:stCondLst>
                                            <p:cond delay="0"/>
                                          </p:stCondLst>
                                        </p:cTn>
                                        <p:tgtEl>
                                          <p:spTgt spid="1316869">
                                            <p:txEl>
                                              <p:pRg st="6" end="6"/>
                                            </p:txEl>
                                          </p:spTgt>
                                        </p:tgtEl>
                                        <p:attrNameLst>
                                          <p:attrName>style.visibility</p:attrName>
                                        </p:attrNameLst>
                                      </p:cBhvr>
                                      <p:to>
                                        <p:strVal val="visible"/>
                                      </p:to>
                                    </p:set>
                                    <p:anim calcmode="lin" valueType="num">
                                      <p:cBhvr>
                                        <p:cTn id="29" dur="500" fill="hold"/>
                                        <p:tgtEl>
                                          <p:spTgt spid="1316869">
                                            <p:txEl>
                                              <p:pRg st="6" end="6"/>
                                            </p:txEl>
                                          </p:spTgt>
                                        </p:tgtEl>
                                        <p:attrNameLst>
                                          <p:attrName>ppt_w</p:attrName>
                                        </p:attrNameLst>
                                      </p:cBhvr>
                                      <p:tavLst>
                                        <p:tav tm="0">
                                          <p:val>
                                            <p:fltVal val="0"/>
                                          </p:val>
                                        </p:tav>
                                        <p:tav tm="100000">
                                          <p:val>
                                            <p:strVal val="#ppt_w"/>
                                          </p:val>
                                        </p:tav>
                                      </p:tavLst>
                                    </p:anim>
                                    <p:anim calcmode="lin" valueType="num">
                                      <p:cBhvr>
                                        <p:cTn id="30" dur="500" fill="hold"/>
                                        <p:tgtEl>
                                          <p:spTgt spid="1316869">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1316869">
                                            <p:txEl>
                                              <p:pRg st="8" end="8"/>
                                            </p:txEl>
                                          </p:spTgt>
                                        </p:tgtEl>
                                        <p:attrNameLst>
                                          <p:attrName>style.visibility</p:attrName>
                                        </p:attrNameLst>
                                      </p:cBhvr>
                                      <p:to>
                                        <p:strVal val="visible"/>
                                      </p:to>
                                    </p:set>
                                    <p:animEffect transition="in" filter="wipe(left)">
                                      <p:cBhvr>
                                        <p:cTn id="35" dur="500"/>
                                        <p:tgtEl>
                                          <p:spTgt spid="1316869">
                                            <p:txEl>
                                              <p:pRg st="8" end="8"/>
                                            </p:txEl>
                                          </p:spTgt>
                                        </p:tgtEl>
                                      </p:cBhvr>
                                    </p:animEffect>
                                  </p:childTnLst>
                                </p:cTn>
                              </p:par>
                            </p:childTnLst>
                          </p:cTn>
                        </p:par>
                        <p:par>
                          <p:cTn id="36" fill="hold" nodeType="afterGroup">
                            <p:stCondLst>
                              <p:cond delay="500"/>
                            </p:stCondLst>
                            <p:childTnLst>
                              <p:par>
                                <p:cTn id="37" presetID="17" presetClass="entr" presetSubtype="10" fill="hold" nodeType="afterEffect">
                                  <p:stCondLst>
                                    <p:cond delay="0"/>
                                  </p:stCondLst>
                                  <p:childTnLst>
                                    <p:set>
                                      <p:cBhvr>
                                        <p:cTn id="38" dur="1" fill="hold">
                                          <p:stCondLst>
                                            <p:cond delay="0"/>
                                          </p:stCondLst>
                                        </p:cTn>
                                        <p:tgtEl>
                                          <p:spTgt spid="1316870"/>
                                        </p:tgtEl>
                                        <p:attrNameLst>
                                          <p:attrName>style.visibility</p:attrName>
                                        </p:attrNameLst>
                                      </p:cBhvr>
                                      <p:to>
                                        <p:strVal val="visible"/>
                                      </p:to>
                                    </p:set>
                                    <p:anim calcmode="lin" valueType="num">
                                      <p:cBhvr>
                                        <p:cTn id="39" dur="500" fill="hold"/>
                                        <p:tgtEl>
                                          <p:spTgt spid="1316870"/>
                                        </p:tgtEl>
                                        <p:attrNameLst>
                                          <p:attrName>ppt_w</p:attrName>
                                        </p:attrNameLst>
                                      </p:cBhvr>
                                      <p:tavLst>
                                        <p:tav tm="0">
                                          <p:val>
                                            <p:fltVal val="0"/>
                                          </p:val>
                                        </p:tav>
                                        <p:tav tm="100000">
                                          <p:val>
                                            <p:strVal val="#ppt_w"/>
                                          </p:val>
                                        </p:tav>
                                      </p:tavLst>
                                    </p:anim>
                                    <p:anim calcmode="lin" valueType="num">
                                      <p:cBhvr>
                                        <p:cTn id="40" dur="500" fill="hold"/>
                                        <p:tgtEl>
                                          <p:spTgt spid="131687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6866" grpId="0" build="p" bldLvl="2" autoUpdateAnimBg="0" advAuto="0">
        <p:tmplLst>
          <p:tmpl lvl="1">
            <p:tnLst>
              <p:par>
                <p:cTn presetID="22" presetClass="entr" presetSubtype="8" fill="hold" nodeType="afterEffect">
                  <p:stCondLst>
                    <p:cond delay="0"/>
                  </p:stCondLst>
                  <p:childTnLst>
                    <p:set>
                      <p:cBhvr>
                        <p:cTn dur="1" fill="hold">
                          <p:stCondLst>
                            <p:cond delay="0"/>
                          </p:stCondLst>
                        </p:cTn>
                        <p:tgtEl>
                          <p:spTgt spid="1316866"/>
                        </p:tgtEl>
                        <p:attrNameLst>
                          <p:attrName>style.visibility</p:attrName>
                        </p:attrNameLst>
                      </p:cBhvr>
                      <p:to>
                        <p:strVal val="visible"/>
                      </p:to>
                    </p:set>
                    <p:animEffect transition="in" filter="wipe(left)">
                      <p:cBhvr>
                        <p:cTn dur="500"/>
                        <p:tgtEl>
                          <p:spTgt spid="1316866"/>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1316866"/>
                        </p:tgtEl>
                        <p:attrNameLst>
                          <p:attrName>style.visibility</p:attrName>
                        </p:attrNameLst>
                      </p:cBhvr>
                      <p:to>
                        <p:strVal val="visible"/>
                      </p:to>
                    </p:set>
                    <p:animEffect transition="in" filter="wipe(left)">
                      <p:cBhvr>
                        <p:cTn dur="500"/>
                        <p:tgtEl>
                          <p:spTgt spid="1316866"/>
                        </p:tgtEl>
                      </p:cBhvr>
                    </p:animEffect>
                  </p:childTnLst>
                </p:cTn>
              </p:par>
            </p:tnLst>
          </p:tmpl>
          <p:tmpl lvl="3">
            <p:tnLst>
              <p:par>
                <p:cTn presetID="22" presetClass="entr" presetSubtype="8" fill="hold" nodeType="withEffect">
                  <p:stCondLst>
                    <p:cond delay="0"/>
                  </p:stCondLst>
                  <p:childTnLst>
                    <p:set>
                      <p:cBhvr>
                        <p:cTn dur="1" fill="hold">
                          <p:stCondLst>
                            <p:cond delay="0"/>
                          </p:stCondLst>
                        </p:cTn>
                        <p:tgtEl>
                          <p:spTgt spid="1316866"/>
                        </p:tgtEl>
                        <p:attrNameLst>
                          <p:attrName>style.visibility</p:attrName>
                        </p:attrNameLst>
                      </p:cBhvr>
                      <p:to>
                        <p:strVal val="visible"/>
                      </p:to>
                    </p:set>
                    <p:animEffect transition="in" filter="wipe(left)">
                      <p:cBhvr>
                        <p:cTn dur="500"/>
                        <p:tgtEl>
                          <p:spTgt spid="1316866"/>
                        </p:tgtEl>
                      </p:cBhvr>
                    </p:animEffect>
                  </p:childTnLst>
                </p:cTn>
              </p:par>
            </p:tnLst>
          </p:tmpl>
          <p:tmpl lvl="4">
            <p:tnLst>
              <p:par>
                <p:cTn presetID="22" presetClass="entr" presetSubtype="8" fill="hold" nodeType="withEffect">
                  <p:stCondLst>
                    <p:cond delay="0"/>
                  </p:stCondLst>
                  <p:childTnLst>
                    <p:set>
                      <p:cBhvr>
                        <p:cTn dur="1" fill="hold">
                          <p:stCondLst>
                            <p:cond delay="0"/>
                          </p:stCondLst>
                        </p:cTn>
                        <p:tgtEl>
                          <p:spTgt spid="1316866"/>
                        </p:tgtEl>
                        <p:attrNameLst>
                          <p:attrName>style.visibility</p:attrName>
                        </p:attrNameLst>
                      </p:cBhvr>
                      <p:to>
                        <p:strVal val="visible"/>
                      </p:to>
                    </p:set>
                    <p:animEffect transition="in" filter="wipe(left)">
                      <p:cBhvr>
                        <p:cTn dur="500"/>
                        <p:tgtEl>
                          <p:spTgt spid="1316866"/>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1316866"/>
                        </p:tgtEl>
                        <p:attrNameLst>
                          <p:attrName>style.visibility</p:attrName>
                        </p:attrNameLst>
                      </p:cBhvr>
                      <p:to>
                        <p:strVal val="visible"/>
                      </p:to>
                    </p:set>
                    <p:animEffect transition="in" filter="wipe(left)">
                      <p:cBhvr>
                        <p:cTn dur="500"/>
                        <p:tgtEl>
                          <p:spTgt spid="1316866"/>
                        </p:tgtEl>
                      </p:cBhvr>
                    </p:animEffect>
                  </p:childTnLst>
                </p:cTn>
              </p:par>
            </p:tnLst>
          </p:tmpl>
        </p:tmplLst>
      </p:bldP>
      <p:bldP spid="1316868" grpId="0"/>
      <p:bldP spid="1316869" grpId="0" build="p"/>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Slide Number Placeholder 4">
            <a:extLst>
              <a:ext uri="{FF2B5EF4-FFF2-40B4-BE49-F238E27FC236}">
                <a16:creationId xmlns:a16="http://schemas.microsoft.com/office/drawing/2014/main" id="{E96EED2C-958E-42B8-B32A-A2FC2972181F}"/>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94AD1727-6F2F-4124-9EDC-C9DB91DA5E7D}" type="slidenum">
              <a:rPr lang="en-US" altLang="en-US" b="0">
                <a:solidFill>
                  <a:srgbClr val="1469B2"/>
                </a:solidFill>
                <a:latin typeface="Arial" panose="020B0604020202020204" pitchFamily="34" charset="0"/>
              </a:rPr>
              <a:pPr eaLnBrk="1" hangingPunct="1"/>
              <a:t>38</a:t>
            </a:fld>
            <a:r>
              <a:rPr lang="en-US" altLang="en-US" b="0">
                <a:solidFill>
                  <a:srgbClr val="1469B2"/>
                </a:solidFill>
                <a:latin typeface="Arial" panose="020B0604020202020204" pitchFamily="34" charset="0"/>
              </a:rPr>
              <a:t> of 38</a:t>
            </a:r>
          </a:p>
        </p:txBody>
      </p:sp>
      <p:sp>
        <p:nvSpPr>
          <p:cNvPr id="1314820" name="Rectangle 4">
            <a:extLst>
              <a:ext uri="{FF2B5EF4-FFF2-40B4-BE49-F238E27FC236}">
                <a16:creationId xmlns:a16="http://schemas.microsoft.com/office/drawing/2014/main" id="{595680DE-680E-4A13-96BC-F94A3BB32184}"/>
              </a:ext>
            </a:extLst>
          </p:cNvPr>
          <p:cNvSpPr>
            <a:spLocks noChangeArrowheads="1"/>
          </p:cNvSpPr>
          <p:nvPr/>
        </p:nvSpPr>
        <p:spPr bwMode="auto">
          <a:xfrm>
            <a:off x="1371600" y="1219200"/>
            <a:ext cx="7239000" cy="457200"/>
          </a:xfrm>
          <a:prstGeom prst="rect">
            <a:avLst/>
          </a:prstGeom>
          <a:noFill/>
          <a:ln>
            <a:noFill/>
          </a:ln>
          <a:effectLst/>
          <a:extLst>
            <a:ext uri="{909E8E84-426E-40DD-AFC4-6F175D3DCCD1}">
              <a14:hiddenFill xmlns:a14="http://schemas.microsoft.com/office/drawing/2010/main">
                <a:solidFill>
                  <a:srgbClr val="8C1B5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10000"/>
              </a:spcBef>
              <a:spcAft>
                <a:spcPct val="10000"/>
              </a:spcAft>
            </a:pPr>
            <a:r>
              <a:rPr lang="en-US" altLang="en-US" sz="2400">
                <a:solidFill>
                  <a:srgbClr val="8C1B54"/>
                </a:solidFill>
              </a:rPr>
              <a:t>DERIVING THE MULTIPLIER ALGEBRAICALLY</a:t>
            </a:r>
          </a:p>
        </p:txBody>
      </p:sp>
      <p:sp>
        <p:nvSpPr>
          <p:cNvPr id="37892" name="Text Box 5">
            <a:extLst>
              <a:ext uri="{FF2B5EF4-FFF2-40B4-BE49-F238E27FC236}">
                <a16:creationId xmlns:a16="http://schemas.microsoft.com/office/drawing/2014/main" id="{E7D7399B-89A3-4D41-A7F6-CEE1A6A12FF0}"/>
              </a:ext>
            </a:extLst>
          </p:cNvPr>
          <p:cNvSpPr txBox="1">
            <a:spLocks noChangeArrowheads="1"/>
          </p:cNvSpPr>
          <p:nvPr/>
        </p:nvSpPr>
        <p:spPr bwMode="auto">
          <a:xfrm>
            <a:off x="704850" y="381000"/>
            <a:ext cx="8001000" cy="457200"/>
          </a:xfrm>
          <a:prstGeom prst="rect">
            <a:avLst/>
          </a:prstGeom>
          <a:solidFill>
            <a:srgbClr val="8C1B54"/>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endParaRPr lang="en-US" altLang="en-US" sz="1400">
              <a:solidFill>
                <a:schemeClr val="tx1"/>
              </a:solidFill>
              <a:latin typeface="Arial" panose="020B0604020202020204" pitchFamily="34" charset="0"/>
            </a:endParaRPr>
          </a:p>
        </p:txBody>
      </p:sp>
      <p:sp>
        <p:nvSpPr>
          <p:cNvPr id="37893" name="Rectangle 6">
            <a:extLst>
              <a:ext uri="{FF2B5EF4-FFF2-40B4-BE49-F238E27FC236}">
                <a16:creationId xmlns:a16="http://schemas.microsoft.com/office/drawing/2014/main" id="{6BF3B62D-7FB7-4F09-9EA1-5468850D5FB7}"/>
              </a:ext>
            </a:extLst>
          </p:cNvPr>
          <p:cNvSpPr>
            <a:spLocks noGrp="1" noChangeArrowheads="1"/>
          </p:cNvSpPr>
          <p:nvPr>
            <p:ph type="title"/>
          </p:nvPr>
        </p:nvSpPr>
        <p:spPr>
          <a:xfrm>
            <a:off x="762000" y="0"/>
            <a:ext cx="8382000" cy="869950"/>
          </a:xfrm>
        </p:spPr>
        <p:txBody>
          <a:bodyPr/>
          <a:lstStyle/>
          <a:p>
            <a:pPr eaLnBrk="1" hangingPunct="1"/>
            <a:r>
              <a:rPr lang="en-US" altLang="en-US">
                <a:solidFill>
                  <a:schemeClr val="bg1"/>
                </a:solidFill>
              </a:rPr>
              <a:t>Appendix</a:t>
            </a:r>
          </a:p>
        </p:txBody>
      </p:sp>
      <p:sp>
        <p:nvSpPr>
          <p:cNvPr id="1314824" name="Rectangle 8">
            <a:extLst>
              <a:ext uri="{FF2B5EF4-FFF2-40B4-BE49-F238E27FC236}">
                <a16:creationId xmlns:a16="http://schemas.microsoft.com/office/drawing/2014/main" id="{B1D57C6C-A35B-4558-B1E0-E6E9612E18D7}"/>
              </a:ext>
            </a:extLst>
          </p:cNvPr>
          <p:cNvSpPr>
            <a:spLocks noGrp="1" noChangeArrowheads="1"/>
          </p:cNvSpPr>
          <p:nvPr>
            <p:ph type="body" idx="1"/>
          </p:nvPr>
        </p:nvSpPr>
        <p:spPr>
          <a:xfrm>
            <a:off x="1447800" y="1981200"/>
            <a:ext cx="7162800" cy="3657600"/>
          </a:xfrm>
          <a:noFill/>
        </p:spPr>
        <p:txBody>
          <a:bodyPr/>
          <a:lstStyle/>
          <a:p>
            <a:pPr marL="0" indent="0" eaLnBrk="1" hangingPunct="1"/>
            <a:r>
              <a:rPr lang="en-US" altLang="en-US" sz="2000"/>
              <a:t>This equation can be rearranged to yield:</a:t>
            </a:r>
          </a:p>
          <a:p>
            <a:pPr marL="0" indent="0" eaLnBrk="1" hangingPunct="1"/>
            <a:endParaRPr lang="en-US" altLang="en-US" sz="2000"/>
          </a:p>
          <a:p>
            <a:pPr marL="0" indent="0" algn="ctr" eaLnBrk="1" hangingPunct="1"/>
            <a:r>
              <a:rPr lang="en-US" altLang="en-US" sz="2000" i="1"/>
              <a:t>Y − bY </a:t>
            </a:r>
            <a:r>
              <a:rPr lang="en-US" altLang="en-US" sz="2000"/>
              <a:t>=</a:t>
            </a:r>
            <a:r>
              <a:rPr lang="en-US" altLang="en-US" sz="2000" i="1"/>
              <a:t> a </a:t>
            </a:r>
            <a:r>
              <a:rPr lang="en-US" altLang="en-US" sz="2000"/>
              <a:t>+</a:t>
            </a:r>
            <a:r>
              <a:rPr lang="en-US" altLang="en-US" sz="2000" i="1"/>
              <a:t> I</a:t>
            </a:r>
          </a:p>
          <a:p>
            <a:pPr marL="0" indent="0" algn="ctr" eaLnBrk="1" hangingPunct="1"/>
            <a:r>
              <a:rPr lang="en-US" altLang="en-US" sz="2000"/>
              <a:t>Y(1 − </a:t>
            </a:r>
            <a:r>
              <a:rPr lang="en-US" altLang="en-US" sz="2000" i="1"/>
              <a:t>b</a:t>
            </a:r>
            <a:r>
              <a:rPr lang="en-US" altLang="en-US" sz="2000"/>
              <a:t>) =  </a:t>
            </a:r>
            <a:r>
              <a:rPr lang="en-US" altLang="en-US" sz="2000" i="1"/>
              <a:t>a </a:t>
            </a:r>
            <a:r>
              <a:rPr lang="en-US" altLang="en-US" sz="2000"/>
              <a:t>+</a:t>
            </a:r>
            <a:r>
              <a:rPr lang="en-US" altLang="en-US" sz="2000" i="1"/>
              <a:t> I</a:t>
            </a:r>
          </a:p>
          <a:p>
            <a:pPr marL="0" indent="0" eaLnBrk="1" hangingPunct="1"/>
            <a:endParaRPr lang="en-US" altLang="en-US" sz="2000"/>
          </a:p>
          <a:p>
            <a:pPr marL="0" indent="0" eaLnBrk="1" hangingPunct="1"/>
            <a:r>
              <a:rPr lang="en-US" altLang="en-US" sz="2000"/>
              <a:t>We can then solve for </a:t>
            </a:r>
            <a:r>
              <a:rPr lang="en-US" altLang="en-US" sz="2000" i="1"/>
              <a:t>Y</a:t>
            </a:r>
            <a:r>
              <a:rPr lang="en-US" altLang="en-US" sz="2000"/>
              <a:t> in terms of </a:t>
            </a:r>
            <a:r>
              <a:rPr lang="en-US" altLang="en-US" sz="2000" i="1"/>
              <a:t>I </a:t>
            </a:r>
            <a:r>
              <a:rPr lang="en-US" altLang="en-US" sz="2000"/>
              <a:t>by dividing through by  (1 − </a:t>
            </a:r>
            <a:r>
              <a:rPr lang="en-US" altLang="en-US" sz="2000" i="1"/>
              <a:t>b</a:t>
            </a:r>
            <a:r>
              <a:rPr lang="en-US" altLang="en-US" sz="2000"/>
              <a:t>):</a:t>
            </a:r>
          </a:p>
        </p:txBody>
      </p:sp>
      <p:graphicFrame>
        <p:nvGraphicFramePr>
          <p:cNvPr id="1314826" name="Object 10">
            <a:extLst>
              <a:ext uri="{FF2B5EF4-FFF2-40B4-BE49-F238E27FC236}">
                <a16:creationId xmlns:a16="http://schemas.microsoft.com/office/drawing/2014/main" id="{AECFD758-3208-4BB4-8259-8196C59320BF}"/>
              </a:ext>
            </a:extLst>
          </p:cNvPr>
          <p:cNvGraphicFramePr>
            <a:graphicFrameLocks noChangeAspect="1"/>
          </p:cNvGraphicFramePr>
          <p:nvPr/>
        </p:nvGraphicFramePr>
        <p:xfrm>
          <a:off x="3886200" y="4602163"/>
          <a:ext cx="2286000" cy="884237"/>
        </p:xfrm>
        <a:graphic>
          <a:graphicData uri="http://schemas.openxmlformats.org/presentationml/2006/ole">
            <mc:AlternateContent xmlns:mc="http://schemas.openxmlformats.org/markup-compatibility/2006">
              <mc:Choice xmlns:v="urn:schemas-microsoft-com:vml" Requires="v">
                <p:oleObj name="Equation" r:id="rId2" imgW="1117600" imgH="431800" progId="Equation.3">
                  <p:embed/>
                </p:oleObj>
              </mc:Choice>
              <mc:Fallback>
                <p:oleObj name="Equation" r:id="rId2" imgW="1117600" imgH="431800" progId="Equation.3">
                  <p:embed/>
                  <p:pic>
                    <p:nvPicPr>
                      <p:cNvPr id="0" name="Object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4602163"/>
                        <a:ext cx="2286000" cy="884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14820">
                                            <p:txEl>
                                              <p:pRg st="0" end="0"/>
                                            </p:txEl>
                                          </p:spTgt>
                                        </p:tgtEl>
                                        <p:attrNameLst>
                                          <p:attrName>style.visibility</p:attrName>
                                        </p:attrNameLst>
                                      </p:cBhvr>
                                      <p:to>
                                        <p:strVal val="visible"/>
                                      </p:to>
                                    </p:set>
                                    <p:animEffect transition="in" filter="wipe(left)">
                                      <p:cBhvr>
                                        <p:cTn id="7" dur="500"/>
                                        <p:tgtEl>
                                          <p:spTgt spid="1314820">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314824">
                                            <p:txEl>
                                              <p:pRg st="0" end="0"/>
                                            </p:txEl>
                                          </p:spTgt>
                                        </p:tgtEl>
                                        <p:attrNameLst>
                                          <p:attrName>style.visibility</p:attrName>
                                        </p:attrNameLst>
                                      </p:cBhvr>
                                      <p:to>
                                        <p:strVal val="visible"/>
                                      </p:to>
                                    </p:set>
                                    <p:animEffect transition="in" filter="wipe(left)">
                                      <p:cBhvr>
                                        <p:cTn id="11" dur="500"/>
                                        <p:tgtEl>
                                          <p:spTgt spid="1314824">
                                            <p:txEl>
                                              <p:pRg st="0" end="0"/>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314824">
                                            <p:txEl>
                                              <p:pRg st="2" end="2"/>
                                            </p:txEl>
                                          </p:spTgt>
                                        </p:tgtEl>
                                        <p:attrNameLst>
                                          <p:attrName>style.visibility</p:attrName>
                                        </p:attrNameLst>
                                      </p:cBhvr>
                                      <p:to>
                                        <p:strVal val="visible"/>
                                      </p:to>
                                    </p:set>
                                    <p:animEffect transition="in" filter="wipe(left)">
                                      <p:cBhvr>
                                        <p:cTn id="15" dur="500"/>
                                        <p:tgtEl>
                                          <p:spTgt spid="1314824">
                                            <p:txEl>
                                              <p:pRg st="2" end="2"/>
                                            </p:txEl>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314824">
                                            <p:txEl>
                                              <p:pRg st="3" end="3"/>
                                            </p:txEl>
                                          </p:spTgt>
                                        </p:tgtEl>
                                        <p:attrNameLst>
                                          <p:attrName>style.visibility</p:attrName>
                                        </p:attrNameLst>
                                      </p:cBhvr>
                                      <p:to>
                                        <p:strVal val="visible"/>
                                      </p:to>
                                    </p:set>
                                    <p:animEffect transition="in" filter="wipe(left)">
                                      <p:cBhvr>
                                        <p:cTn id="19" dur="500"/>
                                        <p:tgtEl>
                                          <p:spTgt spid="1314824">
                                            <p:txEl>
                                              <p:pRg st="3" end="3"/>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1314824">
                                            <p:txEl>
                                              <p:pRg st="5" end="5"/>
                                            </p:txEl>
                                          </p:spTgt>
                                        </p:tgtEl>
                                        <p:attrNameLst>
                                          <p:attrName>style.visibility</p:attrName>
                                        </p:attrNameLst>
                                      </p:cBhvr>
                                      <p:to>
                                        <p:strVal val="visible"/>
                                      </p:to>
                                    </p:set>
                                    <p:animEffect transition="in" filter="wipe(left)">
                                      <p:cBhvr>
                                        <p:cTn id="24" dur="500"/>
                                        <p:tgtEl>
                                          <p:spTgt spid="1314824">
                                            <p:txEl>
                                              <p:pRg st="5" end="5"/>
                                            </p:txEl>
                                          </p:spTgt>
                                        </p:tgtEl>
                                      </p:cBhvr>
                                    </p:animEffect>
                                  </p:childTnLst>
                                </p:cTn>
                              </p:par>
                            </p:childTnLst>
                          </p:cTn>
                        </p:par>
                        <p:par>
                          <p:cTn id="25" fill="hold" nodeType="afterGroup">
                            <p:stCondLst>
                              <p:cond delay="500"/>
                            </p:stCondLst>
                            <p:childTnLst>
                              <p:par>
                                <p:cTn id="26" presetID="17" presetClass="entr" presetSubtype="10" fill="hold" nodeType="afterEffect">
                                  <p:stCondLst>
                                    <p:cond delay="0"/>
                                  </p:stCondLst>
                                  <p:childTnLst>
                                    <p:set>
                                      <p:cBhvr>
                                        <p:cTn id="27" dur="1" fill="hold">
                                          <p:stCondLst>
                                            <p:cond delay="0"/>
                                          </p:stCondLst>
                                        </p:cTn>
                                        <p:tgtEl>
                                          <p:spTgt spid="1314826"/>
                                        </p:tgtEl>
                                        <p:attrNameLst>
                                          <p:attrName>style.visibility</p:attrName>
                                        </p:attrNameLst>
                                      </p:cBhvr>
                                      <p:to>
                                        <p:strVal val="visible"/>
                                      </p:to>
                                    </p:set>
                                    <p:anim calcmode="lin" valueType="num">
                                      <p:cBhvr>
                                        <p:cTn id="28" dur="500" fill="hold"/>
                                        <p:tgtEl>
                                          <p:spTgt spid="1314826"/>
                                        </p:tgtEl>
                                        <p:attrNameLst>
                                          <p:attrName>ppt_w</p:attrName>
                                        </p:attrNameLst>
                                      </p:cBhvr>
                                      <p:tavLst>
                                        <p:tav tm="0">
                                          <p:val>
                                            <p:fltVal val="0"/>
                                          </p:val>
                                        </p:tav>
                                        <p:tav tm="100000">
                                          <p:val>
                                            <p:strVal val="#ppt_w"/>
                                          </p:val>
                                        </p:tav>
                                      </p:tavLst>
                                    </p:anim>
                                    <p:anim calcmode="lin" valueType="num">
                                      <p:cBhvr>
                                        <p:cTn id="29" dur="500" fill="hold"/>
                                        <p:tgtEl>
                                          <p:spTgt spid="131482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4820" grpId="0" build="p" bldLvl="2" autoUpdateAnimBg="0" advAuto="0">
        <p:tmplLst>
          <p:tmpl lvl="1">
            <p:tnLst>
              <p:par>
                <p:cTn presetID="22" presetClass="entr" presetSubtype="8" fill="hold" nodeType="afterEffect">
                  <p:stCondLst>
                    <p:cond delay="0"/>
                  </p:stCondLst>
                  <p:childTnLst>
                    <p:set>
                      <p:cBhvr>
                        <p:cTn dur="1" fill="hold">
                          <p:stCondLst>
                            <p:cond delay="0"/>
                          </p:stCondLst>
                        </p:cTn>
                        <p:tgtEl>
                          <p:spTgt spid="1314820"/>
                        </p:tgtEl>
                        <p:attrNameLst>
                          <p:attrName>style.visibility</p:attrName>
                        </p:attrNameLst>
                      </p:cBhvr>
                      <p:to>
                        <p:strVal val="visible"/>
                      </p:to>
                    </p:set>
                    <p:animEffect transition="in" filter="wipe(left)">
                      <p:cBhvr>
                        <p:cTn dur="500"/>
                        <p:tgtEl>
                          <p:spTgt spid="1314820"/>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1314820"/>
                        </p:tgtEl>
                        <p:attrNameLst>
                          <p:attrName>style.visibility</p:attrName>
                        </p:attrNameLst>
                      </p:cBhvr>
                      <p:to>
                        <p:strVal val="visible"/>
                      </p:to>
                    </p:set>
                    <p:animEffect transition="in" filter="wipe(left)">
                      <p:cBhvr>
                        <p:cTn dur="500"/>
                        <p:tgtEl>
                          <p:spTgt spid="1314820"/>
                        </p:tgtEl>
                      </p:cBhvr>
                    </p:animEffect>
                  </p:childTnLst>
                </p:cTn>
              </p:par>
            </p:tnLst>
          </p:tmpl>
          <p:tmpl lvl="3">
            <p:tnLst>
              <p:par>
                <p:cTn presetID="22" presetClass="entr" presetSubtype="8" fill="hold" nodeType="withEffect">
                  <p:stCondLst>
                    <p:cond delay="0"/>
                  </p:stCondLst>
                  <p:childTnLst>
                    <p:set>
                      <p:cBhvr>
                        <p:cTn dur="1" fill="hold">
                          <p:stCondLst>
                            <p:cond delay="0"/>
                          </p:stCondLst>
                        </p:cTn>
                        <p:tgtEl>
                          <p:spTgt spid="1314820"/>
                        </p:tgtEl>
                        <p:attrNameLst>
                          <p:attrName>style.visibility</p:attrName>
                        </p:attrNameLst>
                      </p:cBhvr>
                      <p:to>
                        <p:strVal val="visible"/>
                      </p:to>
                    </p:set>
                    <p:animEffect transition="in" filter="wipe(left)">
                      <p:cBhvr>
                        <p:cTn dur="500"/>
                        <p:tgtEl>
                          <p:spTgt spid="1314820"/>
                        </p:tgtEl>
                      </p:cBhvr>
                    </p:animEffect>
                  </p:childTnLst>
                </p:cTn>
              </p:par>
            </p:tnLst>
          </p:tmpl>
          <p:tmpl lvl="4">
            <p:tnLst>
              <p:par>
                <p:cTn presetID="22" presetClass="entr" presetSubtype="8" fill="hold" nodeType="withEffect">
                  <p:stCondLst>
                    <p:cond delay="0"/>
                  </p:stCondLst>
                  <p:childTnLst>
                    <p:set>
                      <p:cBhvr>
                        <p:cTn dur="1" fill="hold">
                          <p:stCondLst>
                            <p:cond delay="0"/>
                          </p:stCondLst>
                        </p:cTn>
                        <p:tgtEl>
                          <p:spTgt spid="1314820"/>
                        </p:tgtEl>
                        <p:attrNameLst>
                          <p:attrName>style.visibility</p:attrName>
                        </p:attrNameLst>
                      </p:cBhvr>
                      <p:to>
                        <p:strVal val="visible"/>
                      </p:to>
                    </p:set>
                    <p:animEffect transition="in" filter="wipe(left)">
                      <p:cBhvr>
                        <p:cTn dur="500"/>
                        <p:tgtEl>
                          <p:spTgt spid="1314820"/>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1314820"/>
                        </p:tgtEl>
                        <p:attrNameLst>
                          <p:attrName>style.visibility</p:attrName>
                        </p:attrNameLst>
                      </p:cBhvr>
                      <p:to>
                        <p:strVal val="visible"/>
                      </p:to>
                    </p:set>
                    <p:animEffect transition="in" filter="wipe(left)">
                      <p:cBhvr>
                        <p:cTn dur="500"/>
                        <p:tgtEl>
                          <p:spTgt spid="1314820"/>
                        </p:tgtEl>
                      </p:cBhvr>
                    </p:animEffect>
                  </p:childTnLst>
                </p:cTn>
              </p:par>
            </p:tnLst>
          </p:tmpl>
        </p:tmplLst>
      </p:bldP>
      <p:bldP spid="1314824" grpId="0" build="p"/>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Slide Number Placeholder 4">
            <a:extLst>
              <a:ext uri="{FF2B5EF4-FFF2-40B4-BE49-F238E27FC236}">
                <a16:creationId xmlns:a16="http://schemas.microsoft.com/office/drawing/2014/main" id="{69B2337B-AFC5-4A6C-A248-FFCCD720C095}"/>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49550287-5F39-4D5A-92CE-E8A2E415B426}" type="slidenum">
              <a:rPr lang="en-US" altLang="en-US" b="0">
                <a:solidFill>
                  <a:srgbClr val="1469B2"/>
                </a:solidFill>
                <a:latin typeface="Arial" panose="020B0604020202020204" pitchFamily="34" charset="0"/>
              </a:rPr>
              <a:pPr eaLnBrk="1" hangingPunct="1"/>
              <a:t>39</a:t>
            </a:fld>
            <a:r>
              <a:rPr lang="en-US" altLang="en-US" b="0">
                <a:solidFill>
                  <a:srgbClr val="1469B2"/>
                </a:solidFill>
                <a:latin typeface="Arial" panose="020B0604020202020204" pitchFamily="34" charset="0"/>
              </a:rPr>
              <a:t> of 38</a:t>
            </a:r>
          </a:p>
        </p:txBody>
      </p:sp>
      <p:sp>
        <p:nvSpPr>
          <p:cNvPr id="1317890" name="Rectangle 2">
            <a:extLst>
              <a:ext uri="{FF2B5EF4-FFF2-40B4-BE49-F238E27FC236}">
                <a16:creationId xmlns:a16="http://schemas.microsoft.com/office/drawing/2014/main" id="{37651A43-B677-457F-AF78-186822B6CCD2}"/>
              </a:ext>
            </a:extLst>
          </p:cNvPr>
          <p:cNvSpPr>
            <a:spLocks noChangeArrowheads="1"/>
          </p:cNvSpPr>
          <p:nvPr/>
        </p:nvSpPr>
        <p:spPr bwMode="auto">
          <a:xfrm>
            <a:off x="1371600" y="1219200"/>
            <a:ext cx="7239000" cy="457200"/>
          </a:xfrm>
          <a:prstGeom prst="rect">
            <a:avLst/>
          </a:prstGeom>
          <a:noFill/>
          <a:ln>
            <a:noFill/>
          </a:ln>
          <a:effectLst/>
          <a:extLst>
            <a:ext uri="{909E8E84-426E-40DD-AFC4-6F175D3DCCD1}">
              <a14:hiddenFill xmlns:a14="http://schemas.microsoft.com/office/drawing/2010/main">
                <a:solidFill>
                  <a:srgbClr val="8C1B5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10000"/>
              </a:spcBef>
              <a:spcAft>
                <a:spcPct val="10000"/>
              </a:spcAft>
            </a:pPr>
            <a:r>
              <a:rPr lang="en-US" altLang="en-US" sz="2400">
                <a:solidFill>
                  <a:srgbClr val="8C1B54"/>
                </a:solidFill>
              </a:rPr>
              <a:t>DERIVING THE MULTIPLIER ALGEBRAICALLY</a:t>
            </a:r>
          </a:p>
        </p:txBody>
      </p:sp>
      <p:sp>
        <p:nvSpPr>
          <p:cNvPr id="38916" name="Text Box 3">
            <a:extLst>
              <a:ext uri="{FF2B5EF4-FFF2-40B4-BE49-F238E27FC236}">
                <a16:creationId xmlns:a16="http://schemas.microsoft.com/office/drawing/2014/main" id="{F4F24470-661F-493F-AC37-CC1AEB8CBC09}"/>
              </a:ext>
            </a:extLst>
          </p:cNvPr>
          <p:cNvSpPr txBox="1">
            <a:spLocks noChangeArrowheads="1"/>
          </p:cNvSpPr>
          <p:nvPr/>
        </p:nvSpPr>
        <p:spPr bwMode="auto">
          <a:xfrm>
            <a:off x="704850" y="381000"/>
            <a:ext cx="8001000" cy="457200"/>
          </a:xfrm>
          <a:prstGeom prst="rect">
            <a:avLst/>
          </a:prstGeom>
          <a:solidFill>
            <a:srgbClr val="8C1B54"/>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endParaRPr lang="en-US" altLang="en-US" sz="1400">
              <a:solidFill>
                <a:schemeClr val="tx1"/>
              </a:solidFill>
              <a:latin typeface="Arial" panose="020B0604020202020204" pitchFamily="34" charset="0"/>
            </a:endParaRPr>
          </a:p>
        </p:txBody>
      </p:sp>
      <p:sp>
        <p:nvSpPr>
          <p:cNvPr id="38917" name="Rectangle 4">
            <a:extLst>
              <a:ext uri="{FF2B5EF4-FFF2-40B4-BE49-F238E27FC236}">
                <a16:creationId xmlns:a16="http://schemas.microsoft.com/office/drawing/2014/main" id="{6FB551CC-A4E0-464C-95CA-5A9083BCAAB6}"/>
              </a:ext>
            </a:extLst>
          </p:cNvPr>
          <p:cNvSpPr>
            <a:spLocks noGrp="1" noChangeArrowheads="1"/>
          </p:cNvSpPr>
          <p:nvPr>
            <p:ph type="title"/>
          </p:nvPr>
        </p:nvSpPr>
        <p:spPr>
          <a:xfrm>
            <a:off x="762000" y="0"/>
            <a:ext cx="8382000" cy="869950"/>
          </a:xfrm>
        </p:spPr>
        <p:txBody>
          <a:bodyPr/>
          <a:lstStyle/>
          <a:p>
            <a:pPr eaLnBrk="1" hangingPunct="1"/>
            <a:r>
              <a:rPr lang="en-US" altLang="en-US">
                <a:solidFill>
                  <a:schemeClr val="bg1"/>
                </a:solidFill>
              </a:rPr>
              <a:t>Appendix</a:t>
            </a:r>
          </a:p>
        </p:txBody>
      </p:sp>
      <p:sp>
        <p:nvSpPr>
          <p:cNvPr id="1317893" name="Rectangle 5">
            <a:extLst>
              <a:ext uri="{FF2B5EF4-FFF2-40B4-BE49-F238E27FC236}">
                <a16:creationId xmlns:a16="http://schemas.microsoft.com/office/drawing/2014/main" id="{DDC4911C-C1AE-406B-B019-33DEA8F57854}"/>
              </a:ext>
            </a:extLst>
          </p:cNvPr>
          <p:cNvSpPr>
            <a:spLocks noGrp="1" noChangeArrowheads="1"/>
          </p:cNvSpPr>
          <p:nvPr>
            <p:ph type="body" idx="1"/>
          </p:nvPr>
        </p:nvSpPr>
        <p:spPr>
          <a:xfrm>
            <a:off x="1447800" y="1981200"/>
            <a:ext cx="7162800" cy="3962400"/>
          </a:xfrm>
          <a:noFill/>
        </p:spPr>
        <p:txBody>
          <a:bodyPr/>
          <a:lstStyle/>
          <a:p>
            <a:pPr marL="0" indent="0" eaLnBrk="1" hangingPunct="1">
              <a:spcBef>
                <a:spcPct val="0"/>
              </a:spcBef>
              <a:spcAft>
                <a:spcPct val="0"/>
              </a:spcAft>
            </a:pPr>
            <a:r>
              <a:rPr lang="en-US" altLang="en-US" sz="2000"/>
              <a:t>Now look carefully at this expression and think about increasing </a:t>
            </a:r>
            <a:r>
              <a:rPr lang="en-US" altLang="en-US" sz="2000" i="1"/>
              <a:t>I</a:t>
            </a:r>
            <a:r>
              <a:rPr lang="en-US" altLang="en-US" sz="2000"/>
              <a:t> by some amount, </a:t>
            </a:r>
            <a:r>
              <a:rPr lang="en-US" altLang="en-US" sz="2000">
                <a:latin typeface="Times New Roman" panose="02020603050405020304" pitchFamily="18" charset="0"/>
              </a:rPr>
              <a:t>Δ</a:t>
            </a:r>
            <a:r>
              <a:rPr lang="en-US" altLang="en-US" sz="2000" i="1"/>
              <a:t>I</a:t>
            </a:r>
            <a:r>
              <a:rPr lang="en-US" altLang="en-US" sz="2000"/>
              <a:t>, with a held constant.</a:t>
            </a:r>
            <a:br>
              <a:rPr lang="en-US" altLang="en-US" sz="2000"/>
            </a:br>
            <a:r>
              <a:rPr lang="en-US" altLang="en-US" sz="2000"/>
              <a:t>If </a:t>
            </a:r>
            <a:r>
              <a:rPr lang="en-US" altLang="en-US" sz="2000" i="1"/>
              <a:t>I </a:t>
            </a:r>
            <a:r>
              <a:rPr lang="en-US" altLang="en-US" sz="2000"/>
              <a:t>increases by </a:t>
            </a:r>
            <a:r>
              <a:rPr lang="en-US" altLang="en-US" sz="2000">
                <a:latin typeface="Times New Roman" panose="02020603050405020304" pitchFamily="18" charset="0"/>
              </a:rPr>
              <a:t>Δ</a:t>
            </a:r>
            <a:r>
              <a:rPr lang="en-US" altLang="en-US" sz="2000" i="1"/>
              <a:t>I</a:t>
            </a:r>
            <a:r>
              <a:rPr lang="en-US" altLang="en-US" sz="2000"/>
              <a:t>, income will increase by</a:t>
            </a:r>
          </a:p>
          <a:p>
            <a:pPr marL="0" indent="0" eaLnBrk="1" hangingPunct="1">
              <a:spcBef>
                <a:spcPct val="0"/>
              </a:spcBef>
              <a:spcAft>
                <a:spcPct val="0"/>
              </a:spcAft>
            </a:pPr>
            <a:endParaRPr lang="en-US" altLang="en-US" sz="2000"/>
          </a:p>
          <a:p>
            <a:pPr marL="0" indent="0" algn="ctr" eaLnBrk="1" hangingPunct="1">
              <a:spcBef>
                <a:spcPct val="0"/>
              </a:spcBef>
              <a:spcAft>
                <a:spcPct val="0"/>
              </a:spcAft>
            </a:pPr>
            <a:endParaRPr lang="en-US" altLang="en-US" sz="2000"/>
          </a:p>
          <a:p>
            <a:pPr marL="0" indent="0" eaLnBrk="1" hangingPunct="1">
              <a:spcBef>
                <a:spcPct val="0"/>
              </a:spcBef>
              <a:spcAft>
                <a:spcPct val="0"/>
              </a:spcAft>
            </a:pPr>
            <a:endParaRPr lang="en-US" altLang="en-US" sz="2000"/>
          </a:p>
          <a:p>
            <a:pPr marL="0" indent="0" eaLnBrk="1" hangingPunct="1">
              <a:spcBef>
                <a:spcPct val="0"/>
              </a:spcBef>
              <a:spcAft>
                <a:spcPct val="0"/>
              </a:spcAft>
            </a:pPr>
            <a:endParaRPr lang="en-US" altLang="en-US" sz="2000"/>
          </a:p>
          <a:p>
            <a:pPr marL="0" indent="0" eaLnBrk="1" hangingPunct="1">
              <a:spcBef>
                <a:spcPct val="0"/>
              </a:spcBef>
              <a:spcAft>
                <a:spcPct val="0"/>
              </a:spcAft>
            </a:pPr>
            <a:r>
              <a:rPr lang="en-US" altLang="en-US" sz="2000"/>
              <a:t>Because </a:t>
            </a:r>
            <a:r>
              <a:rPr lang="en-US" altLang="en-US" sz="2000" i="1"/>
              <a:t>b</a:t>
            </a:r>
            <a:r>
              <a:rPr lang="en-US" altLang="en-US" sz="2000"/>
              <a:t> </a:t>
            </a:r>
            <a:r>
              <a:rPr lang="en-US" altLang="en-US" sz="2000">
                <a:ea typeface="ヒラギノ角ゴ Pro W3" pitchFamily="8" charset="-128"/>
              </a:rPr>
              <a:t>≡</a:t>
            </a:r>
            <a:r>
              <a:rPr lang="en-US" altLang="en-US" sz="2000"/>
              <a:t> </a:t>
            </a:r>
            <a:r>
              <a:rPr lang="en-US" altLang="en-US" sz="2000" i="1"/>
              <a:t>MPC</a:t>
            </a:r>
            <a:r>
              <a:rPr lang="en-US" altLang="en-US" sz="2000"/>
              <a:t>, the expression becomes</a:t>
            </a:r>
          </a:p>
          <a:p>
            <a:pPr marL="0" indent="0" eaLnBrk="1" hangingPunct="1">
              <a:spcBef>
                <a:spcPct val="0"/>
              </a:spcBef>
              <a:spcAft>
                <a:spcPct val="0"/>
              </a:spcAft>
            </a:pPr>
            <a:endParaRPr lang="en-US" altLang="en-US" sz="2000"/>
          </a:p>
          <a:p>
            <a:pPr marL="0" indent="0" eaLnBrk="1" hangingPunct="1">
              <a:spcBef>
                <a:spcPct val="0"/>
              </a:spcBef>
              <a:spcAft>
                <a:spcPct val="0"/>
              </a:spcAft>
            </a:pPr>
            <a:endParaRPr lang="en-US" altLang="en-US" sz="2000"/>
          </a:p>
          <a:p>
            <a:pPr marL="0" indent="0" algn="ctr" eaLnBrk="1" hangingPunct="1">
              <a:spcBef>
                <a:spcPct val="0"/>
              </a:spcBef>
              <a:spcAft>
                <a:spcPct val="0"/>
              </a:spcAft>
            </a:pPr>
            <a:endParaRPr lang="en-US" altLang="en-US" sz="2000"/>
          </a:p>
          <a:p>
            <a:pPr marL="0" indent="0" eaLnBrk="1" hangingPunct="1">
              <a:spcBef>
                <a:spcPct val="0"/>
              </a:spcBef>
              <a:spcAft>
                <a:spcPct val="0"/>
              </a:spcAft>
            </a:pPr>
            <a:endParaRPr lang="en-US" altLang="en-US" sz="2000"/>
          </a:p>
          <a:p>
            <a:pPr marL="0" indent="0" eaLnBrk="1" hangingPunct="1">
              <a:spcBef>
                <a:spcPct val="0"/>
              </a:spcBef>
              <a:spcAft>
                <a:spcPct val="0"/>
              </a:spcAft>
            </a:pPr>
            <a:endParaRPr lang="en-US" altLang="en-US" sz="2000"/>
          </a:p>
        </p:txBody>
      </p:sp>
      <p:graphicFrame>
        <p:nvGraphicFramePr>
          <p:cNvPr id="1317896" name="Object 8">
            <a:extLst>
              <a:ext uri="{FF2B5EF4-FFF2-40B4-BE49-F238E27FC236}">
                <a16:creationId xmlns:a16="http://schemas.microsoft.com/office/drawing/2014/main" id="{D8E8E4D6-C75C-4FC9-8DFB-E56AFF87375D}"/>
              </a:ext>
            </a:extLst>
          </p:cNvPr>
          <p:cNvGraphicFramePr>
            <a:graphicFrameLocks noChangeAspect="1"/>
          </p:cNvGraphicFramePr>
          <p:nvPr/>
        </p:nvGraphicFramePr>
        <p:xfrm>
          <a:off x="3886200" y="3008313"/>
          <a:ext cx="2120900" cy="877887"/>
        </p:xfrm>
        <a:graphic>
          <a:graphicData uri="http://schemas.openxmlformats.org/presentationml/2006/ole">
            <mc:AlternateContent xmlns:mc="http://schemas.openxmlformats.org/markup-compatibility/2006">
              <mc:Choice xmlns:v="urn:schemas-microsoft-com:vml" Requires="v">
                <p:oleObj name="Equation" r:id="rId2" imgW="952087" imgH="393529" progId="Equation.3">
                  <p:embed/>
                </p:oleObj>
              </mc:Choice>
              <mc:Fallback>
                <p:oleObj name="Equation" r:id="rId2" imgW="952087" imgH="393529" progId="Equation.3">
                  <p:embed/>
                  <p:pic>
                    <p:nvPicPr>
                      <p:cNvPr id="0" name="Object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3008313"/>
                        <a:ext cx="2120900" cy="877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17897" name="Object 9">
            <a:extLst>
              <a:ext uri="{FF2B5EF4-FFF2-40B4-BE49-F238E27FC236}">
                <a16:creationId xmlns:a16="http://schemas.microsoft.com/office/drawing/2014/main" id="{8451E136-BCAC-4739-8231-95AECBCB6E94}"/>
              </a:ext>
            </a:extLst>
          </p:cNvPr>
          <p:cNvGraphicFramePr>
            <a:graphicFrameLocks noChangeAspect="1"/>
          </p:cNvGraphicFramePr>
          <p:nvPr/>
        </p:nvGraphicFramePr>
        <p:xfrm>
          <a:off x="3581400" y="4724400"/>
          <a:ext cx="2714625" cy="876300"/>
        </p:xfrm>
        <a:graphic>
          <a:graphicData uri="http://schemas.openxmlformats.org/presentationml/2006/ole">
            <mc:AlternateContent xmlns:mc="http://schemas.openxmlformats.org/markup-compatibility/2006">
              <mc:Choice xmlns:v="urn:schemas-microsoft-com:vml" Requires="v">
                <p:oleObj name="Equation" r:id="rId4" imgW="1218671" imgH="393529" progId="Equation.3">
                  <p:embed/>
                </p:oleObj>
              </mc:Choice>
              <mc:Fallback>
                <p:oleObj name="Equation" r:id="rId4" imgW="1218671" imgH="39352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1400" y="4724400"/>
                        <a:ext cx="2714625" cy="87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17890">
                                            <p:txEl>
                                              <p:pRg st="0" end="0"/>
                                            </p:txEl>
                                          </p:spTgt>
                                        </p:tgtEl>
                                        <p:attrNameLst>
                                          <p:attrName>style.visibility</p:attrName>
                                        </p:attrNameLst>
                                      </p:cBhvr>
                                      <p:to>
                                        <p:strVal val="visible"/>
                                      </p:to>
                                    </p:set>
                                    <p:animEffect transition="in" filter="wipe(left)">
                                      <p:cBhvr>
                                        <p:cTn id="7" dur="500"/>
                                        <p:tgtEl>
                                          <p:spTgt spid="1317890">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317893">
                                            <p:txEl>
                                              <p:pRg st="0" end="0"/>
                                            </p:txEl>
                                          </p:spTgt>
                                        </p:tgtEl>
                                        <p:attrNameLst>
                                          <p:attrName>style.visibility</p:attrName>
                                        </p:attrNameLst>
                                      </p:cBhvr>
                                      <p:to>
                                        <p:strVal val="visible"/>
                                      </p:to>
                                    </p:set>
                                    <p:animEffect transition="in" filter="wipe(left)">
                                      <p:cBhvr>
                                        <p:cTn id="11" dur="500"/>
                                        <p:tgtEl>
                                          <p:spTgt spid="1317893">
                                            <p:txEl>
                                              <p:pRg st="0" end="0"/>
                                            </p:txEl>
                                          </p:spTgt>
                                        </p:tgtEl>
                                      </p:cBhvr>
                                    </p:animEffect>
                                  </p:childTnLst>
                                </p:cTn>
                              </p:par>
                            </p:childTnLst>
                          </p:cTn>
                        </p:par>
                        <p:par>
                          <p:cTn id="12" fill="hold" nodeType="afterGroup">
                            <p:stCondLst>
                              <p:cond delay="1000"/>
                            </p:stCondLst>
                            <p:childTnLst>
                              <p:par>
                                <p:cTn id="13" presetID="17" presetClass="entr" presetSubtype="10" fill="hold" nodeType="afterEffect">
                                  <p:stCondLst>
                                    <p:cond delay="0"/>
                                  </p:stCondLst>
                                  <p:childTnLst>
                                    <p:set>
                                      <p:cBhvr>
                                        <p:cTn id="14" dur="1" fill="hold">
                                          <p:stCondLst>
                                            <p:cond delay="0"/>
                                          </p:stCondLst>
                                        </p:cTn>
                                        <p:tgtEl>
                                          <p:spTgt spid="1317896"/>
                                        </p:tgtEl>
                                        <p:attrNameLst>
                                          <p:attrName>style.visibility</p:attrName>
                                        </p:attrNameLst>
                                      </p:cBhvr>
                                      <p:to>
                                        <p:strVal val="visible"/>
                                      </p:to>
                                    </p:set>
                                    <p:anim calcmode="lin" valueType="num">
                                      <p:cBhvr>
                                        <p:cTn id="15" dur="500" fill="hold"/>
                                        <p:tgtEl>
                                          <p:spTgt spid="1317896"/>
                                        </p:tgtEl>
                                        <p:attrNameLst>
                                          <p:attrName>ppt_w</p:attrName>
                                        </p:attrNameLst>
                                      </p:cBhvr>
                                      <p:tavLst>
                                        <p:tav tm="0">
                                          <p:val>
                                            <p:fltVal val="0"/>
                                          </p:val>
                                        </p:tav>
                                        <p:tav tm="100000">
                                          <p:val>
                                            <p:strVal val="#ppt_w"/>
                                          </p:val>
                                        </p:tav>
                                      </p:tavLst>
                                    </p:anim>
                                    <p:anim calcmode="lin" valueType="num">
                                      <p:cBhvr>
                                        <p:cTn id="16" dur="500" fill="hold"/>
                                        <p:tgtEl>
                                          <p:spTgt spid="1317896"/>
                                        </p:tgtEl>
                                        <p:attrNameLst>
                                          <p:attrName>ppt_h</p:attrName>
                                        </p:attrNameLst>
                                      </p:cBhvr>
                                      <p:tavLst>
                                        <p:tav tm="0">
                                          <p:val>
                                            <p:strVal val="#ppt_h"/>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317893">
                                            <p:txEl>
                                              <p:pRg st="5" end="5"/>
                                            </p:txEl>
                                          </p:spTgt>
                                        </p:tgtEl>
                                        <p:attrNameLst>
                                          <p:attrName>style.visibility</p:attrName>
                                        </p:attrNameLst>
                                      </p:cBhvr>
                                      <p:to>
                                        <p:strVal val="visible"/>
                                      </p:to>
                                    </p:set>
                                    <p:animEffect transition="in" filter="wipe(left)">
                                      <p:cBhvr>
                                        <p:cTn id="21" dur="500"/>
                                        <p:tgtEl>
                                          <p:spTgt spid="1317893">
                                            <p:txEl>
                                              <p:pRg st="5" end="5"/>
                                            </p:txEl>
                                          </p:spTgt>
                                        </p:tgtEl>
                                      </p:cBhvr>
                                    </p:animEffect>
                                  </p:childTnLst>
                                </p:cTn>
                              </p:par>
                            </p:childTnLst>
                          </p:cTn>
                        </p:par>
                        <p:par>
                          <p:cTn id="22" fill="hold" nodeType="afterGroup">
                            <p:stCondLst>
                              <p:cond delay="1000"/>
                            </p:stCondLst>
                            <p:childTnLst>
                              <p:par>
                                <p:cTn id="23" presetID="17" presetClass="entr" presetSubtype="10" fill="hold" nodeType="afterEffect">
                                  <p:stCondLst>
                                    <p:cond delay="0"/>
                                  </p:stCondLst>
                                  <p:childTnLst>
                                    <p:set>
                                      <p:cBhvr>
                                        <p:cTn id="24" dur="1" fill="hold">
                                          <p:stCondLst>
                                            <p:cond delay="0"/>
                                          </p:stCondLst>
                                        </p:cTn>
                                        <p:tgtEl>
                                          <p:spTgt spid="1317897"/>
                                        </p:tgtEl>
                                        <p:attrNameLst>
                                          <p:attrName>style.visibility</p:attrName>
                                        </p:attrNameLst>
                                      </p:cBhvr>
                                      <p:to>
                                        <p:strVal val="visible"/>
                                      </p:to>
                                    </p:set>
                                    <p:anim calcmode="lin" valueType="num">
                                      <p:cBhvr>
                                        <p:cTn id="25" dur="500" fill="hold"/>
                                        <p:tgtEl>
                                          <p:spTgt spid="1317897"/>
                                        </p:tgtEl>
                                        <p:attrNameLst>
                                          <p:attrName>ppt_w</p:attrName>
                                        </p:attrNameLst>
                                      </p:cBhvr>
                                      <p:tavLst>
                                        <p:tav tm="0">
                                          <p:val>
                                            <p:fltVal val="0"/>
                                          </p:val>
                                        </p:tav>
                                        <p:tav tm="100000">
                                          <p:val>
                                            <p:strVal val="#ppt_w"/>
                                          </p:val>
                                        </p:tav>
                                      </p:tavLst>
                                    </p:anim>
                                    <p:anim calcmode="lin" valueType="num">
                                      <p:cBhvr>
                                        <p:cTn id="26" dur="500" fill="hold"/>
                                        <p:tgtEl>
                                          <p:spTgt spid="131789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7890" grpId="0" build="p" bldLvl="2" autoUpdateAnimBg="0" advAuto="0">
        <p:tmplLst>
          <p:tmpl lvl="1">
            <p:tnLst>
              <p:par>
                <p:cTn presetID="22" presetClass="entr" presetSubtype="8" fill="hold" nodeType="afterEffect">
                  <p:stCondLst>
                    <p:cond delay="0"/>
                  </p:stCondLst>
                  <p:childTnLst>
                    <p:set>
                      <p:cBhvr>
                        <p:cTn dur="1" fill="hold">
                          <p:stCondLst>
                            <p:cond delay="0"/>
                          </p:stCondLst>
                        </p:cTn>
                        <p:tgtEl>
                          <p:spTgt spid="1317890"/>
                        </p:tgtEl>
                        <p:attrNameLst>
                          <p:attrName>style.visibility</p:attrName>
                        </p:attrNameLst>
                      </p:cBhvr>
                      <p:to>
                        <p:strVal val="visible"/>
                      </p:to>
                    </p:set>
                    <p:animEffect transition="in" filter="wipe(left)">
                      <p:cBhvr>
                        <p:cTn dur="500"/>
                        <p:tgtEl>
                          <p:spTgt spid="1317890"/>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1317890"/>
                        </p:tgtEl>
                        <p:attrNameLst>
                          <p:attrName>style.visibility</p:attrName>
                        </p:attrNameLst>
                      </p:cBhvr>
                      <p:to>
                        <p:strVal val="visible"/>
                      </p:to>
                    </p:set>
                    <p:animEffect transition="in" filter="wipe(left)">
                      <p:cBhvr>
                        <p:cTn dur="500"/>
                        <p:tgtEl>
                          <p:spTgt spid="1317890"/>
                        </p:tgtEl>
                      </p:cBhvr>
                    </p:animEffect>
                  </p:childTnLst>
                </p:cTn>
              </p:par>
            </p:tnLst>
          </p:tmpl>
          <p:tmpl lvl="3">
            <p:tnLst>
              <p:par>
                <p:cTn presetID="22" presetClass="entr" presetSubtype="8" fill="hold" nodeType="withEffect">
                  <p:stCondLst>
                    <p:cond delay="0"/>
                  </p:stCondLst>
                  <p:childTnLst>
                    <p:set>
                      <p:cBhvr>
                        <p:cTn dur="1" fill="hold">
                          <p:stCondLst>
                            <p:cond delay="0"/>
                          </p:stCondLst>
                        </p:cTn>
                        <p:tgtEl>
                          <p:spTgt spid="1317890"/>
                        </p:tgtEl>
                        <p:attrNameLst>
                          <p:attrName>style.visibility</p:attrName>
                        </p:attrNameLst>
                      </p:cBhvr>
                      <p:to>
                        <p:strVal val="visible"/>
                      </p:to>
                    </p:set>
                    <p:animEffect transition="in" filter="wipe(left)">
                      <p:cBhvr>
                        <p:cTn dur="500"/>
                        <p:tgtEl>
                          <p:spTgt spid="1317890"/>
                        </p:tgtEl>
                      </p:cBhvr>
                    </p:animEffect>
                  </p:childTnLst>
                </p:cTn>
              </p:par>
            </p:tnLst>
          </p:tmpl>
          <p:tmpl lvl="4">
            <p:tnLst>
              <p:par>
                <p:cTn presetID="22" presetClass="entr" presetSubtype="8" fill="hold" nodeType="withEffect">
                  <p:stCondLst>
                    <p:cond delay="0"/>
                  </p:stCondLst>
                  <p:childTnLst>
                    <p:set>
                      <p:cBhvr>
                        <p:cTn dur="1" fill="hold">
                          <p:stCondLst>
                            <p:cond delay="0"/>
                          </p:stCondLst>
                        </p:cTn>
                        <p:tgtEl>
                          <p:spTgt spid="1317890"/>
                        </p:tgtEl>
                        <p:attrNameLst>
                          <p:attrName>style.visibility</p:attrName>
                        </p:attrNameLst>
                      </p:cBhvr>
                      <p:to>
                        <p:strVal val="visible"/>
                      </p:to>
                    </p:set>
                    <p:animEffect transition="in" filter="wipe(left)">
                      <p:cBhvr>
                        <p:cTn dur="500"/>
                        <p:tgtEl>
                          <p:spTgt spid="1317890"/>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1317890"/>
                        </p:tgtEl>
                        <p:attrNameLst>
                          <p:attrName>style.visibility</p:attrName>
                        </p:attrNameLst>
                      </p:cBhvr>
                      <p:to>
                        <p:strVal val="visible"/>
                      </p:to>
                    </p:set>
                    <p:animEffect transition="in" filter="wipe(left)">
                      <p:cBhvr>
                        <p:cTn dur="500"/>
                        <p:tgtEl>
                          <p:spTgt spid="1317890"/>
                        </p:tgtEl>
                      </p:cBhvr>
                    </p:animEffect>
                  </p:childTnLst>
                </p:cTn>
              </p:par>
            </p:tnLst>
          </p:tmpl>
        </p:tmplLst>
      </p:bldP>
      <p:bldP spid="131789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Slide Number Placeholder 2">
            <a:extLst>
              <a:ext uri="{FF2B5EF4-FFF2-40B4-BE49-F238E27FC236}">
                <a16:creationId xmlns:a16="http://schemas.microsoft.com/office/drawing/2014/main" id="{F5D53F9C-537C-4F9A-9099-A82198E5869C}"/>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C9FEDE9C-E6E7-4D93-8E55-9D839C6CC5E6}" type="slidenum">
              <a:rPr lang="en-US" altLang="en-US" b="0">
                <a:solidFill>
                  <a:srgbClr val="1469B2"/>
                </a:solidFill>
                <a:latin typeface="Arial" panose="020B0604020202020204" pitchFamily="34" charset="0"/>
              </a:rPr>
              <a:pPr eaLnBrk="1" hangingPunct="1"/>
              <a:t>4</a:t>
            </a:fld>
            <a:r>
              <a:rPr lang="en-US" altLang="en-US" b="0">
                <a:solidFill>
                  <a:srgbClr val="1469B2"/>
                </a:solidFill>
                <a:latin typeface="Arial" panose="020B0604020202020204" pitchFamily="34" charset="0"/>
              </a:rPr>
              <a:t> of 38</a:t>
            </a:r>
          </a:p>
        </p:txBody>
      </p:sp>
      <p:sp>
        <p:nvSpPr>
          <p:cNvPr id="977922" name="Rectangle 2">
            <a:extLst>
              <a:ext uri="{FF2B5EF4-FFF2-40B4-BE49-F238E27FC236}">
                <a16:creationId xmlns:a16="http://schemas.microsoft.com/office/drawing/2014/main" id="{88E2632C-C962-4B1C-97AC-F3BB63016D33}"/>
              </a:ext>
            </a:extLst>
          </p:cNvPr>
          <p:cNvSpPr>
            <a:spLocks noChangeArrowheads="1"/>
          </p:cNvSpPr>
          <p:nvPr/>
        </p:nvSpPr>
        <p:spPr bwMode="auto">
          <a:xfrm>
            <a:off x="757238" y="0"/>
            <a:ext cx="8382000" cy="9144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91440" anchor="b"/>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8C1B54"/>
                </a:solidFill>
              </a:rPr>
              <a:t>AGGREGATE EXPENDITURE</a:t>
            </a:r>
            <a:br>
              <a:rPr lang="en-US" altLang="en-US" sz="2800">
                <a:solidFill>
                  <a:srgbClr val="8C1B54"/>
                </a:solidFill>
              </a:rPr>
            </a:br>
            <a:r>
              <a:rPr lang="en-US" altLang="en-US" sz="2800">
                <a:solidFill>
                  <a:srgbClr val="8C1B54"/>
                </a:solidFill>
              </a:rPr>
              <a:t>AND EQUILIBRIUM OUTPUT</a:t>
            </a:r>
          </a:p>
        </p:txBody>
      </p:sp>
      <p:sp>
        <p:nvSpPr>
          <p:cNvPr id="977943" name="Rectangle 23">
            <a:extLst>
              <a:ext uri="{FF2B5EF4-FFF2-40B4-BE49-F238E27FC236}">
                <a16:creationId xmlns:a16="http://schemas.microsoft.com/office/drawing/2014/main" id="{6F52DC0B-4BB0-4D5D-B0F4-2CD26A52A59A}"/>
              </a:ext>
            </a:extLst>
          </p:cNvPr>
          <p:cNvSpPr>
            <a:spLocks noChangeArrowheads="1"/>
          </p:cNvSpPr>
          <p:nvPr/>
        </p:nvSpPr>
        <p:spPr bwMode="auto">
          <a:xfrm>
            <a:off x="2133600" y="1524000"/>
            <a:ext cx="51816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000" b="0">
                <a:solidFill>
                  <a:schemeClr val="tx1"/>
                </a:solidFill>
              </a:rPr>
              <a:t>The level of GDP, the overall price level, and the level of employment—three chief concerns of macroeconomists—are influenced by events in three broadly defined “markets”:</a:t>
            </a:r>
          </a:p>
        </p:txBody>
      </p:sp>
      <p:sp>
        <p:nvSpPr>
          <p:cNvPr id="977944" name="Rectangle 24">
            <a:extLst>
              <a:ext uri="{FF2B5EF4-FFF2-40B4-BE49-F238E27FC236}">
                <a16:creationId xmlns:a16="http://schemas.microsoft.com/office/drawing/2014/main" id="{3C077F5C-401E-4640-AEFA-CFF7BF8C7701}"/>
              </a:ext>
            </a:extLst>
          </p:cNvPr>
          <p:cNvSpPr>
            <a:spLocks noChangeArrowheads="1"/>
          </p:cNvSpPr>
          <p:nvPr/>
        </p:nvSpPr>
        <p:spPr bwMode="auto">
          <a:xfrm>
            <a:off x="2133600" y="3352800"/>
            <a:ext cx="44958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28600" indent="-228600"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000" b="0">
                <a:solidFill>
                  <a:schemeClr val="tx1"/>
                </a:solidFill>
              </a:rPr>
              <a:t>■ Goods-and-services markets</a:t>
            </a:r>
          </a:p>
          <a:p>
            <a:pPr eaLnBrk="1" hangingPunct="1">
              <a:spcBef>
                <a:spcPct val="0"/>
              </a:spcBef>
            </a:pPr>
            <a:endParaRPr lang="en-US" altLang="en-US" sz="2000" b="0">
              <a:solidFill>
                <a:schemeClr val="tx1"/>
              </a:solidFill>
            </a:endParaRPr>
          </a:p>
          <a:p>
            <a:pPr eaLnBrk="1" hangingPunct="1">
              <a:spcBef>
                <a:spcPct val="0"/>
              </a:spcBef>
            </a:pPr>
            <a:r>
              <a:rPr lang="en-US" altLang="en-US" sz="2000" b="0">
                <a:solidFill>
                  <a:schemeClr val="tx1"/>
                </a:solidFill>
              </a:rPr>
              <a:t>■ Financial (money) markets</a:t>
            </a:r>
          </a:p>
          <a:p>
            <a:pPr eaLnBrk="1" hangingPunct="1">
              <a:spcBef>
                <a:spcPct val="0"/>
              </a:spcBef>
            </a:pPr>
            <a:endParaRPr lang="en-US" altLang="en-US" sz="2000" b="0">
              <a:solidFill>
                <a:schemeClr val="tx1"/>
              </a:solidFill>
            </a:endParaRPr>
          </a:p>
          <a:p>
            <a:pPr eaLnBrk="1" hangingPunct="1">
              <a:spcBef>
                <a:spcPct val="0"/>
              </a:spcBef>
            </a:pPr>
            <a:r>
              <a:rPr lang="en-US" altLang="en-US" sz="2000" b="0">
                <a:solidFill>
                  <a:schemeClr val="tx1"/>
                </a:solidFill>
              </a:rPr>
              <a:t>■ Labor markets</a:t>
            </a:r>
          </a:p>
        </p:txBody>
      </p:sp>
      <p:sp>
        <p:nvSpPr>
          <p:cNvPr id="2" name="TextBox 1">
            <a:hlinkClick r:id="rId2" action="ppaction://hlinksldjump"/>
            <a:extLst>
              <a:ext uri="{FF2B5EF4-FFF2-40B4-BE49-F238E27FC236}">
                <a16:creationId xmlns:a16="http://schemas.microsoft.com/office/drawing/2014/main" id="{D4493D89-38E3-461D-9346-7C3844A0C801}"/>
              </a:ext>
            </a:extLst>
          </p:cNvPr>
          <p:cNvSpPr txBox="1"/>
          <p:nvPr/>
        </p:nvSpPr>
        <p:spPr>
          <a:xfrm>
            <a:off x="7772400" y="6096000"/>
            <a:ext cx="762000" cy="369332"/>
          </a:xfrm>
          <a:prstGeom prst="rect">
            <a:avLst/>
          </a:prstGeom>
          <a:noFill/>
        </p:spPr>
        <p:txBody>
          <a:bodyPr wrap="square" rtlCol="0">
            <a:spAutoFit/>
          </a:bodyPr>
          <a:lstStyle/>
          <a:p>
            <a:r>
              <a:rPr lang="en-US" dirty="0">
                <a:solidFill>
                  <a:srgbClr val="FF0000"/>
                </a:solidFill>
              </a:rPr>
              <a:t>Back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77922"/>
                                        </p:tgtEl>
                                        <p:attrNameLst>
                                          <p:attrName>style.visibility</p:attrName>
                                        </p:attrNameLst>
                                      </p:cBhvr>
                                      <p:to>
                                        <p:strVal val="visible"/>
                                      </p:to>
                                    </p:set>
                                    <p:animEffect transition="in" filter="wipe(left)">
                                      <p:cBhvr>
                                        <p:cTn id="7" dur="500"/>
                                        <p:tgtEl>
                                          <p:spTgt spid="977922"/>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77943">
                                            <p:txEl>
                                              <p:pRg st="0" end="0"/>
                                            </p:txEl>
                                          </p:spTgt>
                                        </p:tgtEl>
                                        <p:attrNameLst>
                                          <p:attrName>style.visibility</p:attrName>
                                        </p:attrNameLst>
                                      </p:cBhvr>
                                      <p:to>
                                        <p:strVal val="visible"/>
                                      </p:to>
                                    </p:set>
                                    <p:animEffect transition="in" filter="wipe(left)">
                                      <p:cBhvr>
                                        <p:cTn id="11" dur="1000"/>
                                        <p:tgtEl>
                                          <p:spTgt spid="977943">
                                            <p:txEl>
                                              <p:pRg st="0" end="0"/>
                                            </p:txEl>
                                          </p:spTgt>
                                        </p:tgtEl>
                                      </p:cBhvr>
                                    </p:animEffect>
                                  </p:childTnLst>
                                </p:cTn>
                              </p:par>
                            </p:childTnLst>
                          </p:cTn>
                        </p:par>
                        <p:par>
                          <p:cTn id="12" fill="hold" nodeType="afterGroup">
                            <p:stCondLst>
                              <p:cond delay="1500"/>
                            </p:stCondLst>
                            <p:childTnLst>
                              <p:par>
                                <p:cTn id="13" presetID="22" presetClass="entr" presetSubtype="8" fill="hold" grpId="0" nodeType="afterEffect">
                                  <p:stCondLst>
                                    <p:cond delay="0"/>
                                  </p:stCondLst>
                                  <p:childTnLst>
                                    <p:set>
                                      <p:cBhvr>
                                        <p:cTn id="14" dur="1" fill="hold">
                                          <p:stCondLst>
                                            <p:cond delay="0"/>
                                          </p:stCondLst>
                                        </p:cTn>
                                        <p:tgtEl>
                                          <p:spTgt spid="977944">
                                            <p:txEl>
                                              <p:pRg st="0" end="0"/>
                                            </p:txEl>
                                          </p:spTgt>
                                        </p:tgtEl>
                                        <p:attrNameLst>
                                          <p:attrName>style.visibility</p:attrName>
                                        </p:attrNameLst>
                                      </p:cBhvr>
                                      <p:to>
                                        <p:strVal val="visible"/>
                                      </p:to>
                                    </p:set>
                                    <p:animEffect transition="in" filter="wipe(left)">
                                      <p:cBhvr>
                                        <p:cTn id="15" dur="1000"/>
                                        <p:tgtEl>
                                          <p:spTgt spid="977944">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977944">
                                            <p:txEl>
                                              <p:pRg st="2" end="2"/>
                                            </p:txEl>
                                          </p:spTgt>
                                        </p:tgtEl>
                                        <p:attrNameLst>
                                          <p:attrName>style.visibility</p:attrName>
                                        </p:attrNameLst>
                                      </p:cBhvr>
                                      <p:to>
                                        <p:strVal val="visible"/>
                                      </p:to>
                                    </p:set>
                                    <p:animEffect transition="in" filter="wipe(left)">
                                      <p:cBhvr>
                                        <p:cTn id="20" dur="1000"/>
                                        <p:tgtEl>
                                          <p:spTgt spid="977944">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977944">
                                            <p:txEl>
                                              <p:pRg st="4" end="4"/>
                                            </p:txEl>
                                          </p:spTgt>
                                        </p:tgtEl>
                                        <p:attrNameLst>
                                          <p:attrName>style.visibility</p:attrName>
                                        </p:attrNameLst>
                                      </p:cBhvr>
                                      <p:to>
                                        <p:strVal val="visible"/>
                                      </p:to>
                                    </p:set>
                                    <p:animEffect transition="in" filter="wipe(left)">
                                      <p:cBhvr>
                                        <p:cTn id="25" dur="1000"/>
                                        <p:tgtEl>
                                          <p:spTgt spid="97794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7922" grpId="0"/>
      <p:bldP spid="977943" grpId="0" build="p"/>
      <p:bldP spid="977944" grpId="0" build="p"/>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Slide Number Placeholder 4">
            <a:extLst>
              <a:ext uri="{FF2B5EF4-FFF2-40B4-BE49-F238E27FC236}">
                <a16:creationId xmlns:a16="http://schemas.microsoft.com/office/drawing/2014/main" id="{C45F309A-81A0-49FD-A793-AD4264F596F7}"/>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1791BE73-77CC-4AD5-BDFF-88132CD378F5}" type="slidenum">
              <a:rPr lang="en-US" altLang="en-US" b="0">
                <a:solidFill>
                  <a:srgbClr val="1469B2"/>
                </a:solidFill>
                <a:latin typeface="Arial" panose="020B0604020202020204" pitchFamily="34" charset="0"/>
              </a:rPr>
              <a:pPr eaLnBrk="1" hangingPunct="1"/>
              <a:t>40</a:t>
            </a:fld>
            <a:r>
              <a:rPr lang="en-US" altLang="en-US" b="0">
                <a:solidFill>
                  <a:srgbClr val="1469B2"/>
                </a:solidFill>
                <a:latin typeface="Arial" panose="020B0604020202020204" pitchFamily="34" charset="0"/>
              </a:rPr>
              <a:t> of 38</a:t>
            </a:r>
          </a:p>
        </p:txBody>
      </p:sp>
      <p:sp>
        <p:nvSpPr>
          <p:cNvPr id="1318914" name="Rectangle 2">
            <a:extLst>
              <a:ext uri="{FF2B5EF4-FFF2-40B4-BE49-F238E27FC236}">
                <a16:creationId xmlns:a16="http://schemas.microsoft.com/office/drawing/2014/main" id="{6D45522E-9E81-4597-9332-B16C03619353}"/>
              </a:ext>
            </a:extLst>
          </p:cNvPr>
          <p:cNvSpPr>
            <a:spLocks noChangeArrowheads="1"/>
          </p:cNvSpPr>
          <p:nvPr/>
        </p:nvSpPr>
        <p:spPr bwMode="auto">
          <a:xfrm>
            <a:off x="1371600" y="1219200"/>
            <a:ext cx="7239000" cy="457200"/>
          </a:xfrm>
          <a:prstGeom prst="rect">
            <a:avLst/>
          </a:prstGeom>
          <a:noFill/>
          <a:ln>
            <a:noFill/>
          </a:ln>
          <a:effectLst/>
          <a:extLst>
            <a:ext uri="{909E8E84-426E-40DD-AFC4-6F175D3DCCD1}">
              <a14:hiddenFill xmlns:a14="http://schemas.microsoft.com/office/drawing/2010/main">
                <a:solidFill>
                  <a:srgbClr val="8C1B5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10000"/>
              </a:spcBef>
              <a:spcAft>
                <a:spcPct val="10000"/>
              </a:spcAft>
            </a:pPr>
            <a:r>
              <a:rPr lang="en-US" altLang="en-US" sz="2400">
                <a:solidFill>
                  <a:srgbClr val="8C1B54"/>
                </a:solidFill>
              </a:rPr>
              <a:t>DERIVING THE MULTIPLIER ALGEBRAICALLY</a:t>
            </a:r>
          </a:p>
        </p:txBody>
      </p:sp>
      <p:sp>
        <p:nvSpPr>
          <p:cNvPr id="39940" name="Text Box 3">
            <a:extLst>
              <a:ext uri="{FF2B5EF4-FFF2-40B4-BE49-F238E27FC236}">
                <a16:creationId xmlns:a16="http://schemas.microsoft.com/office/drawing/2014/main" id="{46923E78-AD0B-4F24-9933-7DE63815A9E8}"/>
              </a:ext>
            </a:extLst>
          </p:cNvPr>
          <p:cNvSpPr txBox="1">
            <a:spLocks noChangeArrowheads="1"/>
          </p:cNvSpPr>
          <p:nvPr/>
        </p:nvSpPr>
        <p:spPr bwMode="auto">
          <a:xfrm>
            <a:off x="704850" y="381000"/>
            <a:ext cx="8001000" cy="457200"/>
          </a:xfrm>
          <a:prstGeom prst="rect">
            <a:avLst/>
          </a:prstGeom>
          <a:solidFill>
            <a:srgbClr val="8C1B54"/>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endParaRPr lang="en-US" altLang="en-US" sz="1400">
              <a:solidFill>
                <a:schemeClr val="tx1"/>
              </a:solidFill>
              <a:latin typeface="Arial" panose="020B0604020202020204" pitchFamily="34" charset="0"/>
            </a:endParaRPr>
          </a:p>
        </p:txBody>
      </p:sp>
      <p:sp>
        <p:nvSpPr>
          <p:cNvPr id="39941" name="Rectangle 4">
            <a:extLst>
              <a:ext uri="{FF2B5EF4-FFF2-40B4-BE49-F238E27FC236}">
                <a16:creationId xmlns:a16="http://schemas.microsoft.com/office/drawing/2014/main" id="{F241D666-479B-4E5E-BA0D-727A1F7CBC37}"/>
              </a:ext>
            </a:extLst>
          </p:cNvPr>
          <p:cNvSpPr>
            <a:spLocks noGrp="1" noChangeArrowheads="1"/>
          </p:cNvSpPr>
          <p:nvPr>
            <p:ph type="title"/>
          </p:nvPr>
        </p:nvSpPr>
        <p:spPr>
          <a:xfrm>
            <a:off x="762000" y="0"/>
            <a:ext cx="8382000" cy="869950"/>
          </a:xfrm>
        </p:spPr>
        <p:txBody>
          <a:bodyPr/>
          <a:lstStyle/>
          <a:p>
            <a:pPr eaLnBrk="1" hangingPunct="1"/>
            <a:r>
              <a:rPr lang="en-US" altLang="en-US">
                <a:solidFill>
                  <a:schemeClr val="bg1"/>
                </a:solidFill>
              </a:rPr>
              <a:t>Appendix</a:t>
            </a:r>
          </a:p>
        </p:txBody>
      </p:sp>
      <p:sp>
        <p:nvSpPr>
          <p:cNvPr id="1318917" name="Rectangle 5">
            <a:extLst>
              <a:ext uri="{FF2B5EF4-FFF2-40B4-BE49-F238E27FC236}">
                <a16:creationId xmlns:a16="http://schemas.microsoft.com/office/drawing/2014/main" id="{042CA31D-73D7-4635-81E3-626263CF1ECB}"/>
              </a:ext>
            </a:extLst>
          </p:cNvPr>
          <p:cNvSpPr>
            <a:spLocks noGrp="1" noChangeArrowheads="1"/>
          </p:cNvSpPr>
          <p:nvPr>
            <p:ph type="body" idx="1"/>
          </p:nvPr>
        </p:nvSpPr>
        <p:spPr>
          <a:xfrm>
            <a:off x="1447800" y="1981200"/>
            <a:ext cx="7162800" cy="3810000"/>
          </a:xfrm>
          <a:noFill/>
        </p:spPr>
        <p:txBody>
          <a:bodyPr/>
          <a:lstStyle/>
          <a:p>
            <a:pPr marL="0" indent="0" eaLnBrk="1" hangingPunct="1">
              <a:spcBef>
                <a:spcPct val="0"/>
              </a:spcBef>
              <a:spcAft>
                <a:spcPct val="0"/>
              </a:spcAft>
            </a:pPr>
            <a:r>
              <a:rPr lang="en-US" altLang="en-US" sz="2000"/>
              <a:t>The multiplier is</a:t>
            </a:r>
          </a:p>
          <a:p>
            <a:pPr marL="0" indent="0" eaLnBrk="1" hangingPunct="1">
              <a:spcBef>
                <a:spcPct val="0"/>
              </a:spcBef>
              <a:spcAft>
                <a:spcPct val="0"/>
              </a:spcAft>
            </a:pPr>
            <a:endParaRPr lang="en-US" altLang="en-US" sz="2000"/>
          </a:p>
          <a:p>
            <a:pPr marL="0" indent="0" algn="ctr" eaLnBrk="1" hangingPunct="1">
              <a:spcBef>
                <a:spcPct val="0"/>
              </a:spcBef>
              <a:spcAft>
                <a:spcPct val="0"/>
              </a:spcAft>
            </a:pPr>
            <a:endParaRPr lang="en-US" altLang="en-US" sz="2000"/>
          </a:p>
          <a:p>
            <a:pPr marL="0" indent="0" eaLnBrk="1" hangingPunct="1">
              <a:spcBef>
                <a:spcPct val="0"/>
              </a:spcBef>
              <a:spcAft>
                <a:spcPct val="0"/>
              </a:spcAft>
            </a:pPr>
            <a:endParaRPr lang="en-US" altLang="en-US" sz="2000"/>
          </a:p>
          <a:p>
            <a:pPr marL="0" indent="0" eaLnBrk="1" hangingPunct="1">
              <a:spcBef>
                <a:spcPct val="0"/>
              </a:spcBef>
              <a:spcAft>
                <a:spcPct val="0"/>
              </a:spcAft>
            </a:pPr>
            <a:endParaRPr lang="en-US" altLang="en-US" sz="2000"/>
          </a:p>
          <a:p>
            <a:pPr marL="0" indent="0" eaLnBrk="1" hangingPunct="1">
              <a:spcBef>
                <a:spcPct val="0"/>
              </a:spcBef>
              <a:spcAft>
                <a:spcPct val="0"/>
              </a:spcAft>
            </a:pPr>
            <a:endParaRPr lang="en-US" altLang="en-US" sz="2000"/>
          </a:p>
          <a:p>
            <a:pPr marL="0" indent="0" eaLnBrk="1" hangingPunct="1">
              <a:spcBef>
                <a:spcPct val="0"/>
              </a:spcBef>
              <a:spcAft>
                <a:spcPct val="0"/>
              </a:spcAft>
            </a:pPr>
            <a:endParaRPr lang="en-US" altLang="en-US" sz="2000"/>
          </a:p>
          <a:p>
            <a:pPr marL="0" indent="0" eaLnBrk="1" hangingPunct="1">
              <a:spcBef>
                <a:spcPct val="0"/>
              </a:spcBef>
              <a:spcAft>
                <a:spcPct val="0"/>
              </a:spcAft>
            </a:pPr>
            <a:endParaRPr lang="en-US" altLang="en-US" sz="2000"/>
          </a:p>
          <a:p>
            <a:pPr marL="0" indent="0" eaLnBrk="1" hangingPunct="1">
              <a:spcBef>
                <a:spcPct val="0"/>
              </a:spcBef>
              <a:spcAft>
                <a:spcPct val="0"/>
              </a:spcAft>
            </a:pPr>
            <a:r>
              <a:rPr lang="en-US" altLang="en-US" sz="2000"/>
              <a:t>Finally, because </a:t>
            </a:r>
            <a:r>
              <a:rPr lang="en-US" altLang="en-US" sz="2000" i="1"/>
              <a:t>MPS</a:t>
            </a:r>
            <a:r>
              <a:rPr lang="en-US" altLang="en-US" sz="2000"/>
              <a:t> + </a:t>
            </a:r>
            <a:r>
              <a:rPr lang="en-US" altLang="en-US" sz="2000" i="1"/>
              <a:t>MPC</a:t>
            </a:r>
            <a:r>
              <a:rPr lang="en-US" altLang="en-US" sz="2000"/>
              <a:t> </a:t>
            </a:r>
            <a:r>
              <a:rPr lang="en-US" altLang="en-US" sz="2000">
                <a:ea typeface="ヒラギノ角ゴ Pro W3" pitchFamily="8" charset="-128"/>
              </a:rPr>
              <a:t>≡</a:t>
            </a:r>
            <a:r>
              <a:rPr lang="en-US" altLang="en-US" sz="2000"/>
              <a:t> 1, </a:t>
            </a:r>
            <a:r>
              <a:rPr lang="en-US" altLang="en-US" sz="2000" i="1"/>
              <a:t>MPS</a:t>
            </a:r>
            <a:r>
              <a:rPr lang="en-US" altLang="en-US" sz="2000"/>
              <a:t> is equal to 1 − </a:t>
            </a:r>
            <a:r>
              <a:rPr lang="en-US" altLang="en-US" sz="2000" i="1"/>
              <a:t>MPC</a:t>
            </a:r>
            <a:r>
              <a:rPr lang="en-US" altLang="en-US" sz="2000"/>
              <a:t>, making the alternative expression for the multiplier 1/</a:t>
            </a:r>
            <a:r>
              <a:rPr lang="en-US" altLang="en-US" sz="2000" i="1"/>
              <a:t>MPS</a:t>
            </a:r>
            <a:r>
              <a:rPr lang="en-US" altLang="en-US" sz="2000"/>
              <a:t>, just as we saw in this chapter.</a:t>
            </a:r>
          </a:p>
        </p:txBody>
      </p:sp>
      <p:graphicFrame>
        <p:nvGraphicFramePr>
          <p:cNvPr id="1318921" name="Object 9">
            <a:extLst>
              <a:ext uri="{FF2B5EF4-FFF2-40B4-BE49-F238E27FC236}">
                <a16:creationId xmlns:a16="http://schemas.microsoft.com/office/drawing/2014/main" id="{8B9A8346-8964-411D-A3F2-9FBF1F5BED14}"/>
              </a:ext>
            </a:extLst>
          </p:cNvPr>
          <p:cNvGraphicFramePr>
            <a:graphicFrameLocks noChangeAspect="1"/>
          </p:cNvGraphicFramePr>
          <p:nvPr/>
        </p:nvGraphicFramePr>
        <p:xfrm>
          <a:off x="4343400" y="2819400"/>
          <a:ext cx="1306513" cy="879475"/>
        </p:xfrm>
        <a:graphic>
          <a:graphicData uri="http://schemas.openxmlformats.org/presentationml/2006/ole">
            <mc:AlternateContent xmlns:mc="http://schemas.openxmlformats.org/markup-compatibility/2006">
              <mc:Choice xmlns:v="urn:schemas-microsoft-com:vml" Requires="v">
                <p:oleObj name="Equation" r:id="rId2" imgW="583947" imgH="393529" progId="Equation.3">
                  <p:embed/>
                </p:oleObj>
              </mc:Choice>
              <mc:Fallback>
                <p:oleObj name="Equation" r:id="rId2" imgW="583947" imgH="393529" progId="Equation.3">
                  <p:embed/>
                  <p:pic>
                    <p:nvPicPr>
                      <p:cNvPr id="0" name="Object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3400" y="2819400"/>
                        <a:ext cx="1306513" cy="879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18914">
                                            <p:txEl>
                                              <p:pRg st="0" end="0"/>
                                            </p:txEl>
                                          </p:spTgt>
                                        </p:tgtEl>
                                        <p:attrNameLst>
                                          <p:attrName>style.visibility</p:attrName>
                                        </p:attrNameLst>
                                      </p:cBhvr>
                                      <p:to>
                                        <p:strVal val="visible"/>
                                      </p:to>
                                    </p:set>
                                    <p:animEffect transition="in" filter="wipe(left)">
                                      <p:cBhvr>
                                        <p:cTn id="7" dur="500"/>
                                        <p:tgtEl>
                                          <p:spTgt spid="1318914">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318917">
                                            <p:txEl>
                                              <p:pRg st="0" end="0"/>
                                            </p:txEl>
                                          </p:spTgt>
                                        </p:tgtEl>
                                        <p:attrNameLst>
                                          <p:attrName>style.visibility</p:attrName>
                                        </p:attrNameLst>
                                      </p:cBhvr>
                                      <p:to>
                                        <p:strVal val="visible"/>
                                      </p:to>
                                    </p:set>
                                    <p:animEffect transition="in" filter="wipe(left)">
                                      <p:cBhvr>
                                        <p:cTn id="11" dur="500"/>
                                        <p:tgtEl>
                                          <p:spTgt spid="1318917">
                                            <p:txEl>
                                              <p:pRg st="0" end="0"/>
                                            </p:txEl>
                                          </p:spTgt>
                                        </p:tgtEl>
                                      </p:cBhvr>
                                    </p:animEffect>
                                  </p:childTnLst>
                                </p:cTn>
                              </p:par>
                            </p:childTnLst>
                          </p:cTn>
                        </p:par>
                        <p:par>
                          <p:cTn id="12" fill="hold" nodeType="afterGroup">
                            <p:stCondLst>
                              <p:cond delay="1000"/>
                            </p:stCondLst>
                            <p:childTnLst>
                              <p:par>
                                <p:cTn id="13" presetID="17" presetClass="entr" presetSubtype="10" fill="hold" nodeType="afterEffect">
                                  <p:stCondLst>
                                    <p:cond delay="0"/>
                                  </p:stCondLst>
                                  <p:childTnLst>
                                    <p:set>
                                      <p:cBhvr>
                                        <p:cTn id="14" dur="1" fill="hold">
                                          <p:stCondLst>
                                            <p:cond delay="0"/>
                                          </p:stCondLst>
                                        </p:cTn>
                                        <p:tgtEl>
                                          <p:spTgt spid="1318921"/>
                                        </p:tgtEl>
                                        <p:attrNameLst>
                                          <p:attrName>style.visibility</p:attrName>
                                        </p:attrNameLst>
                                      </p:cBhvr>
                                      <p:to>
                                        <p:strVal val="visible"/>
                                      </p:to>
                                    </p:set>
                                    <p:anim calcmode="lin" valueType="num">
                                      <p:cBhvr>
                                        <p:cTn id="15" dur="500" fill="hold"/>
                                        <p:tgtEl>
                                          <p:spTgt spid="1318921"/>
                                        </p:tgtEl>
                                        <p:attrNameLst>
                                          <p:attrName>ppt_w</p:attrName>
                                        </p:attrNameLst>
                                      </p:cBhvr>
                                      <p:tavLst>
                                        <p:tav tm="0">
                                          <p:val>
                                            <p:fltVal val="0"/>
                                          </p:val>
                                        </p:tav>
                                        <p:tav tm="100000">
                                          <p:val>
                                            <p:strVal val="#ppt_w"/>
                                          </p:val>
                                        </p:tav>
                                      </p:tavLst>
                                    </p:anim>
                                    <p:anim calcmode="lin" valueType="num">
                                      <p:cBhvr>
                                        <p:cTn id="16" dur="500" fill="hold"/>
                                        <p:tgtEl>
                                          <p:spTgt spid="1318921"/>
                                        </p:tgtEl>
                                        <p:attrNameLst>
                                          <p:attrName>ppt_h</p:attrName>
                                        </p:attrNameLst>
                                      </p:cBhvr>
                                      <p:tavLst>
                                        <p:tav tm="0">
                                          <p:val>
                                            <p:strVal val="#ppt_h"/>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318917">
                                            <p:txEl>
                                              <p:pRg st="8" end="8"/>
                                            </p:txEl>
                                          </p:spTgt>
                                        </p:tgtEl>
                                        <p:attrNameLst>
                                          <p:attrName>style.visibility</p:attrName>
                                        </p:attrNameLst>
                                      </p:cBhvr>
                                      <p:to>
                                        <p:strVal val="visible"/>
                                      </p:to>
                                    </p:set>
                                    <p:animEffect transition="in" filter="wipe(left)">
                                      <p:cBhvr>
                                        <p:cTn id="21" dur="500"/>
                                        <p:tgtEl>
                                          <p:spTgt spid="131891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8914" grpId="0" build="p" bldLvl="2" autoUpdateAnimBg="0" advAuto="0">
        <p:tmplLst>
          <p:tmpl lvl="1">
            <p:tnLst>
              <p:par>
                <p:cTn presetID="22" presetClass="entr" presetSubtype="8" fill="hold" nodeType="afterEffect">
                  <p:stCondLst>
                    <p:cond delay="0"/>
                  </p:stCondLst>
                  <p:childTnLst>
                    <p:set>
                      <p:cBhvr>
                        <p:cTn dur="1" fill="hold">
                          <p:stCondLst>
                            <p:cond delay="0"/>
                          </p:stCondLst>
                        </p:cTn>
                        <p:tgtEl>
                          <p:spTgt spid="1318914"/>
                        </p:tgtEl>
                        <p:attrNameLst>
                          <p:attrName>style.visibility</p:attrName>
                        </p:attrNameLst>
                      </p:cBhvr>
                      <p:to>
                        <p:strVal val="visible"/>
                      </p:to>
                    </p:set>
                    <p:animEffect transition="in" filter="wipe(left)">
                      <p:cBhvr>
                        <p:cTn dur="500"/>
                        <p:tgtEl>
                          <p:spTgt spid="1318914"/>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1318914"/>
                        </p:tgtEl>
                        <p:attrNameLst>
                          <p:attrName>style.visibility</p:attrName>
                        </p:attrNameLst>
                      </p:cBhvr>
                      <p:to>
                        <p:strVal val="visible"/>
                      </p:to>
                    </p:set>
                    <p:animEffect transition="in" filter="wipe(left)">
                      <p:cBhvr>
                        <p:cTn dur="500"/>
                        <p:tgtEl>
                          <p:spTgt spid="1318914"/>
                        </p:tgtEl>
                      </p:cBhvr>
                    </p:animEffect>
                  </p:childTnLst>
                </p:cTn>
              </p:par>
            </p:tnLst>
          </p:tmpl>
          <p:tmpl lvl="3">
            <p:tnLst>
              <p:par>
                <p:cTn presetID="22" presetClass="entr" presetSubtype="8" fill="hold" nodeType="withEffect">
                  <p:stCondLst>
                    <p:cond delay="0"/>
                  </p:stCondLst>
                  <p:childTnLst>
                    <p:set>
                      <p:cBhvr>
                        <p:cTn dur="1" fill="hold">
                          <p:stCondLst>
                            <p:cond delay="0"/>
                          </p:stCondLst>
                        </p:cTn>
                        <p:tgtEl>
                          <p:spTgt spid="1318914"/>
                        </p:tgtEl>
                        <p:attrNameLst>
                          <p:attrName>style.visibility</p:attrName>
                        </p:attrNameLst>
                      </p:cBhvr>
                      <p:to>
                        <p:strVal val="visible"/>
                      </p:to>
                    </p:set>
                    <p:animEffect transition="in" filter="wipe(left)">
                      <p:cBhvr>
                        <p:cTn dur="500"/>
                        <p:tgtEl>
                          <p:spTgt spid="1318914"/>
                        </p:tgtEl>
                      </p:cBhvr>
                    </p:animEffect>
                  </p:childTnLst>
                </p:cTn>
              </p:par>
            </p:tnLst>
          </p:tmpl>
          <p:tmpl lvl="4">
            <p:tnLst>
              <p:par>
                <p:cTn presetID="22" presetClass="entr" presetSubtype="8" fill="hold" nodeType="withEffect">
                  <p:stCondLst>
                    <p:cond delay="0"/>
                  </p:stCondLst>
                  <p:childTnLst>
                    <p:set>
                      <p:cBhvr>
                        <p:cTn dur="1" fill="hold">
                          <p:stCondLst>
                            <p:cond delay="0"/>
                          </p:stCondLst>
                        </p:cTn>
                        <p:tgtEl>
                          <p:spTgt spid="1318914"/>
                        </p:tgtEl>
                        <p:attrNameLst>
                          <p:attrName>style.visibility</p:attrName>
                        </p:attrNameLst>
                      </p:cBhvr>
                      <p:to>
                        <p:strVal val="visible"/>
                      </p:to>
                    </p:set>
                    <p:animEffect transition="in" filter="wipe(left)">
                      <p:cBhvr>
                        <p:cTn dur="500"/>
                        <p:tgtEl>
                          <p:spTgt spid="1318914"/>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1318914"/>
                        </p:tgtEl>
                        <p:attrNameLst>
                          <p:attrName>style.visibility</p:attrName>
                        </p:attrNameLst>
                      </p:cBhvr>
                      <p:to>
                        <p:strVal val="visible"/>
                      </p:to>
                    </p:set>
                    <p:animEffect transition="in" filter="wipe(left)">
                      <p:cBhvr>
                        <p:cTn dur="500"/>
                        <p:tgtEl>
                          <p:spTgt spid="1318914"/>
                        </p:tgtEl>
                      </p:cBhvr>
                    </p:animEffect>
                  </p:childTnLst>
                </p:cTn>
              </p:par>
            </p:tnLst>
          </p:tmpl>
        </p:tmplLst>
      </p:bldP>
      <p:bldP spid="1318917"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Slide Number Placeholder 2">
            <a:extLst>
              <a:ext uri="{FF2B5EF4-FFF2-40B4-BE49-F238E27FC236}">
                <a16:creationId xmlns:a16="http://schemas.microsoft.com/office/drawing/2014/main" id="{9C29C67A-2A50-4BFD-9344-F5079B808C8A}"/>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51695A83-2F47-48E5-8E9D-3EE2A9D45E48}" type="slidenum">
              <a:rPr lang="en-US" altLang="en-US" b="0">
                <a:solidFill>
                  <a:srgbClr val="1469B2"/>
                </a:solidFill>
                <a:latin typeface="Arial" panose="020B0604020202020204" pitchFamily="34" charset="0"/>
              </a:rPr>
              <a:pPr eaLnBrk="1" hangingPunct="1"/>
              <a:t>5</a:t>
            </a:fld>
            <a:r>
              <a:rPr lang="en-US" altLang="en-US" b="0">
                <a:solidFill>
                  <a:srgbClr val="1469B2"/>
                </a:solidFill>
                <a:latin typeface="Arial" panose="020B0604020202020204" pitchFamily="34" charset="0"/>
              </a:rPr>
              <a:t> of 38</a:t>
            </a:r>
          </a:p>
        </p:txBody>
      </p:sp>
      <p:sp>
        <p:nvSpPr>
          <p:cNvPr id="5123" name="Rectangle 2">
            <a:extLst>
              <a:ext uri="{FF2B5EF4-FFF2-40B4-BE49-F238E27FC236}">
                <a16:creationId xmlns:a16="http://schemas.microsoft.com/office/drawing/2014/main" id="{3D2D239C-8CC0-4C45-88FB-F6B5BF8FCEAD}"/>
              </a:ext>
            </a:extLst>
          </p:cNvPr>
          <p:cNvSpPr>
            <a:spLocks noChangeArrowheads="1"/>
          </p:cNvSpPr>
          <p:nvPr/>
        </p:nvSpPr>
        <p:spPr bwMode="auto">
          <a:xfrm>
            <a:off x="757238" y="0"/>
            <a:ext cx="8382000" cy="9144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91440" anchor="b"/>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8C1B54"/>
                </a:solidFill>
              </a:rPr>
              <a:t>AGGREGATE EXPENDITURE</a:t>
            </a:r>
            <a:br>
              <a:rPr lang="en-US" altLang="en-US" sz="2800">
                <a:solidFill>
                  <a:srgbClr val="8C1B54"/>
                </a:solidFill>
              </a:rPr>
            </a:br>
            <a:r>
              <a:rPr lang="en-US" altLang="en-US" sz="2800">
                <a:solidFill>
                  <a:srgbClr val="8C1B54"/>
                </a:solidFill>
              </a:rPr>
              <a:t>AND EQUILIBRIUM OUTPUT</a:t>
            </a:r>
          </a:p>
        </p:txBody>
      </p:sp>
      <p:sp>
        <p:nvSpPr>
          <p:cNvPr id="1280005" name="Rectangle 5">
            <a:extLst>
              <a:ext uri="{FF2B5EF4-FFF2-40B4-BE49-F238E27FC236}">
                <a16:creationId xmlns:a16="http://schemas.microsoft.com/office/drawing/2014/main" id="{A33A8980-DF66-4323-9201-CEB73B7AA97B}"/>
              </a:ext>
            </a:extLst>
          </p:cNvPr>
          <p:cNvSpPr>
            <a:spLocks noChangeArrowheads="1"/>
          </p:cNvSpPr>
          <p:nvPr/>
        </p:nvSpPr>
        <p:spPr bwMode="auto">
          <a:xfrm>
            <a:off x="2514600" y="6096000"/>
            <a:ext cx="4267200" cy="304800"/>
          </a:xfrm>
          <a:prstGeom prst="rect">
            <a:avLst/>
          </a:prstGeom>
          <a:solidFill>
            <a:srgbClr val="D3CDA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lstStyle>
            <a:lvl1pPr marL="1143000" indent="-1089025"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10000"/>
              </a:spcBef>
              <a:spcAft>
                <a:spcPct val="10000"/>
              </a:spcAft>
            </a:pPr>
            <a:r>
              <a:rPr lang="en-US" altLang="en-US" sz="1400">
                <a:solidFill>
                  <a:schemeClr val="tx1"/>
                </a:solidFill>
              </a:rPr>
              <a:t>FIGURE 8.1	</a:t>
            </a:r>
            <a:r>
              <a:rPr lang="en-US" altLang="en-US" sz="1400">
                <a:solidFill>
                  <a:srgbClr val="8C1B54"/>
                </a:solidFill>
              </a:rPr>
              <a:t>The Core of Macroeconomic Theory</a:t>
            </a:r>
          </a:p>
        </p:txBody>
      </p:sp>
      <p:pic>
        <p:nvPicPr>
          <p:cNvPr id="1280008" name="Picture 8" descr="fig8_1_ppt">
            <a:extLst>
              <a:ext uri="{FF2B5EF4-FFF2-40B4-BE49-F238E27FC236}">
                <a16:creationId xmlns:a16="http://schemas.microsoft.com/office/drawing/2014/main" id="{C7D89F84-49E5-4B15-8B95-82E81C69C7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190625"/>
            <a:ext cx="8220075" cy="467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hlinkClick r:id="rId3" action="ppaction://hlinksldjump"/>
            <a:extLst>
              <a:ext uri="{FF2B5EF4-FFF2-40B4-BE49-F238E27FC236}">
                <a16:creationId xmlns:a16="http://schemas.microsoft.com/office/drawing/2014/main" id="{77DEEA05-11CE-42E3-86E6-3DC2B826A4E7}"/>
              </a:ext>
            </a:extLst>
          </p:cNvPr>
          <p:cNvSpPr txBox="1"/>
          <p:nvPr/>
        </p:nvSpPr>
        <p:spPr>
          <a:xfrm>
            <a:off x="7772400" y="6096000"/>
            <a:ext cx="762000" cy="369332"/>
          </a:xfrm>
          <a:prstGeom prst="rect">
            <a:avLst/>
          </a:prstGeom>
          <a:noFill/>
        </p:spPr>
        <p:txBody>
          <a:bodyPr wrap="square" rtlCol="0">
            <a:spAutoFit/>
          </a:bodyPr>
          <a:lstStyle/>
          <a:p>
            <a:r>
              <a:rPr lang="en-US" dirty="0">
                <a:solidFill>
                  <a:srgbClr val="FF0000"/>
                </a:solidFill>
              </a:rPr>
              <a:t>Back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5" fill="hold" nodeType="afterEffect">
                                  <p:stCondLst>
                                    <p:cond delay="0"/>
                                  </p:stCondLst>
                                  <p:childTnLst>
                                    <p:set>
                                      <p:cBhvr>
                                        <p:cTn id="6" dur="1" fill="hold">
                                          <p:stCondLst>
                                            <p:cond delay="0"/>
                                          </p:stCondLst>
                                        </p:cTn>
                                        <p:tgtEl>
                                          <p:spTgt spid="1280008"/>
                                        </p:tgtEl>
                                        <p:attrNameLst>
                                          <p:attrName>style.visibility</p:attrName>
                                        </p:attrNameLst>
                                      </p:cBhvr>
                                      <p:to>
                                        <p:strVal val="visible"/>
                                      </p:to>
                                    </p:set>
                                    <p:animEffect transition="in" filter="blinds(vertical)">
                                      <p:cBhvr>
                                        <p:cTn id="7" dur="1000"/>
                                        <p:tgtEl>
                                          <p:spTgt spid="128000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80005"/>
                                        </p:tgtEl>
                                        <p:attrNameLst>
                                          <p:attrName>style.visibility</p:attrName>
                                        </p:attrNameLst>
                                      </p:cBhvr>
                                      <p:to>
                                        <p:strVal val="visible"/>
                                      </p:to>
                                    </p:set>
                                    <p:animEffect transition="in" filter="wipe(left)">
                                      <p:cBhvr>
                                        <p:cTn id="10" dur="500"/>
                                        <p:tgtEl>
                                          <p:spTgt spid="12800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05"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Slide Number Placeholder 2">
            <a:extLst>
              <a:ext uri="{FF2B5EF4-FFF2-40B4-BE49-F238E27FC236}">
                <a16:creationId xmlns:a16="http://schemas.microsoft.com/office/drawing/2014/main" id="{AA2A4DAA-FEE6-409E-B94B-7DCF5F7D766B}"/>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C08366CE-007A-4DB9-8C7E-D62950F54CAF}" type="slidenum">
              <a:rPr lang="en-US" altLang="en-US" b="0">
                <a:solidFill>
                  <a:srgbClr val="1469B2"/>
                </a:solidFill>
                <a:latin typeface="Arial" panose="020B0604020202020204" pitchFamily="34" charset="0"/>
              </a:rPr>
              <a:pPr eaLnBrk="1" hangingPunct="1"/>
              <a:t>6</a:t>
            </a:fld>
            <a:r>
              <a:rPr lang="en-US" altLang="en-US" b="0">
                <a:solidFill>
                  <a:srgbClr val="1469B2"/>
                </a:solidFill>
                <a:latin typeface="Arial" panose="020B0604020202020204" pitchFamily="34" charset="0"/>
              </a:rPr>
              <a:t> of 38</a:t>
            </a:r>
          </a:p>
        </p:txBody>
      </p:sp>
      <p:sp>
        <p:nvSpPr>
          <p:cNvPr id="1282050" name="Rectangle 2">
            <a:extLst>
              <a:ext uri="{FF2B5EF4-FFF2-40B4-BE49-F238E27FC236}">
                <a16:creationId xmlns:a16="http://schemas.microsoft.com/office/drawing/2014/main" id="{D93247B6-FA0D-4123-9ED4-D7FACA33B581}"/>
              </a:ext>
            </a:extLst>
          </p:cNvPr>
          <p:cNvSpPr>
            <a:spLocks noChangeArrowheads="1"/>
          </p:cNvSpPr>
          <p:nvPr/>
        </p:nvSpPr>
        <p:spPr bwMode="auto">
          <a:xfrm>
            <a:off x="757238" y="0"/>
            <a:ext cx="8382000" cy="9144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91440" anchor="b"/>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8C1B54"/>
                </a:solidFill>
              </a:rPr>
              <a:t>AGGREGATE OUTPUT AND </a:t>
            </a:r>
            <a:br>
              <a:rPr lang="en-US" altLang="en-US" sz="2800">
                <a:solidFill>
                  <a:srgbClr val="8C1B54"/>
                </a:solidFill>
              </a:rPr>
            </a:br>
            <a:r>
              <a:rPr lang="en-US" altLang="en-US" sz="2800">
                <a:solidFill>
                  <a:srgbClr val="8C1B54"/>
                </a:solidFill>
              </a:rPr>
              <a:t>AGGREGATE INCOME (</a:t>
            </a:r>
            <a:r>
              <a:rPr lang="en-US" altLang="en-US" sz="2800" i="1">
                <a:solidFill>
                  <a:srgbClr val="8C1B54"/>
                </a:solidFill>
              </a:rPr>
              <a:t>Y</a:t>
            </a:r>
            <a:r>
              <a:rPr lang="en-US" altLang="en-US" sz="2800">
                <a:solidFill>
                  <a:srgbClr val="8C1B54"/>
                </a:solidFill>
              </a:rPr>
              <a:t>)</a:t>
            </a:r>
          </a:p>
        </p:txBody>
      </p:sp>
      <p:sp>
        <p:nvSpPr>
          <p:cNvPr id="1282054" name="Rectangle 6">
            <a:extLst>
              <a:ext uri="{FF2B5EF4-FFF2-40B4-BE49-F238E27FC236}">
                <a16:creationId xmlns:a16="http://schemas.microsoft.com/office/drawing/2014/main" id="{8BC9CF37-BEA7-4316-A9A6-381B5CA4B62F}"/>
              </a:ext>
            </a:extLst>
          </p:cNvPr>
          <p:cNvSpPr>
            <a:spLocks noChangeArrowheads="1"/>
          </p:cNvSpPr>
          <p:nvPr/>
        </p:nvSpPr>
        <p:spPr bwMode="auto">
          <a:xfrm>
            <a:off x="2133600" y="1143000"/>
            <a:ext cx="57150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400">
                <a:solidFill>
                  <a:srgbClr val="006668"/>
                </a:solidFill>
              </a:rPr>
              <a:t>aggregate output  </a:t>
            </a:r>
            <a:r>
              <a:rPr lang="en-US" altLang="en-US" sz="2400" b="0">
                <a:solidFill>
                  <a:schemeClr val="tx1"/>
                </a:solidFill>
              </a:rPr>
              <a:t>The total quantity of goods and services produced (or supplied) in an economy in a given period.</a:t>
            </a:r>
          </a:p>
        </p:txBody>
      </p:sp>
      <p:sp>
        <p:nvSpPr>
          <p:cNvPr id="1282055" name="Rectangle 7">
            <a:extLst>
              <a:ext uri="{FF2B5EF4-FFF2-40B4-BE49-F238E27FC236}">
                <a16:creationId xmlns:a16="http://schemas.microsoft.com/office/drawing/2014/main" id="{CDDA444D-51B1-4A02-8325-101EE4789455}"/>
              </a:ext>
            </a:extLst>
          </p:cNvPr>
          <p:cNvSpPr>
            <a:spLocks noChangeArrowheads="1"/>
          </p:cNvSpPr>
          <p:nvPr/>
        </p:nvSpPr>
        <p:spPr bwMode="auto">
          <a:xfrm>
            <a:off x="2133600" y="2819400"/>
            <a:ext cx="57150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400">
                <a:solidFill>
                  <a:srgbClr val="006668"/>
                </a:solidFill>
              </a:rPr>
              <a:t>aggregate income  </a:t>
            </a:r>
            <a:r>
              <a:rPr lang="en-US" altLang="en-US" sz="2400" b="0">
                <a:solidFill>
                  <a:schemeClr val="tx1"/>
                </a:solidFill>
              </a:rPr>
              <a:t>The total income received by all factors of production in a given period.</a:t>
            </a:r>
          </a:p>
        </p:txBody>
      </p:sp>
      <p:sp>
        <p:nvSpPr>
          <p:cNvPr id="1282056" name="Text Box 8">
            <a:extLst>
              <a:ext uri="{FF2B5EF4-FFF2-40B4-BE49-F238E27FC236}">
                <a16:creationId xmlns:a16="http://schemas.microsoft.com/office/drawing/2014/main" id="{5383A333-A877-4CE1-8460-71DF4CB0EF65}"/>
              </a:ext>
            </a:extLst>
          </p:cNvPr>
          <p:cNvSpPr txBox="1">
            <a:spLocks noChangeArrowheads="1"/>
          </p:cNvSpPr>
          <p:nvPr/>
        </p:nvSpPr>
        <p:spPr bwMode="auto">
          <a:xfrm>
            <a:off x="733425" y="5883275"/>
            <a:ext cx="7924800" cy="685800"/>
          </a:xfrm>
          <a:prstGeom prst="rect">
            <a:avLst/>
          </a:prstGeom>
          <a:solidFill>
            <a:srgbClr val="FFF0D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1400">
                <a:solidFill>
                  <a:schemeClr val="tx1"/>
                </a:solidFill>
                <a:latin typeface="Arial" panose="020B0604020202020204" pitchFamily="34" charset="0"/>
              </a:rPr>
              <a:t>In any given period, there is an exact equality between aggregate output (production)</a:t>
            </a:r>
          </a:p>
          <a:p>
            <a:pPr eaLnBrk="1" hangingPunct="1">
              <a:spcBef>
                <a:spcPct val="0"/>
              </a:spcBef>
            </a:pPr>
            <a:r>
              <a:rPr lang="en-US" altLang="en-US" sz="1400">
                <a:solidFill>
                  <a:schemeClr val="tx1"/>
                </a:solidFill>
                <a:latin typeface="Arial" panose="020B0604020202020204" pitchFamily="34" charset="0"/>
              </a:rPr>
              <a:t>and aggregate income. You should be reminded of this fact whenever you encounter</a:t>
            </a:r>
          </a:p>
          <a:p>
            <a:pPr eaLnBrk="1" hangingPunct="1">
              <a:spcBef>
                <a:spcPct val="0"/>
              </a:spcBef>
            </a:pPr>
            <a:r>
              <a:rPr lang="en-US" altLang="en-US" sz="1400">
                <a:solidFill>
                  <a:schemeClr val="tx1"/>
                </a:solidFill>
                <a:latin typeface="Arial" panose="020B0604020202020204" pitchFamily="34" charset="0"/>
              </a:rPr>
              <a:t>the combined term aggregate output (income).</a:t>
            </a:r>
          </a:p>
        </p:txBody>
      </p:sp>
      <p:sp>
        <p:nvSpPr>
          <p:cNvPr id="1282057" name="Rectangle 9">
            <a:extLst>
              <a:ext uri="{FF2B5EF4-FFF2-40B4-BE49-F238E27FC236}">
                <a16:creationId xmlns:a16="http://schemas.microsoft.com/office/drawing/2014/main" id="{844AE820-D03C-4330-89A9-54369E18CF60}"/>
              </a:ext>
            </a:extLst>
          </p:cNvPr>
          <p:cNvSpPr>
            <a:spLocks noChangeArrowheads="1"/>
          </p:cNvSpPr>
          <p:nvPr/>
        </p:nvSpPr>
        <p:spPr bwMode="auto">
          <a:xfrm>
            <a:off x="2133600" y="4191000"/>
            <a:ext cx="57150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400">
                <a:solidFill>
                  <a:srgbClr val="006668"/>
                </a:solidFill>
              </a:rPr>
              <a:t>aggregate output (income) (</a:t>
            </a:r>
            <a:r>
              <a:rPr lang="en-US" altLang="en-US" sz="2400" i="1">
                <a:solidFill>
                  <a:srgbClr val="006668"/>
                </a:solidFill>
              </a:rPr>
              <a:t>Y</a:t>
            </a:r>
            <a:r>
              <a:rPr lang="en-US" altLang="en-US" sz="2400">
                <a:solidFill>
                  <a:srgbClr val="006668"/>
                </a:solidFill>
              </a:rPr>
              <a:t>)  </a:t>
            </a:r>
            <a:r>
              <a:rPr lang="en-US" altLang="en-US" sz="2400" b="0">
                <a:solidFill>
                  <a:schemeClr val="tx1"/>
                </a:solidFill>
              </a:rPr>
              <a:t>A combined term used to remind you of the exact equality between aggregate</a:t>
            </a:r>
          </a:p>
          <a:p>
            <a:pPr eaLnBrk="1" hangingPunct="1">
              <a:spcBef>
                <a:spcPct val="0"/>
              </a:spcBef>
            </a:pPr>
            <a:r>
              <a:rPr lang="en-US" altLang="en-US" sz="2400" b="0">
                <a:solidFill>
                  <a:schemeClr val="tx1"/>
                </a:solidFill>
              </a:rPr>
              <a:t>output and aggregate income.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82050"/>
                                        </p:tgtEl>
                                        <p:attrNameLst>
                                          <p:attrName>style.visibility</p:attrName>
                                        </p:attrNameLst>
                                      </p:cBhvr>
                                      <p:to>
                                        <p:strVal val="visible"/>
                                      </p:to>
                                    </p:set>
                                    <p:animEffect transition="in" filter="wipe(left)">
                                      <p:cBhvr>
                                        <p:cTn id="7" dur="500"/>
                                        <p:tgtEl>
                                          <p:spTgt spid="1282050"/>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282054"/>
                                        </p:tgtEl>
                                        <p:attrNameLst>
                                          <p:attrName>style.visibility</p:attrName>
                                        </p:attrNameLst>
                                      </p:cBhvr>
                                      <p:to>
                                        <p:strVal val="visible"/>
                                      </p:to>
                                    </p:set>
                                    <p:animEffect transition="in" filter="wipe(left)">
                                      <p:cBhvr>
                                        <p:cTn id="11" dur="500"/>
                                        <p:tgtEl>
                                          <p:spTgt spid="128205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282055"/>
                                        </p:tgtEl>
                                        <p:attrNameLst>
                                          <p:attrName>style.visibility</p:attrName>
                                        </p:attrNameLst>
                                      </p:cBhvr>
                                      <p:to>
                                        <p:strVal val="visible"/>
                                      </p:to>
                                    </p:set>
                                    <p:animEffect transition="in" filter="wipe(left)">
                                      <p:cBhvr>
                                        <p:cTn id="16" dur="500"/>
                                        <p:tgtEl>
                                          <p:spTgt spid="128205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282057"/>
                                        </p:tgtEl>
                                        <p:attrNameLst>
                                          <p:attrName>style.visibility</p:attrName>
                                        </p:attrNameLst>
                                      </p:cBhvr>
                                      <p:to>
                                        <p:strVal val="visible"/>
                                      </p:to>
                                    </p:set>
                                    <p:animEffect transition="in" filter="wipe(left)">
                                      <p:cBhvr>
                                        <p:cTn id="21" dur="500"/>
                                        <p:tgtEl>
                                          <p:spTgt spid="1282057"/>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0" presetClass="entr" presetSubtype="0" fill="hold" grpId="0" nodeType="clickEffect">
                                  <p:stCondLst>
                                    <p:cond delay="0"/>
                                  </p:stCondLst>
                                  <p:childTnLst>
                                    <p:set>
                                      <p:cBhvr>
                                        <p:cTn id="25" dur="1" fill="hold">
                                          <p:stCondLst>
                                            <p:cond delay="0"/>
                                          </p:stCondLst>
                                        </p:cTn>
                                        <p:tgtEl>
                                          <p:spTgt spid="1282056"/>
                                        </p:tgtEl>
                                        <p:attrNameLst>
                                          <p:attrName>style.visibility</p:attrName>
                                        </p:attrNameLst>
                                      </p:cBhvr>
                                      <p:to>
                                        <p:strVal val="visible"/>
                                      </p:to>
                                    </p:set>
                                    <p:animEffect transition="in" filter="wedge">
                                      <p:cBhvr>
                                        <p:cTn id="26" dur="1000"/>
                                        <p:tgtEl>
                                          <p:spTgt spid="12820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2050" grpId="0"/>
      <p:bldP spid="1282054" grpId="0"/>
      <p:bldP spid="1282055" grpId="0"/>
      <p:bldP spid="1282056" grpId="0" animBg="1"/>
      <p:bldP spid="1282057"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Slide Number Placeholder 2">
            <a:extLst>
              <a:ext uri="{FF2B5EF4-FFF2-40B4-BE49-F238E27FC236}">
                <a16:creationId xmlns:a16="http://schemas.microsoft.com/office/drawing/2014/main" id="{FEF02B4F-23BB-4A26-890B-2FDC1A9B0F2F}"/>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9E659FAE-453B-4AFC-B2CA-5CB96DF4C905}" type="slidenum">
              <a:rPr lang="en-US" altLang="en-US" b="0">
                <a:solidFill>
                  <a:srgbClr val="1469B2"/>
                </a:solidFill>
                <a:latin typeface="Arial" panose="020B0604020202020204" pitchFamily="34" charset="0"/>
              </a:rPr>
              <a:pPr eaLnBrk="1" hangingPunct="1"/>
              <a:t>7</a:t>
            </a:fld>
            <a:r>
              <a:rPr lang="en-US" altLang="en-US" b="0">
                <a:solidFill>
                  <a:srgbClr val="1469B2"/>
                </a:solidFill>
                <a:latin typeface="Arial" panose="020B0604020202020204" pitchFamily="34" charset="0"/>
              </a:rPr>
              <a:t> of 38</a:t>
            </a:r>
          </a:p>
        </p:txBody>
      </p:sp>
      <p:sp>
        <p:nvSpPr>
          <p:cNvPr id="7171" name="Rectangle 2">
            <a:extLst>
              <a:ext uri="{FF2B5EF4-FFF2-40B4-BE49-F238E27FC236}">
                <a16:creationId xmlns:a16="http://schemas.microsoft.com/office/drawing/2014/main" id="{099F4AB6-9AC6-4E25-81BB-DD8FF0EC30FC}"/>
              </a:ext>
            </a:extLst>
          </p:cNvPr>
          <p:cNvSpPr>
            <a:spLocks noChangeArrowheads="1"/>
          </p:cNvSpPr>
          <p:nvPr/>
        </p:nvSpPr>
        <p:spPr bwMode="auto">
          <a:xfrm>
            <a:off x="757238" y="0"/>
            <a:ext cx="8382000" cy="9144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91440" anchor="b"/>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8C1B54"/>
                </a:solidFill>
              </a:rPr>
              <a:t>AGGREGATE OUTPUT AND </a:t>
            </a:r>
            <a:br>
              <a:rPr lang="en-US" altLang="en-US" sz="2800">
                <a:solidFill>
                  <a:srgbClr val="8C1B54"/>
                </a:solidFill>
              </a:rPr>
            </a:br>
            <a:r>
              <a:rPr lang="en-US" altLang="en-US" sz="2800">
                <a:solidFill>
                  <a:srgbClr val="8C1B54"/>
                </a:solidFill>
              </a:rPr>
              <a:t>AGGREGATE INCOME (</a:t>
            </a:r>
            <a:r>
              <a:rPr lang="en-US" altLang="en-US" sz="2800" i="1">
                <a:solidFill>
                  <a:srgbClr val="8C1B54"/>
                </a:solidFill>
              </a:rPr>
              <a:t>Y</a:t>
            </a:r>
            <a:r>
              <a:rPr lang="en-US" altLang="en-US" sz="2800">
                <a:solidFill>
                  <a:srgbClr val="8C1B54"/>
                </a:solidFill>
              </a:rPr>
              <a:t>)</a:t>
            </a:r>
          </a:p>
        </p:txBody>
      </p:sp>
      <p:sp>
        <p:nvSpPr>
          <p:cNvPr id="1284100" name="Rectangle 4">
            <a:extLst>
              <a:ext uri="{FF2B5EF4-FFF2-40B4-BE49-F238E27FC236}">
                <a16:creationId xmlns:a16="http://schemas.microsoft.com/office/drawing/2014/main" id="{9309D3F9-ACBA-4A42-AF8C-B1EDA9BD7A40}"/>
              </a:ext>
            </a:extLst>
          </p:cNvPr>
          <p:cNvSpPr>
            <a:spLocks noChangeArrowheads="1"/>
          </p:cNvSpPr>
          <p:nvPr/>
        </p:nvSpPr>
        <p:spPr bwMode="auto">
          <a:xfrm>
            <a:off x="1447800" y="1371600"/>
            <a:ext cx="7010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10000"/>
              </a:spcBef>
              <a:spcAft>
                <a:spcPct val="10000"/>
              </a:spcAft>
            </a:pPr>
            <a:r>
              <a:rPr lang="en-US" altLang="en-US" sz="2400">
                <a:solidFill>
                  <a:srgbClr val="59595C"/>
                </a:solidFill>
              </a:rPr>
              <a:t>Think in Real Terms</a:t>
            </a:r>
          </a:p>
        </p:txBody>
      </p:sp>
      <p:sp>
        <p:nvSpPr>
          <p:cNvPr id="1284101" name="Rectangle 5">
            <a:extLst>
              <a:ext uri="{FF2B5EF4-FFF2-40B4-BE49-F238E27FC236}">
                <a16:creationId xmlns:a16="http://schemas.microsoft.com/office/drawing/2014/main" id="{576EEB50-6F14-4382-ADBB-CAFEEF5EF264}"/>
              </a:ext>
            </a:extLst>
          </p:cNvPr>
          <p:cNvSpPr>
            <a:spLocks noChangeArrowheads="1"/>
          </p:cNvSpPr>
          <p:nvPr/>
        </p:nvSpPr>
        <p:spPr bwMode="auto">
          <a:xfrm>
            <a:off x="2133600" y="2286000"/>
            <a:ext cx="57150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000" b="0">
                <a:solidFill>
                  <a:schemeClr val="tx1"/>
                </a:solidFill>
              </a:rPr>
              <a:t>When we talk about output (</a:t>
            </a:r>
            <a:r>
              <a:rPr lang="en-US" altLang="en-US" sz="2000" b="0" i="1">
                <a:solidFill>
                  <a:schemeClr val="tx1"/>
                </a:solidFill>
              </a:rPr>
              <a:t>Y</a:t>
            </a:r>
            <a:r>
              <a:rPr lang="en-US" altLang="en-US" sz="2000" b="0">
                <a:solidFill>
                  <a:schemeClr val="tx1"/>
                </a:solidFill>
              </a:rPr>
              <a:t>), we mean real output, not nominal output.</a:t>
            </a:r>
          </a:p>
          <a:p>
            <a:pPr eaLnBrk="1" hangingPunct="1">
              <a:spcBef>
                <a:spcPct val="0"/>
              </a:spcBef>
            </a:pPr>
            <a:endParaRPr lang="en-US" altLang="en-US" sz="2000" b="0">
              <a:solidFill>
                <a:schemeClr val="tx1"/>
              </a:solidFill>
            </a:endParaRPr>
          </a:p>
          <a:p>
            <a:pPr eaLnBrk="1" hangingPunct="1">
              <a:spcBef>
                <a:spcPct val="0"/>
              </a:spcBef>
            </a:pPr>
            <a:r>
              <a:rPr lang="en-US" altLang="en-US" sz="2000" b="0">
                <a:solidFill>
                  <a:schemeClr val="tx1"/>
                </a:solidFill>
              </a:rPr>
              <a:t>The main point is to think of </a:t>
            </a:r>
            <a:r>
              <a:rPr lang="en-US" altLang="en-US" sz="2000" b="0" i="1">
                <a:solidFill>
                  <a:schemeClr val="tx1"/>
                </a:solidFill>
              </a:rPr>
              <a:t>Y</a:t>
            </a:r>
            <a:r>
              <a:rPr lang="en-US" altLang="en-US" sz="2000" b="0">
                <a:solidFill>
                  <a:schemeClr val="tx1"/>
                </a:solidFill>
              </a:rPr>
              <a:t> as being in real terms—the quantities of goods and services produced, not the dollars circulating in the economy.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84100"/>
                                        </p:tgtEl>
                                        <p:attrNameLst>
                                          <p:attrName>style.visibility</p:attrName>
                                        </p:attrNameLst>
                                      </p:cBhvr>
                                      <p:to>
                                        <p:strVal val="visible"/>
                                      </p:to>
                                    </p:set>
                                    <p:animEffect transition="in" filter="wipe(left)">
                                      <p:cBhvr>
                                        <p:cTn id="7" dur="500"/>
                                        <p:tgtEl>
                                          <p:spTgt spid="1284100"/>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284101">
                                            <p:txEl>
                                              <p:pRg st="0" end="0"/>
                                            </p:txEl>
                                          </p:spTgt>
                                        </p:tgtEl>
                                        <p:attrNameLst>
                                          <p:attrName>style.visibility</p:attrName>
                                        </p:attrNameLst>
                                      </p:cBhvr>
                                      <p:to>
                                        <p:strVal val="visible"/>
                                      </p:to>
                                    </p:set>
                                    <p:animEffect transition="in" filter="wipe(left)">
                                      <p:cBhvr>
                                        <p:cTn id="11" dur="500"/>
                                        <p:tgtEl>
                                          <p:spTgt spid="1284101">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284101">
                                            <p:txEl>
                                              <p:pRg st="2" end="2"/>
                                            </p:txEl>
                                          </p:spTgt>
                                        </p:tgtEl>
                                        <p:attrNameLst>
                                          <p:attrName>style.visibility</p:attrName>
                                        </p:attrNameLst>
                                      </p:cBhvr>
                                      <p:to>
                                        <p:strVal val="visible"/>
                                      </p:to>
                                    </p:set>
                                    <p:animEffect transition="in" filter="wipe(left)">
                                      <p:cBhvr>
                                        <p:cTn id="16" dur="500"/>
                                        <p:tgtEl>
                                          <p:spTgt spid="128410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4100" grpId="0" autoUpdateAnimBg="0"/>
      <p:bldP spid="1284101"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Slide Number Placeholder 2">
            <a:extLst>
              <a:ext uri="{FF2B5EF4-FFF2-40B4-BE49-F238E27FC236}">
                <a16:creationId xmlns:a16="http://schemas.microsoft.com/office/drawing/2014/main" id="{5490D448-4F0F-46E0-9835-FFEF6E167C30}"/>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2EBE70A7-C116-4687-9B9E-6AE235D3C077}" type="slidenum">
              <a:rPr lang="en-US" altLang="en-US" b="0">
                <a:solidFill>
                  <a:srgbClr val="1469B2"/>
                </a:solidFill>
                <a:latin typeface="Arial" panose="020B0604020202020204" pitchFamily="34" charset="0"/>
              </a:rPr>
              <a:pPr eaLnBrk="1" hangingPunct="1"/>
              <a:t>8</a:t>
            </a:fld>
            <a:r>
              <a:rPr lang="en-US" altLang="en-US" b="0">
                <a:solidFill>
                  <a:srgbClr val="1469B2"/>
                </a:solidFill>
                <a:latin typeface="Arial" panose="020B0604020202020204" pitchFamily="34" charset="0"/>
              </a:rPr>
              <a:t> of 38</a:t>
            </a:r>
          </a:p>
        </p:txBody>
      </p:sp>
      <p:sp>
        <p:nvSpPr>
          <p:cNvPr id="8195" name="Rectangle 2">
            <a:extLst>
              <a:ext uri="{FF2B5EF4-FFF2-40B4-BE49-F238E27FC236}">
                <a16:creationId xmlns:a16="http://schemas.microsoft.com/office/drawing/2014/main" id="{EFBB8D2B-736F-42A1-83F7-482AEE45EFAB}"/>
              </a:ext>
            </a:extLst>
          </p:cNvPr>
          <p:cNvSpPr>
            <a:spLocks noChangeArrowheads="1"/>
          </p:cNvSpPr>
          <p:nvPr/>
        </p:nvSpPr>
        <p:spPr bwMode="auto">
          <a:xfrm>
            <a:off x="757238" y="0"/>
            <a:ext cx="8382000" cy="9144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91440" anchor="b"/>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8C1B54"/>
                </a:solidFill>
              </a:rPr>
              <a:t>AGGREGATE OUTPUT AND </a:t>
            </a:r>
            <a:br>
              <a:rPr lang="en-US" altLang="en-US" sz="2800">
                <a:solidFill>
                  <a:srgbClr val="8C1B54"/>
                </a:solidFill>
              </a:rPr>
            </a:br>
            <a:r>
              <a:rPr lang="en-US" altLang="en-US" sz="2800">
                <a:solidFill>
                  <a:srgbClr val="8C1B54"/>
                </a:solidFill>
              </a:rPr>
              <a:t>AGGREGATE INCOME (</a:t>
            </a:r>
            <a:r>
              <a:rPr lang="en-US" altLang="en-US" sz="2800" i="1">
                <a:solidFill>
                  <a:srgbClr val="8C1B54"/>
                </a:solidFill>
              </a:rPr>
              <a:t>Y</a:t>
            </a:r>
            <a:r>
              <a:rPr lang="en-US" altLang="en-US" sz="2800">
                <a:solidFill>
                  <a:srgbClr val="8C1B54"/>
                </a:solidFill>
              </a:rPr>
              <a:t>)</a:t>
            </a:r>
          </a:p>
        </p:txBody>
      </p:sp>
      <p:sp>
        <p:nvSpPr>
          <p:cNvPr id="1286151" name="Rectangle 7">
            <a:extLst>
              <a:ext uri="{FF2B5EF4-FFF2-40B4-BE49-F238E27FC236}">
                <a16:creationId xmlns:a16="http://schemas.microsoft.com/office/drawing/2014/main" id="{D21EAEDD-2467-4C91-B172-E81ED1FB111E}"/>
              </a:ext>
            </a:extLst>
          </p:cNvPr>
          <p:cNvSpPr>
            <a:spLocks noChangeArrowheads="1"/>
          </p:cNvSpPr>
          <p:nvPr/>
        </p:nvSpPr>
        <p:spPr bwMode="auto">
          <a:xfrm>
            <a:off x="2286000" y="6096000"/>
            <a:ext cx="4953000" cy="304800"/>
          </a:xfrm>
          <a:prstGeom prst="rect">
            <a:avLst/>
          </a:prstGeom>
          <a:solidFill>
            <a:srgbClr val="D3CDA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lstStyle>
            <a:lvl1pPr marL="1143000" indent="-1089025"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10000"/>
              </a:spcBef>
              <a:spcAft>
                <a:spcPct val="10000"/>
              </a:spcAft>
            </a:pPr>
            <a:r>
              <a:rPr lang="en-US" altLang="en-US" sz="1400">
                <a:solidFill>
                  <a:schemeClr val="tx1"/>
                </a:solidFill>
              </a:rPr>
              <a:t>FIGURE 8.2	</a:t>
            </a:r>
            <a:r>
              <a:rPr lang="en-US" altLang="en-US" sz="1400">
                <a:solidFill>
                  <a:srgbClr val="8C1B54"/>
                </a:solidFill>
              </a:rPr>
              <a:t>Saving ≡ Aggregate Income − Consumption</a:t>
            </a:r>
          </a:p>
        </p:txBody>
      </p:sp>
      <p:pic>
        <p:nvPicPr>
          <p:cNvPr id="1286153" name="Picture 9" descr="fig8_2_1ppt">
            <a:extLst>
              <a:ext uri="{FF2B5EF4-FFF2-40B4-BE49-F238E27FC236}">
                <a16:creationId xmlns:a16="http://schemas.microsoft.com/office/drawing/2014/main" id="{7F1DD9D9-5589-48CF-9A09-13724957C3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00" y="2109788"/>
            <a:ext cx="7962900" cy="355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86154" name="Picture 10" descr="fig8_2_2ppt">
            <a:extLst>
              <a:ext uri="{FF2B5EF4-FFF2-40B4-BE49-F238E27FC236}">
                <a16:creationId xmlns:a16="http://schemas.microsoft.com/office/drawing/2014/main" id="{D97520A4-E799-4462-9823-F7EF8E4113C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0" y="2109788"/>
            <a:ext cx="7962900" cy="355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86155" name="Rectangle 11">
            <a:extLst>
              <a:ext uri="{FF2B5EF4-FFF2-40B4-BE49-F238E27FC236}">
                <a16:creationId xmlns:a16="http://schemas.microsoft.com/office/drawing/2014/main" id="{90D4BAE5-5A4D-4DB0-B468-0A6D9B09CBC5}"/>
              </a:ext>
            </a:extLst>
          </p:cNvPr>
          <p:cNvSpPr>
            <a:spLocks noChangeArrowheads="1"/>
          </p:cNvSpPr>
          <p:nvPr/>
        </p:nvSpPr>
        <p:spPr bwMode="auto">
          <a:xfrm>
            <a:off x="1066800" y="1066800"/>
            <a:ext cx="73914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10000"/>
              </a:spcBef>
              <a:spcAft>
                <a:spcPct val="10000"/>
              </a:spcAft>
            </a:pPr>
            <a:r>
              <a:rPr lang="en-US" altLang="en-US" sz="2400">
                <a:solidFill>
                  <a:srgbClr val="1469B2"/>
                </a:solidFill>
              </a:rPr>
              <a:t>INCOME, CONSUMPTION, AND SAVING</a:t>
            </a:r>
            <a:br>
              <a:rPr lang="en-US" altLang="en-US" sz="2400">
                <a:solidFill>
                  <a:srgbClr val="1469B2"/>
                </a:solidFill>
              </a:rPr>
            </a:br>
            <a:r>
              <a:rPr lang="en-US" altLang="en-US" sz="2400">
                <a:solidFill>
                  <a:srgbClr val="1469B2"/>
                </a:solidFill>
              </a:rPr>
              <a:t>(</a:t>
            </a:r>
            <a:r>
              <a:rPr lang="en-US" altLang="en-US" sz="2400" i="1">
                <a:solidFill>
                  <a:srgbClr val="1469B2"/>
                </a:solidFill>
              </a:rPr>
              <a:t>Y</a:t>
            </a:r>
            <a:r>
              <a:rPr lang="en-US" altLang="en-US" sz="2400">
                <a:solidFill>
                  <a:srgbClr val="1469B2"/>
                </a:solidFill>
              </a:rPr>
              <a:t>, </a:t>
            </a:r>
            <a:r>
              <a:rPr lang="en-US" altLang="en-US" sz="2400" i="1">
                <a:solidFill>
                  <a:srgbClr val="1469B2"/>
                </a:solidFill>
              </a:rPr>
              <a:t>C</a:t>
            </a:r>
            <a:r>
              <a:rPr lang="en-US" altLang="en-US" sz="2400">
                <a:solidFill>
                  <a:srgbClr val="1469B2"/>
                </a:solidFill>
              </a:rPr>
              <a:t>, AND </a:t>
            </a:r>
            <a:r>
              <a:rPr lang="en-US" altLang="en-US" sz="2400" i="1">
                <a:solidFill>
                  <a:srgbClr val="1469B2"/>
                </a:solidFill>
              </a:rPr>
              <a:t>S</a:t>
            </a:r>
            <a:r>
              <a:rPr lang="en-US" altLang="en-US" sz="2400">
                <a:solidFill>
                  <a:srgbClr val="1469B2"/>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86155">
                                            <p:txEl>
                                              <p:pRg st="0" end="0"/>
                                            </p:txEl>
                                          </p:spTgt>
                                        </p:tgtEl>
                                        <p:attrNameLst>
                                          <p:attrName>style.visibility</p:attrName>
                                        </p:attrNameLst>
                                      </p:cBhvr>
                                      <p:to>
                                        <p:strVal val="visible"/>
                                      </p:to>
                                    </p:set>
                                    <p:animEffect transition="in" filter="wipe(left)">
                                      <p:cBhvr>
                                        <p:cTn id="7" dur="500"/>
                                        <p:tgtEl>
                                          <p:spTgt spid="1286155">
                                            <p:txEl>
                                              <p:pRg st="0" end="0"/>
                                            </p:txEl>
                                          </p:spTgt>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1286153"/>
                                        </p:tgtEl>
                                        <p:attrNameLst>
                                          <p:attrName>style.visibility</p:attrName>
                                        </p:attrNameLst>
                                      </p:cBhvr>
                                      <p:to>
                                        <p:strVal val="visible"/>
                                      </p:to>
                                    </p:set>
                                    <p:animEffect transition="in" filter="wipe(left)">
                                      <p:cBhvr>
                                        <p:cTn id="11" dur="500"/>
                                        <p:tgtEl>
                                          <p:spTgt spid="1286153"/>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1286151"/>
                                        </p:tgtEl>
                                        <p:attrNameLst>
                                          <p:attrName>style.visibility</p:attrName>
                                        </p:attrNameLst>
                                      </p:cBhvr>
                                      <p:to>
                                        <p:strVal val="visible"/>
                                      </p:to>
                                    </p:set>
                                    <p:animEffect transition="in" filter="wipe(left)">
                                      <p:cBhvr>
                                        <p:cTn id="14" dur="500"/>
                                        <p:tgtEl>
                                          <p:spTgt spid="1286151"/>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2" fill="hold" nodeType="clickEffect">
                                  <p:stCondLst>
                                    <p:cond delay="0"/>
                                  </p:stCondLst>
                                  <p:childTnLst>
                                    <p:set>
                                      <p:cBhvr>
                                        <p:cTn id="18" dur="1" fill="hold">
                                          <p:stCondLst>
                                            <p:cond delay="0"/>
                                          </p:stCondLst>
                                        </p:cTn>
                                        <p:tgtEl>
                                          <p:spTgt spid="1286154"/>
                                        </p:tgtEl>
                                        <p:attrNameLst>
                                          <p:attrName>style.visibility</p:attrName>
                                        </p:attrNameLst>
                                      </p:cBhvr>
                                      <p:to>
                                        <p:strVal val="visible"/>
                                      </p:to>
                                    </p:set>
                                    <p:animEffect transition="in" filter="wipe(right)">
                                      <p:cBhvr>
                                        <p:cTn id="19" dur="500"/>
                                        <p:tgtEl>
                                          <p:spTgt spid="1286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6151" grpId="0" animBg="1" autoUpdateAnimBg="0"/>
      <p:bldP spid="1286155" grpId="0" build="p" bldLvl="2" autoUpdateAnimBg="0" advAuto="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Slide Number Placeholder 2">
            <a:extLst>
              <a:ext uri="{FF2B5EF4-FFF2-40B4-BE49-F238E27FC236}">
                <a16:creationId xmlns:a16="http://schemas.microsoft.com/office/drawing/2014/main" id="{5519C989-EA52-4EFB-93D8-10B2C01EA26B}"/>
              </a:ext>
            </a:extLst>
          </p:cNvPr>
          <p:cNvSpPr>
            <a:spLocks noGrp="1"/>
          </p:cNvSpPr>
          <p:nvPr>
            <p:ph type="sldNum" sz="quarter" idx="10"/>
          </p:nvPr>
        </p:nvSpPr>
        <p:spPr>
          <a:noFill/>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fld id="{935E745E-F3D5-4851-9BA9-13AE9D7C5260}" type="slidenum">
              <a:rPr lang="en-US" altLang="en-US" b="0">
                <a:solidFill>
                  <a:srgbClr val="1469B2"/>
                </a:solidFill>
                <a:latin typeface="Arial" panose="020B0604020202020204" pitchFamily="34" charset="0"/>
              </a:rPr>
              <a:pPr eaLnBrk="1" hangingPunct="1"/>
              <a:t>9</a:t>
            </a:fld>
            <a:r>
              <a:rPr lang="en-US" altLang="en-US" b="0">
                <a:solidFill>
                  <a:srgbClr val="1469B2"/>
                </a:solidFill>
                <a:latin typeface="Arial" panose="020B0604020202020204" pitchFamily="34" charset="0"/>
              </a:rPr>
              <a:t> of 38</a:t>
            </a:r>
          </a:p>
        </p:txBody>
      </p:sp>
      <p:sp>
        <p:nvSpPr>
          <p:cNvPr id="9219" name="Rectangle 2">
            <a:extLst>
              <a:ext uri="{FF2B5EF4-FFF2-40B4-BE49-F238E27FC236}">
                <a16:creationId xmlns:a16="http://schemas.microsoft.com/office/drawing/2014/main" id="{1B15CA70-5055-4457-B1B5-2AAEC82FA02D}"/>
              </a:ext>
            </a:extLst>
          </p:cNvPr>
          <p:cNvSpPr>
            <a:spLocks noChangeArrowheads="1"/>
          </p:cNvSpPr>
          <p:nvPr/>
        </p:nvSpPr>
        <p:spPr bwMode="auto">
          <a:xfrm>
            <a:off x="757238" y="0"/>
            <a:ext cx="8382000" cy="914400"/>
          </a:xfrm>
          <a:prstGeom prst="rect">
            <a:avLst/>
          </a:prstGeom>
          <a:noFill/>
          <a:ln>
            <a:noFill/>
          </a:ln>
          <a:effectLst/>
          <a:extLst>
            <a:ext uri="{909E8E84-426E-40DD-AFC4-6F175D3DCCD1}">
              <a14:hiddenFill xmlns:a14="http://schemas.microsoft.com/office/drawing/2010/main">
                <a:solidFill>
                  <a:srgbClr val="EEEDBD">
                    <a:alpha val="50195"/>
                  </a:srgbClr>
                </a:solidFill>
              </a14:hiddenFill>
            </a:ext>
            <a:ext uri="{91240B29-F687-4F45-9708-019B960494DF}">
              <a14:hiddenLine xmlns:a14="http://schemas.microsoft.com/office/drawing/2010/main" w="9525">
                <a:solidFill>
                  <a:srgbClr val="8C1B5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91440" anchor="b"/>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800">
                <a:solidFill>
                  <a:srgbClr val="8C1B54"/>
                </a:solidFill>
              </a:rPr>
              <a:t>AGGREGATE OUTPUT AND </a:t>
            </a:r>
            <a:br>
              <a:rPr lang="en-US" altLang="en-US" sz="2800">
                <a:solidFill>
                  <a:srgbClr val="8C1B54"/>
                </a:solidFill>
              </a:rPr>
            </a:br>
            <a:r>
              <a:rPr lang="en-US" altLang="en-US" sz="2800">
                <a:solidFill>
                  <a:srgbClr val="8C1B54"/>
                </a:solidFill>
              </a:rPr>
              <a:t>AGGREGATE INCOME (</a:t>
            </a:r>
            <a:r>
              <a:rPr lang="en-US" altLang="en-US" sz="2800" i="1">
                <a:solidFill>
                  <a:srgbClr val="8C1B54"/>
                </a:solidFill>
              </a:rPr>
              <a:t>Y</a:t>
            </a:r>
            <a:r>
              <a:rPr lang="en-US" altLang="en-US" sz="2800">
                <a:solidFill>
                  <a:srgbClr val="8C1B54"/>
                </a:solidFill>
              </a:rPr>
              <a:t>)</a:t>
            </a:r>
          </a:p>
        </p:txBody>
      </p:sp>
      <p:sp>
        <p:nvSpPr>
          <p:cNvPr id="1285126" name="Rectangle 6">
            <a:extLst>
              <a:ext uri="{FF2B5EF4-FFF2-40B4-BE49-F238E27FC236}">
                <a16:creationId xmlns:a16="http://schemas.microsoft.com/office/drawing/2014/main" id="{7BDD6BDB-EC31-4A77-92B5-8DF7185AF348}"/>
              </a:ext>
            </a:extLst>
          </p:cNvPr>
          <p:cNvSpPr>
            <a:spLocks noChangeArrowheads="1"/>
          </p:cNvSpPr>
          <p:nvPr/>
        </p:nvSpPr>
        <p:spPr bwMode="auto">
          <a:xfrm>
            <a:off x="2133600" y="1676400"/>
            <a:ext cx="57150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400">
                <a:solidFill>
                  <a:srgbClr val="006668"/>
                </a:solidFill>
              </a:rPr>
              <a:t>saving (</a:t>
            </a:r>
            <a:r>
              <a:rPr lang="en-US" altLang="en-US" sz="2400" i="1">
                <a:solidFill>
                  <a:srgbClr val="006668"/>
                </a:solidFill>
              </a:rPr>
              <a:t>S</a:t>
            </a:r>
            <a:r>
              <a:rPr lang="en-US" altLang="en-US" sz="2400">
                <a:solidFill>
                  <a:srgbClr val="006668"/>
                </a:solidFill>
              </a:rPr>
              <a:t>)  </a:t>
            </a:r>
            <a:r>
              <a:rPr lang="en-US" altLang="en-US" sz="2400" b="0">
                <a:solidFill>
                  <a:schemeClr val="tx1"/>
                </a:solidFill>
              </a:rPr>
              <a:t>The part of its income that a household does not consume in a given period.  Distinguished from savings,</a:t>
            </a:r>
          </a:p>
          <a:p>
            <a:pPr eaLnBrk="1" hangingPunct="1">
              <a:spcBef>
                <a:spcPct val="0"/>
              </a:spcBef>
            </a:pPr>
            <a:r>
              <a:rPr lang="en-US" altLang="en-US" sz="2400" b="0">
                <a:solidFill>
                  <a:schemeClr val="tx1"/>
                </a:solidFill>
              </a:rPr>
              <a:t>which is the current stock of accumulated saving.</a:t>
            </a:r>
          </a:p>
        </p:txBody>
      </p:sp>
      <p:sp>
        <p:nvSpPr>
          <p:cNvPr id="1285127" name="Rectangle 7">
            <a:extLst>
              <a:ext uri="{FF2B5EF4-FFF2-40B4-BE49-F238E27FC236}">
                <a16:creationId xmlns:a16="http://schemas.microsoft.com/office/drawing/2014/main" id="{24FF7AC4-A39A-4F6D-9998-13F93923684B}"/>
              </a:ext>
            </a:extLst>
          </p:cNvPr>
          <p:cNvSpPr>
            <a:spLocks noChangeArrowheads="1"/>
          </p:cNvSpPr>
          <p:nvPr/>
        </p:nvSpPr>
        <p:spPr bwMode="auto">
          <a:xfrm>
            <a:off x="2133600" y="3733800"/>
            <a:ext cx="57150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algn="ctr" eaLnBrk="1" hangingPunct="1">
              <a:spcBef>
                <a:spcPct val="0"/>
              </a:spcBef>
            </a:pPr>
            <a:r>
              <a:rPr lang="en-US" altLang="en-US" sz="2400" b="0">
                <a:solidFill>
                  <a:schemeClr val="tx1"/>
                </a:solidFill>
              </a:rPr>
              <a:t>Saving ≡ income − consumption</a:t>
            </a:r>
          </a:p>
          <a:p>
            <a:pPr algn="ctr" eaLnBrk="1" hangingPunct="1">
              <a:spcBef>
                <a:spcPct val="0"/>
              </a:spcBef>
            </a:pPr>
            <a:endParaRPr lang="en-US" altLang="en-US" sz="2400" b="0">
              <a:solidFill>
                <a:schemeClr val="tx1"/>
              </a:solidFill>
            </a:endParaRPr>
          </a:p>
          <a:p>
            <a:pPr algn="ctr" eaLnBrk="1" hangingPunct="1">
              <a:spcBef>
                <a:spcPct val="0"/>
              </a:spcBef>
            </a:pPr>
            <a:r>
              <a:rPr lang="en-US" altLang="en-US" sz="2400" b="0">
                <a:solidFill>
                  <a:schemeClr val="tx1"/>
                </a:solidFill>
              </a:rPr>
              <a:t>S ≡ Y − C</a:t>
            </a:r>
          </a:p>
        </p:txBody>
      </p:sp>
      <p:sp>
        <p:nvSpPr>
          <p:cNvPr id="1285128" name="Rectangle 8">
            <a:extLst>
              <a:ext uri="{FF2B5EF4-FFF2-40B4-BE49-F238E27FC236}">
                <a16:creationId xmlns:a16="http://schemas.microsoft.com/office/drawing/2014/main" id="{2F60625C-5CD9-4F61-A3DF-850B7ED17DDF}"/>
              </a:ext>
            </a:extLst>
          </p:cNvPr>
          <p:cNvSpPr>
            <a:spLocks noChangeArrowheads="1"/>
          </p:cNvSpPr>
          <p:nvPr/>
        </p:nvSpPr>
        <p:spPr bwMode="auto">
          <a:xfrm>
            <a:off x="2133600" y="5334000"/>
            <a:ext cx="57150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folHlink"/>
                </a:solidFill>
                <a:latin typeface="Helvetica" panose="020B0604020202020204" pitchFamily="34" charset="0"/>
              </a:defRPr>
            </a:lvl1pPr>
            <a:lvl2pPr marL="742950" indent="-285750" eaLnBrk="0" hangingPunct="0">
              <a:defRPr b="1">
                <a:solidFill>
                  <a:schemeClr val="folHlink"/>
                </a:solidFill>
                <a:latin typeface="Helvetica" panose="020B0604020202020204" pitchFamily="34" charset="0"/>
              </a:defRPr>
            </a:lvl2pPr>
            <a:lvl3pPr marL="1143000" indent="-228600" eaLnBrk="0" hangingPunct="0">
              <a:defRPr b="1">
                <a:solidFill>
                  <a:schemeClr val="folHlink"/>
                </a:solidFill>
                <a:latin typeface="Helvetica" panose="020B0604020202020204" pitchFamily="34" charset="0"/>
              </a:defRPr>
            </a:lvl3pPr>
            <a:lvl4pPr marL="1600200" indent="-228600" eaLnBrk="0" hangingPunct="0">
              <a:defRPr b="1">
                <a:solidFill>
                  <a:schemeClr val="folHlink"/>
                </a:solidFill>
                <a:latin typeface="Helvetica" panose="020B0604020202020204" pitchFamily="34" charset="0"/>
              </a:defRPr>
            </a:lvl4pPr>
            <a:lvl5pPr marL="2057400" indent="-228600" eaLnBrk="0" hangingPunct="0">
              <a:defRPr b="1">
                <a:solidFill>
                  <a:schemeClr val="folHlink"/>
                </a:solidFill>
                <a:latin typeface="Helvetica" panose="020B0604020202020204" pitchFamily="34" charset="0"/>
              </a:defRPr>
            </a:lvl5pPr>
            <a:lvl6pPr marL="2514600" indent="-228600" eaLnBrk="0" fontAlgn="base" hangingPunct="0">
              <a:spcBef>
                <a:spcPct val="50000"/>
              </a:spcBef>
              <a:spcAft>
                <a:spcPct val="0"/>
              </a:spcAft>
              <a:defRPr b="1">
                <a:solidFill>
                  <a:schemeClr val="folHlink"/>
                </a:solidFill>
                <a:latin typeface="Helvetica" panose="020B0604020202020204" pitchFamily="34" charset="0"/>
              </a:defRPr>
            </a:lvl6pPr>
            <a:lvl7pPr marL="2971800" indent="-228600" eaLnBrk="0" fontAlgn="base" hangingPunct="0">
              <a:spcBef>
                <a:spcPct val="50000"/>
              </a:spcBef>
              <a:spcAft>
                <a:spcPct val="0"/>
              </a:spcAft>
              <a:defRPr b="1">
                <a:solidFill>
                  <a:schemeClr val="folHlink"/>
                </a:solidFill>
                <a:latin typeface="Helvetica" panose="020B0604020202020204" pitchFamily="34" charset="0"/>
              </a:defRPr>
            </a:lvl7pPr>
            <a:lvl8pPr marL="3429000" indent="-228600" eaLnBrk="0" fontAlgn="base" hangingPunct="0">
              <a:spcBef>
                <a:spcPct val="50000"/>
              </a:spcBef>
              <a:spcAft>
                <a:spcPct val="0"/>
              </a:spcAft>
              <a:defRPr b="1">
                <a:solidFill>
                  <a:schemeClr val="folHlink"/>
                </a:solidFill>
                <a:latin typeface="Helvetica" panose="020B0604020202020204" pitchFamily="34" charset="0"/>
              </a:defRPr>
            </a:lvl8pPr>
            <a:lvl9pPr marL="3886200" indent="-228600" eaLnBrk="0" fontAlgn="base" hangingPunct="0">
              <a:spcBef>
                <a:spcPct val="50000"/>
              </a:spcBef>
              <a:spcAft>
                <a:spcPct val="0"/>
              </a:spcAft>
              <a:defRPr b="1">
                <a:solidFill>
                  <a:schemeClr val="folHlink"/>
                </a:solidFill>
                <a:latin typeface="Helvetica" panose="020B0604020202020204" pitchFamily="34" charset="0"/>
              </a:defRPr>
            </a:lvl9pPr>
          </a:lstStyle>
          <a:p>
            <a:pPr eaLnBrk="1" hangingPunct="1">
              <a:spcBef>
                <a:spcPct val="0"/>
              </a:spcBef>
            </a:pPr>
            <a:r>
              <a:rPr lang="en-US" altLang="en-US" sz="2400">
                <a:solidFill>
                  <a:srgbClr val="006668"/>
                </a:solidFill>
              </a:rPr>
              <a:t>identity  </a:t>
            </a:r>
            <a:r>
              <a:rPr lang="en-US" altLang="en-US" sz="2400" b="0">
                <a:solidFill>
                  <a:schemeClr val="tx1"/>
                </a:solidFill>
              </a:rPr>
              <a:t>Something that is always true.</a:t>
            </a:r>
          </a:p>
        </p:txBody>
      </p:sp>
      <p:sp>
        <p:nvSpPr>
          <p:cNvPr id="7" name="TextBox 6">
            <a:hlinkClick r:id="rId2" action="ppaction://hlinksldjump"/>
            <a:extLst>
              <a:ext uri="{FF2B5EF4-FFF2-40B4-BE49-F238E27FC236}">
                <a16:creationId xmlns:a16="http://schemas.microsoft.com/office/drawing/2014/main" id="{60F072E5-0C44-4F67-B413-DA259DF24D62}"/>
              </a:ext>
            </a:extLst>
          </p:cNvPr>
          <p:cNvSpPr txBox="1"/>
          <p:nvPr/>
        </p:nvSpPr>
        <p:spPr>
          <a:xfrm>
            <a:off x="7772400" y="6096000"/>
            <a:ext cx="762000" cy="369332"/>
          </a:xfrm>
          <a:prstGeom prst="rect">
            <a:avLst/>
          </a:prstGeom>
          <a:noFill/>
        </p:spPr>
        <p:txBody>
          <a:bodyPr wrap="square" rtlCol="0">
            <a:spAutoFit/>
          </a:bodyPr>
          <a:lstStyle/>
          <a:p>
            <a:r>
              <a:rPr lang="en-US" dirty="0">
                <a:solidFill>
                  <a:srgbClr val="FF0000"/>
                </a:solidFill>
              </a:rPr>
              <a:t>Back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85126"/>
                                        </p:tgtEl>
                                        <p:attrNameLst>
                                          <p:attrName>style.visibility</p:attrName>
                                        </p:attrNameLst>
                                      </p:cBhvr>
                                      <p:to>
                                        <p:strVal val="visible"/>
                                      </p:to>
                                    </p:set>
                                    <p:animEffect transition="in" filter="wipe(left)">
                                      <p:cBhvr>
                                        <p:cTn id="7" dur="500"/>
                                        <p:tgtEl>
                                          <p:spTgt spid="1285126"/>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285127">
                                            <p:txEl>
                                              <p:pRg st="0" end="0"/>
                                            </p:txEl>
                                          </p:spTgt>
                                        </p:tgtEl>
                                        <p:attrNameLst>
                                          <p:attrName>style.visibility</p:attrName>
                                        </p:attrNameLst>
                                      </p:cBhvr>
                                      <p:to>
                                        <p:strVal val="visible"/>
                                      </p:to>
                                    </p:set>
                                    <p:animEffect transition="in" filter="wipe(left)">
                                      <p:cBhvr>
                                        <p:cTn id="11" dur="500"/>
                                        <p:tgtEl>
                                          <p:spTgt spid="1285127">
                                            <p:txEl>
                                              <p:pRg st="0" end="0"/>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285127">
                                            <p:txEl>
                                              <p:pRg st="2" end="2"/>
                                            </p:txEl>
                                          </p:spTgt>
                                        </p:tgtEl>
                                        <p:attrNameLst>
                                          <p:attrName>style.visibility</p:attrName>
                                        </p:attrNameLst>
                                      </p:cBhvr>
                                      <p:to>
                                        <p:strVal val="visible"/>
                                      </p:to>
                                    </p:set>
                                    <p:animEffect transition="in" filter="wipe(left)">
                                      <p:cBhvr>
                                        <p:cTn id="15" dur="500"/>
                                        <p:tgtEl>
                                          <p:spTgt spid="1285127">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285128"/>
                                        </p:tgtEl>
                                        <p:attrNameLst>
                                          <p:attrName>style.visibility</p:attrName>
                                        </p:attrNameLst>
                                      </p:cBhvr>
                                      <p:to>
                                        <p:strVal val="visible"/>
                                      </p:to>
                                    </p:set>
                                    <p:animEffect transition="in" filter="wipe(left)">
                                      <p:cBhvr>
                                        <p:cTn id="20" dur="500"/>
                                        <p:tgtEl>
                                          <p:spTgt spid="12851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5126" grpId="0"/>
      <p:bldP spid="1285127" grpId="0" build="p"/>
      <p:bldP spid="1285128" grpId="0"/>
    </p:bldLst>
  </p:timing>
</p:sld>
</file>

<file path=ppt/theme/theme1.xml><?xml version="1.0" encoding="utf-8"?>
<a:theme xmlns:a="http://schemas.openxmlformats.org/drawingml/2006/main" name="design_template_masterPPT">
  <a:themeElements>
    <a:clrScheme name="design_template_masterPP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sign_template_masterPPT">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eaVert"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folHlink"/>
            </a:solidFill>
            <a:effectLst/>
            <a:latin typeface="Helvetica" pitchFamily="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eaVert"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folHlink"/>
            </a:solidFill>
            <a:effectLst/>
            <a:latin typeface="Helvetica" pitchFamily="8" charset="0"/>
          </a:defRPr>
        </a:defPPr>
      </a:lstStyle>
    </a:lnDef>
  </a:objectDefaults>
  <a:extraClrSchemeLst>
    <a:extraClrScheme>
      <a:clrScheme name="design_template_masterPPT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sign_template_masterPP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sign_template_masterPPT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sign_template_masterPPT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sign_template_masterPP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sign_template_masterPP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sign_template_masterPP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19624</TotalTime>
  <Words>2685</Words>
  <Application>Microsoft Office PowerPoint</Application>
  <PresentationFormat>On-screen Show (4:3)</PresentationFormat>
  <Paragraphs>384</Paragraphs>
  <Slides>40</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7" baseType="lpstr">
      <vt:lpstr>Arial</vt:lpstr>
      <vt:lpstr>Helvetica</vt:lpstr>
      <vt:lpstr>Symbol</vt:lpstr>
      <vt:lpstr>Times New Roman</vt:lpstr>
      <vt:lpstr>Verdana</vt:lpstr>
      <vt:lpstr>design_template_masterPPT</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Appendix</vt:lpstr>
      <vt:lpstr>Appendix</vt:lpstr>
      <vt:lpstr>Appendix</vt:lpstr>
      <vt:lpstr>Appendix</vt:lpstr>
    </vt:vector>
  </TitlesOfParts>
  <Manager>David Alexander</Manager>
  <Company>Prentice Hall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Economics, Case and Fair,8e</dc:title>
  <dc:subject/>
  <dc:creator>Fernando and Yvonn Quijano</dc:creator>
  <dc:description/>
  <cp:lastModifiedBy>Arivina Ratih</cp:lastModifiedBy>
  <cp:revision>715</cp:revision>
  <dcterms:created xsi:type="dcterms:W3CDTF">2001-01-09T19:01:00Z</dcterms:created>
  <dcterms:modified xsi:type="dcterms:W3CDTF">2021-09-16T01:49:16Z</dcterms:modified>
</cp:coreProperties>
</file>