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63" r:id="rId4"/>
    <p:sldId id="264" r:id="rId5"/>
    <p:sldId id="260" r:id="rId6"/>
    <p:sldId id="271"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70" d="100"/>
          <a:sy n="70" d="100"/>
        </p:scale>
        <p:origin x="-732" y="-18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253D2-6C1D-459E-B325-03D84DCFEE5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id-ID"/>
        </a:p>
      </dgm:t>
    </dgm:pt>
    <dgm:pt modelId="{D3DD028B-6038-4507-83C0-1913B06DD8D5}">
      <dgm:prSet phldrT="[Text]" custT="1"/>
      <dgm:spPr/>
      <dgm:t>
        <a:bodyPr/>
        <a:lstStyle/>
        <a:p>
          <a:r>
            <a:rPr lang="id-ID" sz="3200" smtClean="0">
              <a:solidFill>
                <a:schemeClr val="tx2"/>
              </a:solidFill>
              <a:latin typeface="Arial Black" pitchFamily="34" charset="0"/>
            </a:rPr>
            <a:t>Makna Prespektif Global</a:t>
          </a:r>
          <a:endParaRPr lang="id-ID" sz="3200">
            <a:solidFill>
              <a:schemeClr val="tx2"/>
            </a:solidFill>
            <a:latin typeface="Arial Black" pitchFamily="34" charset="0"/>
          </a:endParaRPr>
        </a:p>
      </dgm:t>
    </dgm:pt>
    <dgm:pt modelId="{37F4DD3D-163F-4F6E-A871-FA4169C15C99}" type="parTrans" cxnId="{9AAFACD4-4563-49BE-B848-B5C53ABDE082}">
      <dgm:prSet/>
      <dgm:spPr/>
      <dgm:t>
        <a:bodyPr/>
        <a:lstStyle/>
        <a:p>
          <a:endParaRPr lang="id-ID"/>
        </a:p>
      </dgm:t>
    </dgm:pt>
    <dgm:pt modelId="{0386647A-CEE0-4AC3-8DA4-F4D56F575A0D}" type="sibTrans" cxnId="{9AAFACD4-4563-49BE-B848-B5C53ABDE082}">
      <dgm:prSet/>
      <dgm:spPr/>
      <dgm:t>
        <a:bodyPr/>
        <a:lstStyle/>
        <a:p>
          <a:endParaRPr lang="id-ID"/>
        </a:p>
      </dgm:t>
    </dgm:pt>
    <dgm:pt modelId="{C3DE09C3-68FE-4A74-80A7-205E83DF0D53}">
      <dgm:prSet phldrT="[Text]"/>
      <dgm:spPr/>
      <dgm:t>
        <a:bodyPr/>
        <a:lstStyle/>
        <a:p>
          <a:r>
            <a:rPr lang="id-ID" smtClean="0">
              <a:solidFill>
                <a:schemeClr val="tx2"/>
              </a:solidFill>
              <a:latin typeface="Arial Black" pitchFamily="34" charset="0"/>
            </a:rPr>
            <a:t>Dimensi, Manfaat  Tujuan, Dan Masalah Prespektif Global</a:t>
          </a:r>
          <a:endParaRPr lang="id-ID">
            <a:solidFill>
              <a:schemeClr val="tx2"/>
            </a:solidFill>
            <a:latin typeface="Arial Black" pitchFamily="34" charset="0"/>
          </a:endParaRPr>
        </a:p>
      </dgm:t>
    </dgm:pt>
    <dgm:pt modelId="{6ED759B9-95E7-4FFB-9504-842A849242DF}" type="parTrans" cxnId="{E4DEFC29-9CE2-45AE-9969-A5B3AF6F0F29}">
      <dgm:prSet/>
      <dgm:spPr/>
      <dgm:t>
        <a:bodyPr/>
        <a:lstStyle/>
        <a:p>
          <a:endParaRPr lang="id-ID"/>
        </a:p>
      </dgm:t>
    </dgm:pt>
    <dgm:pt modelId="{D6CD2C3C-EC83-4FAB-873A-4FA2B60B292D}" type="sibTrans" cxnId="{E4DEFC29-9CE2-45AE-9969-A5B3AF6F0F29}">
      <dgm:prSet/>
      <dgm:spPr/>
      <dgm:t>
        <a:bodyPr/>
        <a:lstStyle/>
        <a:p>
          <a:endParaRPr lang="id-ID"/>
        </a:p>
      </dgm:t>
    </dgm:pt>
    <dgm:pt modelId="{A9E32CE7-EC89-4867-9AA7-414320B690DE}">
      <dgm:prSet phldrT="[Text]" custT="1"/>
      <dgm:spPr/>
      <dgm:t>
        <a:bodyPr/>
        <a:lstStyle/>
        <a:p>
          <a:r>
            <a:rPr lang="id-ID" sz="2800" smtClean="0">
              <a:solidFill>
                <a:schemeClr val="tx2"/>
              </a:solidFill>
              <a:latin typeface="Arial Black" pitchFamily="34" charset="0"/>
            </a:rPr>
            <a:t>Ciri-ciri globalisasi</a:t>
          </a:r>
          <a:endParaRPr lang="id-ID" sz="2800">
            <a:solidFill>
              <a:schemeClr val="tx2"/>
            </a:solidFill>
            <a:latin typeface="Arial Black" pitchFamily="34" charset="0"/>
          </a:endParaRPr>
        </a:p>
      </dgm:t>
    </dgm:pt>
    <dgm:pt modelId="{D17EAB8C-12E1-48E1-A287-94526C131DA2}" type="parTrans" cxnId="{441466FA-83AD-4E7F-B2D2-6D50A48B5BE7}">
      <dgm:prSet/>
      <dgm:spPr/>
      <dgm:t>
        <a:bodyPr/>
        <a:lstStyle/>
        <a:p>
          <a:endParaRPr lang="id-ID"/>
        </a:p>
      </dgm:t>
    </dgm:pt>
    <dgm:pt modelId="{288C1396-5D01-4560-93C5-826D5F08D78E}" type="sibTrans" cxnId="{441466FA-83AD-4E7F-B2D2-6D50A48B5BE7}">
      <dgm:prSet/>
      <dgm:spPr/>
      <dgm:t>
        <a:bodyPr/>
        <a:lstStyle/>
        <a:p>
          <a:endParaRPr lang="id-ID"/>
        </a:p>
      </dgm:t>
    </dgm:pt>
    <dgm:pt modelId="{0F2541D5-F602-4D27-A2AA-542A0C0AAB48}" type="pres">
      <dgm:prSet presAssocID="{84B253D2-6C1D-459E-B325-03D84DCFEE52}" presName="Name0" presStyleCnt="0">
        <dgm:presLayoutVars>
          <dgm:chMax val="7"/>
          <dgm:chPref val="7"/>
          <dgm:dir/>
        </dgm:presLayoutVars>
      </dgm:prSet>
      <dgm:spPr/>
      <dgm:t>
        <a:bodyPr/>
        <a:lstStyle/>
        <a:p>
          <a:endParaRPr lang="id-ID"/>
        </a:p>
      </dgm:t>
    </dgm:pt>
    <dgm:pt modelId="{877EBE8B-9B49-4622-9177-FFE4AE01C0C4}" type="pres">
      <dgm:prSet presAssocID="{84B253D2-6C1D-459E-B325-03D84DCFEE52}" presName="Name1" presStyleCnt="0"/>
      <dgm:spPr/>
    </dgm:pt>
    <dgm:pt modelId="{6D9ABFC8-87BF-420B-B10C-7E71A6AAEB57}" type="pres">
      <dgm:prSet presAssocID="{84B253D2-6C1D-459E-B325-03D84DCFEE52}" presName="cycle" presStyleCnt="0"/>
      <dgm:spPr/>
    </dgm:pt>
    <dgm:pt modelId="{EB3FF130-CC75-47BF-908F-84D2B44FCF96}" type="pres">
      <dgm:prSet presAssocID="{84B253D2-6C1D-459E-B325-03D84DCFEE52}" presName="srcNode" presStyleLbl="node1" presStyleIdx="0" presStyleCnt="3"/>
      <dgm:spPr/>
    </dgm:pt>
    <dgm:pt modelId="{03C892A5-3CBF-41AE-AD20-041D0CA4F4F1}" type="pres">
      <dgm:prSet presAssocID="{84B253D2-6C1D-459E-B325-03D84DCFEE52}" presName="conn" presStyleLbl="parChTrans1D2" presStyleIdx="0" presStyleCnt="1"/>
      <dgm:spPr/>
      <dgm:t>
        <a:bodyPr/>
        <a:lstStyle/>
        <a:p>
          <a:endParaRPr lang="id-ID"/>
        </a:p>
      </dgm:t>
    </dgm:pt>
    <dgm:pt modelId="{CFF26A93-38A2-4EA2-B7C9-8E62CA10DA1B}" type="pres">
      <dgm:prSet presAssocID="{84B253D2-6C1D-459E-B325-03D84DCFEE52}" presName="extraNode" presStyleLbl="node1" presStyleIdx="0" presStyleCnt="3"/>
      <dgm:spPr/>
    </dgm:pt>
    <dgm:pt modelId="{1D980796-3DAE-42C2-8857-3B6937F52833}" type="pres">
      <dgm:prSet presAssocID="{84B253D2-6C1D-459E-B325-03D84DCFEE52}" presName="dstNode" presStyleLbl="node1" presStyleIdx="0" presStyleCnt="3"/>
      <dgm:spPr/>
    </dgm:pt>
    <dgm:pt modelId="{B26B812B-7FE3-429C-A742-51BAADEF2610}" type="pres">
      <dgm:prSet presAssocID="{D3DD028B-6038-4507-83C0-1913B06DD8D5}" presName="text_1" presStyleLbl="node1" presStyleIdx="0" presStyleCnt="3">
        <dgm:presLayoutVars>
          <dgm:bulletEnabled val="1"/>
        </dgm:presLayoutVars>
      </dgm:prSet>
      <dgm:spPr/>
      <dgm:t>
        <a:bodyPr/>
        <a:lstStyle/>
        <a:p>
          <a:endParaRPr lang="id-ID"/>
        </a:p>
      </dgm:t>
    </dgm:pt>
    <dgm:pt modelId="{F6E037AC-D2AE-4F44-9739-1124E0BDBD48}" type="pres">
      <dgm:prSet presAssocID="{D3DD028B-6038-4507-83C0-1913B06DD8D5}" presName="accent_1" presStyleCnt="0"/>
      <dgm:spPr/>
    </dgm:pt>
    <dgm:pt modelId="{95111FC2-DD19-4076-B16E-601193D7A9CD}" type="pres">
      <dgm:prSet presAssocID="{D3DD028B-6038-4507-83C0-1913B06DD8D5}" presName="accentRepeatNode" presStyleLbl="solidFgAcc1" presStyleIdx="0" presStyleCnt="3"/>
      <dgm:spPr/>
    </dgm:pt>
    <dgm:pt modelId="{7E50A2E4-E020-4E76-90EB-3FFB563C06EF}" type="pres">
      <dgm:prSet presAssocID="{C3DE09C3-68FE-4A74-80A7-205E83DF0D53}" presName="text_2" presStyleLbl="node1" presStyleIdx="1" presStyleCnt="3">
        <dgm:presLayoutVars>
          <dgm:bulletEnabled val="1"/>
        </dgm:presLayoutVars>
      </dgm:prSet>
      <dgm:spPr/>
      <dgm:t>
        <a:bodyPr/>
        <a:lstStyle/>
        <a:p>
          <a:endParaRPr lang="id-ID"/>
        </a:p>
      </dgm:t>
    </dgm:pt>
    <dgm:pt modelId="{178EF375-219C-4B69-80E2-3818782F242E}" type="pres">
      <dgm:prSet presAssocID="{C3DE09C3-68FE-4A74-80A7-205E83DF0D53}" presName="accent_2" presStyleCnt="0"/>
      <dgm:spPr/>
    </dgm:pt>
    <dgm:pt modelId="{DC3621F7-50E7-48B6-B7A9-2D8F14362D6E}" type="pres">
      <dgm:prSet presAssocID="{C3DE09C3-68FE-4A74-80A7-205E83DF0D53}" presName="accentRepeatNode" presStyleLbl="solidFgAcc1" presStyleIdx="1" presStyleCnt="3"/>
      <dgm:spPr/>
    </dgm:pt>
    <dgm:pt modelId="{79F55FDA-9E75-4057-9260-EC74923948CB}" type="pres">
      <dgm:prSet presAssocID="{A9E32CE7-EC89-4867-9AA7-414320B690DE}" presName="text_3" presStyleLbl="node1" presStyleIdx="2" presStyleCnt="3">
        <dgm:presLayoutVars>
          <dgm:bulletEnabled val="1"/>
        </dgm:presLayoutVars>
      </dgm:prSet>
      <dgm:spPr/>
      <dgm:t>
        <a:bodyPr/>
        <a:lstStyle/>
        <a:p>
          <a:endParaRPr lang="id-ID"/>
        </a:p>
      </dgm:t>
    </dgm:pt>
    <dgm:pt modelId="{468DCE29-DD29-4B46-A6BD-C6CB97DFFF08}" type="pres">
      <dgm:prSet presAssocID="{A9E32CE7-EC89-4867-9AA7-414320B690DE}" presName="accent_3" presStyleCnt="0"/>
      <dgm:spPr/>
    </dgm:pt>
    <dgm:pt modelId="{70E5477C-6A9C-426C-8905-52F9012F88D9}" type="pres">
      <dgm:prSet presAssocID="{A9E32CE7-EC89-4867-9AA7-414320B690DE}" presName="accentRepeatNode" presStyleLbl="solidFgAcc1" presStyleIdx="2" presStyleCnt="3"/>
      <dgm:spPr/>
    </dgm:pt>
  </dgm:ptLst>
  <dgm:cxnLst>
    <dgm:cxn modelId="{B9AB1D04-A7D7-49C7-94F2-D02E6D5C087D}" type="presOf" srcId="{A9E32CE7-EC89-4867-9AA7-414320B690DE}" destId="{79F55FDA-9E75-4057-9260-EC74923948CB}" srcOrd="0" destOrd="0" presId="urn:microsoft.com/office/officeart/2008/layout/VerticalCurvedList"/>
    <dgm:cxn modelId="{441466FA-83AD-4E7F-B2D2-6D50A48B5BE7}" srcId="{84B253D2-6C1D-459E-B325-03D84DCFEE52}" destId="{A9E32CE7-EC89-4867-9AA7-414320B690DE}" srcOrd="2" destOrd="0" parTransId="{D17EAB8C-12E1-48E1-A287-94526C131DA2}" sibTransId="{288C1396-5D01-4560-93C5-826D5F08D78E}"/>
    <dgm:cxn modelId="{71D1FD1B-4C61-4BE6-8BFC-2E639515D611}" type="presOf" srcId="{0386647A-CEE0-4AC3-8DA4-F4D56F575A0D}" destId="{03C892A5-3CBF-41AE-AD20-041D0CA4F4F1}" srcOrd="0" destOrd="0" presId="urn:microsoft.com/office/officeart/2008/layout/VerticalCurvedList"/>
    <dgm:cxn modelId="{587E67D2-DADE-452A-A24D-1DBE4329E4DC}" type="presOf" srcId="{C3DE09C3-68FE-4A74-80A7-205E83DF0D53}" destId="{7E50A2E4-E020-4E76-90EB-3FFB563C06EF}" srcOrd="0" destOrd="0" presId="urn:microsoft.com/office/officeart/2008/layout/VerticalCurvedList"/>
    <dgm:cxn modelId="{E4DEFC29-9CE2-45AE-9969-A5B3AF6F0F29}" srcId="{84B253D2-6C1D-459E-B325-03D84DCFEE52}" destId="{C3DE09C3-68FE-4A74-80A7-205E83DF0D53}" srcOrd="1" destOrd="0" parTransId="{6ED759B9-95E7-4FFB-9504-842A849242DF}" sibTransId="{D6CD2C3C-EC83-4FAB-873A-4FA2B60B292D}"/>
    <dgm:cxn modelId="{E153D875-2177-4355-B0A4-6CDB25C05B76}" type="presOf" srcId="{D3DD028B-6038-4507-83C0-1913B06DD8D5}" destId="{B26B812B-7FE3-429C-A742-51BAADEF2610}" srcOrd="0" destOrd="0" presId="urn:microsoft.com/office/officeart/2008/layout/VerticalCurvedList"/>
    <dgm:cxn modelId="{9AAFACD4-4563-49BE-B848-B5C53ABDE082}" srcId="{84B253D2-6C1D-459E-B325-03D84DCFEE52}" destId="{D3DD028B-6038-4507-83C0-1913B06DD8D5}" srcOrd="0" destOrd="0" parTransId="{37F4DD3D-163F-4F6E-A871-FA4169C15C99}" sibTransId="{0386647A-CEE0-4AC3-8DA4-F4D56F575A0D}"/>
    <dgm:cxn modelId="{9A6B461D-74F3-4826-82AA-D5319FD7E9C6}" type="presOf" srcId="{84B253D2-6C1D-459E-B325-03D84DCFEE52}" destId="{0F2541D5-F602-4D27-A2AA-542A0C0AAB48}" srcOrd="0" destOrd="0" presId="urn:microsoft.com/office/officeart/2008/layout/VerticalCurvedList"/>
    <dgm:cxn modelId="{BC86A80C-1E92-477F-A3DD-62B634EA6416}" type="presParOf" srcId="{0F2541D5-F602-4D27-A2AA-542A0C0AAB48}" destId="{877EBE8B-9B49-4622-9177-FFE4AE01C0C4}" srcOrd="0" destOrd="0" presId="urn:microsoft.com/office/officeart/2008/layout/VerticalCurvedList"/>
    <dgm:cxn modelId="{C698D060-24CA-4AF5-B2D6-CA8D2D7CC8CC}" type="presParOf" srcId="{877EBE8B-9B49-4622-9177-FFE4AE01C0C4}" destId="{6D9ABFC8-87BF-420B-B10C-7E71A6AAEB57}" srcOrd="0" destOrd="0" presId="urn:microsoft.com/office/officeart/2008/layout/VerticalCurvedList"/>
    <dgm:cxn modelId="{4FA7EBCB-2289-4437-A8FC-F97190F07B9D}" type="presParOf" srcId="{6D9ABFC8-87BF-420B-B10C-7E71A6AAEB57}" destId="{EB3FF130-CC75-47BF-908F-84D2B44FCF96}" srcOrd="0" destOrd="0" presId="urn:microsoft.com/office/officeart/2008/layout/VerticalCurvedList"/>
    <dgm:cxn modelId="{5A623521-4CAF-4727-A934-660F9C57C60F}" type="presParOf" srcId="{6D9ABFC8-87BF-420B-B10C-7E71A6AAEB57}" destId="{03C892A5-3CBF-41AE-AD20-041D0CA4F4F1}" srcOrd="1" destOrd="0" presId="urn:microsoft.com/office/officeart/2008/layout/VerticalCurvedList"/>
    <dgm:cxn modelId="{EEA33656-AFAA-4862-881F-5C6620B2623D}" type="presParOf" srcId="{6D9ABFC8-87BF-420B-B10C-7E71A6AAEB57}" destId="{CFF26A93-38A2-4EA2-B7C9-8E62CA10DA1B}" srcOrd="2" destOrd="0" presId="urn:microsoft.com/office/officeart/2008/layout/VerticalCurvedList"/>
    <dgm:cxn modelId="{4EC0A603-02F2-46EA-BCF1-1C91FEEEEB4D}" type="presParOf" srcId="{6D9ABFC8-87BF-420B-B10C-7E71A6AAEB57}" destId="{1D980796-3DAE-42C2-8857-3B6937F52833}" srcOrd="3" destOrd="0" presId="urn:microsoft.com/office/officeart/2008/layout/VerticalCurvedList"/>
    <dgm:cxn modelId="{D6ADAE3B-3387-4D1F-A676-5436B6727009}" type="presParOf" srcId="{877EBE8B-9B49-4622-9177-FFE4AE01C0C4}" destId="{B26B812B-7FE3-429C-A742-51BAADEF2610}" srcOrd="1" destOrd="0" presId="urn:microsoft.com/office/officeart/2008/layout/VerticalCurvedList"/>
    <dgm:cxn modelId="{64158877-B418-4C2F-A084-6F1B34310CF1}" type="presParOf" srcId="{877EBE8B-9B49-4622-9177-FFE4AE01C0C4}" destId="{F6E037AC-D2AE-4F44-9739-1124E0BDBD48}" srcOrd="2" destOrd="0" presId="urn:microsoft.com/office/officeart/2008/layout/VerticalCurvedList"/>
    <dgm:cxn modelId="{EA55DBB8-95B9-4D57-879A-780C6E6B153E}" type="presParOf" srcId="{F6E037AC-D2AE-4F44-9739-1124E0BDBD48}" destId="{95111FC2-DD19-4076-B16E-601193D7A9CD}" srcOrd="0" destOrd="0" presId="urn:microsoft.com/office/officeart/2008/layout/VerticalCurvedList"/>
    <dgm:cxn modelId="{851D5510-EA58-4755-B2EC-5CCC072349C8}" type="presParOf" srcId="{877EBE8B-9B49-4622-9177-FFE4AE01C0C4}" destId="{7E50A2E4-E020-4E76-90EB-3FFB563C06EF}" srcOrd="3" destOrd="0" presId="urn:microsoft.com/office/officeart/2008/layout/VerticalCurvedList"/>
    <dgm:cxn modelId="{E38D7571-72DE-4555-896A-EE6EFC534CB0}" type="presParOf" srcId="{877EBE8B-9B49-4622-9177-FFE4AE01C0C4}" destId="{178EF375-219C-4B69-80E2-3818782F242E}" srcOrd="4" destOrd="0" presId="urn:microsoft.com/office/officeart/2008/layout/VerticalCurvedList"/>
    <dgm:cxn modelId="{D9DF001D-F1E7-4746-8D86-3B018DA94499}" type="presParOf" srcId="{178EF375-219C-4B69-80E2-3818782F242E}" destId="{DC3621F7-50E7-48B6-B7A9-2D8F14362D6E}" srcOrd="0" destOrd="0" presId="urn:microsoft.com/office/officeart/2008/layout/VerticalCurvedList"/>
    <dgm:cxn modelId="{72B62DA8-C80E-47CA-A988-2CA67CA50DFB}" type="presParOf" srcId="{877EBE8B-9B49-4622-9177-FFE4AE01C0C4}" destId="{79F55FDA-9E75-4057-9260-EC74923948CB}" srcOrd="5" destOrd="0" presId="urn:microsoft.com/office/officeart/2008/layout/VerticalCurvedList"/>
    <dgm:cxn modelId="{4ACDC17F-420F-49A3-B5ED-6AE6F6C71B63}" type="presParOf" srcId="{877EBE8B-9B49-4622-9177-FFE4AE01C0C4}" destId="{468DCE29-DD29-4B46-A6BD-C6CB97DFFF08}" srcOrd="6" destOrd="0" presId="urn:microsoft.com/office/officeart/2008/layout/VerticalCurvedList"/>
    <dgm:cxn modelId="{2602D784-8823-4285-8592-BB5D018CCCBE}" type="presParOf" srcId="{468DCE29-DD29-4B46-A6BD-C6CB97DFFF08}" destId="{70E5477C-6A9C-426C-8905-52F9012F88D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892A5-3CBF-41AE-AD20-041D0CA4F4F1}">
      <dsp:nvSpPr>
        <dsp:cNvPr id="0" name=""/>
        <dsp:cNvSpPr/>
      </dsp:nvSpPr>
      <dsp:spPr>
        <a:xfrm>
          <a:off x="-5828136" y="-892173"/>
          <a:ext cx="6940003" cy="6940003"/>
        </a:xfrm>
        <a:prstGeom prst="blockArc">
          <a:avLst>
            <a:gd name="adj1" fmla="val 18900000"/>
            <a:gd name="adj2" fmla="val 2700000"/>
            <a:gd name="adj3" fmla="val 311"/>
          </a:avLst>
        </a:pr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6B812B-7FE3-429C-A742-51BAADEF2610}">
      <dsp:nvSpPr>
        <dsp:cNvPr id="0" name=""/>
        <dsp:cNvSpPr/>
      </dsp:nvSpPr>
      <dsp:spPr>
        <a:xfrm>
          <a:off x="715605" y="515565"/>
          <a:ext cx="6872673" cy="10311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8461" tIns="81280" rIns="81280" bIns="81280" numCol="1" spcCol="1270" anchor="ctr" anchorCtr="0">
          <a:noAutofit/>
        </a:bodyPr>
        <a:lstStyle/>
        <a:p>
          <a:pPr lvl="0" algn="l" defTabSz="1422400">
            <a:lnSpc>
              <a:spcPct val="90000"/>
            </a:lnSpc>
            <a:spcBef>
              <a:spcPct val="0"/>
            </a:spcBef>
            <a:spcAft>
              <a:spcPct val="35000"/>
            </a:spcAft>
          </a:pPr>
          <a:r>
            <a:rPr lang="id-ID" sz="3200" kern="1200" smtClean="0">
              <a:solidFill>
                <a:schemeClr val="tx2"/>
              </a:solidFill>
              <a:latin typeface="Arial Black" pitchFamily="34" charset="0"/>
            </a:rPr>
            <a:t>Makna Prespektif Global</a:t>
          </a:r>
          <a:endParaRPr lang="id-ID" sz="3200" kern="1200">
            <a:solidFill>
              <a:schemeClr val="tx2"/>
            </a:solidFill>
            <a:latin typeface="Arial Black" pitchFamily="34" charset="0"/>
          </a:endParaRPr>
        </a:p>
      </dsp:txBody>
      <dsp:txXfrm>
        <a:off x="715605" y="515565"/>
        <a:ext cx="6872673" cy="1031131"/>
      </dsp:txXfrm>
    </dsp:sp>
    <dsp:sp modelId="{95111FC2-DD19-4076-B16E-601193D7A9CD}">
      <dsp:nvSpPr>
        <dsp:cNvPr id="0" name=""/>
        <dsp:cNvSpPr/>
      </dsp:nvSpPr>
      <dsp:spPr>
        <a:xfrm>
          <a:off x="71148" y="386674"/>
          <a:ext cx="1288914" cy="128891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E50A2E4-E020-4E76-90EB-3FFB563C06EF}">
      <dsp:nvSpPr>
        <dsp:cNvPr id="0" name=""/>
        <dsp:cNvSpPr/>
      </dsp:nvSpPr>
      <dsp:spPr>
        <a:xfrm>
          <a:off x="1090421" y="2062262"/>
          <a:ext cx="6497857" cy="1031131"/>
        </a:xfrm>
        <a:prstGeom prst="rect">
          <a:avLst/>
        </a:prstGeom>
        <a:gradFill rotWithShape="0">
          <a:gsLst>
            <a:gs pos="0">
              <a:schemeClr val="accent2">
                <a:hueOff val="-3536126"/>
                <a:satOff val="-5387"/>
                <a:lumOff val="-14804"/>
                <a:alphaOff val="0"/>
                <a:satMod val="103000"/>
                <a:lumMod val="102000"/>
                <a:tint val="94000"/>
              </a:schemeClr>
            </a:gs>
            <a:gs pos="50000">
              <a:schemeClr val="accent2">
                <a:hueOff val="-3536126"/>
                <a:satOff val="-5387"/>
                <a:lumOff val="-14804"/>
                <a:alphaOff val="0"/>
                <a:satMod val="110000"/>
                <a:lumMod val="100000"/>
                <a:shade val="100000"/>
              </a:schemeClr>
            </a:gs>
            <a:gs pos="100000">
              <a:schemeClr val="accent2">
                <a:hueOff val="-3536126"/>
                <a:satOff val="-5387"/>
                <a:lumOff val="-1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8461" tIns="66040" rIns="66040" bIns="66040" numCol="1" spcCol="1270" anchor="ctr" anchorCtr="0">
          <a:noAutofit/>
        </a:bodyPr>
        <a:lstStyle/>
        <a:p>
          <a:pPr lvl="0" algn="l" defTabSz="1155700">
            <a:lnSpc>
              <a:spcPct val="90000"/>
            </a:lnSpc>
            <a:spcBef>
              <a:spcPct val="0"/>
            </a:spcBef>
            <a:spcAft>
              <a:spcPct val="35000"/>
            </a:spcAft>
          </a:pPr>
          <a:r>
            <a:rPr lang="id-ID" sz="2600" kern="1200" smtClean="0">
              <a:solidFill>
                <a:schemeClr val="tx2"/>
              </a:solidFill>
              <a:latin typeface="Arial Black" pitchFamily="34" charset="0"/>
            </a:rPr>
            <a:t>Dimensi, Manfaat  Tujuan, Dan Masalah Prespektif Global</a:t>
          </a:r>
          <a:endParaRPr lang="id-ID" sz="2600" kern="1200">
            <a:solidFill>
              <a:schemeClr val="tx2"/>
            </a:solidFill>
            <a:latin typeface="Arial Black" pitchFamily="34" charset="0"/>
          </a:endParaRPr>
        </a:p>
      </dsp:txBody>
      <dsp:txXfrm>
        <a:off x="1090421" y="2062262"/>
        <a:ext cx="6497857" cy="1031131"/>
      </dsp:txXfrm>
    </dsp:sp>
    <dsp:sp modelId="{DC3621F7-50E7-48B6-B7A9-2D8F14362D6E}">
      <dsp:nvSpPr>
        <dsp:cNvPr id="0" name=""/>
        <dsp:cNvSpPr/>
      </dsp:nvSpPr>
      <dsp:spPr>
        <a:xfrm>
          <a:off x="445964" y="1933371"/>
          <a:ext cx="1288914" cy="1288914"/>
        </a:xfrm>
        <a:prstGeom prst="ellipse">
          <a:avLst/>
        </a:prstGeom>
        <a:solidFill>
          <a:schemeClr val="lt1">
            <a:hueOff val="0"/>
            <a:satOff val="0"/>
            <a:lumOff val="0"/>
            <a:alphaOff val="0"/>
          </a:schemeClr>
        </a:solidFill>
        <a:ln w="6350" cap="flat" cmpd="sng" algn="ctr">
          <a:solidFill>
            <a:schemeClr val="accent2">
              <a:hueOff val="-3536126"/>
              <a:satOff val="-5387"/>
              <a:lumOff val="-1480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9F55FDA-9E75-4057-9260-EC74923948CB}">
      <dsp:nvSpPr>
        <dsp:cNvPr id="0" name=""/>
        <dsp:cNvSpPr/>
      </dsp:nvSpPr>
      <dsp:spPr>
        <a:xfrm>
          <a:off x="715605" y="3608959"/>
          <a:ext cx="6872673" cy="1031131"/>
        </a:xfrm>
        <a:prstGeom prst="rect">
          <a:avLst/>
        </a:prstGeom>
        <a:gradFill rotWithShape="0">
          <a:gsLst>
            <a:gs pos="0">
              <a:schemeClr val="accent2">
                <a:hueOff val="-7072253"/>
                <a:satOff val="-10775"/>
                <a:lumOff val="-29608"/>
                <a:alphaOff val="0"/>
                <a:satMod val="103000"/>
                <a:lumMod val="102000"/>
                <a:tint val="94000"/>
              </a:schemeClr>
            </a:gs>
            <a:gs pos="50000">
              <a:schemeClr val="accent2">
                <a:hueOff val="-7072253"/>
                <a:satOff val="-10775"/>
                <a:lumOff val="-29608"/>
                <a:alphaOff val="0"/>
                <a:satMod val="110000"/>
                <a:lumMod val="100000"/>
                <a:shade val="100000"/>
              </a:schemeClr>
            </a:gs>
            <a:gs pos="100000">
              <a:schemeClr val="accent2">
                <a:hueOff val="-7072253"/>
                <a:satOff val="-10775"/>
                <a:lumOff val="-2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8461" tIns="71120" rIns="71120" bIns="71120" numCol="1" spcCol="1270" anchor="ctr" anchorCtr="0">
          <a:noAutofit/>
        </a:bodyPr>
        <a:lstStyle/>
        <a:p>
          <a:pPr lvl="0" algn="l" defTabSz="1244600">
            <a:lnSpc>
              <a:spcPct val="90000"/>
            </a:lnSpc>
            <a:spcBef>
              <a:spcPct val="0"/>
            </a:spcBef>
            <a:spcAft>
              <a:spcPct val="35000"/>
            </a:spcAft>
          </a:pPr>
          <a:r>
            <a:rPr lang="id-ID" sz="2800" kern="1200" smtClean="0">
              <a:solidFill>
                <a:schemeClr val="tx2"/>
              </a:solidFill>
              <a:latin typeface="Arial Black" pitchFamily="34" charset="0"/>
            </a:rPr>
            <a:t>Ciri-ciri globalisasi</a:t>
          </a:r>
          <a:endParaRPr lang="id-ID" sz="2800" kern="1200">
            <a:solidFill>
              <a:schemeClr val="tx2"/>
            </a:solidFill>
            <a:latin typeface="Arial Black" pitchFamily="34" charset="0"/>
          </a:endParaRPr>
        </a:p>
      </dsp:txBody>
      <dsp:txXfrm>
        <a:off x="715605" y="3608959"/>
        <a:ext cx="6872673" cy="1031131"/>
      </dsp:txXfrm>
    </dsp:sp>
    <dsp:sp modelId="{70E5477C-6A9C-426C-8905-52F9012F88D9}">
      <dsp:nvSpPr>
        <dsp:cNvPr id="0" name=""/>
        <dsp:cNvSpPr/>
      </dsp:nvSpPr>
      <dsp:spPr>
        <a:xfrm>
          <a:off x="71148" y="3480068"/>
          <a:ext cx="1288914" cy="1288914"/>
        </a:xfrm>
        <a:prstGeom prst="ellipse">
          <a:avLst/>
        </a:prstGeom>
        <a:solidFill>
          <a:schemeClr val="lt1">
            <a:hueOff val="0"/>
            <a:satOff val="0"/>
            <a:lumOff val="0"/>
            <a:alphaOff val="0"/>
          </a:schemeClr>
        </a:solidFill>
        <a:ln w="6350" cap="flat" cmpd="sng" algn="ctr">
          <a:solidFill>
            <a:schemeClr val="accent2">
              <a:hueOff val="-7072253"/>
              <a:satOff val="-10775"/>
              <a:lumOff val="-2960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2/17/2022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2/17/2022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2/17/2022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2/17/2022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2/17/2022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0.png"/><Relationship Id="rId17" Type="http://schemas.microsoft.com/office/2007/relationships/hdphoto" Target="../media/hdphoto8.wdp"/><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4.png"/><Relationship Id="rId3" Type="http://schemas.microsoft.com/office/2007/relationships/hdphoto" Target="../media/hdphoto9.wdp"/><Relationship Id="rId7" Type="http://schemas.microsoft.com/office/2007/relationships/hdphoto" Target="../media/hdphoto5.wdp"/><Relationship Id="rId12" Type="http://schemas.microsoft.com/office/2007/relationships/diagramDrawing" Target="../diagrams/drawing1.xml"/><Relationship Id="rId2" Type="http://schemas.openxmlformats.org/officeDocument/2006/relationships/image" Target="../media/image13.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Colors" Target="../diagrams/colors1.xml"/><Relationship Id="rId5" Type="http://schemas.microsoft.com/office/2007/relationships/hdphoto" Target="../media/hdphoto6.wdp"/><Relationship Id="rId15" Type="http://schemas.openxmlformats.org/officeDocument/2006/relationships/image" Target="../media/image15.png"/><Relationship Id="rId10" Type="http://schemas.openxmlformats.org/officeDocument/2006/relationships/diagramQuickStyle" Target="../diagrams/quickStyle1.xml"/><Relationship Id="rId4" Type="http://schemas.openxmlformats.org/officeDocument/2006/relationships/image" Target="../media/image10.png"/><Relationship Id="rId9" Type="http://schemas.openxmlformats.org/officeDocument/2006/relationships/diagramLayout" Target="../diagrams/layout1.xml"/><Relationship Id="rId1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93304" y="296056"/>
            <a:ext cx="6858002" cy="1307123"/>
          </a:xfrm>
        </p:spPr>
        <p:txBody>
          <a:bodyPr>
            <a:noAutofit/>
          </a:bodyPr>
          <a:lstStyle/>
          <a:p>
            <a:pPr algn="ctr"/>
            <a:r>
              <a:rPr lang="id-ID" sz="3600" b="1" smtClean="0">
                <a:solidFill>
                  <a:schemeClr val="tx2"/>
                </a:solidFill>
                <a:latin typeface="Arial Black" pitchFamily="34" charset="0"/>
              </a:rPr>
              <a:t>Hakikat Dan Konsep Dasar Prespektif Global</a:t>
            </a:r>
            <a:endParaRPr lang="id-ID" sz="3600" b="1">
              <a:solidFill>
                <a:schemeClr val="tx2"/>
              </a:solidFill>
              <a:latin typeface="Arial Black" pitchFamily="34" charset="0"/>
            </a:endParaRPr>
          </a:p>
        </p:txBody>
      </p:sp>
      <p:pic>
        <p:nvPicPr>
          <p:cNvPr id="5" name="Picture 4"/>
          <p:cNvPicPr>
            <a:picLocks noChangeAspect="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backgroundRemoval t="5995" b="93765" l="319" r="95367"/>
                    </a14:imgEffect>
                  </a14:imgLayer>
                </a14:imgProps>
              </a:ext>
              <a:ext uri="{28A0092B-C50C-407E-A947-70E740481C1C}">
                <a14:useLocalDpi xmlns:a14="http://schemas.microsoft.com/office/drawing/2010/main" val="0"/>
              </a:ext>
            </a:extLst>
          </a:blip>
          <a:stretch>
            <a:fillRect/>
          </a:stretch>
        </p:blipFill>
        <p:spPr>
          <a:xfrm>
            <a:off x="7738282" y="2533283"/>
            <a:ext cx="3807118" cy="2803571"/>
          </a:xfrm>
          <a:prstGeom prst="rect">
            <a:avLst/>
          </a:prstGeom>
        </p:spPr>
      </p:pic>
      <p:sp>
        <p:nvSpPr>
          <p:cNvPr id="7" name="TextBox 6"/>
          <p:cNvSpPr txBox="1"/>
          <p:nvPr/>
        </p:nvSpPr>
        <p:spPr>
          <a:xfrm>
            <a:off x="3313560" y="2136050"/>
            <a:ext cx="2825261" cy="369332"/>
          </a:xfrm>
          <a:prstGeom prst="rect">
            <a:avLst/>
          </a:prstGeom>
          <a:noFill/>
        </p:spPr>
        <p:txBody>
          <a:bodyPr wrap="square" rtlCol="0">
            <a:spAutoFit/>
          </a:bodyPr>
          <a:lstStyle/>
          <a:p>
            <a:r>
              <a:rPr lang="id-ID" b="1" smtClean="0">
                <a:solidFill>
                  <a:sysClr val="windowText" lastClr="000000"/>
                </a:solidFill>
                <a:latin typeface="Arial Black" pitchFamily="34" charset="0"/>
              </a:rPr>
              <a:t>Anggota kelompok : </a:t>
            </a:r>
            <a:endParaRPr lang="id-ID" b="1">
              <a:solidFill>
                <a:sysClr val="windowText" lastClr="000000"/>
              </a:solidFill>
              <a:latin typeface="Arial Black" pitchFamily="34" charset="0"/>
            </a:endParaRPr>
          </a:p>
        </p:txBody>
      </p:sp>
      <p:pic>
        <p:nvPicPr>
          <p:cNvPr id="8" name="Picture Placeholder 5" descr="Racoon">
            <a:extLst>
              <a:ext uri="{FF2B5EF4-FFF2-40B4-BE49-F238E27FC236}">
                <a16:creationId xmlns="" xmlns:a16="http://schemas.microsoft.com/office/drawing/2014/main" id="{A1C9EEA2-EA8B-49BC-9433-BF0023CEC7A5}"/>
              </a:ext>
            </a:extLst>
          </p:cNvPr>
          <p:cNvPicPr>
            <a:picLocks noChangeAspect="1"/>
          </p:cNvPicPr>
          <p:nvPr/>
        </p:nvPicPr>
        <p:blipFill>
          <a:blip r:embed="rId4">
            <a:duotone>
              <a:prstClr val="black"/>
              <a:srgbClr val="FFC000">
                <a:tint val="45000"/>
                <a:satMod val="400000"/>
              </a:srgbClr>
            </a:duotone>
            <a:extLst>
              <a:ext uri="{BEBA8EAE-BF5A-486C-A8C5-ECC9F3942E4B}">
                <a14:imgProps xmlns:a14="http://schemas.microsoft.com/office/drawing/2010/main">
                  <a14:imgLayer r:embed="rId5">
                    <a14:imgEffect>
                      <a14:backgroundRemoval t="2357" b="96380" l="7417" r="89720">
                        <a14:foregroundMark x1="39297" y1="16498" x2="43656" y2="42340"/>
                        <a14:foregroundMark x1="42160" y1="16667" x2="31034" y2="16835"/>
                        <a14:foregroundMark x1="29928" y1="13384" x2="23943" y2="21633"/>
                        <a14:foregroundMark x1="52049" y1="11532" x2="55888" y2="19108"/>
                        <a14:foregroundMark x1="50813" y1="26010" x2="49057" y2="43519"/>
                        <a14:foregroundMark x1="55628" y1="33923" x2="43722" y2="23316"/>
                        <a14:foregroundMark x1="37150" y1="22222" x2="21015" y2="37037"/>
                        <a14:foregroundMark x1="34873" y1="27862" x2="34157" y2="26599"/>
                        <a14:foregroundMark x1="38842" y1="32660" x2="36760" y2="73906"/>
                        <a14:foregroundMark x1="35068" y1="25842" x2="35068" y2="26936"/>
                        <a14:foregroundMark x1="37411" y1="34848" x2="29928" y2="41077"/>
                        <a14:foregroundMark x1="46389" y1="27104" x2="47365" y2="29714"/>
                        <a14:foregroundMark x1="65973" y1="35269" x2="71047" y2="79293"/>
                        <a14:foregroundMark x1="60117" y1="45539" x2="84515" y2="63131"/>
                        <a14:foregroundMark x1="73195" y1="49158" x2="75862" y2="79461"/>
                        <a14:foregroundMark x1="85101" y1="54125" x2="78725" y2="79630"/>
                        <a14:foregroundMark x1="63240" y1="81313" x2="62134" y2="71212"/>
                        <a14:foregroundMark x1="53936" y1="66582" x2="52895" y2="90657"/>
                        <a14:foregroundMark x1="48536" y1="91835" x2="52570" y2="92761"/>
                        <a14:foregroundMark x1="29213" y1="77525" x2="32986" y2="64141"/>
                        <a14:foregroundMark x1="30319" y1="48990" x2="28367" y2="55808"/>
                        <a14:foregroundMark x1="25309" y1="55303" x2="19974" y2="50421"/>
                        <a14:foregroundMark x1="19974" y1="50421" x2="19974" y2="50084"/>
                        <a14:foregroundMark x1="48276" y1="46212" x2="52570" y2="54377"/>
                        <a14:foregroundMark x1="49512" y1="57660" x2="43917" y2="64731"/>
                        <a14:foregroundMark x1="26871" y1="73569" x2="25439" y2="88636"/>
                        <a14:foregroundMark x1="41965" y1="74663" x2="34808" y2="77778"/>
                        <a14:foregroundMark x1="35133" y1="29040" x2="32856" y2="28872"/>
                      </a14:backgroundRemoval>
                    </a14:imgEffect>
                  </a14:imgLayer>
                </a14:imgProps>
              </a:ext>
            </a:extLst>
          </a:blip>
          <a:srcRect t="5" b="5"/>
          <a:stretch>
            <a:fillRect/>
          </a:stretch>
        </p:blipFill>
        <p:spPr>
          <a:xfrm>
            <a:off x="2859819" y="2533283"/>
            <a:ext cx="907482" cy="701236"/>
          </a:xfrm>
          <a:prstGeom prst="rect">
            <a:avLst/>
          </a:prstGeom>
        </p:spPr>
      </p:pic>
      <p:pic>
        <p:nvPicPr>
          <p:cNvPr id="9" name="Picture Placeholder 10" descr="Butterfly">
            <a:extLst>
              <a:ext uri="{FF2B5EF4-FFF2-40B4-BE49-F238E27FC236}">
                <a16:creationId xmlns="" xmlns:a16="http://schemas.microsoft.com/office/drawing/2014/main" id="{002C8657-7724-4718-BE2B-58669A6D6DDE}"/>
              </a:ext>
            </a:extLst>
          </p:cNvPr>
          <p:cNvPicPr>
            <a:picLocks noChangeAspect="1"/>
          </p:cNvPicPr>
          <p:nvPr/>
        </p:nvPicPr>
        <p:blipFill>
          <a:blip r:embed="rId6">
            <a:duotone>
              <a:prstClr val="black"/>
              <a:schemeClr val="bg2">
                <a:lumMod val="50000"/>
                <a:tint val="45000"/>
                <a:satMod val="400000"/>
              </a:schemeClr>
            </a:duotone>
            <a:extLst>
              <a:ext uri="{BEBA8EAE-BF5A-486C-A8C5-ECC9F3942E4B}">
                <a14:imgProps xmlns:a14="http://schemas.microsoft.com/office/drawing/2010/main">
                  <a14:imgLayer r:embed="rId7">
                    <a14:imgEffect>
                      <a14:backgroundRemoval t="10000" b="90000" l="10022" r="89978"/>
                    </a14:imgEffect>
                  </a14:imgLayer>
                </a14:imgProps>
              </a:ext>
            </a:extLst>
          </a:blip>
          <a:srcRect l="28" r="28"/>
          <a:stretch>
            <a:fillRect/>
          </a:stretch>
        </p:blipFill>
        <p:spPr>
          <a:xfrm>
            <a:off x="2660204" y="3385489"/>
            <a:ext cx="1306712" cy="1009732"/>
          </a:xfrm>
          <a:prstGeom prst="rect">
            <a:avLst/>
          </a:prstGeom>
        </p:spPr>
      </p:pic>
      <p:pic>
        <p:nvPicPr>
          <p:cNvPr id="10" name="Picture Placeholder 5" descr="Cat">
            <a:extLst>
              <a:ext uri="{FF2B5EF4-FFF2-40B4-BE49-F238E27FC236}">
                <a16:creationId xmlns="" xmlns:a16="http://schemas.microsoft.com/office/drawing/2014/main" id="{3E4DF552-B940-4453-806D-0DAAB9106C72}"/>
              </a:ext>
            </a:extLst>
          </p:cNvPr>
          <p:cNvPicPr>
            <a:picLocks noChangeAspect="1"/>
          </p:cNvPicPr>
          <p:nvPr/>
        </p:nvPicPr>
        <p:blipFill>
          <a:blip r:embed="rId8">
            <a:duotone>
              <a:prstClr val="black"/>
              <a:schemeClr val="tx2">
                <a:tint val="45000"/>
                <a:satMod val="400000"/>
              </a:schemeClr>
            </a:duotone>
            <a:extLst>
              <a:ext uri="{BEBA8EAE-BF5A-486C-A8C5-ECC9F3942E4B}">
                <a14:imgProps xmlns:a14="http://schemas.microsoft.com/office/drawing/2010/main">
                  <a14:imgLayer r:embed="rId9">
                    <a14:imgEffect>
                      <a14:backgroundRemoval t="926" b="99074" l="9889" r="89915">
                        <a14:foregroundMark x1="40143" y1="10185" x2="53546" y2="32828"/>
                        <a14:foregroundMark x1="44763" y1="10185" x2="43201" y2="7492"/>
                        <a14:foregroundMark x1="65582" y1="5892" x2="64346" y2="12542"/>
                        <a14:foregroundMark x1="55237" y1="11279" x2="55368" y2="15320"/>
                        <a14:foregroundMark x1="47430" y1="13300" x2="48796" y2="17677"/>
                        <a14:foregroundMark x1="47560" y1="27441" x2="44893" y2="60522"/>
                        <a14:foregroundMark x1="58751" y1="27946" x2="58621" y2="32155"/>
                        <a14:foregroundMark x1="40273" y1="91498" x2="39297" y2="55808"/>
                        <a14:foregroundMark x1="34288" y1="57828" x2="35914" y2="61111"/>
                        <a14:foregroundMark x1="28367" y1="62879" x2="32336" y2="65993"/>
                        <a14:foregroundMark x1="27001" y1="78451" x2="23227" y2="80976"/>
                        <a14:foregroundMark x1="30644" y1="82828" x2="28692" y2="84596"/>
                        <a14:foregroundMark x1="35524" y1="89141" x2="36109" y2="86448"/>
                        <a14:foregroundMark x1="48536" y1="64562" x2="49902" y2="73906"/>
                        <a14:foregroundMark x1="56344" y1="65236" x2="56474" y2="73737"/>
                      </a14:backgroundRemoval>
                    </a14:imgEffect>
                  </a14:imgLayer>
                </a14:imgProps>
              </a:ext>
            </a:extLst>
          </a:blip>
          <a:srcRect t="5" b="5"/>
          <a:stretch>
            <a:fillRect/>
          </a:stretch>
        </p:blipFill>
        <p:spPr>
          <a:xfrm>
            <a:off x="410183" y="4913209"/>
            <a:ext cx="1391322" cy="1242367"/>
          </a:xfrm>
          <a:prstGeom prst="rect">
            <a:avLst/>
          </a:prstGeom>
        </p:spPr>
      </p:pic>
      <p:pic>
        <p:nvPicPr>
          <p:cNvPr id="11" name="Picture Placeholder 5" descr="Tiger">
            <a:extLst>
              <a:ext uri="{FF2B5EF4-FFF2-40B4-BE49-F238E27FC236}">
                <a16:creationId xmlns="" xmlns:a16="http://schemas.microsoft.com/office/drawing/2014/main" id="{E5E9A6B1-78F6-4390-A821-8F0183781E84}"/>
              </a:ext>
            </a:extLst>
          </p:cNvPr>
          <p:cNvPicPr>
            <a:picLocks noChangeAspect="1"/>
          </p:cNvPicPr>
          <p:nvPr/>
        </p:nvPicPr>
        <p:blipFill>
          <a:blip r:embed="rId10">
            <a:duotone>
              <a:prstClr val="black"/>
              <a:schemeClr val="accent1">
                <a:tint val="45000"/>
                <a:satMod val="400000"/>
              </a:schemeClr>
            </a:duotone>
            <a:extLst>
              <a:ext uri="{BEBA8EAE-BF5A-486C-A8C5-ECC9F3942E4B}">
                <a14:imgProps xmlns:a14="http://schemas.microsoft.com/office/drawing/2010/main">
                  <a14:imgLayer r:embed="rId11">
                    <a14:imgEffect>
                      <a14:backgroundRemoval t="253" b="99495" l="9948" r="89922">
                        <a14:foregroundMark x1="28934" y1="6818" x2="51495" y2="65572"/>
                        <a14:foregroundMark x1="70221" y1="4966" x2="44928" y2="35943"/>
                        <a14:foregroundMark x1="64499" y1="61953" x2="56242" y2="82997"/>
                        <a14:foregroundMark x1="33745" y1="60354" x2="41808" y2="83754"/>
                        <a14:foregroundMark x1="69766" y1="69781" x2="78999" y2="77525"/>
                        <a14:foregroundMark x1="50910" y1="94949" x2="78999" y2="90404"/>
                        <a14:foregroundMark x1="80299" y1="89141" x2="80819" y2="79377"/>
                      </a14:backgroundRemoval>
                    </a14:imgEffect>
                  </a14:imgLayer>
                </a14:imgProps>
              </a:ext>
            </a:extLst>
          </a:blip>
          <a:srcRect l="28" r="28"/>
          <a:stretch>
            <a:fillRect/>
          </a:stretch>
        </p:blipFill>
        <p:spPr>
          <a:xfrm>
            <a:off x="6897642" y="5377798"/>
            <a:ext cx="1915556" cy="1480202"/>
          </a:xfrm>
          <a:prstGeom prst="rect">
            <a:avLst/>
          </a:prstGeom>
        </p:spPr>
      </p:pic>
      <p:pic>
        <p:nvPicPr>
          <p:cNvPr id="12"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12">
            <a:duotone>
              <a:prstClr val="black"/>
              <a:schemeClr val="accent1">
                <a:lumMod val="60000"/>
                <a:lumOff val="40000"/>
                <a:tint val="45000"/>
                <a:satMod val="400000"/>
              </a:schemeClr>
            </a:duotone>
            <a:extLst>
              <a:ext uri="{BEBA8EAE-BF5A-486C-A8C5-ECC9F3942E4B}">
                <a14:imgProps xmlns:a14="http://schemas.microsoft.com/office/drawing/2010/main">
                  <a14:imgLayer r:embed="rId13">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9526138" y="1070309"/>
            <a:ext cx="1433015" cy="1065741"/>
          </a:xfrm>
          <a:prstGeom prst="rect">
            <a:avLst/>
          </a:prstGeom>
        </p:spPr>
      </p:pic>
      <p:pic>
        <p:nvPicPr>
          <p:cNvPr id="13" name="Picture Placeholder 4" descr="Owl">
            <a:extLst>
              <a:ext uri="{FF2B5EF4-FFF2-40B4-BE49-F238E27FC236}">
                <a16:creationId xmlns="" xmlns:a16="http://schemas.microsoft.com/office/drawing/2014/main" id="{34072BA4-5FDF-49D4-81DC-C40F8AB2F0AF}"/>
              </a:ext>
            </a:extLst>
          </p:cNvPr>
          <p:cNvPicPr>
            <a:picLocks noChangeAspect="1"/>
          </p:cNvPicPr>
          <p:nvPr/>
        </p:nvPicPr>
        <p:blipFill>
          <a:blip r:embed="rId14">
            <a:duotone>
              <a:prstClr val="black"/>
              <a:srgbClr val="CC6600">
                <a:tint val="45000"/>
                <a:satMod val="400000"/>
              </a:srgbClr>
            </a:duotone>
            <a:extLst>
              <a:ext uri="{BEBA8EAE-BF5A-486C-A8C5-ECC9F3942E4B}">
                <a14:imgProps xmlns:a14="http://schemas.microsoft.com/office/drawing/2010/main">
                  <a14:imgLayer r:embed="rId15">
                    <a14:imgEffect>
                      <a14:backgroundRemoval t="2273" b="100000" l="8393" r="93559">
                        <a14:foregroundMark x1="36890" y1="10606" x2="64086" y2="9680"/>
                        <a14:foregroundMark x1="55693" y1="14394" x2="46454" y2="68182"/>
                        <a14:foregroundMark x1="38191" y1="15993" x2="43656" y2="36869"/>
                        <a14:foregroundMark x1="67144" y1="19613" x2="67144" y2="19613"/>
                        <a14:foregroundMark x1="61093" y1="37205" x2="65582" y2="20875"/>
                        <a14:foregroundMark x1="33962" y1="18350" x2="33442" y2="37037"/>
                        <a14:foregroundMark x1="36370" y1="49327" x2="35914" y2="68182"/>
                        <a14:foregroundMark x1="66038" y1="46801" x2="62655" y2="76852"/>
                        <a14:foregroundMark x1="68835" y1="67256" x2="65712" y2="74832"/>
                        <a14:foregroundMark x1="71503" y1="63636" x2="69486" y2="71212"/>
                        <a14:foregroundMark x1="32596" y1="67424" x2="35394" y2="75168"/>
                        <a14:foregroundMark x1="29083" y1="63805" x2="31165" y2="70286"/>
                        <a14:foregroundMark x1="43917" y1="79714" x2="44047" y2="82071"/>
                        <a14:foregroundMark x1="56213" y1="79714" x2="56344" y2="82071"/>
                        <a14:foregroundMark x1="59141" y1="79545" x2="59141" y2="81902"/>
                        <a14:foregroundMark x1="78725" y1="69444" x2="76643" y2="71549"/>
                        <a14:foregroundMark x1="76252" y1="76684" x2="79050" y2="77525"/>
                        <a14:foregroundMark x1="74105" y1="75000" x2="67404" y2="82997"/>
                        <a14:foregroundMark x1="73975" y1="84091" x2="34678" y2="85354"/>
                        <a14:foregroundMark x1="32856" y1="85354" x2="32726" y2="83502"/>
                        <a14:foregroundMark x1="30904" y1="83165" x2="31165" y2="88215"/>
                        <a14:foregroundMark x1="50748" y1="91162" x2="49512" y2="97643"/>
                        <a14:foregroundMark x1="58491" y1="92761" x2="56799" y2="88384"/>
                        <a14:foregroundMark x1="44893" y1="90572" x2="43071" y2="92929"/>
                      </a14:backgroundRemoval>
                    </a14:imgEffect>
                  </a14:imgLayer>
                </a14:imgProps>
              </a:ext>
            </a:extLst>
          </a:blip>
          <a:srcRect t="5" b="5"/>
          <a:stretch>
            <a:fillRect/>
          </a:stretch>
        </p:blipFill>
        <p:spPr>
          <a:xfrm>
            <a:off x="2892406" y="4548736"/>
            <a:ext cx="1019918" cy="788118"/>
          </a:xfrm>
          <a:prstGeom prst="rect">
            <a:avLst/>
          </a:prstGeom>
        </p:spPr>
      </p:pic>
      <p:sp>
        <p:nvSpPr>
          <p:cNvPr id="14" name="TextBox 13"/>
          <p:cNvSpPr txBox="1"/>
          <p:nvPr/>
        </p:nvSpPr>
        <p:spPr>
          <a:xfrm>
            <a:off x="3696130" y="2766454"/>
            <a:ext cx="4779129" cy="646331"/>
          </a:xfrm>
          <a:prstGeom prst="rect">
            <a:avLst/>
          </a:prstGeom>
          <a:noFill/>
        </p:spPr>
        <p:txBody>
          <a:bodyPr wrap="square" rtlCol="0">
            <a:spAutoFit/>
          </a:bodyPr>
          <a:lstStyle/>
          <a:p>
            <a:pPr lvl="0"/>
            <a:r>
              <a:rPr lang="id-ID">
                <a:solidFill>
                  <a:schemeClr val="tx2"/>
                </a:solidFill>
                <a:latin typeface="Arial Black" pitchFamily="34" charset="0"/>
              </a:rPr>
              <a:t>Syifa Azzahra Riyadi (2113053003</a:t>
            </a:r>
            <a:r>
              <a:rPr lang="id-ID"/>
              <a:t>)</a:t>
            </a:r>
          </a:p>
          <a:p>
            <a:endParaRPr lang="id-ID"/>
          </a:p>
        </p:txBody>
      </p:sp>
      <p:sp>
        <p:nvSpPr>
          <p:cNvPr id="15" name="TextBox 14"/>
          <p:cNvSpPr txBox="1"/>
          <p:nvPr/>
        </p:nvSpPr>
        <p:spPr>
          <a:xfrm>
            <a:off x="3749255" y="3746367"/>
            <a:ext cx="5462983" cy="646331"/>
          </a:xfrm>
          <a:prstGeom prst="rect">
            <a:avLst/>
          </a:prstGeom>
          <a:noFill/>
        </p:spPr>
        <p:txBody>
          <a:bodyPr wrap="square" rtlCol="0">
            <a:spAutoFit/>
          </a:bodyPr>
          <a:lstStyle/>
          <a:p>
            <a:r>
              <a:rPr lang="id-ID">
                <a:solidFill>
                  <a:schemeClr val="tx2"/>
                </a:solidFill>
                <a:latin typeface="Arial Black" pitchFamily="34" charset="0"/>
              </a:rPr>
              <a:t>Yugi Utami (2113053132</a:t>
            </a:r>
            <a:r>
              <a:rPr lang="id-ID" smtClean="0"/>
              <a:t>)</a:t>
            </a:r>
            <a:endParaRPr lang="id-ID"/>
          </a:p>
          <a:p>
            <a:endParaRPr lang="id-ID"/>
          </a:p>
        </p:txBody>
      </p:sp>
      <p:sp>
        <p:nvSpPr>
          <p:cNvPr id="16" name="TextBox 15"/>
          <p:cNvSpPr txBox="1"/>
          <p:nvPr/>
        </p:nvSpPr>
        <p:spPr>
          <a:xfrm>
            <a:off x="3644469" y="4737933"/>
            <a:ext cx="5462983" cy="646331"/>
          </a:xfrm>
          <a:prstGeom prst="rect">
            <a:avLst/>
          </a:prstGeom>
          <a:noFill/>
        </p:spPr>
        <p:txBody>
          <a:bodyPr wrap="square" rtlCol="0">
            <a:spAutoFit/>
          </a:bodyPr>
          <a:lstStyle/>
          <a:p>
            <a:pPr lvl="0"/>
            <a:r>
              <a:rPr lang="id-ID">
                <a:solidFill>
                  <a:schemeClr val="tx2"/>
                </a:solidFill>
                <a:latin typeface="Arial Black" pitchFamily="34" charset="0"/>
              </a:rPr>
              <a:t>Adilla Dwi Putri Lestari  (</a:t>
            </a:r>
            <a:r>
              <a:rPr lang="id-ID" smtClean="0">
                <a:solidFill>
                  <a:schemeClr val="tx2"/>
                </a:solidFill>
                <a:latin typeface="Arial Black" pitchFamily="34" charset="0"/>
              </a:rPr>
              <a:t>2113053255)</a:t>
            </a:r>
            <a:endParaRPr lang="id-ID">
              <a:solidFill>
                <a:schemeClr val="tx2"/>
              </a:solidFill>
              <a:latin typeface="Arial Black" pitchFamily="34" charset="0"/>
            </a:endParaRPr>
          </a:p>
          <a:p>
            <a:endParaRPr lang="id-ID">
              <a:solidFill>
                <a:schemeClr val="tx2"/>
              </a:solidFill>
              <a:latin typeface="Arial Black" pitchFamily="34" charset="0"/>
            </a:endParaRPr>
          </a:p>
        </p:txBody>
      </p:sp>
      <p:sp>
        <p:nvSpPr>
          <p:cNvPr id="17" name="TextBox 16"/>
          <p:cNvSpPr txBox="1"/>
          <p:nvPr/>
        </p:nvSpPr>
        <p:spPr>
          <a:xfrm rot="325474">
            <a:off x="8335278" y="3202850"/>
            <a:ext cx="3216140" cy="1454244"/>
          </a:xfrm>
          <a:prstGeom prst="rect">
            <a:avLst/>
          </a:prstGeom>
          <a:noFill/>
        </p:spPr>
        <p:txBody>
          <a:bodyPr wrap="square" rtlCol="0">
            <a:spAutoFit/>
          </a:bodyPr>
          <a:lstStyle/>
          <a:p>
            <a:pPr>
              <a:lnSpc>
                <a:spcPct val="150000"/>
              </a:lnSpc>
            </a:pPr>
            <a:r>
              <a:rPr lang="id-ID" sz="1200" b="1">
                <a:solidFill>
                  <a:sysClr val="windowText" lastClr="000000"/>
                </a:solidFill>
                <a:latin typeface="Century Gothic" pitchFamily="34" charset="0"/>
                <a:cs typeface="Times New Roman" pitchFamily="18" charset="0"/>
              </a:rPr>
              <a:t>Mata Kuliah	: Prespektif Global</a:t>
            </a:r>
          </a:p>
          <a:p>
            <a:pPr>
              <a:lnSpc>
                <a:spcPct val="150000"/>
              </a:lnSpc>
            </a:pPr>
            <a:r>
              <a:rPr lang="id-ID" sz="1200" b="1">
                <a:solidFill>
                  <a:sysClr val="windowText" lastClr="000000"/>
                </a:solidFill>
                <a:latin typeface="Century Gothic" pitchFamily="34" charset="0"/>
                <a:cs typeface="Times New Roman" pitchFamily="18" charset="0"/>
              </a:rPr>
              <a:t>Kode Kuliah	: KPD620316</a:t>
            </a:r>
          </a:p>
          <a:p>
            <a:pPr>
              <a:lnSpc>
                <a:spcPct val="150000"/>
              </a:lnSpc>
            </a:pPr>
            <a:r>
              <a:rPr lang="id-ID" sz="1200" b="1">
                <a:solidFill>
                  <a:sysClr val="windowText" lastClr="000000"/>
                </a:solidFill>
                <a:latin typeface="Century Gothic" pitchFamily="34" charset="0"/>
                <a:cs typeface="Times New Roman" pitchFamily="18" charset="0"/>
              </a:rPr>
              <a:t>Semester	: 2</a:t>
            </a:r>
          </a:p>
          <a:p>
            <a:pPr>
              <a:lnSpc>
                <a:spcPct val="150000"/>
              </a:lnSpc>
            </a:pPr>
            <a:r>
              <a:rPr lang="id-ID" sz="1200" b="1">
                <a:solidFill>
                  <a:sysClr val="windowText" lastClr="000000"/>
                </a:solidFill>
                <a:latin typeface="Century Gothic" pitchFamily="34" charset="0"/>
                <a:cs typeface="Times New Roman" pitchFamily="18" charset="0"/>
              </a:rPr>
              <a:t>Sks	: 2 SKS</a:t>
            </a:r>
          </a:p>
          <a:p>
            <a:pPr>
              <a:lnSpc>
                <a:spcPct val="150000"/>
              </a:lnSpc>
            </a:pPr>
            <a:endParaRPr lang="id-ID" sz="1100" b="1">
              <a:latin typeface="Century Gothic" pitchFamily="34" charset="0"/>
            </a:endParaRPr>
          </a:p>
        </p:txBody>
      </p:sp>
      <p:pic>
        <p:nvPicPr>
          <p:cNvPr id="18" name="Picture 17"/>
          <p:cNvPicPr>
            <a:picLocks noChangeAspect="1"/>
          </p:cNvPicPr>
          <p:nvPr/>
        </p:nvPicPr>
        <p:blipFill>
          <a:blip r:embed="rId16">
            <a:duotone>
              <a:prstClr val="black"/>
              <a:schemeClr val="accent5">
                <a:tint val="45000"/>
                <a:satMod val="400000"/>
              </a:schemeClr>
            </a:duotone>
            <a:extLst>
              <a:ext uri="{BEBA8EAE-BF5A-486C-A8C5-ECC9F3942E4B}">
                <a14:imgProps xmlns:a14="http://schemas.microsoft.com/office/drawing/2010/main">
                  <a14:imgLayer r:embed="rId17">
                    <a14:imgEffect>
                      <a14:backgroundRemoval t="10000" b="90000" l="0" r="99167">
                        <a14:backgroundMark x1="8333" y1="35556" x2="43889" y2="32778"/>
                        <a14:backgroundMark x1="48056" y1="34167" x2="54167" y2="32778"/>
                        <a14:backgroundMark x1="60556" y1="36944" x2="93333" y2="37778"/>
                        <a14:backgroundMark x1="93333" y1="42222" x2="92500" y2="53056"/>
                        <a14:backgroundMark x1="87500" y1="58611" x2="46389" y2="59444"/>
                        <a14:backgroundMark x1="46389" y1="59444" x2="46389" y2="59444"/>
                        <a14:backgroundMark x1="39444" y1="62222" x2="13333" y2="59444"/>
                        <a14:backgroundMark x1="13333" y1="59444" x2="7500" y2="63889"/>
                        <a14:backgroundMark x1="4444" y1="39722" x2="5556" y2="58333"/>
                      </a14:backgroundRemoval>
                    </a14:imgEffect>
                  </a14:imgLayer>
                </a14:imgProps>
              </a:ext>
              <a:ext uri="{28A0092B-C50C-407E-A947-70E740481C1C}">
                <a14:useLocalDpi xmlns:a14="http://schemas.microsoft.com/office/drawing/2010/main" val="0"/>
              </a:ext>
            </a:extLst>
          </a:blip>
          <a:stretch>
            <a:fillRect/>
          </a:stretch>
        </p:blipFill>
        <p:spPr>
          <a:xfrm>
            <a:off x="2084361" y="4673994"/>
            <a:ext cx="4616689" cy="3024336"/>
          </a:xfrm>
          <a:prstGeom prst="rect">
            <a:avLst/>
          </a:prstGeom>
        </p:spPr>
      </p:pic>
      <p:sp>
        <p:nvSpPr>
          <p:cNvPr id="19" name="TextBox 18"/>
          <p:cNvSpPr txBox="1"/>
          <p:nvPr/>
        </p:nvSpPr>
        <p:spPr>
          <a:xfrm>
            <a:off x="2318245" y="5955329"/>
            <a:ext cx="4148919" cy="461665"/>
          </a:xfrm>
          <a:prstGeom prst="rect">
            <a:avLst/>
          </a:prstGeom>
          <a:noFill/>
        </p:spPr>
        <p:txBody>
          <a:bodyPr wrap="square" rtlCol="0">
            <a:spAutoFit/>
          </a:bodyPr>
          <a:lstStyle/>
          <a:p>
            <a:r>
              <a:rPr lang="id-ID" sz="1200">
                <a:solidFill>
                  <a:schemeClr val="tx2"/>
                </a:solidFill>
                <a:latin typeface="Arial Black" pitchFamily="34" charset="0"/>
              </a:rPr>
              <a:t>Dosen </a:t>
            </a:r>
            <a:r>
              <a:rPr lang="id-ID" sz="1200" smtClean="0">
                <a:solidFill>
                  <a:schemeClr val="tx2"/>
                </a:solidFill>
                <a:latin typeface="Arial Black" pitchFamily="34" charset="0"/>
              </a:rPr>
              <a:t>Pengampu : </a:t>
            </a:r>
            <a:r>
              <a:rPr lang="id-ID" sz="1200">
                <a:solidFill>
                  <a:schemeClr val="tx2"/>
                </a:solidFill>
                <a:latin typeface="Arial Black" pitchFamily="34" charset="0"/>
              </a:rPr>
              <a:t>Yoga Fernando </a:t>
            </a:r>
            <a:r>
              <a:rPr lang="id-ID" sz="1200" smtClean="0">
                <a:solidFill>
                  <a:schemeClr val="tx2"/>
                </a:solidFill>
                <a:latin typeface="Arial Black" pitchFamily="34" charset="0"/>
              </a:rPr>
              <a:t>Rizqi, M.Pd</a:t>
            </a:r>
            <a:r>
              <a:rPr lang="id-ID" sz="1200">
                <a:latin typeface="Arial Black" pitchFamily="34" charset="0"/>
              </a:rPr>
              <a:t>.</a:t>
            </a:r>
          </a:p>
          <a:p>
            <a:endParaRPr lang="id-ID" sz="1200">
              <a:latin typeface="Arial Black" pitchFamily="34"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6406" y="2047164"/>
            <a:ext cx="1446663" cy="369332"/>
          </a:xfrm>
          <a:prstGeom prst="rect">
            <a:avLst/>
          </a:prstGeom>
          <a:noFill/>
        </p:spPr>
        <p:txBody>
          <a:bodyPr wrap="square" rtlCol="0">
            <a:spAutoFit/>
          </a:bodyPr>
          <a:lstStyle/>
          <a:p>
            <a:endParaRPr lang="id-ID"/>
          </a:p>
        </p:txBody>
      </p:sp>
      <p:pic>
        <p:nvPicPr>
          <p:cNvPr id="10" name="Picture Placeholder 7" descr="Insects">
            <a:extLst>
              <a:ext uri="{FF2B5EF4-FFF2-40B4-BE49-F238E27FC236}">
                <a16:creationId xmlns="" xmlns:a16="http://schemas.microsoft.com/office/drawing/2014/main" id="{16E0D6D7-6287-47B7-941F-38445A4A6B7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406" b="98690" l="6591" r="66426"/>
                    </a14:imgEffect>
                  </a14:imgLayer>
                </a14:imgProps>
              </a:ext>
            </a:extLst>
          </a:blip>
          <a:srcRect l="12" t="53919" r="32264"/>
          <a:stretch/>
        </p:blipFill>
        <p:spPr>
          <a:xfrm>
            <a:off x="8176335" y="3631149"/>
            <a:ext cx="4174888" cy="2679891"/>
          </a:xfrm>
          <a:prstGeom prst="rect">
            <a:avLst/>
          </a:prstGeom>
        </p:spPr>
      </p:pic>
      <p:pic>
        <p:nvPicPr>
          <p:cNvPr id="11"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4">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8830764" y="401569"/>
            <a:ext cx="1433015" cy="1065741"/>
          </a:xfrm>
          <a:prstGeom prst="rect">
            <a:avLst/>
          </a:prstGeom>
        </p:spPr>
      </p:pic>
      <p:pic>
        <p:nvPicPr>
          <p:cNvPr id="12"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4">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9078698" y="1086259"/>
            <a:ext cx="1433015" cy="1065741"/>
          </a:xfrm>
          <a:prstGeom prst="rect">
            <a:avLst/>
          </a:prstGeom>
        </p:spPr>
      </p:pic>
      <p:pic>
        <p:nvPicPr>
          <p:cNvPr id="15"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4">
            <a:duotone>
              <a:prstClr val="black"/>
              <a:schemeClr val="accent1">
                <a:lumMod val="60000"/>
                <a:lumOff val="40000"/>
                <a:tint val="45000"/>
                <a:satMod val="400000"/>
              </a:schemeClr>
            </a:duotone>
            <a:extLst>
              <a:ext uri="{BEBA8EAE-BF5A-486C-A8C5-ECC9F3942E4B}">
                <a14:imgProps xmlns:a14="http://schemas.microsoft.com/office/drawing/2010/main">
                  <a14:imgLayer r:embed="rId5">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9795205" y="562993"/>
            <a:ext cx="1433015" cy="1065741"/>
          </a:xfrm>
          <a:prstGeom prst="rect">
            <a:avLst/>
          </a:prstGeom>
        </p:spPr>
      </p:pic>
      <p:pic>
        <p:nvPicPr>
          <p:cNvPr id="16" name="Picture Placeholder 5" descr="Tiger">
            <a:extLst>
              <a:ext uri="{FF2B5EF4-FFF2-40B4-BE49-F238E27FC236}">
                <a16:creationId xmlns="" xmlns:a16="http://schemas.microsoft.com/office/drawing/2014/main" id="{E5E9A6B1-78F6-4390-A821-8F0183781E84}"/>
              </a:ext>
            </a:extLst>
          </p:cNvPr>
          <p:cNvPicPr>
            <a:picLocks noChangeAspect="1"/>
          </p:cNvPicPr>
          <p:nvPr/>
        </p:nvPicPr>
        <p:blipFill>
          <a:blip r:embed="rId6">
            <a:duotone>
              <a:prstClr val="black"/>
              <a:srgbClr val="FFC000">
                <a:tint val="45000"/>
                <a:satMod val="400000"/>
              </a:srgbClr>
            </a:duotone>
            <a:extLst>
              <a:ext uri="{BEBA8EAE-BF5A-486C-A8C5-ECC9F3942E4B}">
                <a14:imgProps xmlns:a14="http://schemas.microsoft.com/office/drawing/2010/main">
                  <a14:imgLayer r:embed="rId7">
                    <a14:imgEffect>
                      <a14:backgroundRemoval t="253" b="99495" l="9948" r="89922">
                        <a14:foregroundMark x1="28934" y1="6818" x2="51495" y2="65572"/>
                        <a14:foregroundMark x1="70221" y1="4966" x2="44928" y2="35943"/>
                        <a14:foregroundMark x1="64499" y1="61953" x2="56242" y2="82997"/>
                        <a14:foregroundMark x1="33745" y1="60354" x2="41808" y2="83754"/>
                        <a14:foregroundMark x1="69766" y1="69781" x2="78999" y2="77525"/>
                        <a14:foregroundMark x1="50910" y1="94949" x2="78999" y2="90404"/>
                        <a14:foregroundMark x1="80299" y1="89141" x2="80819" y2="79377"/>
                      </a14:backgroundRemoval>
                    </a14:imgEffect>
                  </a14:imgLayer>
                </a14:imgProps>
              </a:ext>
            </a:extLst>
          </a:blip>
          <a:srcRect l="28" r="28"/>
          <a:stretch>
            <a:fillRect/>
          </a:stretch>
        </p:blipFill>
        <p:spPr>
          <a:xfrm>
            <a:off x="-359708" y="5227673"/>
            <a:ext cx="1915556" cy="1480202"/>
          </a:xfrm>
          <a:prstGeom prst="rect">
            <a:avLst/>
          </a:prstGeom>
        </p:spPr>
      </p:pic>
      <p:graphicFrame>
        <p:nvGraphicFramePr>
          <p:cNvPr id="2" name="Diagram 1"/>
          <p:cNvGraphicFramePr/>
          <p:nvPr>
            <p:extLst>
              <p:ext uri="{D42A27DB-BD31-4B8C-83A1-F6EECF244321}">
                <p14:modId xmlns:p14="http://schemas.microsoft.com/office/powerpoint/2010/main" val="737206590"/>
              </p:ext>
            </p:extLst>
          </p:nvPr>
        </p:nvGraphicFramePr>
        <p:xfrm>
          <a:off x="1419271" y="549107"/>
          <a:ext cx="7659427" cy="5155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descr="Robots Coloring Image">
            <a:extLst>
              <a:ext uri="{FF2B5EF4-FFF2-40B4-BE49-F238E27FC236}">
                <a16:creationId xmlns="" xmlns:a16="http://schemas.microsoft.com/office/drawing/2014/main" xmlns:lc="http://schemas.openxmlformats.org/drawingml/2006/lockedCanvas" id="{9276B1DC-0D85-41F5-9D2C-5E565E56B7F1}"/>
              </a:ext>
            </a:extLst>
          </p:cNvPr>
          <p:cNvPicPr>
            <a:picLocks noGrp="1" noChangeAspect="1"/>
          </p:cNvPicPr>
          <p:nvPr/>
        </p:nvPicPr>
        <p:blipFill rotWithShape="1">
          <a:blip r:embed="rId13">
            <a:extLst>
              <a:ext uri="{BEBA8EAE-BF5A-486C-A8C5-ECC9F3942E4B}">
                <a14:imgProps xmlns:a14="http://schemas.microsoft.com/office/drawing/2010/main">
                  <a14:imgLayer r:embed="rId14">
                    <a14:imgEffect>
                      <a14:backgroundRemoval t="36026" b="66594" l="6488" r="37693"/>
                    </a14:imgEffect>
                  </a14:imgLayer>
                </a14:imgProps>
              </a:ext>
            </a:extLst>
          </a:blip>
          <a:srcRect l="4910" t="32590" r="58561" b="31989"/>
          <a:stretch/>
        </p:blipFill>
        <p:spPr>
          <a:xfrm>
            <a:off x="1863806" y="2375551"/>
            <a:ext cx="1327813" cy="1214653"/>
          </a:xfrm>
          <a:prstGeom prst="rect">
            <a:avLst/>
          </a:prstGeom>
        </p:spPr>
      </p:pic>
      <p:pic>
        <p:nvPicPr>
          <p:cNvPr id="14" name="Picture 13" descr="Robots Coloring Image">
            <a:extLst>
              <a:ext uri="{FF2B5EF4-FFF2-40B4-BE49-F238E27FC236}">
                <a16:creationId xmlns="" xmlns:a16="http://schemas.microsoft.com/office/drawing/2014/main" xmlns:lc="http://schemas.openxmlformats.org/drawingml/2006/lockedCanvas" id="{9276B1DC-0D85-41F5-9D2C-5E565E56B7F1}"/>
              </a:ext>
            </a:extLst>
          </p:cNvPr>
          <p:cNvPicPr>
            <a:picLocks noGrp="1" noChangeAspect="1"/>
          </p:cNvPicPr>
          <p:nvPr/>
        </p:nvPicPr>
        <p:blipFill rotWithShape="1">
          <a:blip r:embed="rId15">
            <a:extLst>
              <a:ext uri="{BEBA8EAE-BF5A-486C-A8C5-ECC9F3942E4B}">
                <a14:imgProps xmlns:a14="http://schemas.microsoft.com/office/drawing/2010/main">
                  <a14:imgLayer r:embed="rId14">
                    <a14:imgEffect>
                      <a14:backgroundRemoval t="37730" b="63949" l="43432" r="66457"/>
                    </a14:imgEffect>
                  </a14:imgLayer>
                </a14:imgProps>
              </a:ext>
            </a:extLst>
          </a:blip>
          <a:srcRect l="40554" t="34453" r="30665" b="32774"/>
          <a:stretch/>
        </p:blipFill>
        <p:spPr>
          <a:xfrm>
            <a:off x="1603617" y="4036877"/>
            <a:ext cx="1160056" cy="1246213"/>
          </a:xfrm>
          <a:prstGeom prst="rect">
            <a:avLst/>
          </a:prstGeom>
        </p:spPr>
      </p:pic>
      <p:pic>
        <p:nvPicPr>
          <p:cNvPr id="17" name="Picture 16" descr="Robots Coloring Image">
            <a:extLst>
              <a:ext uri="{FF2B5EF4-FFF2-40B4-BE49-F238E27FC236}">
                <a16:creationId xmlns="" xmlns:a16="http://schemas.microsoft.com/office/drawing/2014/main" xmlns:lc="http://schemas.openxmlformats.org/drawingml/2006/lockedCanvas" id="{9276B1DC-0D85-41F5-9D2C-5E565E56B7F1}"/>
              </a:ext>
            </a:extLst>
          </p:cNvPr>
          <p:cNvPicPr>
            <a:picLocks noGrp="1" noChangeAspect="1"/>
          </p:cNvPicPr>
          <p:nvPr/>
        </p:nvPicPr>
        <p:blipFill rotWithShape="1">
          <a:blip r:embed="rId16">
            <a:duotone>
              <a:prstClr val="black"/>
              <a:schemeClr val="tx2">
                <a:tint val="45000"/>
                <a:satMod val="400000"/>
              </a:schemeClr>
            </a:duotone>
            <a:extLst>
              <a:ext uri="{BEBA8EAE-BF5A-486C-A8C5-ECC9F3942E4B}">
                <a14:imgProps xmlns:a14="http://schemas.microsoft.com/office/drawing/2010/main">
                  <a14:imgLayer r:embed="rId14">
                    <a14:imgEffect>
                      <a14:backgroundRemoval t="3166" b="30459" l="37487" r="60556">
                        <a14:foregroundMark x1="43563" y1="20852" x2="41195" y2="23472"/>
                        <a14:foregroundMark x1="41195" y1="23472" x2="40886" y2="25546"/>
                        <a14:foregroundMark x1="40886" y1="25546" x2="38208" y2="27838"/>
                        <a14:foregroundMark x1="49743" y1="21070" x2="48507" y2="28057"/>
                        <a14:foregroundMark x1="45314" y1="23690" x2="51390" y2="22380"/>
                        <a14:foregroundMark x1="47271" y1="14192" x2="47271" y2="5677"/>
                        <a14:foregroundMark x1="51905" y1="8515" x2="47992" y2="15393"/>
                        <a14:foregroundMark x1="56025" y1="11572" x2="55819" y2="12336"/>
                        <a14:foregroundMark x1="40165" y1="12555" x2="40165" y2="10262"/>
                        <a14:foregroundMark x1="54583" y1="21397" x2="57055" y2="25218"/>
                        <a14:foregroundMark x1="57055" y1="26310" x2="54068" y2="25546"/>
                        <a14:foregroundMark x1="52420" y1="20087" x2="53553" y2="20087"/>
                      </a14:backgroundRemoval>
                    </a14:imgEffect>
                  </a14:imgLayer>
                </a14:imgProps>
              </a:ext>
            </a:extLst>
          </a:blip>
          <a:srcRect l="35817" r="36659" b="67639"/>
          <a:stretch/>
        </p:blipFill>
        <p:spPr>
          <a:xfrm>
            <a:off x="1583144" y="777922"/>
            <a:ext cx="1238789" cy="1374078"/>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842" y="150126"/>
            <a:ext cx="5117911" cy="646331"/>
          </a:xfrm>
          <a:prstGeom prst="rect">
            <a:avLst/>
          </a:prstGeom>
          <a:noFill/>
        </p:spPr>
        <p:txBody>
          <a:bodyPr wrap="square" rtlCol="0">
            <a:spAutoFit/>
          </a:bodyPr>
          <a:lstStyle/>
          <a:p>
            <a:pPr lvl="0"/>
            <a:r>
              <a:rPr lang="id-ID" smtClean="0">
                <a:solidFill>
                  <a:schemeClr val="tx2"/>
                </a:solidFill>
                <a:latin typeface="Arial Black" pitchFamily="34" charset="0"/>
              </a:rPr>
              <a:t>Makna Prespektif Global</a:t>
            </a:r>
            <a:endParaRPr lang="id-ID">
              <a:solidFill>
                <a:schemeClr val="tx2"/>
              </a:solidFill>
              <a:latin typeface="Arial Black" pitchFamily="34" charset="0"/>
            </a:endParaRPr>
          </a:p>
          <a:p>
            <a:endParaRPr lang="id-ID"/>
          </a:p>
        </p:txBody>
      </p:sp>
      <p:sp>
        <p:nvSpPr>
          <p:cNvPr id="7" name="TextBox 6"/>
          <p:cNvSpPr txBox="1"/>
          <p:nvPr/>
        </p:nvSpPr>
        <p:spPr>
          <a:xfrm>
            <a:off x="4230807" y="972361"/>
            <a:ext cx="6387152" cy="5632311"/>
          </a:xfrm>
          <a:prstGeom prst="rect">
            <a:avLst/>
          </a:prstGeom>
          <a:noFill/>
        </p:spPr>
        <p:txBody>
          <a:bodyPr wrap="square" rtlCol="0">
            <a:spAutoFit/>
          </a:bodyPr>
          <a:lstStyle/>
          <a:p>
            <a:pPr>
              <a:lnSpc>
                <a:spcPct val="150000"/>
              </a:lnSpc>
            </a:pPr>
            <a:r>
              <a:rPr lang="en-MY" sz="1600">
                <a:solidFill>
                  <a:schemeClr val="tx2"/>
                </a:solidFill>
                <a:latin typeface="Times New Roman" pitchFamily="18" charset="0"/>
                <a:cs typeface="Times New Roman" pitchFamily="18" charset="0"/>
              </a:rPr>
              <a:t>Menurut kamus bahasa inggris </a:t>
            </a:r>
            <a:r>
              <a:rPr lang="en-MY" sz="1600" i="1">
                <a:solidFill>
                  <a:schemeClr val="tx2"/>
                </a:solidFill>
                <a:latin typeface="Times New Roman" pitchFamily="18" charset="0"/>
                <a:cs typeface="Times New Roman" pitchFamily="18" charset="0"/>
              </a:rPr>
              <a:t>Logman Dictionary Of Contemporary English, </a:t>
            </a:r>
            <a:r>
              <a:rPr lang="en-MY" sz="1600">
                <a:solidFill>
                  <a:schemeClr val="tx2"/>
                </a:solidFill>
                <a:latin typeface="Times New Roman" pitchFamily="18" charset="0"/>
                <a:cs typeface="Times New Roman" pitchFamily="18" charset="0"/>
              </a:rPr>
              <a:t>mengartikan global dengan “ </a:t>
            </a:r>
            <a:r>
              <a:rPr lang="en-MY" sz="1600" i="1">
                <a:solidFill>
                  <a:schemeClr val="tx2"/>
                </a:solidFill>
                <a:latin typeface="Times New Roman" pitchFamily="18" charset="0"/>
                <a:cs typeface="Times New Roman" pitchFamily="18" charset="0"/>
              </a:rPr>
              <a:t>concerning the whole earth”. </a:t>
            </a:r>
            <a:r>
              <a:rPr lang="en-MY" sz="1600">
                <a:solidFill>
                  <a:schemeClr val="tx2"/>
                </a:solidFill>
                <a:latin typeface="Times New Roman" pitchFamily="18" charset="0"/>
                <a:cs typeface="Times New Roman" pitchFamily="18" charset="0"/>
              </a:rPr>
              <a:t>Sesuatu hal yang berkaitan dengan dunia, internasional, atau seluruh alam jagat raya. Sesuatu hal yang dimaksud disini dapat berupa masalah, kejadian, kegiatan atau sikap. </a:t>
            </a:r>
            <a:r>
              <a:rPr lang="id-ID" sz="1600" smtClean="0">
                <a:solidFill>
                  <a:schemeClr val="tx2"/>
                </a:solidFill>
                <a:latin typeface="Times New Roman" pitchFamily="18" charset="0"/>
                <a:cs typeface="Times New Roman" pitchFamily="18" charset="0"/>
              </a:rPr>
              <a:t> </a:t>
            </a:r>
          </a:p>
          <a:p>
            <a:pPr>
              <a:lnSpc>
                <a:spcPct val="150000"/>
              </a:lnSpc>
            </a:pPr>
            <a:r>
              <a:rPr lang="en-MY" sz="1600">
                <a:solidFill>
                  <a:schemeClr val="tx2"/>
                </a:solidFill>
                <a:latin typeface="Times New Roman" pitchFamily="18" charset="0"/>
                <a:cs typeface="Times New Roman" pitchFamily="18" charset="0"/>
              </a:rPr>
              <a:t>Perspektif global </a:t>
            </a:r>
            <a:r>
              <a:rPr lang="id-ID" sz="1600" smtClean="0">
                <a:solidFill>
                  <a:schemeClr val="tx2"/>
                </a:solidFill>
                <a:latin typeface="Times New Roman" pitchFamily="18" charset="0"/>
                <a:cs typeface="Times New Roman" pitchFamily="18" charset="0"/>
              </a:rPr>
              <a:t>juga dapat diartikan sebagai </a:t>
            </a:r>
            <a:r>
              <a:rPr lang="en-MY" sz="1600" smtClean="0">
                <a:solidFill>
                  <a:schemeClr val="tx2"/>
                </a:solidFill>
                <a:latin typeface="Times New Roman" pitchFamily="18" charset="0"/>
                <a:cs typeface="Times New Roman" pitchFamily="18" charset="0"/>
              </a:rPr>
              <a:t> </a:t>
            </a:r>
            <a:r>
              <a:rPr lang="en-MY" sz="1600">
                <a:solidFill>
                  <a:schemeClr val="tx2"/>
                </a:solidFill>
                <a:latin typeface="Times New Roman" pitchFamily="18" charset="0"/>
                <a:cs typeface="Times New Roman" pitchFamily="18" charset="0"/>
              </a:rPr>
              <a:t>suatu cara pandang dan cara berpikir terhadap suatu masalah,  kejadian atau kegiatan dari sudut kepentingan global, yaitu dari sisi kepentingan dunia atau internasional. Oleh karena itu, sikap dan perbuatan kita juga di arahkan untuk kepentingan global</a:t>
            </a:r>
            <a:r>
              <a:rPr lang="en-MY" sz="1600" smtClean="0">
                <a:solidFill>
                  <a:schemeClr val="tx2"/>
                </a:solidFill>
                <a:latin typeface="Times New Roman" pitchFamily="18" charset="0"/>
                <a:cs typeface="Times New Roman" pitchFamily="18" charset="0"/>
              </a:rPr>
              <a:t>.</a:t>
            </a:r>
            <a:endParaRPr lang="id-ID" sz="1600" smtClean="0">
              <a:solidFill>
                <a:schemeClr val="tx2"/>
              </a:solidFill>
              <a:latin typeface="Times New Roman" pitchFamily="18" charset="0"/>
              <a:cs typeface="Times New Roman" pitchFamily="18" charset="0"/>
            </a:endParaRPr>
          </a:p>
          <a:p>
            <a:pPr>
              <a:lnSpc>
                <a:spcPct val="150000"/>
              </a:lnSpc>
            </a:pPr>
            <a:r>
              <a:rPr lang="en-US" sz="1600">
                <a:solidFill>
                  <a:schemeClr val="tx2"/>
                </a:solidFill>
                <a:latin typeface="Times New Roman" pitchFamily="18" charset="0"/>
                <a:cs typeface="Times New Roman" pitchFamily="18" charset="0"/>
              </a:rPr>
              <a:t>Perspektif global adalah suatu pandangan yang timbul akibat suatu kesadaran bahwa hidup dan kehidupan ini untuk kepentingan global yang lebih luas. Dalam cara berpikir seseorang harus berpikir global, dan dalam bertindak dapat secara lokal (think globally and act locally). </a:t>
            </a:r>
            <a:endParaRPr lang="id-ID" sz="1600">
              <a:solidFill>
                <a:schemeClr val="tx2"/>
              </a:solidFill>
              <a:latin typeface="Times New Roman" pitchFamily="18" charset="0"/>
              <a:cs typeface="Times New Roman" pitchFamily="18" charset="0"/>
            </a:endParaRPr>
          </a:p>
          <a:p>
            <a:pPr>
              <a:lnSpc>
                <a:spcPct val="150000"/>
              </a:lnSpc>
            </a:pPr>
            <a:endParaRPr lang="id-ID" sz="1600">
              <a:solidFill>
                <a:schemeClr val="tx2"/>
              </a:solidFill>
              <a:latin typeface="Times New Roman" pitchFamily="18" charset="0"/>
              <a:cs typeface="Times New Roman" pitchFamily="18" charset="0"/>
            </a:endParaRPr>
          </a:p>
        </p:txBody>
      </p:sp>
      <p:pic>
        <p:nvPicPr>
          <p:cNvPr id="8" name="Picture Placeholder 5" descr="Tiger">
            <a:extLst>
              <a:ext uri="{FF2B5EF4-FFF2-40B4-BE49-F238E27FC236}">
                <a16:creationId xmlns="" xmlns:a16="http://schemas.microsoft.com/office/drawing/2014/main" id="{E5E9A6B1-78F6-4390-A821-8F0183781E84}"/>
              </a:ext>
            </a:extLst>
          </p:cNvPr>
          <p:cNvPicPr>
            <a:picLocks noChangeAspect="1"/>
          </p:cNvPicPr>
          <p:nvPr/>
        </p:nvPicPr>
        <p:blipFill>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253" b="99495" l="9948" r="89922">
                        <a14:foregroundMark x1="28934" y1="6818" x2="51495" y2="65572"/>
                        <a14:foregroundMark x1="70221" y1="4966" x2="44928" y2="35943"/>
                        <a14:foregroundMark x1="64499" y1="61953" x2="56242" y2="82997"/>
                        <a14:foregroundMark x1="33745" y1="60354" x2="41808" y2="83754"/>
                        <a14:foregroundMark x1="69766" y1="69781" x2="78999" y2="77525"/>
                        <a14:foregroundMark x1="50910" y1="94949" x2="78999" y2="90404"/>
                        <a14:foregroundMark x1="80299" y1="89141" x2="80819" y2="79377"/>
                      </a14:backgroundRemoval>
                    </a14:imgEffect>
                  </a14:imgLayer>
                </a14:imgProps>
              </a:ext>
            </a:extLst>
          </a:blip>
          <a:srcRect l="28" r="28"/>
          <a:stretch>
            <a:fillRect/>
          </a:stretch>
        </p:blipFill>
        <p:spPr>
          <a:xfrm>
            <a:off x="-182287" y="4272330"/>
            <a:ext cx="1915556" cy="1480202"/>
          </a:xfrm>
          <a:prstGeom prst="rect">
            <a:avLst/>
          </a:prstGeom>
        </p:spPr>
      </p:pic>
      <p:pic>
        <p:nvPicPr>
          <p:cNvPr id="9" name="Picture Placeholder 10" descr="Butterfly">
            <a:extLst>
              <a:ext uri="{FF2B5EF4-FFF2-40B4-BE49-F238E27FC236}">
                <a16:creationId xmlns="" xmlns:a16="http://schemas.microsoft.com/office/drawing/2014/main" id="{002C8657-7724-4718-BE2B-58669A6D6DDE}"/>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22" r="89978"/>
                    </a14:imgEffect>
                  </a14:imgLayer>
                </a14:imgProps>
              </a:ext>
            </a:extLst>
          </a:blip>
          <a:srcRect l="28" r="28"/>
          <a:stretch>
            <a:fillRect/>
          </a:stretch>
        </p:blipFill>
        <p:spPr>
          <a:xfrm>
            <a:off x="2400896" y="1174551"/>
            <a:ext cx="1306712" cy="1009732"/>
          </a:xfrm>
          <a:prstGeom prst="rect">
            <a:avLst/>
          </a:prstGeom>
        </p:spPr>
      </p:pic>
      <p:pic>
        <p:nvPicPr>
          <p:cNvPr id="10" name="Picture Placeholder 10" descr="Butterfly">
            <a:extLst>
              <a:ext uri="{FF2B5EF4-FFF2-40B4-BE49-F238E27FC236}">
                <a16:creationId xmlns="" xmlns:a16="http://schemas.microsoft.com/office/drawing/2014/main" id="{002C8657-7724-4718-BE2B-58669A6D6DDE}"/>
              </a:ext>
            </a:extLst>
          </p:cNvPr>
          <p:cNvPicPr>
            <a:picLocks noChangeAspect="1"/>
          </p:cNvPicPr>
          <p:nvPr/>
        </p:nvPicPr>
        <p:blipFill>
          <a:blip r:embed="rId4">
            <a:duotone>
              <a:prstClr val="black"/>
              <a:srgbClr val="0070C0">
                <a:tint val="45000"/>
                <a:satMod val="400000"/>
              </a:srgbClr>
            </a:duotone>
            <a:extLst>
              <a:ext uri="{BEBA8EAE-BF5A-486C-A8C5-ECC9F3942E4B}">
                <a14:imgProps xmlns:a14="http://schemas.microsoft.com/office/drawing/2010/main">
                  <a14:imgLayer r:embed="rId5">
                    <a14:imgEffect>
                      <a14:backgroundRemoval t="10000" b="90000" l="10022" r="89978"/>
                    </a14:imgEffect>
                  </a14:imgLayer>
                </a14:imgProps>
              </a:ext>
            </a:extLst>
          </a:blip>
          <a:srcRect l="28" r="28"/>
          <a:stretch>
            <a:fillRect/>
          </a:stretch>
        </p:blipFill>
        <p:spPr>
          <a:xfrm>
            <a:off x="2400896" y="3262598"/>
            <a:ext cx="1306712" cy="1009732"/>
          </a:xfrm>
          <a:prstGeom prst="rect">
            <a:avLst/>
          </a:prstGeom>
        </p:spPr>
      </p:pic>
      <p:sp>
        <p:nvSpPr>
          <p:cNvPr id="12" name="TextBox 11"/>
          <p:cNvSpPr txBox="1"/>
          <p:nvPr/>
        </p:nvSpPr>
        <p:spPr>
          <a:xfrm>
            <a:off x="3725839" y="570847"/>
            <a:ext cx="3493827" cy="369332"/>
          </a:xfrm>
          <a:prstGeom prst="rect">
            <a:avLst/>
          </a:prstGeom>
          <a:noFill/>
        </p:spPr>
        <p:txBody>
          <a:bodyPr wrap="square" rtlCol="0">
            <a:spAutoFit/>
          </a:bodyPr>
          <a:lstStyle/>
          <a:p>
            <a:pPr marL="285750" indent="-285750">
              <a:buFont typeface="Wingdings" pitchFamily="2" charset="2"/>
              <a:buChar char="Ø"/>
            </a:pPr>
            <a:r>
              <a:rPr lang="id-ID" b="1" smtClean="0">
                <a:solidFill>
                  <a:schemeClr val="tx2"/>
                </a:solidFill>
                <a:latin typeface="Times New Roman" pitchFamily="18" charset="0"/>
                <a:cs typeface="Times New Roman" pitchFamily="18" charset="0"/>
              </a:rPr>
              <a:t>Pengertian prespektif global</a:t>
            </a:r>
            <a:endParaRPr lang="id-ID"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9307" y="395785"/>
            <a:ext cx="5991368" cy="369332"/>
          </a:xfrm>
          <a:prstGeom prst="rect">
            <a:avLst/>
          </a:prstGeom>
          <a:noFill/>
        </p:spPr>
        <p:txBody>
          <a:bodyPr wrap="square" rtlCol="0">
            <a:spAutoFit/>
          </a:bodyPr>
          <a:lstStyle/>
          <a:p>
            <a:pPr marL="285750" indent="-285750">
              <a:buFont typeface="Wingdings" pitchFamily="2" charset="2"/>
              <a:buChar char="Ø"/>
            </a:pPr>
            <a:r>
              <a:rPr lang="id-ID" smtClean="0">
                <a:solidFill>
                  <a:sysClr val="windowText" lastClr="000000"/>
                </a:solidFill>
                <a:latin typeface="Arial Black" pitchFamily="34" charset="0"/>
              </a:rPr>
              <a:t>Konsep dasar prespektif global</a:t>
            </a:r>
            <a:endParaRPr lang="id-ID">
              <a:solidFill>
                <a:sysClr val="windowText" lastClr="000000"/>
              </a:solidFill>
              <a:latin typeface="Arial Black" pitchFamily="34" charset="0"/>
            </a:endParaRPr>
          </a:p>
        </p:txBody>
      </p:sp>
      <p:sp>
        <p:nvSpPr>
          <p:cNvPr id="9" name="TextBox 8"/>
          <p:cNvSpPr txBox="1"/>
          <p:nvPr/>
        </p:nvSpPr>
        <p:spPr>
          <a:xfrm>
            <a:off x="259307" y="792413"/>
            <a:ext cx="4244454" cy="5816977"/>
          </a:xfrm>
          <a:prstGeom prst="rect">
            <a:avLst/>
          </a:prstGeom>
          <a:noFill/>
        </p:spPr>
        <p:txBody>
          <a:bodyPr wrap="square" rtlCol="0">
            <a:spAutoFit/>
          </a:bodyPr>
          <a:lstStyle/>
          <a:p>
            <a:r>
              <a:rPr lang="id-ID" sz="1200">
                <a:solidFill>
                  <a:schemeClr val="tx2"/>
                </a:solidFill>
                <a:latin typeface="Times New Roman" pitchFamily="18" charset="0"/>
                <a:cs typeface="Times New Roman" pitchFamily="18" charset="0"/>
              </a:rPr>
              <a:t>Perspektif global adalah suatu cara pandang dan cara berpikir  terhadap suatu masalah, kejadian atau kegiatan dari sudut kepentingan global, yaitu dari sisi kepentingan dunia atau internasional. Oleh karena itu, sikap dan perbuatan kita juga diarahkan untuk kepentingan global. Terdapat beberapa istilah yang berkaitan dengan perspektif Global, yaitu istilah global, globalisasi, dan Pendidikan </a:t>
            </a:r>
            <a:r>
              <a:rPr lang="id-ID" sz="1200" smtClean="0">
                <a:solidFill>
                  <a:schemeClr val="tx2"/>
                </a:solidFill>
                <a:latin typeface="Times New Roman" pitchFamily="18" charset="0"/>
                <a:cs typeface="Times New Roman" pitchFamily="18" charset="0"/>
              </a:rPr>
              <a:t>Global.</a:t>
            </a:r>
          </a:p>
          <a:p>
            <a:endParaRPr lang="id-ID" sz="1200" smtClean="0">
              <a:solidFill>
                <a:schemeClr val="tx2"/>
              </a:solidFill>
              <a:latin typeface="Times New Roman" pitchFamily="18" charset="0"/>
              <a:cs typeface="Times New Roman" pitchFamily="18" charset="0"/>
            </a:endParaRPr>
          </a:p>
          <a:p>
            <a:r>
              <a:rPr lang="id-ID" sz="1200" smtClean="0">
                <a:solidFill>
                  <a:schemeClr val="tx2"/>
                </a:solidFill>
                <a:latin typeface="Times New Roman" pitchFamily="18" charset="0"/>
                <a:cs typeface="Times New Roman" pitchFamily="18" charset="0"/>
              </a:rPr>
              <a:t>A. Global </a:t>
            </a:r>
            <a:endParaRPr lang="id-ID" sz="1200">
              <a:solidFill>
                <a:schemeClr val="tx2"/>
              </a:solidFill>
              <a:latin typeface="Times New Roman" pitchFamily="18" charset="0"/>
              <a:cs typeface="Times New Roman" pitchFamily="18" charset="0"/>
            </a:endParaRPr>
          </a:p>
          <a:p>
            <a:r>
              <a:rPr lang="id-ID" sz="1200">
                <a:solidFill>
                  <a:schemeClr val="tx2"/>
                </a:solidFill>
                <a:latin typeface="Times New Roman" pitchFamily="18" charset="0"/>
                <a:cs typeface="Times New Roman" pitchFamily="18" charset="0"/>
              </a:rPr>
              <a:t>Global merupakan Sesuatu hal yang berkaitan dengan dunia, internasional, atau seluruh alam jagat raya. Sesuatu hal yang dimaksud di sini dapat berupa masalah, kejadian, kegiatan atau bahkan sikap. </a:t>
            </a:r>
          </a:p>
          <a:p>
            <a:pPr lvl="0" fontAlgn="base"/>
            <a:r>
              <a:rPr lang="id-ID" sz="1200">
                <a:solidFill>
                  <a:schemeClr val="tx2"/>
                </a:solidFill>
                <a:latin typeface="Times New Roman" pitchFamily="18" charset="0"/>
                <a:cs typeface="Times New Roman" pitchFamily="18" charset="0"/>
              </a:rPr>
              <a:t/>
            </a:r>
            <a:br>
              <a:rPr lang="id-ID" sz="1200">
                <a:solidFill>
                  <a:schemeClr val="tx2"/>
                </a:solidFill>
                <a:latin typeface="Times New Roman" pitchFamily="18" charset="0"/>
                <a:cs typeface="Times New Roman" pitchFamily="18" charset="0"/>
              </a:rPr>
            </a:br>
            <a:r>
              <a:rPr lang="id-ID" sz="1200" smtClean="0">
                <a:solidFill>
                  <a:schemeClr val="tx2"/>
                </a:solidFill>
                <a:latin typeface="Times New Roman" pitchFamily="18" charset="0"/>
                <a:cs typeface="Times New Roman" pitchFamily="18" charset="0"/>
              </a:rPr>
              <a:t>B. Globalisasi</a:t>
            </a:r>
            <a:endParaRPr lang="id-ID" sz="1200">
              <a:solidFill>
                <a:schemeClr val="tx2"/>
              </a:solidFill>
              <a:latin typeface="Times New Roman" pitchFamily="18" charset="0"/>
              <a:cs typeface="Times New Roman" pitchFamily="18" charset="0"/>
            </a:endParaRPr>
          </a:p>
          <a:p>
            <a:pPr fontAlgn="base"/>
            <a:r>
              <a:rPr lang="id-ID" sz="1200">
                <a:solidFill>
                  <a:schemeClr val="tx2"/>
                </a:solidFill>
                <a:latin typeface="Times New Roman" pitchFamily="18" charset="0"/>
                <a:cs typeface="Times New Roman" pitchFamily="18" charset="0"/>
              </a:rPr>
              <a:t>Ada beberapa penjelasan yang dikemukakan oleh para ahli di antaranya adalah John Huckle (Miriam Steiner, 1996) yang menyatakan bahwa globalisasi adalah ”suatu proses dengan mana kejadian, keputusan dan kegiatan di salah satu bagian dunia menjadi suatu konsekuensi, yang signifikan bagi individu dan masyarakat di daerah yang jauh”. Ahli lainnya adalah Albrow (Yaya, 1998) mengemukakan bahwa </a:t>
            </a:r>
          </a:p>
          <a:p>
            <a:pPr fontAlgn="base"/>
            <a:r>
              <a:rPr lang="id-ID" sz="1200">
                <a:solidFill>
                  <a:schemeClr val="tx2"/>
                </a:solidFill>
                <a:latin typeface="Times New Roman" pitchFamily="18" charset="0"/>
                <a:cs typeface="Times New Roman" pitchFamily="18" charset="0"/>
              </a:rPr>
              <a:t>globalisasi adalah ”. Keseluruhan proses di mana manusia di bumi ini  diinkorporasikan (dimasukkan) ke dalam masyarakat dunia tunggal, masyarakat global. Karena proses ini bersifat majemuk, maka kita pun memandang globalisasi di dalam kemajemukan” Pendapat tersebut menunjukkan bahwa globalisasi mengandung unsur proses, proses atau kegiatan yang berpengaruh terhadap seluruh dunia, dan melibatkan orang yang heterogen, tetapi memiliki kebutuhan yang sama.</a:t>
            </a:r>
          </a:p>
          <a:p>
            <a:endParaRPr lang="id-ID" sz="1200">
              <a:solidFill>
                <a:schemeClr val="tx2"/>
              </a:solidFill>
              <a:latin typeface="Times New Roman" pitchFamily="18" charset="0"/>
              <a:cs typeface="Times New Roman" pitchFamily="18" charset="0"/>
            </a:endParaRPr>
          </a:p>
        </p:txBody>
      </p:sp>
      <p:sp>
        <p:nvSpPr>
          <p:cNvPr id="10" name="TextBox 9"/>
          <p:cNvSpPr txBox="1"/>
          <p:nvPr/>
        </p:nvSpPr>
        <p:spPr>
          <a:xfrm>
            <a:off x="5854890" y="1050878"/>
            <a:ext cx="4067032" cy="1938992"/>
          </a:xfrm>
          <a:prstGeom prst="rect">
            <a:avLst/>
          </a:prstGeom>
          <a:noFill/>
        </p:spPr>
        <p:txBody>
          <a:bodyPr wrap="square" rtlCol="0">
            <a:spAutoFit/>
          </a:bodyPr>
          <a:lstStyle/>
          <a:p>
            <a:pPr lvl="0" fontAlgn="base"/>
            <a:r>
              <a:rPr lang="id-ID" sz="1200" smtClean="0">
                <a:solidFill>
                  <a:schemeClr val="tx2"/>
                </a:solidFill>
                <a:latin typeface="Times New Roman" pitchFamily="18" charset="0"/>
                <a:cs typeface="Times New Roman" pitchFamily="18" charset="0"/>
              </a:rPr>
              <a:t>C. Pendidikan </a:t>
            </a:r>
            <a:r>
              <a:rPr lang="id-ID" sz="1200">
                <a:solidFill>
                  <a:schemeClr val="tx2"/>
                </a:solidFill>
                <a:latin typeface="Times New Roman" pitchFamily="18" charset="0"/>
                <a:cs typeface="Times New Roman" pitchFamily="18" charset="0"/>
              </a:rPr>
              <a:t>Global</a:t>
            </a:r>
          </a:p>
          <a:p>
            <a:pPr fontAlgn="base"/>
            <a:r>
              <a:rPr lang="id-ID" sz="1200">
                <a:solidFill>
                  <a:schemeClr val="tx2"/>
                </a:solidFill>
                <a:latin typeface="Times New Roman" pitchFamily="18" charset="0"/>
                <a:cs typeface="Times New Roman" pitchFamily="18" charset="0"/>
              </a:rPr>
              <a:t>Pendidikan global merupakan upaya sistematis untuk membentuk wawasan dan perspektif para siswa, karena melalui Pendidikan Global para </a:t>
            </a:r>
          </a:p>
          <a:p>
            <a:pPr fontAlgn="base"/>
            <a:r>
              <a:rPr lang="id-ID" sz="1200">
                <a:solidFill>
                  <a:schemeClr val="tx2"/>
                </a:solidFill>
                <a:latin typeface="Times New Roman" pitchFamily="18" charset="0"/>
                <a:cs typeface="Times New Roman" pitchFamily="18" charset="0"/>
              </a:rPr>
              <a:t>siswa dibekali materi yang bersifat utuh dan menyeluruh yang berkaitan dengan masalah global. </a:t>
            </a:r>
          </a:p>
          <a:p>
            <a:pPr fontAlgn="base"/>
            <a:r>
              <a:rPr lang="id-ID" sz="1200">
                <a:solidFill>
                  <a:schemeClr val="tx2"/>
                </a:solidFill>
                <a:latin typeface="Times New Roman" pitchFamily="18" charset="0"/>
                <a:cs typeface="Times New Roman" pitchFamily="18" charset="0"/>
              </a:rPr>
              <a:t>Pendidikan Global adalah suatu pendidikan yang berusaha untuk meningkatkan kesadaran siswa, bahwa mereka hidup dan berada pada satu area global yang saling berkaitan.</a:t>
            </a:r>
          </a:p>
          <a:p>
            <a:endParaRPr lang="id-ID" sz="1200">
              <a:solidFill>
                <a:schemeClr val="tx2"/>
              </a:solidFill>
              <a:latin typeface="Times New Roman" pitchFamily="18" charset="0"/>
              <a:cs typeface="Times New Roman" pitchFamily="18" charset="0"/>
            </a:endParaRPr>
          </a:p>
        </p:txBody>
      </p:sp>
      <p:pic>
        <p:nvPicPr>
          <p:cNvPr id="11"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2">
            <a:duotone>
              <a:prstClr val="black"/>
              <a:schemeClr val="accent1">
                <a:lumMod val="60000"/>
                <a:lumOff val="40000"/>
                <a:tint val="45000"/>
                <a:satMod val="400000"/>
              </a:schemeClr>
            </a:duotone>
            <a:extLst>
              <a:ext uri="{BEBA8EAE-BF5A-486C-A8C5-ECC9F3942E4B}">
                <a14:imgProps xmlns:a14="http://schemas.microsoft.com/office/drawing/2010/main">
                  <a14:imgLayer r:embed="rId3">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7149815" y="3117473"/>
            <a:ext cx="1433015" cy="1065741"/>
          </a:xfrm>
          <a:prstGeom prst="rect">
            <a:avLst/>
          </a:prstGeom>
        </p:spPr>
      </p:pic>
      <p:pic>
        <p:nvPicPr>
          <p:cNvPr id="12"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2">
            <a:duotone>
              <a:prstClr val="black"/>
              <a:schemeClr val="accent1">
                <a:lumMod val="60000"/>
                <a:lumOff val="40000"/>
                <a:tint val="45000"/>
                <a:satMod val="400000"/>
              </a:schemeClr>
            </a:duotone>
            <a:extLst>
              <a:ext uri="{BEBA8EAE-BF5A-486C-A8C5-ECC9F3942E4B}">
                <a14:imgProps xmlns:a14="http://schemas.microsoft.com/office/drawing/2010/main">
                  <a14:imgLayer r:embed="rId3">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7397749" y="3802163"/>
            <a:ext cx="1433015" cy="1065741"/>
          </a:xfrm>
          <a:prstGeom prst="rect">
            <a:avLst/>
          </a:prstGeom>
        </p:spPr>
      </p:pic>
      <p:pic>
        <p:nvPicPr>
          <p:cNvPr id="13"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2">
            <a:duotone>
              <a:prstClr val="black"/>
              <a:schemeClr val="accent1">
                <a:lumMod val="60000"/>
                <a:lumOff val="40000"/>
                <a:tint val="45000"/>
                <a:satMod val="400000"/>
              </a:schemeClr>
            </a:duotone>
            <a:extLst>
              <a:ext uri="{BEBA8EAE-BF5A-486C-A8C5-ECC9F3942E4B}">
                <a14:imgProps xmlns:a14="http://schemas.microsoft.com/office/drawing/2010/main">
                  <a14:imgLayer r:embed="rId3">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8114256" y="3278897"/>
            <a:ext cx="1433015" cy="1065741"/>
          </a:xfrm>
          <a:prstGeom prst="rect">
            <a:avLst/>
          </a:prstGeom>
        </p:spPr>
      </p:pic>
      <p:pic>
        <p:nvPicPr>
          <p:cNvPr id="14" name="Picture Placeholder 5" descr="Racoon">
            <a:extLst>
              <a:ext uri="{FF2B5EF4-FFF2-40B4-BE49-F238E27FC236}">
                <a16:creationId xmlns="" xmlns:a16="http://schemas.microsoft.com/office/drawing/2014/main" id="{A1C9EEA2-EA8B-49BC-9433-BF0023CEC7A5}"/>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2357" b="96380" l="7417" r="89720">
                        <a14:foregroundMark x1="39297" y1="16498" x2="43656" y2="42340"/>
                        <a14:foregroundMark x1="42160" y1="16667" x2="31034" y2="16835"/>
                        <a14:foregroundMark x1="29928" y1="13384" x2="23943" y2="21633"/>
                        <a14:foregroundMark x1="52049" y1="11532" x2="55888" y2="19108"/>
                        <a14:foregroundMark x1="50813" y1="26010" x2="49057" y2="43519"/>
                        <a14:foregroundMark x1="55628" y1="33923" x2="43722" y2="23316"/>
                        <a14:foregroundMark x1="37150" y1="22222" x2="21015" y2="37037"/>
                        <a14:foregroundMark x1="34873" y1="27862" x2="34157" y2="26599"/>
                        <a14:foregroundMark x1="38842" y1="32660" x2="36760" y2="73906"/>
                        <a14:foregroundMark x1="35068" y1="25842" x2="35068" y2="26936"/>
                        <a14:foregroundMark x1="37411" y1="34848" x2="29928" y2="41077"/>
                        <a14:foregroundMark x1="46389" y1="27104" x2="47365" y2="29714"/>
                        <a14:foregroundMark x1="65973" y1="35269" x2="71047" y2="79293"/>
                        <a14:foregroundMark x1="60117" y1="45539" x2="84515" y2="63131"/>
                        <a14:foregroundMark x1="73195" y1="49158" x2="75862" y2="79461"/>
                        <a14:foregroundMark x1="85101" y1="54125" x2="78725" y2="79630"/>
                        <a14:foregroundMark x1="63240" y1="81313" x2="62134" y2="71212"/>
                        <a14:foregroundMark x1="53936" y1="66582" x2="52895" y2="90657"/>
                        <a14:foregroundMark x1="48536" y1="91835" x2="52570" y2="92761"/>
                        <a14:foregroundMark x1="29213" y1="77525" x2="32986" y2="64141"/>
                        <a14:foregroundMark x1="30319" y1="48990" x2="28367" y2="55808"/>
                        <a14:foregroundMark x1="25309" y1="55303" x2="19974" y2="50421"/>
                        <a14:foregroundMark x1="19974" y1="50421" x2="19974" y2="50084"/>
                        <a14:foregroundMark x1="48276" y1="46212" x2="52570" y2="54377"/>
                        <a14:foregroundMark x1="49512" y1="57660" x2="43917" y2="64731"/>
                        <a14:foregroundMark x1="26871" y1="73569" x2="25439" y2="88636"/>
                        <a14:foregroundMark x1="41965" y1="74663" x2="34808" y2="77778"/>
                        <a14:foregroundMark x1="35133" y1="29040" x2="32856" y2="28872"/>
                      </a14:backgroundRemoval>
                    </a14:imgEffect>
                  </a14:imgLayer>
                </a14:imgProps>
              </a:ext>
            </a:extLst>
          </a:blip>
          <a:srcRect t="5" b="5"/>
          <a:stretch>
            <a:fillRect/>
          </a:stretch>
        </p:blipFill>
        <p:spPr>
          <a:xfrm>
            <a:off x="10497073" y="5004382"/>
            <a:ext cx="1735870" cy="1341354"/>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163773"/>
            <a:ext cx="4572000" cy="2308324"/>
          </a:xfrm>
          <a:prstGeom prst="rect">
            <a:avLst/>
          </a:prstGeom>
          <a:noFill/>
        </p:spPr>
        <p:txBody>
          <a:bodyPr wrap="square" rtlCol="0">
            <a:spAutoFit/>
          </a:bodyPr>
          <a:lstStyle/>
          <a:p>
            <a:pPr fontAlgn="base"/>
            <a:r>
              <a:rPr lang="id-ID" sz="1200" b="1">
                <a:solidFill>
                  <a:schemeClr val="tx2"/>
                </a:solidFill>
                <a:latin typeface="Times New Roman" pitchFamily="18" charset="0"/>
                <a:cs typeface="Times New Roman" pitchFamily="18" charset="0"/>
              </a:rPr>
              <a:t>H</a:t>
            </a:r>
            <a:r>
              <a:rPr lang="en-MY" sz="1200" b="1" smtClean="0">
                <a:solidFill>
                  <a:schemeClr val="tx2"/>
                </a:solidFill>
                <a:latin typeface="Times New Roman" pitchFamily="18" charset="0"/>
                <a:cs typeface="Times New Roman" pitchFamily="18" charset="0"/>
              </a:rPr>
              <a:t>al-hal </a:t>
            </a:r>
            <a:r>
              <a:rPr lang="en-MY" sz="1200" b="1">
                <a:solidFill>
                  <a:schemeClr val="tx2"/>
                </a:solidFill>
                <a:latin typeface="Times New Roman" pitchFamily="18" charset="0"/>
                <a:cs typeface="Times New Roman" pitchFamily="18" charset="0"/>
              </a:rPr>
              <a:t>yang harus di persiapkan seorang guru sebagai komunikator atau penghubung dengan dunia luar yaitu :</a:t>
            </a:r>
            <a:endParaRPr lang="id-ID" sz="1200" b="1">
              <a:solidFill>
                <a:schemeClr val="tx2"/>
              </a:solidFill>
              <a:latin typeface="Times New Roman" pitchFamily="18" charset="0"/>
              <a:cs typeface="Times New Roman" pitchFamily="18" charset="0"/>
            </a:endParaRPr>
          </a:p>
          <a:p>
            <a:r>
              <a:rPr lang="en-US" sz="1200">
                <a:solidFill>
                  <a:schemeClr val="tx2"/>
                </a:solidFill>
                <a:latin typeface="Times New Roman" pitchFamily="18" charset="0"/>
                <a:cs typeface="Times New Roman" pitchFamily="18" charset="0"/>
              </a:rPr>
              <a:t/>
            </a:r>
            <a:br>
              <a:rPr lang="en-US" sz="1200">
                <a:solidFill>
                  <a:schemeClr val="tx2"/>
                </a:solidFill>
                <a:latin typeface="Times New Roman" pitchFamily="18" charset="0"/>
                <a:cs typeface="Times New Roman" pitchFamily="18" charset="0"/>
              </a:rPr>
            </a:br>
            <a:endParaRPr lang="id-ID" sz="1200">
              <a:solidFill>
                <a:schemeClr val="tx2"/>
              </a:solidFill>
              <a:latin typeface="Times New Roman" pitchFamily="18" charset="0"/>
              <a:cs typeface="Times New Roman" pitchFamily="18" charset="0"/>
            </a:endParaRPr>
          </a:p>
          <a:p>
            <a:pPr marL="342900" lvl="0" indent="-342900" fontAlgn="base">
              <a:buFont typeface="+mj-lt"/>
              <a:buAutoNum type="arabicPeriod"/>
            </a:pPr>
            <a:r>
              <a:rPr lang="en-US" sz="1200">
                <a:solidFill>
                  <a:schemeClr val="tx2"/>
                </a:solidFill>
                <a:latin typeface="Times New Roman" pitchFamily="18" charset="0"/>
                <a:cs typeface="Times New Roman" pitchFamily="18" charset="0"/>
              </a:rPr>
              <a:t>Tertarik dan peduli terhadap kejadian dan kegiatan pada masyarakat lokal, nasional dan global.</a:t>
            </a:r>
            <a:endParaRPr lang="id-ID" sz="1200">
              <a:solidFill>
                <a:schemeClr val="tx2"/>
              </a:solidFill>
              <a:latin typeface="Times New Roman" pitchFamily="18" charset="0"/>
              <a:cs typeface="Times New Roman" pitchFamily="18" charset="0"/>
            </a:endParaRPr>
          </a:p>
          <a:p>
            <a:pPr marL="342900" lvl="0" indent="-342900" fontAlgn="base">
              <a:buFont typeface="+mj-lt"/>
              <a:buAutoNum type="arabicPeriod"/>
            </a:pPr>
            <a:r>
              <a:rPr lang="en-US" sz="1200">
                <a:solidFill>
                  <a:schemeClr val="tx2"/>
                </a:solidFill>
                <a:latin typeface="Times New Roman" pitchFamily="18" charset="0"/>
                <a:cs typeface="Times New Roman" pitchFamily="18" charset="0"/>
              </a:rPr>
              <a:t>Secara aktif  mencari dan menyimpan informasi yang bersifat dunia.</a:t>
            </a:r>
            <a:endParaRPr lang="id-ID" sz="1200">
              <a:solidFill>
                <a:schemeClr val="tx2"/>
              </a:solidFill>
              <a:latin typeface="Times New Roman" pitchFamily="18" charset="0"/>
              <a:cs typeface="Times New Roman" pitchFamily="18" charset="0"/>
            </a:endParaRPr>
          </a:p>
          <a:p>
            <a:pPr marL="342900" lvl="0" indent="-342900" fontAlgn="base">
              <a:buFont typeface="+mj-lt"/>
              <a:buAutoNum type="arabicPeriod"/>
            </a:pPr>
            <a:r>
              <a:rPr lang="en-US" sz="1200">
                <a:solidFill>
                  <a:schemeClr val="tx2"/>
                </a:solidFill>
                <a:latin typeface="Times New Roman" pitchFamily="18" charset="0"/>
                <a:cs typeface="Times New Roman" pitchFamily="18" charset="0"/>
              </a:rPr>
              <a:t>Mempunyai sifat terbuka, mau menerima setiap adanya pembaruan</a:t>
            </a:r>
            <a:endParaRPr lang="id-ID" sz="1200">
              <a:solidFill>
                <a:schemeClr val="tx2"/>
              </a:solidFill>
              <a:latin typeface="Times New Roman" pitchFamily="18" charset="0"/>
              <a:cs typeface="Times New Roman" pitchFamily="18" charset="0"/>
            </a:endParaRPr>
          </a:p>
          <a:p>
            <a:pPr marL="342900" indent="-342900">
              <a:buFont typeface="+mj-lt"/>
              <a:buAutoNum type="arabicPeriod"/>
            </a:pPr>
            <a:r>
              <a:rPr lang="en-US" sz="1200">
                <a:solidFill>
                  <a:schemeClr val="tx2"/>
                </a:solidFill>
                <a:latin typeface="Times New Roman" pitchFamily="18" charset="0"/>
                <a:cs typeface="Times New Roman" pitchFamily="18" charset="0"/>
              </a:rPr>
              <a:t>Mampu menyeleksi informasi untuk di sesuaikan dengan kebutuhan dan kondisi sosial budaya masyarakat kita.</a:t>
            </a:r>
            <a:endParaRPr lang="id-ID" sz="1200">
              <a:solidFill>
                <a:schemeClr val="tx2"/>
              </a:solidFill>
              <a:latin typeface="Times New Roman" pitchFamily="18" charset="0"/>
              <a:cs typeface="Times New Roman" pitchFamily="18" charset="0"/>
            </a:endParaRPr>
          </a:p>
        </p:txBody>
      </p:sp>
      <p:sp>
        <p:nvSpPr>
          <p:cNvPr id="9" name="TextBox 8"/>
          <p:cNvSpPr txBox="1"/>
          <p:nvPr/>
        </p:nvSpPr>
        <p:spPr>
          <a:xfrm>
            <a:off x="2" y="2797790"/>
            <a:ext cx="4421874" cy="2308324"/>
          </a:xfrm>
          <a:prstGeom prst="rect">
            <a:avLst/>
          </a:prstGeom>
          <a:noFill/>
        </p:spPr>
        <p:txBody>
          <a:bodyPr wrap="square" rtlCol="0">
            <a:spAutoFit/>
          </a:bodyPr>
          <a:lstStyle/>
          <a:p>
            <a:pPr fontAlgn="base"/>
            <a:r>
              <a:rPr lang="en-MY" sz="1200" b="1">
                <a:solidFill>
                  <a:schemeClr val="tx2"/>
                </a:solidFill>
                <a:latin typeface="Times New Roman" pitchFamily="18" charset="0"/>
                <a:cs typeface="Times New Roman" pitchFamily="18" charset="0"/>
              </a:rPr>
              <a:t>Pengertian globalisasi menurut para ahli yaitu</a:t>
            </a:r>
            <a:r>
              <a:rPr lang="en-MY" sz="1200" b="1" smtClean="0">
                <a:solidFill>
                  <a:schemeClr val="tx2"/>
                </a:solidFill>
                <a:latin typeface="Times New Roman" pitchFamily="18" charset="0"/>
                <a:cs typeface="Times New Roman" pitchFamily="18" charset="0"/>
              </a:rPr>
              <a:t>:</a:t>
            </a:r>
            <a:endParaRPr lang="id-ID" sz="1200" b="1" smtClean="0">
              <a:solidFill>
                <a:schemeClr val="tx2"/>
              </a:solidFill>
              <a:latin typeface="Times New Roman" pitchFamily="18" charset="0"/>
              <a:cs typeface="Times New Roman" pitchFamily="18" charset="0"/>
            </a:endParaRPr>
          </a:p>
          <a:p>
            <a:pPr fontAlgn="base"/>
            <a:endParaRPr lang="id-ID" sz="1200">
              <a:solidFill>
                <a:schemeClr val="tx2"/>
              </a:solidFill>
              <a:latin typeface="Times New Roman" pitchFamily="18" charset="0"/>
              <a:cs typeface="Times New Roman" pitchFamily="18" charset="0"/>
            </a:endParaRPr>
          </a:p>
          <a:p>
            <a:pPr marL="228600" lvl="0" indent="-228600" fontAlgn="base">
              <a:buFont typeface="+mj-lt"/>
              <a:buAutoNum type="arabicPeriod"/>
            </a:pPr>
            <a:r>
              <a:rPr lang="en-MY" sz="1200">
                <a:solidFill>
                  <a:schemeClr val="tx2"/>
                </a:solidFill>
                <a:latin typeface="Times New Roman" pitchFamily="18" charset="0"/>
                <a:cs typeface="Times New Roman" pitchFamily="18" charset="0"/>
              </a:rPr>
              <a:t>John huckle (miriam stainer 1996) menyatakan bahwa globalisasi adalah suatu proses dengan mana kejadian, keputusan dan kegiatan di salah satu bagian dunia menjadi suatu konsekuensi, yang signifikan bagi indipidu dan masyarakat di daerah yang jauh.</a:t>
            </a:r>
            <a:endParaRPr lang="id-ID" sz="1200">
              <a:solidFill>
                <a:schemeClr val="tx2"/>
              </a:solidFill>
              <a:latin typeface="Times New Roman" pitchFamily="18" charset="0"/>
              <a:cs typeface="Times New Roman" pitchFamily="18" charset="0"/>
            </a:endParaRPr>
          </a:p>
          <a:p>
            <a:pPr marL="228600" lvl="0" indent="-228600" fontAlgn="base">
              <a:buFont typeface="+mj-lt"/>
              <a:buAutoNum type="arabicPeriod"/>
            </a:pPr>
            <a:r>
              <a:rPr lang="en-MY" sz="1200">
                <a:solidFill>
                  <a:schemeClr val="tx2"/>
                </a:solidFill>
                <a:latin typeface="Times New Roman" pitchFamily="18" charset="0"/>
                <a:cs typeface="Times New Roman" pitchFamily="18" charset="0"/>
              </a:rPr>
              <a:t>Albro (yaya  tahun 1998) menyatakan bahwa globalisasi adalah keseluruan proses di manamanusian di bumi ini diinkorporasikan ( di masukkan ) kedalam masyarakat dunia tunggal, masyaralat global.</a:t>
            </a:r>
            <a:endParaRPr lang="id-ID" sz="1200">
              <a:solidFill>
                <a:schemeClr val="tx2"/>
              </a:solidFill>
              <a:latin typeface="Times New Roman" pitchFamily="18" charset="0"/>
              <a:cs typeface="Times New Roman" pitchFamily="18" charset="0"/>
            </a:endParaRPr>
          </a:p>
          <a:p>
            <a:endParaRPr lang="id-ID" sz="1200">
              <a:solidFill>
                <a:schemeClr val="tx2"/>
              </a:solidFill>
              <a:latin typeface="Times New Roman" pitchFamily="18" charset="0"/>
              <a:cs typeface="Times New Roman" pitchFamily="18" charset="0"/>
            </a:endParaRPr>
          </a:p>
        </p:txBody>
      </p:sp>
      <p:sp>
        <p:nvSpPr>
          <p:cNvPr id="10" name="TextBox 9"/>
          <p:cNvSpPr txBox="1"/>
          <p:nvPr/>
        </p:nvSpPr>
        <p:spPr>
          <a:xfrm>
            <a:off x="2" y="4981433"/>
            <a:ext cx="7206016" cy="1384995"/>
          </a:xfrm>
          <a:prstGeom prst="rect">
            <a:avLst/>
          </a:prstGeom>
          <a:noFill/>
        </p:spPr>
        <p:txBody>
          <a:bodyPr wrap="square" rtlCol="0">
            <a:spAutoFit/>
          </a:bodyPr>
          <a:lstStyle/>
          <a:p>
            <a:pPr fontAlgn="base"/>
            <a:r>
              <a:rPr lang="en-MY" sz="1200">
                <a:solidFill>
                  <a:schemeClr val="tx2"/>
                </a:solidFill>
                <a:latin typeface="Times New Roman" pitchFamily="18" charset="0"/>
                <a:cs typeface="Times New Roman" pitchFamily="18" charset="0"/>
              </a:rPr>
              <a:t>Globalisasi mempunyai dampak baik positif maupun negatif sebagaimana yang di kemukakan oleh tilaar (1998) bahwa dampak </a:t>
            </a:r>
            <a:r>
              <a:rPr lang="en-MY" sz="1200" i="1">
                <a:solidFill>
                  <a:schemeClr val="tx2"/>
                </a:solidFill>
                <a:latin typeface="Times New Roman" pitchFamily="18" charset="0"/>
                <a:cs typeface="Times New Roman" pitchFamily="18" charset="0"/>
              </a:rPr>
              <a:t>positipnya</a:t>
            </a:r>
            <a:r>
              <a:rPr lang="en-MY" sz="1200">
                <a:solidFill>
                  <a:schemeClr val="tx2"/>
                </a:solidFill>
                <a:latin typeface="Times New Roman" pitchFamily="18" charset="0"/>
                <a:cs typeface="Times New Roman" pitchFamily="18" charset="0"/>
              </a:rPr>
              <a:t> akan menyebakan munculnya masyarakat mega kompetisi, di mana setiap orang berlomba untuk berbuat yang terbaik untuk mencapai yang terbaik pula. Dalam era globalisasi adalah era mengejar keunggulan dan kualitas sehingga masyarakat menjadi dinamis, aktif dan kreatif.</a:t>
            </a:r>
            <a:endParaRPr lang="id-ID" sz="1200">
              <a:solidFill>
                <a:schemeClr val="tx2"/>
              </a:solidFill>
              <a:latin typeface="Times New Roman" pitchFamily="18" charset="0"/>
              <a:cs typeface="Times New Roman" pitchFamily="18" charset="0"/>
            </a:endParaRPr>
          </a:p>
          <a:p>
            <a:pPr fontAlgn="base"/>
            <a:r>
              <a:rPr lang="en-MY" sz="1200">
                <a:solidFill>
                  <a:schemeClr val="tx2"/>
                </a:solidFill>
                <a:latin typeface="Times New Roman" pitchFamily="18" charset="0"/>
                <a:cs typeface="Times New Roman" pitchFamily="18" charset="0"/>
              </a:rPr>
              <a:t>Sebaliknya globalisasi juga bisa menjadi ancaman terhadap budaya bangsa. Globalisasi akan melahirkan budaya global dan akan menjadi ancaman bagi budaya lokal atau budaya bangsa.</a:t>
            </a:r>
            <a:endParaRPr lang="id-ID" sz="1200">
              <a:solidFill>
                <a:schemeClr val="tx2"/>
              </a:solidFill>
              <a:latin typeface="Times New Roman" pitchFamily="18" charset="0"/>
              <a:cs typeface="Times New Roman" pitchFamily="18" charset="0"/>
            </a:endParaRPr>
          </a:p>
          <a:p>
            <a:endParaRPr lang="id-ID" sz="1200">
              <a:solidFill>
                <a:schemeClr val="tx2"/>
              </a:solidFill>
              <a:latin typeface="Times New Roman" pitchFamily="18" charset="0"/>
              <a:cs typeface="Times New Roman" pitchFamily="18" charset="0"/>
            </a:endParaRPr>
          </a:p>
        </p:txBody>
      </p:sp>
      <p:sp>
        <p:nvSpPr>
          <p:cNvPr id="11" name="TextBox 10"/>
          <p:cNvSpPr txBox="1"/>
          <p:nvPr/>
        </p:nvSpPr>
        <p:spPr>
          <a:xfrm>
            <a:off x="5581935" y="40943"/>
            <a:ext cx="5977719" cy="2492990"/>
          </a:xfrm>
          <a:prstGeom prst="rect">
            <a:avLst/>
          </a:prstGeom>
          <a:noFill/>
        </p:spPr>
        <p:txBody>
          <a:bodyPr wrap="square" rtlCol="0">
            <a:spAutoFit/>
          </a:bodyPr>
          <a:lstStyle/>
          <a:p>
            <a:pPr fontAlgn="base"/>
            <a:r>
              <a:rPr lang="en-MY" sz="1200">
                <a:solidFill>
                  <a:schemeClr val="tx2"/>
                </a:solidFill>
                <a:latin typeface="Times New Roman" pitchFamily="18" charset="0"/>
                <a:cs typeface="Times New Roman" pitchFamily="18" charset="0"/>
              </a:rPr>
              <a:t>Pendidikan global adalah upaya sistematis untuk membentuk wawasan dan perspektif para siswa, karna melalui pendidikan global pawa siswa di bekali materi yang bersifat utuh dan menyeluruh yang berkaitan dengan masalah global.</a:t>
            </a:r>
            <a:endParaRPr lang="id-ID" sz="1200">
              <a:solidFill>
                <a:schemeClr val="tx2"/>
              </a:solidFill>
              <a:latin typeface="Times New Roman" pitchFamily="18" charset="0"/>
              <a:cs typeface="Times New Roman" pitchFamily="18" charset="0"/>
            </a:endParaRPr>
          </a:p>
          <a:p>
            <a:pPr fontAlgn="base"/>
            <a:r>
              <a:rPr lang="en-US" sz="1200">
                <a:solidFill>
                  <a:schemeClr val="tx2"/>
                </a:solidFill>
                <a:latin typeface="Times New Roman" pitchFamily="18" charset="0"/>
                <a:cs typeface="Times New Roman" pitchFamily="18" charset="0"/>
              </a:rPr>
              <a:t> </a:t>
            </a:r>
            <a:endParaRPr lang="id-ID" sz="1200">
              <a:solidFill>
                <a:schemeClr val="tx2"/>
              </a:solidFill>
              <a:latin typeface="Times New Roman" pitchFamily="18" charset="0"/>
              <a:cs typeface="Times New Roman" pitchFamily="18" charset="0"/>
            </a:endParaRPr>
          </a:p>
          <a:p>
            <a:pPr fontAlgn="base"/>
            <a:r>
              <a:rPr lang="en-MY" sz="1200">
                <a:solidFill>
                  <a:schemeClr val="tx2"/>
                </a:solidFill>
                <a:latin typeface="Times New Roman" pitchFamily="18" charset="0"/>
                <a:cs typeface="Times New Roman" pitchFamily="18" charset="0"/>
              </a:rPr>
              <a:t>Menurut hoopes (1997) menjelaskan bahwa pendidikan global memiliki 3 tujuan yaitu</a:t>
            </a:r>
            <a:r>
              <a:rPr lang="en-MY" sz="1200" smtClean="0">
                <a:solidFill>
                  <a:schemeClr val="tx2"/>
                </a:solidFill>
                <a:latin typeface="Times New Roman" pitchFamily="18" charset="0"/>
                <a:cs typeface="Times New Roman" pitchFamily="18" charset="0"/>
              </a:rPr>
              <a:t>:</a:t>
            </a:r>
            <a:endParaRPr lang="id-ID" sz="1200" smtClean="0">
              <a:solidFill>
                <a:schemeClr val="tx2"/>
              </a:solidFill>
              <a:latin typeface="Times New Roman" pitchFamily="18" charset="0"/>
              <a:cs typeface="Times New Roman" pitchFamily="18" charset="0"/>
            </a:endParaRPr>
          </a:p>
          <a:p>
            <a:pPr fontAlgn="base"/>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ü"/>
            </a:pPr>
            <a:r>
              <a:rPr lang="en-MY" sz="1200">
                <a:solidFill>
                  <a:schemeClr val="tx2"/>
                </a:solidFill>
                <a:latin typeface="Times New Roman" pitchFamily="18" charset="0"/>
                <a:cs typeface="Times New Roman" pitchFamily="18" charset="0"/>
              </a:rPr>
              <a:t>Pendidikan global memberikan pengalaman yang mengurangi rasa kedaeraan dan kesukuan</a:t>
            </a:r>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ü"/>
            </a:pPr>
            <a:r>
              <a:rPr lang="en-MY" sz="1200">
                <a:solidFill>
                  <a:schemeClr val="tx2"/>
                </a:solidFill>
                <a:latin typeface="Times New Roman" pitchFamily="18" charset="0"/>
                <a:cs typeface="Times New Roman" pitchFamily="18" charset="0"/>
              </a:rPr>
              <a:t>Pendidikan global memberikan pengalaman yang mempersiapkan siswa untuk mendekatkan diri dengan keragaman global.</a:t>
            </a:r>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ü"/>
            </a:pPr>
            <a:r>
              <a:rPr lang="en-MY" sz="1200">
                <a:solidFill>
                  <a:schemeClr val="tx2"/>
                </a:solidFill>
                <a:latin typeface="Times New Roman" pitchFamily="18" charset="0"/>
                <a:cs typeface="Times New Roman" pitchFamily="18" charset="0"/>
              </a:rPr>
              <a:t>Pendidikan global memberikan pengalaman tentang mengajar siswa untuk berpikir tentang mereka sendiri sebagai indipidu, sebagai warga suatu negara, dan sebagai anggota masyarakat manusia secara keseluruan.</a:t>
            </a:r>
            <a:endParaRPr lang="id-ID" sz="1200">
              <a:solidFill>
                <a:schemeClr val="tx2"/>
              </a:solidFill>
              <a:latin typeface="Times New Roman" pitchFamily="18" charset="0"/>
              <a:cs typeface="Times New Roman" pitchFamily="18" charset="0"/>
            </a:endParaRPr>
          </a:p>
          <a:p>
            <a:endParaRPr lang="id-ID" sz="1200">
              <a:solidFill>
                <a:schemeClr val="tx2"/>
              </a:solidFill>
              <a:latin typeface="Times New Roman" pitchFamily="18" charset="0"/>
              <a:cs typeface="Times New Roman" pitchFamily="18" charset="0"/>
            </a:endParaRPr>
          </a:p>
        </p:txBody>
      </p:sp>
      <p:cxnSp>
        <p:nvCxnSpPr>
          <p:cNvPr id="15" name="Elbow Connector 14"/>
          <p:cNvCxnSpPr/>
          <p:nvPr/>
        </p:nvCxnSpPr>
        <p:spPr>
          <a:xfrm rot="16200000" flipH="1">
            <a:off x="2869442" y="2712493"/>
            <a:ext cx="6858000" cy="1433015"/>
          </a:xfrm>
          <a:prstGeom prst="bentConnector3">
            <a:avLst>
              <a:gd name="adj1" fmla="val 71692"/>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Placeholder 7" descr="Insects">
            <a:extLst>
              <a:ext uri="{FF2B5EF4-FFF2-40B4-BE49-F238E27FC236}">
                <a16:creationId xmlns="" xmlns:a16="http://schemas.microsoft.com/office/drawing/2014/main" id="{16E0D6D7-6287-47B7-941F-38445A4A6B7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406" b="98690" l="6591" r="66426"/>
                    </a14:imgEffect>
                  </a14:imgLayer>
                </a14:imgProps>
              </a:ext>
            </a:extLst>
          </a:blip>
          <a:srcRect l="12" t="53919" r="32264"/>
          <a:stretch/>
        </p:blipFill>
        <p:spPr>
          <a:xfrm>
            <a:off x="8176335" y="3631149"/>
            <a:ext cx="4174888" cy="2679891"/>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181" y="177421"/>
            <a:ext cx="6373505" cy="646331"/>
          </a:xfrm>
          <a:prstGeom prst="rect">
            <a:avLst/>
          </a:prstGeom>
          <a:noFill/>
        </p:spPr>
        <p:txBody>
          <a:bodyPr wrap="square" rtlCol="0">
            <a:spAutoFit/>
          </a:bodyPr>
          <a:lstStyle/>
          <a:p>
            <a:pPr marL="285750" indent="-285750">
              <a:buFont typeface="Wingdings" pitchFamily="2" charset="2"/>
              <a:buChar char="Ø"/>
            </a:pPr>
            <a:r>
              <a:rPr lang="en-MY" b="1">
                <a:solidFill>
                  <a:schemeClr val="tx2"/>
                </a:solidFill>
                <a:latin typeface="Times New Roman" pitchFamily="18" charset="0"/>
                <a:cs typeface="Times New Roman" pitchFamily="18" charset="0"/>
              </a:rPr>
              <a:t>Dimensi, Manfaat Tujuan Dan Masalah Perspektif Global</a:t>
            </a:r>
            <a:endParaRPr lang="id-ID">
              <a:solidFill>
                <a:schemeClr val="tx2"/>
              </a:solidFill>
              <a:latin typeface="Times New Roman" pitchFamily="18" charset="0"/>
              <a:cs typeface="Times New Roman" pitchFamily="18" charset="0"/>
            </a:endParaRPr>
          </a:p>
          <a:p>
            <a:pPr marL="285750" indent="-285750">
              <a:buFont typeface="Wingdings" pitchFamily="2" charset="2"/>
              <a:buChar char="Ø"/>
            </a:pPr>
            <a:endParaRPr lang="id-ID">
              <a:solidFill>
                <a:schemeClr val="tx2"/>
              </a:solidFill>
              <a:latin typeface="Times New Roman" pitchFamily="18" charset="0"/>
              <a:cs typeface="Times New Roman" pitchFamily="18" charset="0"/>
            </a:endParaRPr>
          </a:p>
        </p:txBody>
      </p:sp>
      <p:sp>
        <p:nvSpPr>
          <p:cNvPr id="6" name="TextBox 5"/>
          <p:cNvSpPr txBox="1"/>
          <p:nvPr/>
        </p:nvSpPr>
        <p:spPr>
          <a:xfrm>
            <a:off x="109181" y="823752"/>
            <a:ext cx="4954138" cy="5876096"/>
          </a:xfrm>
          <a:prstGeom prst="rect">
            <a:avLst/>
          </a:prstGeom>
          <a:noFill/>
        </p:spPr>
        <p:txBody>
          <a:bodyPr wrap="square" rtlCol="0">
            <a:spAutoFit/>
          </a:bodyPr>
          <a:lstStyle/>
          <a:p>
            <a:pPr fontAlgn="base">
              <a:lnSpc>
                <a:spcPct val="150000"/>
              </a:lnSpc>
            </a:pPr>
            <a:r>
              <a:rPr lang="en-MY" sz="1200">
                <a:solidFill>
                  <a:schemeClr val="tx2"/>
                </a:solidFill>
                <a:latin typeface="Times New Roman" pitchFamily="18" charset="0"/>
                <a:cs typeface="Times New Roman" pitchFamily="18" charset="0"/>
              </a:rPr>
              <a:t>Perspektif global adalah merupakan suatu pendekatan menyeluruh yang mencoba memahami keterkaitan guru dan siswa dalam memahami hubungan mereka dengan masyarakat dunia</a:t>
            </a:r>
            <a:r>
              <a:rPr lang="en-MY" sz="1200" smtClean="0">
                <a:solidFill>
                  <a:schemeClr val="tx2"/>
                </a:solidFill>
                <a:latin typeface="Times New Roman" pitchFamily="18" charset="0"/>
                <a:cs typeface="Times New Roman" pitchFamily="18" charset="0"/>
              </a:rPr>
              <a:t>.</a:t>
            </a:r>
            <a:endParaRPr lang="id-ID" sz="1200" smtClean="0">
              <a:solidFill>
                <a:schemeClr val="tx2"/>
              </a:solidFill>
              <a:latin typeface="Times New Roman" pitchFamily="18" charset="0"/>
              <a:cs typeface="Times New Roman" pitchFamily="18" charset="0"/>
            </a:endParaRPr>
          </a:p>
          <a:p>
            <a:pPr fontAlgn="base">
              <a:lnSpc>
                <a:spcPct val="150000"/>
              </a:lnSpc>
            </a:pPr>
            <a:endParaRPr lang="id-ID" sz="1200">
              <a:solidFill>
                <a:schemeClr val="tx2"/>
              </a:solidFill>
              <a:latin typeface="Times New Roman" pitchFamily="18" charset="0"/>
              <a:cs typeface="Times New Roman" pitchFamily="18" charset="0"/>
            </a:endParaRPr>
          </a:p>
          <a:p>
            <a:pPr fontAlgn="base">
              <a:lnSpc>
                <a:spcPct val="150000"/>
              </a:lnSpc>
            </a:pPr>
            <a:r>
              <a:rPr lang="en-MY" sz="1200">
                <a:solidFill>
                  <a:schemeClr val="tx2"/>
                </a:solidFill>
                <a:latin typeface="Times New Roman" pitchFamily="18" charset="0"/>
                <a:cs typeface="Times New Roman" pitchFamily="18" charset="0"/>
              </a:rPr>
              <a:t>Perspektif global bertitik tolak dari kehidupan sehari-hari, dan peristiwa yang terjadi sehari-hari misalnya pengangguran, kelaparan, pestisida, kepadatan penduduk, pengungsi dan sebagainya yang mempunyai dampak </a:t>
            </a:r>
            <a:r>
              <a:rPr lang="en-MY" sz="1200" smtClean="0">
                <a:solidFill>
                  <a:schemeClr val="tx2"/>
                </a:solidFill>
                <a:latin typeface="Times New Roman" pitchFamily="18" charset="0"/>
                <a:cs typeface="Times New Roman" pitchFamily="18" charset="0"/>
              </a:rPr>
              <a:t>global</a:t>
            </a:r>
            <a:r>
              <a:rPr lang="id-ID" sz="1200" smtClean="0">
                <a:solidFill>
                  <a:schemeClr val="tx2"/>
                </a:solidFill>
                <a:latin typeface="Times New Roman" pitchFamily="18" charset="0"/>
                <a:cs typeface="Times New Roman" pitchFamily="18" charset="0"/>
              </a:rPr>
              <a:t>. </a:t>
            </a:r>
          </a:p>
          <a:p>
            <a:pPr fontAlgn="base">
              <a:lnSpc>
                <a:spcPct val="150000"/>
              </a:lnSpc>
            </a:pPr>
            <a:endParaRPr lang="id-ID" sz="1200">
              <a:solidFill>
                <a:schemeClr val="tx2"/>
              </a:solidFill>
              <a:latin typeface="Times New Roman" pitchFamily="18" charset="0"/>
              <a:cs typeface="Times New Roman" pitchFamily="18" charset="0"/>
            </a:endParaRPr>
          </a:p>
          <a:p>
            <a:pPr fontAlgn="base">
              <a:lnSpc>
                <a:spcPct val="150000"/>
              </a:lnSpc>
            </a:pPr>
            <a:r>
              <a:rPr lang="en-MY" sz="1200" smtClean="0">
                <a:solidFill>
                  <a:schemeClr val="tx2"/>
                </a:solidFill>
                <a:latin typeface="Times New Roman" pitchFamily="18" charset="0"/>
                <a:cs typeface="Times New Roman" pitchFamily="18" charset="0"/>
              </a:rPr>
              <a:t>Dalam kaitannyan </a:t>
            </a:r>
            <a:r>
              <a:rPr lang="en-MY" sz="1200">
                <a:solidFill>
                  <a:schemeClr val="tx2"/>
                </a:solidFill>
                <a:latin typeface="Times New Roman" pitchFamily="18" charset="0"/>
                <a:cs typeface="Times New Roman" pitchFamily="18" charset="0"/>
              </a:rPr>
              <a:t>dengan budaya dalam era globalisasi ini, makagiansar (mimbar 1990) mengajukan 4 dimensi yaitu</a:t>
            </a:r>
            <a:r>
              <a:rPr lang="en-MY" sz="1200" smtClean="0">
                <a:solidFill>
                  <a:schemeClr val="tx2"/>
                </a:solidFill>
                <a:latin typeface="Times New Roman" pitchFamily="18" charset="0"/>
                <a:cs typeface="Times New Roman" pitchFamily="18" charset="0"/>
              </a:rPr>
              <a:t>:</a:t>
            </a:r>
            <a:endParaRPr lang="id-ID" sz="1200" smtClean="0">
              <a:solidFill>
                <a:schemeClr val="tx2"/>
              </a:solidFill>
              <a:latin typeface="Times New Roman" pitchFamily="18" charset="0"/>
              <a:cs typeface="Times New Roman" pitchFamily="18" charset="0"/>
            </a:endParaRPr>
          </a:p>
          <a:p>
            <a:pPr fontAlgn="base">
              <a:lnSpc>
                <a:spcPct val="150000"/>
              </a:lnSpc>
            </a:pPr>
            <a:endParaRPr lang="id-ID" sz="1200">
              <a:solidFill>
                <a:schemeClr val="tx2"/>
              </a:solidFill>
              <a:latin typeface="Times New Roman" pitchFamily="18" charset="0"/>
              <a:cs typeface="Times New Roman" pitchFamily="18" charset="0"/>
            </a:endParaRPr>
          </a:p>
          <a:p>
            <a:pPr marL="171450" lvl="0" indent="-171450" fontAlgn="base">
              <a:lnSpc>
                <a:spcPct val="150000"/>
              </a:lnSpc>
              <a:buFont typeface="Wingdings" pitchFamily="2" charset="2"/>
              <a:buChar char="Ø"/>
            </a:pPr>
            <a:r>
              <a:rPr lang="en-MY" sz="1200">
                <a:solidFill>
                  <a:schemeClr val="tx2"/>
                </a:solidFill>
                <a:latin typeface="Times New Roman" pitchFamily="18" charset="0"/>
                <a:cs typeface="Times New Roman" pitchFamily="18" charset="0"/>
              </a:rPr>
              <a:t>Afirmasi atau penegasan dari dimensi budaya dalam proses pembangunan bangsa dan masyarakat. Nilai budaya suatu bangsa menjadi landasan bagi pembangunan suatu negara serta merupakan alat seleksi bagi pengaruh luar sudah tak terkendali lagi.</a:t>
            </a:r>
            <a:endParaRPr lang="id-ID" sz="1200">
              <a:solidFill>
                <a:schemeClr val="tx2"/>
              </a:solidFill>
              <a:latin typeface="Times New Roman" pitchFamily="18" charset="0"/>
              <a:cs typeface="Times New Roman" pitchFamily="18" charset="0"/>
            </a:endParaRPr>
          </a:p>
          <a:p>
            <a:pPr marL="171450" lvl="0" indent="-171450" fontAlgn="base">
              <a:lnSpc>
                <a:spcPct val="150000"/>
              </a:lnSpc>
              <a:buFont typeface="Wingdings" pitchFamily="2" charset="2"/>
              <a:buChar char="Ø"/>
            </a:pPr>
            <a:r>
              <a:rPr lang="en-MY" sz="1200">
                <a:solidFill>
                  <a:schemeClr val="tx2"/>
                </a:solidFill>
                <a:latin typeface="Times New Roman" pitchFamily="18" charset="0"/>
                <a:cs typeface="Times New Roman" pitchFamily="18" charset="0"/>
              </a:rPr>
              <a:t>Mereafirmasi dan mengembangkan identitas budaya dan setiap kelomok manusia berhak di akui identitas </a:t>
            </a:r>
            <a:r>
              <a:rPr lang="en-MY" sz="1200" smtClean="0">
                <a:solidFill>
                  <a:schemeClr val="tx2"/>
                </a:solidFill>
                <a:latin typeface="Times New Roman" pitchFamily="18" charset="0"/>
                <a:cs typeface="Times New Roman" pitchFamily="18" charset="0"/>
              </a:rPr>
              <a:t>budayanya</a:t>
            </a:r>
            <a:r>
              <a:rPr lang="id-ID" sz="1200" smtClean="0">
                <a:solidFill>
                  <a:schemeClr val="tx2"/>
                </a:solidFill>
                <a:latin typeface="Times New Roman" pitchFamily="18" charset="0"/>
                <a:cs typeface="Times New Roman" pitchFamily="18" charset="0"/>
              </a:rPr>
              <a:t>.</a:t>
            </a:r>
            <a:endParaRPr lang="id-ID" sz="1200">
              <a:solidFill>
                <a:schemeClr val="tx2"/>
              </a:solidFill>
              <a:latin typeface="Times New Roman" pitchFamily="18" charset="0"/>
              <a:cs typeface="Times New Roman" pitchFamily="18" charset="0"/>
            </a:endParaRPr>
          </a:p>
          <a:p>
            <a:pPr marL="171450" lvl="0" indent="-171450" fontAlgn="base">
              <a:lnSpc>
                <a:spcPct val="150000"/>
              </a:lnSpc>
              <a:buFont typeface="Wingdings" pitchFamily="2" charset="2"/>
              <a:buChar char="Ø"/>
            </a:pPr>
            <a:r>
              <a:rPr lang="en-MY" sz="1200">
                <a:solidFill>
                  <a:schemeClr val="tx2"/>
                </a:solidFill>
                <a:latin typeface="Times New Roman" pitchFamily="18" charset="0"/>
                <a:cs typeface="Times New Roman" pitchFamily="18" charset="0"/>
              </a:rPr>
              <a:t>Partisipasi bahwa dalam pengembangan suatu bangsa dan negara partisipasi dari msyarakat sangat di </a:t>
            </a:r>
            <a:r>
              <a:rPr lang="en-MY" sz="1200" smtClean="0">
                <a:solidFill>
                  <a:schemeClr val="tx2"/>
                </a:solidFill>
                <a:latin typeface="Times New Roman" pitchFamily="18" charset="0"/>
                <a:cs typeface="Times New Roman" pitchFamily="18" charset="0"/>
              </a:rPr>
              <a:t>perlukan</a:t>
            </a:r>
            <a:r>
              <a:rPr lang="id-ID" sz="1200" smtClean="0">
                <a:solidFill>
                  <a:schemeClr val="tx2"/>
                </a:solidFill>
                <a:latin typeface="Times New Roman" pitchFamily="18" charset="0"/>
                <a:cs typeface="Times New Roman" pitchFamily="18" charset="0"/>
              </a:rPr>
              <a:t>.</a:t>
            </a:r>
            <a:endParaRPr lang="id-ID" sz="1200">
              <a:solidFill>
                <a:schemeClr val="tx2"/>
              </a:solidFill>
              <a:latin typeface="Times New Roman" pitchFamily="18" charset="0"/>
              <a:cs typeface="Times New Roman" pitchFamily="18" charset="0"/>
            </a:endParaRPr>
          </a:p>
          <a:p>
            <a:pPr marL="171450" lvl="0" indent="-171450" fontAlgn="base">
              <a:lnSpc>
                <a:spcPct val="150000"/>
              </a:lnSpc>
              <a:buFont typeface="Wingdings" pitchFamily="2" charset="2"/>
              <a:buChar char="Ø"/>
            </a:pPr>
            <a:r>
              <a:rPr lang="en-MY" sz="1200">
                <a:solidFill>
                  <a:schemeClr val="tx2"/>
                </a:solidFill>
                <a:latin typeface="Times New Roman" pitchFamily="18" charset="0"/>
                <a:cs typeface="Times New Roman" pitchFamily="18" charset="0"/>
              </a:rPr>
              <a:t>Memajuakn kerja sama budaya antar </a:t>
            </a:r>
            <a:r>
              <a:rPr lang="en-MY" sz="1200" smtClean="0">
                <a:solidFill>
                  <a:schemeClr val="tx2"/>
                </a:solidFill>
                <a:latin typeface="Times New Roman" pitchFamily="18" charset="0"/>
                <a:cs typeface="Times New Roman" pitchFamily="18" charset="0"/>
              </a:rPr>
              <a:t>bangsa</a:t>
            </a:r>
            <a:r>
              <a:rPr lang="id-ID" sz="1200" smtClean="0">
                <a:solidFill>
                  <a:schemeClr val="tx2"/>
                </a:solidFill>
                <a:latin typeface="Times New Roman" pitchFamily="18" charset="0"/>
                <a:cs typeface="Times New Roman" pitchFamily="18" charset="0"/>
              </a:rPr>
              <a:t>.</a:t>
            </a:r>
            <a:endParaRPr lang="id-ID" sz="1200">
              <a:solidFill>
                <a:schemeClr val="tx2"/>
              </a:solidFill>
              <a:latin typeface="Times New Roman" pitchFamily="18" charset="0"/>
              <a:cs typeface="Times New Roman" pitchFamily="18" charset="0"/>
            </a:endParaRPr>
          </a:p>
          <a:p>
            <a:pPr>
              <a:lnSpc>
                <a:spcPct val="150000"/>
              </a:lnSpc>
            </a:pPr>
            <a:endParaRPr lang="id-ID" sz="1200">
              <a:solidFill>
                <a:schemeClr val="tx2"/>
              </a:solidFill>
              <a:latin typeface="Times New Roman" pitchFamily="18" charset="0"/>
              <a:cs typeface="Times New Roman" pitchFamily="18" charset="0"/>
            </a:endParaRPr>
          </a:p>
        </p:txBody>
      </p:sp>
      <p:sp>
        <p:nvSpPr>
          <p:cNvPr id="7" name="TextBox 6"/>
          <p:cNvSpPr txBox="1"/>
          <p:nvPr/>
        </p:nvSpPr>
        <p:spPr>
          <a:xfrm>
            <a:off x="6005015" y="823752"/>
            <a:ext cx="5527343" cy="5355312"/>
          </a:xfrm>
          <a:prstGeom prst="rect">
            <a:avLst/>
          </a:prstGeom>
          <a:noFill/>
        </p:spPr>
        <p:txBody>
          <a:bodyPr wrap="square" rtlCol="0">
            <a:spAutoFit/>
          </a:bodyPr>
          <a:lstStyle/>
          <a:p>
            <a:pPr fontAlgn="base"/>
            <a:r>
              <a:rPr lang="en-MY" sz="1200" smtClean="0">
                <a:solidFill>
                  <a:schemeClr val="tx2"/>
                </a:solidFill>
                <a:latin typeface="Times New Roman" pitchFamily="18" charset="0"/>
                <a:cs typeface="Times New Roman" pitchFamily="18" charset="0"/>
              </a:rPr>
              <a:t>Manfaat dan kegunaan dari mempelajari perspektif global antara lain sebagai berikut:</a:t>
            </a:r>
            <a:endParaRPr lang="id-ID" sz="1200" smtClean="0">
              <a:solidFill>
                <a:schemeClr val="tx2"/>
              </a:solidFill>
              <a:latin typeface="Times New Roman" pitchFamily="18" charset="0"/>
              <a:cs typeface="Times New Roman" pitchFamily="18" charset="0"/>
            </a:endParaRPr>
          </a:p>
          <a:p>
            <a:pPr fontAlgn="base"/>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Meningkatkan wawassan dan kesadaran para guru dan bahkan siswa bahwa kita bukan hanya penghuni dari 1 kampung, propinsi, negara, akan tetapi penduduk dari satu dunia yang mempunyai ketergantungan satu sama lain. Oleh karena itu dalam bersikap dan bertindak harus mencerminkan sebagai warga negara</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Menambah dan memperluas pengetahuan kita tentang dunia sehingga kita dapat mengikut perkembangan dunia dalam berbagai aspek terutama dalam perkembangan iptek</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Mengondisikan para mahasiswa untuk berpikir integral bukan general sehinggal suatu gejala atau masalah dapat di tanggulangi dari berbagai aspek</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Melatih kepekaan dan kepedulian mahasiswa terhadap perkembangan dunia</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US" sz="1200" smtClean="0">
                <a:solidFill>
                  <a:schemeClr val="tx2"/>
                </a:solidFill>
                <a:latin typeface="Times New Roman" pitchFamily="18" charset="0"/>
                <a:cs typeface="Times New Roman" pitchFamily="18" charset="0"/>
              </a:rPr>
              <a:t>Tujuan diberikannya perspektif global adalah sebagai berikut:</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Mendorong para guru untuk mempelajari lebih banyak tentang materi dan maslah yang berkaitan dengan masalah global</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Mendorong para guru untuk mempelajari maslah yang berkaitan dengan lingtas budaya</a:t>
            </a:r>
            <a:endParaRPr lang="id-ID" sz="1200" smtClean="0">
              <a:solidFill>
                <a:schemeClr val="tx2"/>
              </a:solidFill>
              <a:latin typeface="Times New Roman" pitchFamily="18" charset="0"/>
              <a:cs typeface="Times New Roman" pitchFamily="18" charset="0"/>
            </a:endParaRPr>
          </a:p>
          <a:p>
            <a:pPr marL="228600" lvl="0" indent="-228600" fontAlgn="base">
              <a:lnSpc>
                <a:spcPct val="150000"/>
              </a:lnSpc>
              <a:buFont typeface="+mj-lt"/>
              <a:buAutoNum type="arabicPeriod"/>
            </a:pPr>
            <a:r>
              <a:rPr lang="en-MY" sz="1200" smtClean="0">
                <a:solidFill>
                  <a:schemeClr val="tx2"/>
                </a:solidFill>
                <a:latin typeface="Times New Roman" pitchFamily="18" charset="0"/>
                <a:cs typeface="Times New Roman" pitchFamily="18" charset="0"/>
              </a:rPr>
              <a:t>Mengembangkan dan memahami makna perspektif global baik dalam kehidupan sehari-hari maupun dalam pengembangan propesinya</a:t>
            </a:r>
            <a:endParaRPr lang="id-ID" sz="1200" smtClean="0">
              <a:solidFill>
                <a:schemeClr val="tx2"/>
              </a:solidFill>
              <a:latin typeface="Times New Roman" pitchFamily="18" charset="0"/>
              <a:cs typeface="Times New Roman" pitchFamily="18" charset="0"/>
            </a:endParaRPr>
          </a:p>
          <a:p>
            <a:endParaRPr lang="id-ID" sz="1200">
              <a:solidFill>
                <a:schemeClr val="tx2"/>
              </a:solidFill>
              <a:latin typeface="Times New Roman" pitchFamily="18" charset="0"/>
              <a:cs typeface="Times New Roman" pitchFamily="18" charset="0"/>
            </a:endParaRPr>
          </a:p>
        </p:txBody>
      </p:sp>
      <p:pic>
        <p:nvPicPr>
          <p:cNvPr id="8" name="Picture Placeholder 5" descr="Tiger">
            <a:extLst>
              <a:ext uri="{FF2B5EF4-FFF2-40B4-BE49-F238E27FC236}">
                <a16:creationId xmlns="" xmlns:a16="http://schemas.microsoft.com/office/drawing/2014/main" id="{E5E9A6B1-78F6-4390-A821-8F0183781E84}"/>
              </a:ext>
            </a:extLst>
          </p:cNvPr>
          <p:cNvPicPr>
            <a:picLocks noChangeAspect="1"/>
          </p:cNvPicPr>
          <p:nvPr/>
        </p:nvPicPr>
        <p:blipFill>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253" b="99495" l="9948" r="89922">
                        <a14:foregroundMark x1="28934" y1="6818" x2="51495" y2="65572"/>
                        <a14:foregroundMark x1="70221" y1="4966" x2="44928" y2="35943"/>
                        <a14:foregroundMark x1="64499" y1="61953" x2="56242" y2="82997"/>
                        <a14:foregroundMark x1="33745" y1="60354" x2="41808" y2="83754"/>
                        <a14:foregroundMark x1="69766" y1="69781" x2="78999" y2="77525"/>
                        <a14:foregroundMark x1="50910" y1="94949" x2="78999" y2="90404"/>
                        <a14:foregroundMark x1="80299" y1="89141" x2="80819" y2="79377"/>
                      </a14:backgroundRemoval>
                    </a14:imgEffect>
                  </a14:imgLayer>
                </a14:imgProps>
              </a:ext>
            </a:extLst>
          </a:blip>
          <a:srcRect l="28" r="28"/>
          <a:stretch>
            <a:fillRect/>
          </a:stretch>
        </p:blipFill>
        <p:spPr>
          <a:xfrm>
            <a:off x="4417009" y="5377798"/>
            <a:ext cx="1915556" cy="1480202"/>
          </a:xfrm>
          <a:prstGeom prst="rect">
            <a:avLst/>
          </a:prstGeom>
        </p:spPr>
      </p:pic>
    </p:spTree>
    <p:extLst>
      <p:ext uri="{BB962C8B-B14F-4D97-AF65-F5344CB8AC3E}">
        <p14:creationId xmlns:p14="http://schemas.microsoft.com/office/powerpoint/2010/main" val="13064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25" y="272955"/>
            <a:ext cx="5104263" cy="6370975"/>
          </a:xfrm>
          <a:prstGeom prst="rect">
            <a:avLst/>
          </a:prstGeom>
          <a:noFill/>
        </p:spPr>
        <p:txBody>
          <a:bodyPr wrap="square" rtlCol="0">
            <a:spAutoFit/>
          </a:bodyPr>
          <a:lstStyle/>
          <a:p>
            <a:pPr marL="171450" lvl="0" indent="-171450" fontAlgn="base">
              <a:buFont typeface="Wingdings" pitchFamily="2" charset="2"/>
              <a:buChar char="Ø"/>
            </a:pPr>
            <a:r>
              <a:rPr lang="id-ID" sz="1200" b="1">
                <a:solidFill>
                  <a:schemeClr val="tx2"/>
                </a:solidFill>
                <a:latin typeface="Times New Roman" pitchFamily="18" charset="0"/>
                <a:cs typeface="Times New Roman" pitchFamily="18" charset="0"/>
              </a:rPr>
              <a:t>Ciri-ciri </a:t>
            </a:r>
            <a:r>
              <a:rPr lang="id-ID" sz="1200" b="1" smtClean="0">
                <a:solidFill>
                  <a:schemeClr val="tx2"/>
                </a:solidFill>
                <a:latin typeface="Times New Roman" pitchFamily="18" charset="0"/>
                <a:cs typeface="Times New Roman" pitchFamily="18" charset="0"/>
              </a:rPr>
              <a:t>globalisasi</a:t>
            </a:r>
          </a:p>
          <a:p>
            <a:pPr lvl="0" fontAlgn="base"/>
            <a:endParaRPr lang="id-ID" sz="1200">
              <a:solidFill>
                <a:schemeClr val="tx2"/>
              </a:solidFill>
              <a:latin typeface="Times New Roman" pitchFamily="18" charset="0"/>
              <a:cs typeface="Times New Roman" pitchFamily="18" charset="0"/>
            </a:endParaRPr>
          </a:p>
          <a:p>
            <a:pPr lvl="0" fontAlgn="base"/>
            <a:r>
              <a:rPr lang="id-ID" sz="1200">
                <a:solidFill>
                  <a:schemeClr val="tx2"/>
                </a:solidFill>
                <a:latin typeface="Times New Roman" pitchFamily="18" charset="0"/>
                <a:cs typeface="Times New Roman" pitchFamily="18" charset="0"/>
              </a:rPr>
              <a:t>Adanya ketergantungan antara pasar dan produksi dengan kerjasama ekonomi antar negara tersebut.</a:t>
            </a:r>
          </a:p>
          <a:p>
            <a:pPr lvl="0" fontAlgn="base"/>
            <a:r>
              <a:rPr lang="id-ID" sz="1200">
                <a:solidFill>
                  <a:schemeClr val="tx2"/>
                </a:solidFill>
                <a:latin typeface="Times New Roman" pitchFamily="18" charset="0"/>
                <a:cs typeface="Times New Roman" pitchFamily="18" charset="0"/>
              </a:rPr>
              <a:t>Adanya perkembangan teknologi di berbagai aspek.</a:t>
            </a:r>
          </a:p>
          <a:p>
            <a:pPr lvl="0" fontAlgn="base"/>
            <a:r>
              <a:rPr lang="id-ID" sz="1200">
                <a:solidFill>
                  <a:schemeClr val="tx2"/>
                </a:solidFill>
                <a:latin typeface="Times New Roman" pitchFamily="18" charset="0"/>
                <a:cs typeface="Times New Roman" pitchFamily="18" charset="0"/>
              </a:rPr>
              <a:t>Adanya berbagai macam masalah bersama yang harus diselesaikan seperti pencemaran lingkungan.</a:t>
            </a:r>
          </a:p>
          <a:p>
            <a:pPr lvl="0" fontAlgn="base"/>
            <a:r>
              <a:rPr lang="id-ID" sz="1200">
                <a:solidFill>
                  <a:schemeClr val="tx2"/>
                </a:solidFill>
                <a:latin typeface="Times New Roman" pitchFamily="18" charset="0"/>
                <a:cs typeface="Times New Roman" pitchFamily="18" charset="0"/>
              </a:rPr>
              <a:t>Adanya pertukaran akulturasi tanpa disadari, seperti budaya K-pop.</a:t>
            </a:r>
          </a:p>
          <a:p>
            <a:pPr fontAlgn="base"/>
            <a:r>
              <a:rPr lang="id-ID" sz="1200">
                <a:solidFill>
                  <a:schemeClr val="tx2"/>
                </a:solidFill>
                <a:latin typeface="Times New Roman" pitchFamily="18" charset="0"/>
                <a:cs typeface="Times New Roman" pitchFamily="18" charset="0"/>
              </a:rPr>
              <a:t> </a:t>
            </a:r>
          </a:p>
          <a:p>
            <a:pPr marL="171450" lvl="0" indent="-171450" fontAlgn="base">
              <a:buFont typeface="Wingdings" pitchFamily="2" charset="2"/>
              <a:buChar char="Ø"/>
            </a:pPr>
            <a:r>
              <a:rPr lang="id-ID" sz="1200" b="1">
                <a:solidFill>
                  <a:schemeClr val="tx2"/>
                </a:solidFill>
                <a:latin typeface="Times New Roman" pitchFamily="18" charset="0"/>
                <a:cs typeface="Times New Roman" pitchFamily="18" charset="0"/>
              </a:rPr>
              <a:t>Aspek </a:t>
            </a:r>
            <a:r>
              <a:rPr lang="id-ID" sz="1200" b="1" smtClean="0">
                <a:solidFill>
                  <a:schemeClr val="tx2"/>
                </a:solidFill>
                <a:latin typeface="Times New Roman" pitchFamily="18" charset="0"/>
                <a:cs typeface="Times New Roman" pitchFamily="18" charset="0"/>
              </a:rPr>
              <a:t>globalisasi</a:t>
            </a:r>
          </a:p>
          <a:p>
            <a:pPr lvl="0" fontAlgn="base"/>
            <a:endParaRPr lang="id-ID" sz="1200">
              <a:solidFill>
                <a:schemeClr val="tx2"/>
              </a:solidFill>
              <a:latin typeface="Times New Roman" pitchFamily="18" charset="0"/>
              <a:cs typeface="Times New Roman" pitchFamily="18" charset="0"/>
            </a:endParaRPr>
          </a:p>
          <a:p>
            <a:pPr fontAlgn="base"/>
            <a:r>
              <a:rPr lang="id-ID" sz="1200">
                <a:solidFill>
                  <a:schemeClr val="tx2"/>
                </a:solidFill>
                <a:latin typeface="Times New Roman" pitchFamily="18" charset="0"/>
                <a:cs typeface="Times New Roman" pitchFamily="18" charset="0"/>
              </a:rPr>
              <a:t>Globalisasi mempengaruhi beberapa aspek di kehidupan masyarakat, yaitu</a:t>
            </a:r>
            <a:r>
              <a:rPr lang="id-ID" sz="1200" smtClean="0">
                <a:solidFill>
                  <a:schemeClr val="tx2"/>
                </a:solidFill>
                <a:latin typeface="Times New Roman" pitchFamily="18" charset="0"/>
                <a:cs typeface="Times New Roman" pitchFamily="18" charset="0"/>
              </a:rPr>
              <a:t>:</a:t>
            </a:r>
          </a:p>
          <a:p>
            <a:pPr fontAlgn="base"/>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
            </a:pPr>
            <a:r>
              <a:rPr lang="id-ID" sz="1200">
                <a:solidFill>
                  <a:schemeClr val="tx2"/>
                </a:solidFill>
                <a:latin typeface="Times New Roman" pitchFamily="18" charset="0"/>
                <a:cs typeface="Times New Roman" pitchFamily="18" charset="0"/>
              </a:rPr>
              <a:t>Aspek IPTEK</a:t>
            </a:r>
          </a:p>
          <a:p>
            <a:pPr fontAlgn="base"/>
            <a:r>
              <a:rPr lang="id-ID" sz="1200">
                <a:solidFill>
                  <a:schemeClr val="tx2"/>
                </a:solidFill>
                <a:latin typeface="Times New Roman" pitchFamily="18" charset="0"/>
                <a:cs typeface="Times New Roman" pitchFamily="18" charset="0"/>
              </a:rPr>
              <a:t>Akibat adanya globalisasi masa kini, aspek ilmu pengetahuan dan teknologi semakin berkembang pesat contohnya internet dan smartphone</a:t>
            </a:r>
            <a:r>
              <a:rPr lang="id-ID" sz="1200" smtClean="0">
                <a:solidFill>
                  <a:schemeClr val="tx2"/>
                </a:solidFill>
                <a:latin typeface="Times New Roman" pitchFamily="18" charset="0"/>
                <a:cs typeface="Times New Roman" pitchFamily="18" charset="0"/>
              </a:rPr>
              <a:t>.</a:t>
            </a:r>
          </a:p>
          <a:p>
            <a:pPr fontAlgn="base"/>
            <a:endParaRPr lang="id-ID" sz="1200">
              <a:solidFill>
                <a:schemeClr val="tx2"/>
              </a:solidFill>
              <a:latin typeface="Times New Roman" pitchFamily="18" charset="0"/>
              <a:cs typeface="Times New Roman" pitchFamily="18" charset="0"/>
            </a:endParaRPr>
          </a:p>
          <a:p>
            <a:pPr marL="171450" indent="-171450" fontAlgn="base">
              <a:buFont typeface="Wingdings" pitchFamily="2" charset="2"/>
              <a:buChar char="§"/>
            </a:pPr>
            <a:r>
              <a:rPr lang="id-ID" sz="1200">
                <a:solidFill>
                  <a:schemeClr val="tx2"/>
                </a:solidFill>
                <a:latin typeface="Times New Roman" pitchFamily="18" charset="0"/>
                <a:cs typeface="Times New Roman" pitchFamily="18" charset="0"/>
              </a:rPr>
              <a:t>Aspek ekonomi</a:t>
            </a:r>
          </a:p>
          <a:p>
            <a:pPr fontAlgn="base"/>
            <a:r>
              <a:rPr lang="id-ID" sz="1200">
                <a:solidFill>
                  <a:schemeClr val="tx2"/>
                </a:solidFill>
                <a:latin typeface="Times New Roman" pitchFamily="18" charset="0"/>
                <a:cs typeface="Times New Roman" pitchFamily="18" charset="0"/>
              </a:rPr>
              <a:t>Pengaruh globalisasi pada aspek ekonomi yaitu semakin meningkatnya perdagangan internasional yang dapat dilakukan dengan mudah menggunakan berbagai macam e-commerce yang tersedia saat ini, seperti amazon, e-bay dan sebagainya</a:t>
            </a:r>
            <a:r>
              <a:rPr lang="id-ID" sz="1200" smtClean="0">
                <a:solidFill>
                  <a:schemeClr val="tx2"/>
                </a:solidFill>
                <a:latin typeface="Times New Roman" pitchFamily="18" charset="0"/>
                <a:cs typeface="Times New Roman" pitchFamily="18" charset="0"/>
              </a:rPr>
              <a:t>.</a:t>
            </a:r>
          </a:p>
          <a:p>
            <a:pPr fontAlgn="base"/>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
            </a:pPr>
            <a:r>
              <a:rPr lang="id-ID" sz="1200">
                <a:solidFill>
                  <a:schemeClr val="tx2"/>
                </a:solidFill>
                <a:latin typeface="Times New Roman" pitchFamily="18" charset="0"/>
                <a:cs typeface="Times New Roman" pitchFamily="18" charset="0"/>
              </a:rPr>
              <a:t>Aspek pendidikan</a:t>
            </a:r>
          </a:p>
          <a:p>
            <a:pPr fontAlgn="base"/>
            <a:r>
              <a:rPr lang="id-ID" sz="1200">
                <a:solidFill>
                  <a:schemeClr val="tx2"/>
                </a:solidFill>
                <a:latin typeface="Times New Roman" pitchFamily="18" charset="0"/>
                <a:cs typeface="Times New Roman" pitchFamily="18" charset="0"/>
              </a:rPr>
              <a:t>Informasi mengenai pendidikan dapat diperoleh dengan mudah dengan adanya globalisasi, apalagi di masa pandemi ini setiap orang memiliki kesempatan yang sama untuk mendapatkan pengetahuan melalui online course atau seminar internasional</a:t>
            </a:r>
            <a:r>
              <a:rPr lang="id-ID" sz="1200" smtClean="0">
                <a:solidFill>
                  <a:schemeClr val="tx2"/>
                </a:solidFill>
                <a:latin typeface="Times New Roman" pitchFamily="18" charset="0"/>
                <a:cs typeface="Times New Roman" pitchFamily="18" charset="0"/>
              </a:rPr>
              <a:t>.</a:t>
            </a:r>
          </a:p>
          <a:p>
            <a:pPr fontAlgn="base"/>
            <a:endParaRPr lang="id-ID" sz="1200">
              <a:solidFill>
                <a:schemeClr val="tx2"/>
              </a:solidFill>
              <a:latin typeface="Times New Roman" pitchFamily="18" charset="0"/>
              <a:cs typeface="Times New Roman" pitchFamily="18" charset="0"/>
            </a:endParaRPr>
          </a:p>
          <a:p>
            <a:pPr marL="171450" lvl="0" indent="-171450" fontAlgn="base">
              <a:buFont typeface="Wingdings" pitchFamily="2" charset="2"/>
              <a:buChar char="§"/>
            </a:pPr>
            <a:r>
              <a:rPr lang="id-ID" sz="1200">
                <a:solidFill>
                  <a:schemeClr val="tx2"/>
                </a:solidFill>
                <a:latin typeface="Times New Roman" pitchFamily="18" charset="0"/>
                <a:cs typeface="Times New Roman" pitchFamily="18" charset="0"/>
              </a:rPr>
              <a:t>Aspek Sosial Budaya</a:t>
            </a:r>
          </a:p>
          <a:p>
            <a:pPr fontAlgn="base"/>
            <a:r>
              <a:rPr lang="id-ID" sz="1200">
                <a:solidFill>
                  <a:schemeClr val="tx2"/>
                </a:solidFill>
                <a:latin typeface="Times New Roman" pitchFamily="18" charset="0"/>
                <a:cs typeface="Times New Roman" pitchFamily="18" charset="0"/>
              </a:rPr>
              <a:t>Contoh pengaruh globalisasi pada aspek sosial budaya adalah tren kecantikan dan skincare dari korea, K-pop dan musik Amerika Serikat. Dengan masuknya budaya asing ini dapat mempengaruhi budaya lokal.</a:t>
            </a:r>
          </a:p>
          <a:p>
            <a:pPr fontAlgn="base"/>
            <a:endParaRPr lang="id-ID" sz="1200">
              <a:solidFill>
                <a:schemeClr val="tx2"/>
              </a:solidFill>
              <a:latin typeface="Times New Roman" pitchFamily="18" charset="0"/>
              <a:cs typeface="Times New Roman" pitchFamily="18" charset="0"/>
            </a:endParaRPr>
          </a:p>
        </p:txBody>
      </p:sp>
      <p:sp>
        <p:nvSpPr>
          <p:cNvPr id="5" name="TextBox 4"/>
          <p:cNvSpPr txBox="1"/>
          <p:nvPr/>
        </p:nvSpPr>
        <p:spPr>
          <a:xfrm>
            <a:off x="5459103" y="122830"/>
            <a:ext cx="4326341" cy="1569660"/>
          </a:xfrm>
          <a:prstGeom prst="rect">
            <a:avLst/>
          </a:prstGeom>
          <a:noFill/>
        </p:spPr>
        <p:txBody>
          <a:bodyPr wrap="square" rtlCol="0">
            <a:spAutoFit/>
          </a:bodyPr>
          <a:lstStyle/>
          <a:p>
            <a:pPr marL="171450" lvl="0" indent="-171450" fontAlgn="base">
              <a:buFont typeface="Wingdings" pitchFamily="2" charset="2"/>
              <a:buChar char="§"/>
            </a:pPr>
            <a:r>
              <a:rPr lang="id-ID" sz="1200" smtClean="0">
                <a:solidFill>
                  <a:schemeClr val="tx2"/>
                </a:solidFill>
                <a:latin typeface="Times New Roman" pitchFamily="18" charset="0"/>
                <a:cs typeface="Times New Roman" pitchFamily="18" charset="0"/>
              </a:rPr>
              <a:t>Aspek </a:t>
            </a:r>
            <a:r>
              <a:rPr lang="id-ID" sz="1200">
                <a:solidFill>
                  <a:schemeClr val="tx2"/>
                </a:solidFill>
                <a:latin typeface="Times New Roman" pitchFamily="18" charset="0"/>
                <a:cs typeface="Times New Roman" pitchFamily="18" charset="0"/>
              </a:rPr>
              <a:t>politik</a:t>
            </a:r>
          </a:p>
          <a:p>
            <a:pPr fontAlgn="base"/>
            <a:r>
              <a:rPr lang="id-ID" sz="1200">
                <a:solidFill>
                  <a:schemeClr val="tx2"/>
                </a:solidFill>
                <a:latin typeface="Times New Roman" pitchFamily="18" charset="0"/>
                <a:cs typeface="Times New Roman" pitchFamily="18" charset="0"/>
              </a:rPr>
              <a:t>Contoh pada aspek politik yaitu tergabungnya negara-negara di dunia dalam organisasi PBB yang membuat tiap negara saling berikatan untuk menjaga kedamaian dunia.</a:t>
            </a:r>
          </a:p>
          <a:p>
            <a:r>
              <a:rPr lang="id-ID" sz="1200">
                <a:solidFill>
                  <a:schemeClr val="tx2"/>
                </a:solidFill>
                <a:latin typeface="Times New Roman" pitchFamily="18" charset="0"/>
                <a:cs typeface="Times New Roman" pitchFamily="18" charset="0"/>
              </a:rPr>
              <a:t>Berkembangnya globalisasi, memberikan dampak positif maupun negatif dalam kehidupan masyarakat yang mampu mempengaruhi berbagai sektor. Di antara dampak-</a:t>
            </a:r>
          </a:p>
          <a:p>
            <a:endParaRPr lang="id-ID" sz="1200"/>
          </a:p>
        </p:txBody>
      </p:sp>
      <p:sp>
        <p:nvSpPr>
          <p:cNvPr id="6" name="TextBox 5"/>
          <p:cNvSpPr txBox="1"/>
          <p:nvPr/>
        </p:nvSpPr>
        <p:spPr>
          <a:xfrm>
            <a:off x="5459103" y="1828800"/>
            <a:ext cx="5800300" cy="3231654"/>
          </a:xfrm>
          <a:prstGeom prst="rect">
            <a:avLst/>
          </a:prstGeom>
          <a:noFill/>
        </p:spPr>
        <p:txBody>
          <a:bodyPr wrap="square" rtlCol="0">
            <a:spAutoFit/>
          </a:bodyPr>
          <a:lstStyle/>
          <a:p>
            <a:pPr fontAlgn="base"/>
            <a:r>
              <a:rPr lang="id-ID" sz="1200" b="1">
                <a:solidFill>
                  <a:schemeClr val="tx2"/>
                </a:solidFill>
                <a:latin typeface="Times New Roman" pitchFamily="18" charset="0"/>
                <a:cs typeface="Times New Roman" pitchFamily="18" charset="0"/>
              </a:rPr>
              <a:t>Dampak </a:t>
            </a:r>
            <a:r>
              <a:rPr lang="id-ID" sz="1200" b="1" smtClean="0">
                <a:solidFill>
                  <a:schemeClr val="tx2"/>
                </a:solidFill>
                <a:latin typeface="Times New Roman" pitchFamily="18" charset="0"/>
                <a:cs typeface="Times New Roman" pitchFamily="18" charset="0"/>
              </a:rPr>
              <a:t>positif :</a:t>
            </a:r>
          </a:p>
          <a:p>
            <a:pPr fontAlgn="base"/>
            <a:endParaRPr lang="id-ID" sz="1200">
              <a:solidFill>
                <a:schemeClr val="tx2"/>
              </a:solidFill>
              <a:latin typeface="Times New Roman" pitchFamily="18" charset="0"/>
              <a:cs typeface="Times New Roman" pitchFamily="18" charset="0"/>
            </a:endParaRPr>
          </a:p>
          <a:p>
            <a:pPr lvl="0" fontAlgn="base"/>
            <a:r>
              <a:rPr lang="id-ID" sz="1200">
                <a:solidFill>
                  <a:schemeClr val="tx2"/>
                </a:solidFill>
                <a:latin typeface="Times New Roman" pitchFamily="18" charset="0"/>
                <a:cs typeface="Times New Roman" pitchFamily="18" charset="0"/>
              </a:rPr>
              <a:t>Perkembangan ilmu pengetahuan dan teknologi semakin pesat.</a:t>
            </a:r>
          </a:p>
          <a:p>
            <a:pPr lvl="0" fontAlgn="base"/>
            <a:r>
              <a:rPr lang="id-ID" sz="1200">
                <a:solidFill>
                  <a:schemeClr val="tx2"/>
                </a:solidFill>
                <a:latin typeface="Times New Roman" pitchFamily="18" charset="0"/>
                <a:cs typeface="Times New Roman" pitchFamily="18" charset="0"/>
              </a:rPr>
              <a:t>Memudahkan interaksi internasional dengan adanya kemajuan teknologi.</a:t>
            </a:r>
          </a:p>
          <a:p>
            <a:pPr lvl="0" fontAlgn="base"/>
            <a:r>
              <a:rPr lang="id-ID" sz="1200">
                <a:solidFill>
                  <a:schemeClr val="tx2"/>
                </a:solidFill>
                <a:latin typeface="Times New Roman" pitchFamily="18" charset="0"/>
                <a:cs typeface="Times New Roman" pitchFamily="18" charset="0"/>
              </a:rPr>
              <a:t>Penyebaran dan penerimaan informasi antar negara lebih mudah.</a:t>
            </a:r>
          </a:p>
          <a:p>
            <a:pPr lvl="0" fontAlgn="base"/>
            <a:r>
              <a:rPr lang="id-ID" sz="1200">
                <a:solidFill>
                  <a:schemeClr val="tx2"/>
                </a:solidFill>
                <a:latin typeface="Times New Roman" pitchFamily="18" charset="0"/>
                <a:cs typeface="Times New Roman" pitchFamily="18" charset="0"/>
              </a:rPr>
              <a:t>Kemudahan perdagangan internasional melalui e-commerce dan kemajuan transportasi</a:t>
            </a:r>
          </a:p>
          <a:p>
            <a:pPr lvl="0" fontAlgn="base"/>
            <a:r>
              <a:rPr lang="id-ID" sz="1200">
                <a:solidFill>
                  <a:schemeClr val="tx2"/>
                </a:solidFill>
                <a:latin typeface="Times New Roman" pitchFamily="18" charset="0"/>
                <a:cs typeface="Times New Roman" pitchFamily="18" charset="0"/>
              </a:rPr>
              <a:t>Terjalinya hubungan antar negara yang semakin baik</a:t>
            </a:r>
            <a:r>
              <a:rPr lang="id-ID" sz="1200" smtClean="0">
                <a:solidFill>
                  <a:schemeClr val="tx2"/>
                </a:solidFill>
                <a:latin typeface="Times New Roman" pitchFamily="18" charset="0"/>
                <a:cs typeface="Times New Roman" pitchFamily="18" charset="0"/>
              </a:rPr>
              <a:t>.</a:t>
            </a:r>
          </a:p>
          <a:p>
            <a:pPr lvl="0" fontAlgn="base"/>
            <a:endParaRPr lang="id-ID" sz="1200">
              <a:solidFill>
                <a:schemeClr val="tx2"/>
              </a:solidFill>
              <a:latin typeface="Times New Roman" pitchFamily="18" charset="0"/>
              <a:cs typeface="Times New Roman" pitchFamily="18" charset="0"/>
            </a:endParaRPr>
          </a:p>
          <a:p>
            <a:pPr fontAlgn="base"/>
            <a:r>
              <a:rPr lang="id-ID" sz="1200" b="1">
                <a:solidFill>
                  <a:schemeClr val="tx2"/>
                </a:solidFill>
                <a:latin typeface="Times New Roman" pitchFamily="18" charset="0"/>
                <a:cs typeface="Times New Roman" pitchFamily="18" charset="0"/>
              </a:rPr>
              <a:t>Dampak </a:t>
            </a:r>
            <a:r>
              <a:rPr lang="id-ID" sz="1200" b="1" smtClean="0">
                <a:solidFill>
                  <a:schemeClr val="tx2"/>
                </a:solidFill>
                <a:latin typeface="Times New Roman" pitchFamily="18" charset="0"/>
                <a:cs typeface="Times New Roman" pitchFamily="18" charset="0"/>
              </a:rPr>
              <a:t>negatif:</a:t>
            </a:r>
          </a:p>
          <a:p>
            <a:pPr fontAlgn="base"/>
            <a:endParaRPr lang="id-ID" sz="1200">
              <a:solidFill>
                <a:schemeClr val="tx2"/>
              </a:solidFill>
              <a:latin typeface="Times New Roman" pitchFamily="18" charset="0"/>
              <a:cs typeface="Times New Roman" pitchFamily="18" charset="0"/>
            </a:endParaRPr>
          </a:p>
          <a:p>
            <a:pPr lvl="0" fontAlgn="base"/>
            <a:r>
              <a:rPr lang="id-ID" sz="1200">
                <a:solidFill>
                  <a:schemeClr val="tx2"/>
                </a:solidFill>
                <a:latin typeface="Times New Roman" pitchFamily="18" charset="0"/>
                <a:cs typeface="Times New Roman" pitchFamily="18" charset="0"/>
              </a:rPr>
              <a:t>Peningkatan polusi dan kerusakan lingkungan akibat teknologi industri.</a:t>
            </a:r>
          </a:p>
          <a:p>
            <a:pPr lvl="0" fontAlgn="base"/>
            <a:r>
              <a:rPr lang="id-ID" sz="1200">
                <a:solidFill>
                  <a:schemeClr val="tx2"/>
                </a:solidFill>
                <a:latin typeface="Times New Roman" pitchFamily="18" charset="0"/>
                <a:cs typeface="Times New Roman" pitchFamily="18" charset="0"/>
              </a:rPr>
              <a:t>Masyarakat lebih memilih pada bidang industri dibanding kehidupan pertanian.</a:t>
            </a:r>
          </a:p>
          <a:p>
            <a:pPr lvl="0" fontAlgn="base"/>
            <a:r>
              <a:rPr lang="id-ID" sz="1200">
                <a:solidFill>
                  <a:schemeClr val="tx2"/>
                </a:solidFill>
                <a:latin typeface="Times New Roman" pitchFamily="18" charset="0"/>
                <a:cs typeface="Times New Roman" pitchFamily="18" charset="0"/>
              </a:rPr>
              <a:t>Memudarkan nilai kebudayaan asli masyarakat dan bercampur dengan budaya asing.</a:t>
            </a:r>
          </a:p>
          <a:p>
            <a:pPr lvl="0" fontAlgn="base"/>
            <a:r>
              <a:rPr lang="id-ID" sz="1200">
                <a:solidFill>
                  <a:schemeClr val="tx2"/>
                </a:solidFill>
                <a:latin typeface="Times New Roman" pitchFamily="18" charset="0"/>
                <a:cs typeface="Times New Roman" pitchFamily="18" charset="0"/>
              </a:rPr>
              <a:t>Perubahan gaya hidup menjadi kebarat-baratan.</a:t>
            </a:r>
          </a:p>
          <a:p>
            <a:pPr lvl="0" fontAlgn="base"/>
            <a:r>
              <a:rPr lang="id-ID" sz="1200">
                <a:solidFill>
                  <a:schemeClr val="tx2"/>
                </a:solidFill>
                <a:latin typeface="Times New Roman" pitchFamily="18" charset="0"/>
                <a:cs typeface="Times New Roman" pitchFamily="18" charset="0"/>
              </a:rPr>
              <a:t>Budaya silaturahmi dan interaksi secara langsung luntur akibat digantikan oleh teknologi dan smartphone.</a:t>
            </a:r>
          </a:p>
          <a:p>
            <a:endParaRPr lang="id-ID" sz="1200">
              <a:solidFill>
                <a:schemeClr val="tx2"/>
              </a:solidFill>
              <a:latin typeface="Times New Roman" pitchFamily="18" charset="0"/>
              <a:cs typeface="Times New Roman" pitchFamily="18" charset="0"/>
            </a:endParaRPr>
          </a:p>
        </p:txBody>
      </p:sp>
      <p:pic>
        <p:nvPicPr>
          <p:cNvPr id="7" name="Picture 6" descr="Robots Coloring Image">
            <a:extLst>
              <a:ext uri="{FF2B5EF4-FFF2-40B4-BE49-F238E27FC236}">
                <a16:creationId xmlns="" xmlns:a16="http://schemas.microsoft.com/office/drawing/2014/main" xmlns:lc="http://schemas.openxmlformats.org/drawingml/2006/lockedCanvas" id="{9276B1DC-0D85-41F5-9D2C-5E565E56B7F1}"/>
              </a:ext>
            </a:extLst>
          </p:cNvPr>
          <p:cNvPicPr>
            <a:picLocks noGrp="1" noChangeAspect="1"/>
          </p:cNvPicPr>
          <p:nvPr/>
        </p:nvPicPr>
        <p:blipFill rotWithShape="1">
          <a:blip r:embed="rId2">
            <a:extLst>
              <a:ext uri="{BEBA8EAE-BF5A-486C-A8C5-ECC9F3942E4B}">
                <a14:imgProps xmlns:a14="http://schemas.microsoft.com/office/drawing/2010/main">
                  <a14:imgLayer r:embed="rId3">
                    <a14:imgEffect>
                      <a14:backgroundRemoval t="36026" b="66594" l="6488" r="37693"/>
                    </a14:imgEffect>
                  </a14:imgLayer>
                </a14:imgProps>
              </a:ext>
            </a:extLst>
          </a:blip>
          <a:srcRect l="4910" t="32590" r="58561" b="31989"/>
          <a:stretch/>
        </p:blipFill>
        <p:spPr>
          <a:xfrm>
            <a:off x="5139268" y="4873091"/>
            <a:ext cx="1327813" cy="1214653"/>
          </a:xfrm>
          <a:prstGeom prst="rect">
            <a:avLst/>
          </a:prstGeom>
        </p:spPr>
      </p:pic>
      <p:pic>
        <p:nvPicPr>
          <p:cNvPr id="8" name="Picture Placeholder 5" descr="Cat">
            <a:extLst>
              <a:ext uri="{FF2B5EF4-FFF2-40B4-BE49-F238E27FC236}">
                <a16:creationId xmlns="" xmlns:a16="http://schemas.microsoft.com/office/drawing/2014/main" id="{3E4DF552-B940-4453-806D-0DAAB9106C72}"/>
              </a:ext>
            </a:extLst>
          </p:cNvPr>
          <p:cNvPicPr>
            <a:picLocks noChangeAspect="1"/>
          </p:cNvPicPr>
          <p:nvPr/>
        </p:nvPicPr>
        <p:blipFill>
          <a:blip r:embed="rId4">
            <a:duotone>
              <a:prstClr val="black"/>
              <a:srgbClr val="FF0000">
                <a:tint val="45000"/>
                <a:satMod val="400000"/>
              </a:srgbClr>
            </a:duotone>
            <a:extLst>
              <a:ext uri="{BEBA8EAE-BF5A-486C-A8C5-ECC9F3942E4B}">
                <a14:imgProps xmlns:a14="http://schemas.microsoft.com/office/drawing/2010/main">
                  <a14:imgLayer r:embed="rId5">
                    <a14:imgEffect>
                      <a14:backgroundRemoval t="926" b="99074" l="9889" r="89915">
                        <a14:foregroundMark x1="40143" y1="10185" x2="53546" y2="32828"/>
                        <a14:foregroundMark x1="44763" y1="10185" x2="43201" y2="7492"/>
                        <a14:foregroundMark x1="65582" y1="5892" x2="64346" y2="12542"/>
                        <a14:foregroundMark x1="55237" y1="11279" x2="55368" y2="15320"/>
                        <a14:foregroundMark x1="47430" y1="13300" x2="48796" y2="17677"/>
                        <a14:foregroundMark x1="47560" y1="27441" x2="44893" y2="60522"/>
                        <a14:foregroundMark x1="58751" y1="27946" x2="58621" y2="32155"/>
                        <a14:foregroundMark x1="40273" y1="91498" x2="39297" y2="55808"/>
                        <a14:foregroundMark x1="34288" y1="57828" x2="35914" y2="61111"/>
                        <a14:foregroundMark x1="28367" y1="62879" x2="32336" y2="65993"/>
                        <a14:foregroundMark x1="27001" y1="78451" x2="23227" y2="80976"/>
                        <a14:foregroundMark x1="30644" y1="82828" x2="28692" y2="84596"/>
                        <a14:foregroundMark x1="35524" y1="89141" x2="36109" y2="86448"/>
                        <a14:foregroundMark x1="48536" y1="64562" x2="49902" y2="73906"/>
                        <a14:foregroundMark x1="56344" y1="65236" x2="56474" y2="73737"/>
                      </a14:backgroundRemoval>
                    </a14:imgEffect>
                  </a14:imgLayer>
                </a14:imgProps>
              </a:ext>
            </a:extLst>
          </a:blip>
          <a:srcRect t="5" b="5"/>
          <a:stretch>
            <a:fillRect/>
          </a:stretch>
        </p:blipFill>
        <p:spPr>
          <a:xfrm>
            <a:off x="9376013" y="5480417"/>
            <a:ext cx="1391322" cy="1242367"/>
          </a:xfrm>
          <a:prstGeom prst="rect">
            <a:avLst/>
          </a:prstGeom>
        </p:spPr>
      </p:pic>
      <p:pic>
        <p:nvPicPr>
          <p:cNvPr id="9" name="Picture Placeholder 5" descr="Cat">
            <a:extLst>
              <a:ext uri="{FF2B5EF4-FFF2-40B4-BE49-F238E27FC236}">
                <a16:creationId xmlns="" xmlns:a16="http://schemas.microsoft.com/office/drawing/2014/main" id="{3E4DF552-B940-4453-806D-0DAAB9106C72}"/>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926" b="99074" l="9889" r="89915">
                        <a14:foregroundMark x1="40143" y1="10185" x2="53546" y2="32828"/>
                        <a14:foregroundMark x1="44763" y1="10185" x2="43201" y2="7492"/>
                        <a14:foregroundMark x1="65582" y1="5892" x2="64346" y2="12542"/>
                        <a14:foregroundMark x1="55237" y1="11279" x2="55368" y2="15320"/>
                        <a14:foregroundMark x1="47430" y1="13300" x2="48796" y2="17677"/>
                        <a14:foregroundMark x1="47560" y1="27441" x2="44893" y2="60522"/>
                        <a14:foregroundMark x1="58751" y1="27946" x2="58621" y2="32155"/>
                        <a14:foregroundMark x1="40273" y1="91498" x2="39297" y2="55808"/>
                        <a14:foregroundMark x1="34288" y1="57828" x2="35914" y2="61111"/>
                        <a14:foregroundMark x1="28367" y1="62879" x2="32336" y2="65993"/>
                        <a14:foregroundMark x1="27001" y1="78451" x2="23227" y2="80976"/>
                        <a14:foregroundMark x1="30644" y1="82828" x2="28692" y2="84596"/>
                        <a14:foregroundMark x1="35524" y1="89141" x2="36109" y2="86448"/>
                        <a14:foregroundMark x1="48536" y1="64562" x2="49902" y2="73906"/>
                        <a14:foregroundMark x1="56344" y1="65236" x2="56474" y2="73737"/>
                      </a14:backgroundRemoval>
                    </a14:imgEffect>
                  </a14:imgLayer>
                </a14:imgProps>
              </a:ext>
            </a:extLst>
          </a:blip>
          <a:srcRect t="5" b="5"/>
          <a:stretch>
            <a:fillRect/>
          </a:stretch>
        </p:blipFill>
        <p:spPr>
          <a:xfrm flipH="1">
            <a:off x="10563742" y="5401562"/>
            <a:ext cx="1391322" cy="1242367"/>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279" y="2169993"/>
            <a:ext cx="8939282" cy="1107996"/>
          </a:xfrm>
          <a:prstGeom prst="rect">
            <a:avLst/>
          </a:prstGeom>
          <a:noFill/>
        </p:spPr>
        <p:txBody>
          <a:bodyPr wrap="square" rtlCol="0">
            <a:spAutoFit/>
          </a:bodyPr>
          <a:lstStyle/>
          <a:p>
            <a:r>
              <a:rPr lang="id-ID" sz="6600" smtClean="0">
                <a:solidFill>
                  <a:srgbClr val="00B0F0"/>
                </a:solidFill>
                <a:latin typeface="Arial Black" pitchFamily="34" charset="0"/>
              </a:rPr>
              <a:t>Terlma Kaslh </a:t>
            </a:r>
            <a:r>
              <a:rPr lang="id-ID" sz="6600" smtClean="0">
                <a:solidFill>
                  <a:srgbClr val="00B0F0"/>
                </a:solidFill>
                <a:latin typeface="Arial Black" pitchFamily="34" charset="0"/>
                <a:sym typeface="Wingdings" pitchFamily="2" charset="2"/>
              </a:rPr>
              <a:t></a:t>
            </a:r>
            <a:endParaRPr lang="id-ID" sz="6600">
              <a:solidFill>
                <a:srgbClr val="00B0F0"/>
              </a:solidFill>
              <a:latin typeface="Arial Black" pitchFamily="34" charset="0"/>
            </a:endParaRPr>
          </a:p>
        </p:txBody>
      </p:sp>
      <p:pic>
        <p:nvPicPr>
          <p:cNvPr id="3" name="Picture Placeholder 7" descr="Insects">
            <a:extLst>
              <a:ext uri="{FF2B5EF4-FFF2-40B4-BE49-F238E27FC236}">
                <a16:creationId xmlns="" xmlns:a16="http://schemas.microsoft.com/office/drawing/2014/main" id="{16E0D6D7-6287-47B7-941F-38445A4A6B7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406" b="98690" l="6591" r="66426"/>
                    </a14:imgEffect>
                  </a14:imgLayer>
                </a14:imgProps>
              </a:ext>
            </a:extLst>
          </a:blip>
          <a:srcRect l="12" t="53919" r="32264"/>
          <a:stretch/>
        </p:blipFill>
        <p:spPr>
          <a:xfrm>
            <a:off x="8584441" y="3893116"/>
            <a:ext cx="3766781" cy="2417924"/>
          </a:xfrm>
          <a:prstGeom prst="rect">
            <a:avLst/>
          </a:prstGeom>
        </p:spPr>
      </p:pic>
      <p:pic>
        <p:nvPicPr>
          <p:cNvPr id="4" name="Picture Placeholder 10" descr="Butterfly">
            <a:extLst>
              <a:ext uri="{FF2B5EF4-FFF2-40B4-BE49-F238E27FC236}">
                <a16:creationId xmlns="" xmlns:a16="http://schemas.microsoft.com/office/drawing/2014/main" id="{002C8657-7724-4718-BE2B-58669A6D6DDE}"/>
              </a:ext>
            </a:extLst>
          </p:cNvPr>
          <p:cNvPicPr>
            <a:picLocks noChangeAspect="1"/>
          </p:cNvPicPr>
          <p:nvPr/>
        </p:nvPicPr>
        <p:blipFill>
          <a:blip r:embed="rId4">
            <a:duotone>
              <a:prstClr val="black"/>
              <a:schemeClr val="bg2">
                <a:lumMod val="50000"/>
                <a:tint val="45000"/>
                <a:satMod val="400000"/>
              </a:schemeClr>
            </a:duotone>
            <a:extLst>
              <a:ext uri="{BEBA8EAE-BF5A-486C-A8C5-ECC9F3942E4B}">
                <a14:imgProps xmlns:a14="http://schemas.microsoft.com/office/drawing/2010/main">
                  <a14:imgLayer r:embed="rId5">
                    <a14:imgEffect>
                      <a14:backgroundRemoval t="10000" b="90000" l="10022" r="89978"/>
                    </a14:imgEffect>
                  </a14:imgLayer>
                </a14:imgProps>
              </a:ext>
            </a:extLst>
          </a:blip>
          <a:srcRect l="28" r="28"/>
          <a:stretch>
            <a:fillRect/>
          </a:stretch>
        </p:blipFill>
        <p:spPr>
          <a:xfrm>
            <a:off x="3371725" y="1954284"/>
            <a:ext cx="656929" cy="507627"/>
          </a:xfrm>
          <a:prstGeom prst="rect">
            <a:avLst/>
          </a:prstGeom>
        </p:spPr>
      </p:pic>
      <p:pic>
        <p:nvPicPr>
          <p:cNvPr id="5" name="Picture Placeholder 10" descr="Butterfly">
            <a:extLst>
              <a:ext uri="{FF2B5EF4-FFF2-40B4-BE49-F238E27FC236}">
                <a16:creationId xmlns="" xmlns:a16="http://schemas.microsoft.com/office/drawing/2014/main" id="{002C8657-7724-4718-BE2B-58669A6D6DDE}"/>
              </a:ext>
            </a:extLst>
          </p:cNvPr>
          <p:cNvPicPr>
            <a:picLocks noChangeAspect="1"/>
          </p:cNvPicPr>
          <p:nvPr/>
        </p:nvPicPr>
        <p:blipFill>
          <a:blip r:embed="rId4">
            <a:duotone>
              <a:prstClr val="black"/>
              <a:schemeClr val="bg2">
                <a:lumMod val="50000"/>
                <a:tint val="45000"/>
                <a:satMod val="400000"/>
              </a:schemeClr>
            </a:duotone>
            <a:extLst>
              <a:ext uri="{BEBA8EAE-BF5A-486C-A8C5-ECC9F3942E4B}">
                <a14:imgProps xmlns:a14="http://schemas.microsoft.com/office/drawing/2010/main">
                  <a14:imgLayer r:embed="rId5">
                    <a14:imgEffect>
                      <a14:backgroundRemoval t="10000" b="90000" l="10022" r="89978"/>
                    </a14:imgEffect>
                  </a14:imgLayer>
                </a14:imgProps>
              </a:ext>
            </a:extLst>
          </a:blip>
          <a:srcRect l="28" r="28"/>
          <a:stretch>
            <a:fillRect/>
          </a:stretch>
        </p:blipFill>
        <p:spPr>
          <a:xfrm>
            <a:off x="7086191" y="1916179"/>
            <a:ext cx="656929" cy="507627"/>
          </a:xfrm>
          <a:prstGeom prst="rect">
            <a:avLst/>
          </a:prstGeom>
        </p:spPr>
      </p:pic>
      <p:pic>
        <p:nvPicPr>
          <p:cNvPr id="6"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7854660" y="165747"/>
            <a:ext cx="1433015" cy="1065741"/>
          </a:xfrm>
          <a:prstGeom prst="rect">
            <a:avLst/>
          </a:prstGeom>
        </p:spPr>
      </p:pic>
      <p:pic>
        <p:nvPicPr>
          <p:cNvPr id="7"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8102594" y="850437"/>
            <a:ext cx="1433015" cy="1065741"/>
          </a:xfrm>
          <a:prstGeom prst="rect">
            <a:avLst/>
          </a:prstGeom>
        </p:spPr>
      </p:pic>
      <p:pic>
        <p:nvPicPr>
          <p:cNvPr id="8"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8819101" y="327171"/>
            <a:ext cx="1433015" cy="1065741"/>
          </a:xfrm>
          <a:prstGeom prst="rect">
            <a:avLst/>
          </a:prstGeom>
        </p:spPr>
      </p:pic>
      <p:pic>
        <p:nvPicPr>
          <p:cNvPr id="9"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841986" y="203853"/>
            <a:ext cx="1433015" cy="1065741"/>
          </a:xfrm>
          <a:prstGeom prst="rect">
            <a:avLst/>
          </a:prstGeom>
        </p:spPr>
      </p:pic>
      <p:pic>
        <p:nvPicPr>
          <p:cNvPr id="10"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1089920" y="888543"/>
            <a:ext cx="1433015" cy="1065741"/>
          </a:xfrm>
          <a:prstGeom prst="rect">
            <a:avLst/>
          </a:prstGeom>
        </p:spPr>
      </p:pic>
      <p:pic>
        <p:nvPicPr>
          <p:cNvPr id="11" name="Picture Placeholder 5" descr="Fox and bird">
            <a:extLst>
              <a:ext uri="{FF2B5EF4-FFF2-40B4-BE49-F238E27FC236}">
                <a16:creationId xmlns="" xmlns:a16="http://schemas.microsoft.com/office/drawing/2014/main" id="{11E76D2A-16F4-4D9D-AD72-E011577C6450}"/>
              </a:ext>
            </a:extLst>
          </p:cNvPr>
          <p:cNvPicPr>
            <a:picLocks noChangeAspect="1"/>
          </p:cNvPicPr>
          <p:nvPr/>
        </p:nvPicPr>
        <p:blipFill rotWithShape="1">
          <a:blip r:embed="rId6">
            <a:duotone>
              <a:prstClr val="black"/>
              <a:schemeClr val="accent1">
                <a:lumMod val="60000"/>
                <a:lumOff val="40000"/>
                <a:tint val="45000"/>
                <a:satMod val="400000"/>
              </a:schemeClr>
            </a:duotone>
            <a:extLst>
              <a:ext uri="{BEBA8EAE-BF5A-486C-A8C5-ECC9F3942E4B}">
                <a14:imgProps xmlns:a14="http://schemas.microsoft.com/office/drawing/2010/main">
                  <a14:imgLayer r:embed="rId7">
                    <a14:imgEffect>
                      <a14:backgroundRemoval t="4209" b="41414" l="4359" r="43526">
                        <a14:foregroundMark x1="21145" y1="14731" x2="24203" y2="30303"/>
                        <a14:foregroundMark x1="26285" y1="32997" x2="36239" y2="9848"/>
                        <a14:foregroundMark x1="40013" y1="29377" x2="36370" y2="26515"/>
                        <a14:foregroundMark x1="35394" y1="27020" x2="17502" y2="14731"/>
                        <a14:foregroundMark x1="22251" y1="26684" x2="21145" y2="37879"/>
                        <a14:foregroundMark x1="15550" y1="20034" x2="16331" y2="19444"/>
                      </a14:backgroundRemoval>
                    </a14:imgEffect>
                  </a14:imgLayer>
                </a14:imgProps>
              </a:ext>
            </a:extLst>
          </a:blip>
          <a:srcRect t="5" r="55526" b="57195"/>
          <a:stretch/>
        </p:blipFill>
        <p:spPr>
          <a:xfrm>
            <a:off x="1806427" y="365277"/>
            <a:ext cx="1433015" cy="1065741"/>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3431377_win3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164</TotalTime>
  <Words>840</Words>
  <Application>Microsoft Office PowerPoint</Application>
  <PresentationFormat>Custom</PresentationFormat>
  <Paragraphs>111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tf03431377_win32</vt:lpstr>
      <vt:lpstr>Hakikat Dan Konsep Dasar Prespektif Global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Dan Konsep Dasar Prespektif Global</dc:title>
  <dc:creator>Admin</dc:creator>
  <cp:lastModifiedBy>Admin</cp:lastModifiedBy>
  <cp:revision>15</cp:revision>
  <dcterms:created xsi:type="dcterms:W3CDTF">2022-02-15T22:47:39Z</dcterms:created>
  <dcterms:modified xsi:type="dcterms:W3CDTF">2022-02-17T02:00:03Z</dcterms:modified>
</cp:coreProperties>
</file>