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3"/>
  </p:notesMasterIdLst>
  <p:handoutMasterIdLst>
    <p:handoutMasterId r:id="rId14"/>
  </p:handoutMasterIdLst>
  <p:sldIdLst>
    <p:sldId id="328" r:id="rId2"/>
    <p:sldId id="353" r:id="rId3"/>
    <p:sldId id="329" r:id="rId4"/>
    <p:sldId id="352" r:id="rId5"/>
    <p:sldId id="330" r:id="rId6"/>
    <p:sldId id="334" r:id="rId7"/>
    <p:sldId id="354" r:id="rId8"/>
    <p:sldId id="343" r:id="rId9"/>
    <p:sldId id="367" r:id="rId10"/>
    <p:sldId id="368" r:id="rId11"/>
    <p:sldId id="357" r:id="rId12"/>
  </p:sldIdLst>
  <p:sldSz cx="9144000" cy="6858000" type="screen4x3"/>
  <p:notesSz cx="7102475" cy="89916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  <a:srgbClr val="006600"/>
    <a:srgbClr val="CCFFCC"/>
    <a:srgbClr val="0000FF"/>
    <a:srgbClr val="0000CC"/>
    <a:srgbClr val="80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21" autoAdjust="0"/>
    <p:restoredTop sz="95133" autoAdjust="0"/>
  </p:normalViewPr>
  <p:slideViewPr>
    <p:cSldViewPr>
      <p:cViewPr>
        <p:scale>
          <a:sx n="75" d="100"/>
          <a:sy n="75" d="100"/>
        </p:scale>
        <p:origin x="-1188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C2D67C-ED08-4882-BC0F-70F3BDB13C33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4075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54075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F2DD92-162F-441B-89E3-479FE66E8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56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739" cy="44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736" y="0"/>
            <a:ext cx="3077739" cy="44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03338" y="674688"/>
            <a:ext cx="4495800" cy="3371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7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997" y="4271010"/>
            <a:ext cx="5208482" cy="404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7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42020"/>
            <a:ext cx="3077739" cy="44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7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736" y="8542020"/>
            <a:ext cx="3077739" cy="44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1976484-B3D2-4D80-AF2A-A553DA8BCD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829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3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218BF-13BC-43F7-A2F7-694F462679D5}" type="datetime1">
              <a:rPr lang="en-US" smtClean="0"/>
              <a:t>5/15/2023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B00C2-1578-436B-83E3-D891F539E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72DE4-66B3-4F50-9AFA-3538518A82B8}" type="datetime1">
              <a:rPr lang="en-US" smtClean="0"/>
              <a:t>5/15/2023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63F79-3C95-4A26-AB15-C4F92A4B2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EA4F0-00C2-447D-BE0C-016536FD0B47}" type="datetime1">
              <a:rPr lang="en-US" smtClean="0"/>
              <a:t>5/15/2023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DF593-F7F4-4161-979A-9774A8AD9A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63C3A-D0E8-47BD-88E6-68E7B5D93D7F}" type="datetime1">
              <a:rPr lang="en-US" smtClean="0"/>
              <a:t>5/15/2023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E6AB1-CB89-42FE-B3D3-DCED3B2A9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E50BB-FF0F-4E14-863F-5E23036E0B6C}" type="datetime1">
              <a:rPr lang="en-US" smtClean="0"/>
              <a:t>5/15/2023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89162-1857-479B-978E-1DDEEEFFB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73992-2A80-4060-87C8-50E660FE6316}" type="datetime1">
              <a:rPr lang="en-US" smtClean="0"/>
              <a:t>5/15/2023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5AF26-D247-4968-88CB-3D2495CCFB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D3399-BE4C-4A04-8B24-033A167D19C2}" type="datetime1">
              <a:rPr lang="en-US" smtClean="0"/>
              <a:t>5/15/2023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321BC-51E7-4603-8FD2-CC1C2E2FE5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A0483-52AF-4E1C-B01B-970AD1E3D50E}" type="datetime1">
              <a:rPr lang="en-US" smtClean="0"/>
              <a:t>5/15/2023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1218E-E911-43A0-9351-6B07143A74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4C1D2-E344-4E13-B207-BFAC1DC1B0AD}" type="datetime1">
              <a:rPr lang="en-US" smtClean="0"/>
              <a:t>5/15/2023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FDEC6-5E70-4456-B391-43EF77DB49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99D7A-2FBB-4A1D-8C75-A6BE99BF415C}" type="datetime1">
              <a:rPr lang="en-US" smtClean="0"/>
              <a:t>5/15/2023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04C9E-5736-4599-AFD1-4AFD9CEE2C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75587-F062-434C-BD10-F8C50FCFB487}" type="datetime1">
              <a:rPr lang="en-US" smtClean="0"/>
              <a:t>5/15/2023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C8B65-E25E-4B8D-B75F-319E63198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2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32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2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32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7D1E38CA-6E49-4C28-9C89-52E3C86609B1}" type="datetime1">
              <a:rPr lang="en-US" smtClean="0"/>
              <a:t>5/15/2023</a:t>
            </a:fld>
            <a:endParaRPr lang="en-US"/>
          </a:p>
        </p:txBody>
      </p:sp>
      <p:sp>
        <p:nvSpPr>
          <p:cNvPr id="132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132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7E0BE57F-1289-4B2B-8684-4C45C1A38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316BFF-7925-4BF2-A4B1-E0F959EECEA6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381000"/>
            <a:ext cx="6496050" cy="424732"/>
          </a:xfr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INTEGRAL LIPAT DUA PADA RUANG 3D </a:t>
            </a:r>
          </a:p>
        </p:txBody>
      </p:sp>
      <p:sp>
        <p:nvSpPr>
          <p:cNvPr id="336899" name="Rectangle 3"/>
          <p:cNvSpPr>
            <a:spLocks noChangeArrowheads="1"/>
          </p:cNvSpPr>
          <p:nvPr/>
        </p:nvSpPr>
        <p:spPr bwMode="auto">
          <a:xfrm>
            <a:off x="457200" y="1371600"/>
            <a:ext cx="3048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a.  Volume Benda </a:t>
            </a:r>
          </a:p>
        </p:txBody>
      </p:sp>
      <p:sp>
        <p:nvSpPr>
          <p:cNvPr id="336900" name="Rectangle 4"/>
          <p:cNvSpPr>
            <a:spLocks noChangeArrowheads="1"/>
          </p:cNvSpPr>
          <p:nvPr/>
        </p:nvSpPr>
        <p:spPr bwMode="auto">
          <a:xfrm>
            <a:off x="2971800" y="1600200"/>
            <a:ext cx="55626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Jika f(x, y) kontinu dan bernilai tunggal untuk x dan y dalam S maka S = f(x, y) menyatakan suatu luasan. </a:t>
            </a:r>
          </a:p>
        </p:txBody>
      </p:sp>
      <p:sp>
        <p:nvSpPr>
          <p:cNvPr id="336904" name="Rectangle 8"/>
          <p:cNvSpPr>
            <a:spLocks noChangeArrowheads="1"/>
          </p:cNvSpPr>
          <p:nvPr/>
        </p:nvSpPr>
        <p:spPr bwMode="auto">
          <a:xfrm>
            <a:off x="2971800" y="3143250"/>
            <a:ext cx="6019800" cy="2343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Luasan ini dipotong oleh silinder sejajar sumbu-Z dengan alas S dan atas S'. Ditarik garis sejajar sb-Y dengan jarak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dan garis sejajar sb-X dengan jarak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y. Melalui garis tersebut dibuat bidang datar yang masing-masing sejajar bidang YOZ dan XOZ. </a:t>
            </a: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38100" y="2057400"/>
            <a:ext cx="2895600" cy="3276600"/>
            <a:chOff x="24" y="1296"/>
            <a:chExt cx="1824" cy="2064"/>
          </a:xfrm>
        </p:grpSpPr>
        <p:sp>
          <p:nvSpPr>
            <p:cNvPr id="48138" name="Text Box 16"/>
            <p:cNvSpPr txBox="1">
              <a:spLocks noChangeArrowheads="1"/>
            </p:cNvSpPr>
            <p:nvPr/>
          </p:nvSpPr>
          <p:spPr bwMode="auto">
            <a:xfrm>
              <a:off x="742" y="2807"/>
              <a:ext cx="34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48139" name="Text Box 36"/>
            <p:cNvSpPr txBox="1">
              <a:spLocks noChangeArrowheads="1"/>
            </p:cNvSpPr>
            <p:nvPr/>
          </p:nvSpPr>
          <p:spPr bwMode="auto">
            <a:xfrm>
              <a:off x="708" y="2592"/>
              <a:ext cx="395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  <p:sp>
          <p:nvSpPr>
            <p:cNvPr id="48140" name="Text Box 35"/>
            <p:cNvSpPr txBox="1">
              <a:spLocks noChangeArrowheads="1"/>
            </p:cNvSpPr>
            <p:nvPr/>
          </p:nvSpPr>
          <p:spPr bwMode="auto">
            <a:xfrm>
              <a:off x="1089" y="2635"/>
              <a:ext cx="315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sp>
          <p:nvSpPr>
            <p:cNvPr id="48141" name="Text Box 40"/>
            <p:cNvSpPr txBox="1">
              <a:spLocks noChangeArrowheads="1"/>
            </p:cNvSpPr>
            <p:nvPr/>
          </p:nvSpPr>
          <p:spPr bwMode="auto">
            <a:xfrm>
              <a:off x="862" y="1753"/>
              <a:ext cx="270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T</a:t>
              </a:r>
            </a:p>
          </p:txBody>
        </p:sp>
        <p:sp>
          <p:nvSpPr>
            <p:cNvPr id="48142" name="Line 10"/>
            <p:cNvSpPr>
              <a:spLocks noChangeShapeType="1"/>
            </p:cNvSpPr>
            <p:nvPr/>
          </p:nvSpPr>
          <p:spPr bwMode="auto">
            <a:xfrm flipH="1">
              <a:off x="155" y="2470"/>
              <a:ext cx="511" cy="3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43" name="Text Box 11"/>
            <p:cNvSpPr txBox="1">
              <a:spLocks noChangeArrowheads="1"/>
            </p:cNvSpPr>
            <p:nvPr/>
          </p:nvSpPr>
          <p:spPr bwMode="auto">
            <a:xfrm>
              <a:off x="24" y="2544"/>
              <a:ext cx="395" cy="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48144" name="Text Box 13"/>
            <p:cNvSpPr txBox="1">
              <a:spLocks noChangeArrowheads="1"/>
            </p:cNvSpPr>
            <p:nvPr/>
          </p:nvSpPr>
          <p:spPr bwMode="auto">
            <a:xfrm>
              <a:off x="1129" y="2932"/>
              <a:ext cx="490" cy="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S</a:t>
              </a:r>
            </a:p>
          </p:txBody>
        </p:sp>
        <p:sp>
          <p:nvSpPr>
            <p:cNvPr id="48145" name="Line 14"/>
            <p:cNvSpPr>
              <a:spLocks noChangeAspect="1" noChangeShapeType="1"/>
            </p:cNvSpPr>
            <p:nvPr/>
          </p:nvSpPr>
          <p:spPr bwMode="auto">
            <a:xfrm>
              <a:off x="666" y="2470"/>
              <a:ext cx="10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46" name="Line 15"/>
            <p:cNvSpPr>
              <a:spLocks noChangeAspect="1" noChangeShapeType="1"/>
            </p:cNvSpPr>
            <p:nvPr/>
          </p:nvSpPr>
          <p:spPr bwMode="auto">
            <a:xfrm flipV="1">
              <a:off x="666" y="1372"/>
              <a:ext cx="0" cy="109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47" name="Text Box 17"/>
            <p:cNvSpPr txBox="1">
              <a:spLocks noChangeArrowheads="1"/>
            </p:cNvSpPr>
            <p:nvPr/>
          </p:nvSpPr>
          <p:spPr bwMode="auto">
            <a:xfrm>
              <a:off x="961" y="2788"/>
              <a:ext cx="370" cy="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  <p:sp>
          <p:nvSpPr>
            <p:cNvPr id="48148" name="Freeform 18"/>
            <p:cNvSpPr>
              <a:spLocks noChangeAspect="1"/>
            </p:cNvSpPr>
            <p:nvPr/>
          </p:nvSpPr>
          <p:spPr bwMode="auto">
            <a:xfrm>
              <a:off x="713" y="2570"/>
              <a:ext cx="752" cy="532"/>
            </a:xfrm>
            <a:custGeom>
              <a:avLst/>
              <a:gdLst>
                <a:gd name="T0" fmla="*/ 24 w 1920"/>
                <a:gd name="T1" fmla="*/ 316 h 960"/>
                <a:gd name="T2" fmla="*/ 235 w 1920"/>
                <a:gd name="T3" fmla="*/ 515 h 960"/>
                <a:gd name="T4" fmla="*/ 517 w 1920"/>
                <a:gd name="T5" fmla="*/ 416 h 960"/>
                <a:gd name="T6" fmla="*/ 729 w 1920"/>
                <a:gd name="T7" fmla="*/ 216 h 960"/>
                <a:gd name="T8" fmla="*/ 376 w 1920"/>
                <a:gd name="T9" fmla="*/ 17 h 960"/>
                <a:gd name="T10" fmla="*/ 94 w 1920"/>
                <a:gd name="T11" fmla="*/ 116 h 960"/>
                <a:gd name="T12" fmla="*/ 24 w 1920"/>
                <a:gd name="T13" fmla="*/ 316 h 9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20"/>
                <a:gd name="T22" fmla="*/ 0 h 960"/>
                <a:gd name="T23" fmla="*/ 1920 w 1920"/>
                <a:gd name="T24" fmla="*/ 960 h 96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20" h="960">
                  <a:moveTo>
                    <a:pt x="60" y="570"/>
                  </a:moveTo>
                  <a:cubicBezTo>
                    <a:pt x="120" y="690"/>
                    <a:pt x="390" y="900"/>
                    <a:pt x="600" y="930"/>
                  </a:cubicBezTo>
                  <a:cubicBezTo>
                    <a:pt x="810" y="960"/>
                    <a:pt x="1110" y="840"/>
                    <a:pt x="1320" y="750"/>
                  </a:cubicBezTo>
                  <a:cubicBezTo>
                    <a:pt x="1530" y="660"/>
                    <a:pt x="1920" y="510"/>
                    <a:pt x="1860" y="390"/>
                  </a:cubicBezTo>
                  <a:cubicBezTo>
                    <a:pt x="1800" y="270"/>
                    <a:pt x="1230" y="60"/>
                    <a:pt x="960" y="30"/>
                  </a:cubicBezTo>
                  <a:cubicBezTo>
                    <a:pt x="690" y="0"/>
                    <a:pt x="390" y="120"/>
                    <a:pt x="240" y="210"/>
                  </a:cubicBezTo>
                  <a:cubicBezTo>
                    <a:pt x="90" y="300"/>
                    <a:pt x="0" y="450"/>
                    <a:pt x="60" y="570"/>
                  </a:cubicBez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49" name="Line 19"/>
            <p:cNvSpPr>
              <a:spLocks noChangeAspect="1" noChangeShapeType="1"/>
            </p:cNvSpPr>
            <p:nvPr/>
          </p:nvSpPr>
          <p:spPr bwMode="auto">
            <a:xfrm>
              <a:off x="1445" y="1993"/>
              <a:ext cx="0" cy="7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50" name="Line 20"/>
            <p:cNvSpPr>
              <a:spLocks noChangeAspect="1" noChangeShapeType="1"/>
            </p:cNvSpPr>
            <p:nvPr/>
          </p:nvSpPr>
          <p:spPr bwMode="auto">
            <a:xfrm>
              <a:off x="735" y="2049"/>
              <a:ext cx="0" cy="79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51" name="Line 21"/>
            <p:cNvSpPr>
              <a:spLocks noChangeAspect="1" noChangeShapeType="1"/>
            </p:cNvSpPr>
            <p:nvPr/>
          </p:nvSpPr>
          <p:spPr bwMode="auto">
            <a:xfrm>
              <a:off x="956" y="2071"/>
              <a:ext cx="0" cy="7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52" name="Freeform 22"/>
            <p:cNvSpPr>
              <a:spLocks noChangeAspect="1"/>
            </p:cNvSpPr>
            <p:nvPr/>
          </p:nvSpPr>
          <p:spPr bwMode="auto">
            <a:xfrm>
              <a:off x="713" y="1717"/>
              <a:ext cx="752" cy="532"/>
            </a:xfrm>
            <a:custGeom>
              <a:avLst/>
              <a:gdLst>
                <a:gd name="T0" fmla="*/ 24 w 1920"/>
                <a:gd name="T1" fmla="*/ 316 h 960"/>
                <a:gd name="T2" fmla="*/ 235 w 1920"/>
                <a:gd name="T3" fmla="*/ 515 h 960"/>
                <a:gd name="T4" fmla="*/ 517 w 1920"/>
                <a:gd name="T5" fmla="*/ 416 h 960"/>
                <a:gd name="T6" fmla="*/ 729 w 1920"/>
                <a:gd name="T7" fmla="*/ 216 h 960"/>
                <a:gd name="T8" fmla="*/ 376 w 1920"/>
                <a:gd name="T9" fmla="*/ 17 h 960"/>
                <a:gd name="T10" fmla="*/ 94 w 1920"/>
                <a:gd name="T11" fmla="*/ 116 h 960"/>
                <a:gd name="T12" fmla="*/ 24 w 1920"/>
                <a:gd name="T13" fmla="*/ 316 h 9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20"/>
                <a:gd name="T22" fmla="*/ 0 h 960"/>
                <a:gd name="T23" fmla="*/ 1920 w 1920"/>
                <a:gd name="T24" fmla="*/ 960 h 96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20" h="960">
                  <a:moveTo>
                    <a:pt x="60" y="570"/>
                  </a:moveTo>
                  <a:cubicBezTo>
                    <a:pt x="120" y="690"/>
                    <a:pt x="390" y="900"/>
                    <a:pt x="600" y="930"/>
                  </a:cubicBezTo>
                  <a:cubicBezTo>
                    <a:pt x="810" y="960"/>
                    <a:pt x="1110" y="840"/>
                    <a:pt x="1320" y="750"/>
                  </a:cubicBezTo>
                  <a:cubicBezTo>
                    <a:pt x="1530" y="660"/>
                    <a:pt x="1920" y="510"/>
                    <a:pt x="1860" y="390"/>
                  </a:cubicBezTo>
                  <a:cubicBezTo>
                    <a:pt x="1800" y="270"/>
                    <a:pt x="1230" y="60"/>
                    <a:pt x="960" y="30"/>
                  </a:cubicBezTo>
                  <a:cubicBezTo>
                    <a:pt x="690" y="0"/>
                    <a:pt x="390" y="120"/>
                    <a:pt x="240" y="210"/>
                  </a:cubicBezTo>
                  <a:cubicBezTo>
                    <a:pt x="90" y="300"/>
                    <a:pt x="0" y="450"/>
                    <a:pt x="60" y="570"/>
                  </a:cubicBez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53" name="Line 23"/>
            <p:cNvSpPr>
              <a:spLocks noChangeAspect="1" noChangeShapeType="1"/>
            </p:cNvSpPr>
            <p:nvPr/>
          </p:nvSpPr>
          <p:spPr bwMode="auto">
            <a:xfrm>
              <a:off x="1063" y="2071"/>
              <a:ext cx="0" cy="7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54" name="Line 24"/>
            <p:cNvSpPr>
              <a:spLocks noChangeAspect="1" noChangeShapeType="1"/>
            </p:cNvSpPr>
            <p:nvPr/>
          </p:nvSpPr>
          <p:spPr bwMode="auto">
            <a:xfrm>
              <a:off x="956" y="2870"/>
              <a:ext cx="11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55" name="Line 25"/>
            <p:cNvSpPr>
              <a:spLocks noChangeAspect="1" noChangeShapeType="1"/>
            </p:cNvSpPr>
            <p:nvPr/>
          </p:nvSpPr>
          <p:spPr bwMode="auto">
            <a:xfrm>
              <a:off x="1024" y="1982"/>
              <a:ext cx="0" cy="7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56" name="Line 26"/>
            <p:cNvSpPr>
              <a:spLocks noChangeAspect="1" noChangeShapeType="1"/>
            </p:cNvSpPr>
            <p:nvPr/>
          </p:nvSpPr>
          <p:spPr bwMode="auto">
            <a:xfrm>
              <a:off x="1134" y="1982"/>
              <a:ext cx="0" cy="7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57" name="Line 27"/>
            <p:cNvSpPr>
              <a:spLocks noChangeAspect="1" noChangeShapeType="1"/>
            </p:cNvSpPr>
            <p:nvPr/>
          </p:nvSpPr>
          <p:spPr bwMode="auto">
            <a:xfrm>
              <a:off x="1015" y="2781"/>
              <a:ext cx="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58" name="Line 28"/>
            <p:cNvSpPr>
              <a:spLocks noChangeAspect="1" noChangeShapeType="1"/>
            </p:cNvSpPr>
            <p:nvPr/>
          </p:nvSpPr>
          <p:spPr bwMode="auto">
            <a:xfrm flipV="1">
              <a:off x="1063" y="2770"/>
              <a:ext cx="92" cy="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59" name="Line 29"/>
            <p:cNvSpPr>
              <a:spLocks noChangeAspect="1" noChangeShapeType="1"/>
            </p:cNvSpPr>
            <p:nvPr/>
          </p:nvSpPr>
          <p:spPr bwMode="auto">
            <a:xfrm flipV="1">
              <a:off x="956" y="2770"/>
              <a:ext cx="89" cy="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60" name="Line 30"/>
            <p:cNvSpPr>
              <a:spLocks noChangeAspect="1" noChangeShapeType="1"/>
            </p:cNvSpPr>
            <p:nvPr/>
          </p:nvSpPr>
          <p:spPr bwMode="auto">
            <a:xfrm flipV="1">
              <a:off x="956" y="1972"/>
              <a:ext cx="89" cy="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61" name="Line 31"/>
            <p:cNvSpPr>
              <a:spLocks noChangeAspect="1" noChangeShapeType="1"/>
            </p:cNvSpPr>
            <p:nvPr/>
          </p:nvSpPr>
          <p:spPr bwMode="auto">
            <a:xfrm flipV="1">
              <a:off x="1063" y="1972"/>
              <a:ext cx="92" cy="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62" name="Line 32"/>
            <p:cNvSpPr>
              <a:spLocks noChangeAspect="1" noChangeShapeType="1"/>
            </p:cNvSpPr>
            <p:nvPr/>
          </p:nvSpPr>
          <p:spPr bwMode="auto">
            <a:xfrm>
              <a:off x="951" y="2071"/>
              <a:ext cx="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63" name="Line 33"/>
            <p:cNvSpPr>
              <a:spLocks noChangeAspect="1" noChangeShapeType="1"/>
            </p:cNvSpPr>
            <p:nvPr/>
          </p:nvSpPr>
          <p:spPr bwMode="auto">
            <a:xfrm>
              <a:off x="1015" y="1972"/>
              <a:ext cx="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64" name="Text Box 34"/>
            <p:cNvSpPr txBox="1">
              <a:spLocks noChangeArrowheads="1"/>
            </p:cNvSpPr>
            <p:nvPr/>
          </p:nvSpPr>
          <p:spPr bwMode="auto">
            <a:xfrm>
              <a:off x="1142" y="1552"/>
              <a:ext cx="490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S'</a:t>
              </a:r>
            </a:p>
          </p:txBody>
        </p:sp>
        <p:sp>
          <p:nvSpPr>
            <p:cNvPr id="48165" name="Text Box 37"/>
            <p:cNvSpPr txBox="1">
              <a:spLocks noChangeArrowheads="1"/>
            </p:cNvSpPr>
            <p:nvPr/>
          </p:nvSpPr>
          <p:spPr bwMode="auto">
            <a:xfrm>
              <a:off x="705" y="1903"/>
              <a:ext cx="366" cy="2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P</a:t>
              </a:r>
            </a:p>
          </p:txBody>
        </p:sp>
        <p:sp>
          <p:nvSpPr>
            <p:cNvPr id="48166" name="Text Box 38"/>
            <p:cNvSpPr txBox="1">
              <a:spLocks noChangeArrowheads="1"/>
            </p:cNvSpPr>
            <p:nvPr/>
          </p:nvSpPr>
          <p:spPr bwMode="auto">
            <a:xfrm>
              <a:off x="1042" y="1932"/>
              <a:ext cx="303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Q</a:t>
              </a:r>
            </a:p>
          </p:txBody>
        </p:sp>
        <p:sp>
          <p:nvSpPr>
            <p:cNvPr id="48167" name="Text Box 39"/>
            <p:cNvSpPr txBox="1">
              <a:spLocks noChangeArrowheads="1"/>
            </p:cNvSpPr>
            <p:nvPr/>
          </p:nvSpPr>
          <p:spPr bwMode="auto">
            <a:xfrm>
              <a:off x="1022" y="1735"/>
              <a:ext cx="359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R</a:t>
              </a:r>
            </a:p>
          </p:txBody>
        </p:sp>
        <p:sp>
          <p:nvSpPr>
            <p:cNvPr id="48168" name="Text Box 41"/>
            <p:cNvSpPr txBox="1">
              <a:spLocks noChangeArrowheads="1"/>
            </p:cNvSpPr>
            <p:nvPr/>
          </p:nvSpPr>
          <p:spPr bwMode="auto">
            <a:xfrm>
              <a:off x="1453" y="2187"/>
              <a:ext cx="395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48169" name="Text Box 42"/>
            <p:cNvSpPr txBox="1">
              <a:spLocks noChangeArrowheads="1"/>
            </p:cNvSpPr>
            <p:nvPr/>
          </p:nvSpPr>
          <p:spPr bwMode="auto">
            <a:xfrm>
              <a:off x="365" y="1296"/>
              <a:ext cx="394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Z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36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36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36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36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898" grpId="0"/>
      <p:bldP spid="336899" grpId="0"/>
      <p:bldP spid="336900" grpId="0"/>
      <p:bldP spid="33690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514600" y="95248"/>
            <a:ext cx="4114800" cy="6096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CONTOH SOAL</a:t>
            </a:r>
          </a:p>
        </p:txBody>
      </p:sp>
      <p:sp>
        <p:nvSpPr>
          <p:cNvPr id="6" name="Rectangle 79"/>
          <p:cNvSpPr>
            <a:spLocks noChangeArrowheads="1"/>
          </p:cNvSpPr>
          <p:nvPr/>
        </p:nvSpPr>
        <p:spPr bwMode="auto">
          <a:xfrm>
            <a:off x="762000" y="609600"/>
            <a:ext cx="6934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Tentukan posisi sentroid dari luasan yang dibatasi y = e</a:t>
            </a:r>
            <a:r>
              <a:rPr lang="id-ID" sz="2000" baseline="30000" smtClean="0">
                <a:latin typeface="Arial" charset="0"/>
                <a:cs typeface="Times New Roman" pitchFamily="18" charset="0"/>
              </a:rPr>
              <a:t>2x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, sumbu x, sumbu y, dan garis x = 2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804864" y="1371600"/>
            <a:ext cx="10679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Jawab: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57200" y="1905000"/>
            <a:ext cx="2590800" cy="2057400"/>
            <a:chOff x="1266824" y="1828800"/>
            <a:chExt cx="2590800" cy="2057400"/>
          </a:xfrm>
        </p:grpSpPr>
        <p:cxnSp>
          <p:nvCxnSpPr>
            <p:cNvPr id="9" name="Straight Connector 8"/>
            <p:cNvCxnSpPr/>
            <p:nvPr/>
          </p:nvCxnSpPr>
          <p:spPr bwMode="auto">
            <a:xfrm>
              <a:off x="1371600" y="3505200"/>
              <a:ext cx="2448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rot="5400000" flipH="1" flipV="1">
              <a:off x="628200" y="2885806"/>
              <a:ext cx="194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" name="Freeform 10"/>
            <p:cNvSpPr/>
            <p:nvPr/>
          </p:nvSpPr>
          <p:spPr bwMode="auto">
            <a:xfrm>
              <a:off x="1571625" y="1981200"/>
              <a:ext cx="1843088" cy="1066800"/>
            </a:xfrm>
            <a:custGeom>
              <a:avLst/>
              <a:gdLst>
                <a:gd name="connsiteX0" fmla="*/ 0 w 2428875"/>
                <a:gd name="connsiteY0" fmla="*/ 1457325 h 1457325"/>
                <a:gd name="connsiteX1" fmla="*/ 957262 w 2428875"/>
                <a:gd name="connsiteY1" fmla="*/ 1185863 h 1457325"/>
                <a:gd name="connsiteX2" fmla="*/ 1871662 w 2428875"/>
                <a:gd name="connsiteY2" fmla="*/ 542925 h 1457325"/>
                <a:gd name="connsiteX3" fmla="*/ 2428875 w 2428875"/>
                <a:gd name="connsiteY3" fmla="*/ 0 h 1457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28875" h="1457325">
                  <a:moveTo>
                    <a:pt x="0" y="1457325"/>
                  </a:moveTo>
                  <a:cubicBezTo>
                    <a:pt x="322659" y="1397794"/>
                    <a:pt x="645319" y="1338263"/>
                    <a:pt x="957262" y="1185863"/>
                  </a:cubicBezTo>
                  <a:cubicBezTo>
                    <a:pt x="1269205" y="1033463"/>
                    <a:pt x="1626393" y="740569"/>
                    <a:pt x="1871662" y="542925"/>
                  </a:cubicBezTo>
                  <a:cubicBezTo>
                    <a:pt x="2116931" y="345281"/>
                    <a:pt x="2272903" y="172640"/>
                    <a:pt x="2428875" y="0"/>
                  </a:cubicBezTo>
                </a:path>
              </a:pathLst>
            </a:cu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 bwMode="auto">
            <a:xfrm rot="5400000" flipH="1" flipV="1">
              <a:off x="2450107" y="2752536"/>
              <a:ext cx="1476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3" name="Oval 12"/>
            <p:cNvSpPr>
              <a:spLocks noChangeAspect="1"/>
            </p:cNvSpPr>
            <p:nvPr/>
          </p:nvSpPr>
          <p:spPr bwMode="auto">
            <a:xfrm>
              <a:off x="2486024" y="3110400"/>
              <a:ext cx="90000" cy="900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cxnSp>
          <p:nvCxnSpPr>
            <p:cNvPr id="14" name="Straight Connector 13"/>
            <p:cNvCxnSpPr>
              <a:stCxn id="13" idx="4"/>
            </p:cNvCxnSpPr>
            <p:nvPr/>
          </p:nvCxnSpPr>
          <p:spPr bwMode="auto">
            <a:xfrm rot="5400000">
              <a:off x="2369024" y="3362400"/>
              <a:ext cx="3240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rot="5400000" flipH="1">
              <a:off x="2070448" y="2674172"/>
              <a:ext cx="0" cy="936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" name="Rectangle 15"/>
            <p:cNvSpPr/>
            <p:nvPr/>
          </p:nvSpPr>
          <p:spPr>
            <a:xfrm>
              <a:off x="2807107" y="3486090"/>
              <a:ext cx="74571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 = 2</a:t>
              </a:r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486024" y="2786002"/>
              <a:ext cx="3129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c</a:t>
              </a:r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876424" y="2266890"/>
              <a:ext cx="92525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 = </a:t>
              </a:r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e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</a:rPr>
                <a:t>2x</a:t>
              </a: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501436" y="3138426"/>
              <a:ext cx="3561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272588" y="1828800"/>
              <a:ext cx="3561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266824" y="3457576"/>
              <a:ext cx="38343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O</a:t>
              </a:r>
              <a:endParaRPr lang="en-US"/>
            </a:p>
          </p:txBody>
        </p:sp>
      </p:grpSp>
      <p:grpSp>
        <p:nvGrpSpPr>
          <p:cNvPr id="83" name="Group 143"/>
          <p:cNvGrpSpPr/>
          <p:nvPr/>
        </p:nvGrpSpPr>
        <p:grpSpPr>
          <a:xfrm>
            <a:off x="6246304" y="2686110"/>
            <a:ext cx="1297496" cy="733424"/>
            <a:chOff x="4950904" y="5529264"/>
            <a:chExt cx="1297496" cy="733424"/>
          </a:xfrm>
        </p:grpSpPr>
        <p:sp>
          <p:nvSpPr>
            <p:cNvPr id="84" name="Rectangle 83"/>
            <p:cNvSpPr/>
            <p:nvPr/>
          </p:nvSpPr>
          <p:spPr>
            <a:xfrm>
              <a:off x="4950904" y="5662670"/>
              <a:ext cx="120738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=     e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</a:rPr>
                <a:t>4</a:t>
              </a:r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 – </a:t>
              </a:r>
              <a:endParaRPr lang="en-US"/>
            </a:p>
          </p:txBody>
        </p:sp>
        <p:grpSp>
          <p:nvGrpSpPr>
            <p:cNvPr id="85" name="Group 80"/>
            <p:cNvGrpSpPr/>
            <p:nvPr/>
          </p:nvGrpSpPr>
          <p:grpSpPr>
            <a:xfrm>
              <a:off x="5187642" y="5529264"/>
              <a:ext cx="339263" cy="723958"/>
              <a:chOff x="4421959" y="4552890"/>
              <a:chExt cx="339263" cy="723958"/>
            </a:xfrm>
          </p:grpSpPr>
          <p:sp>
            <p:nvSpPr>
              <p:cNvPr id="90" name="Rectangle 89"/>
              <p:cNvSpPr/>
              <p:nvPr/>
            </p:nvSpPr>
            <p:spPr>
              <a:xfrm>
                <a:off x="4421959" y="45528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4433888" y="487673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endParaRPr lang="en-US"/>
              </a:p>
            </p:txBody>
          </p:sp>
          <p:cxnSp>
            <p:nvCxnSpPr>
              <p:cNvPr id="92" name="Straight Connector 91"/>
              <p:cNvCxnSpPr/>
              <p:nvPr/>
            </p:nvCxnSpPr>
            <p:spPr bwMode="auto">
              <a:xfrm>
                <a:off x="4532776" y="4918076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86" name="Group 80"/>
            <p:cNvGrpSpPr/>
            <p:nvPr/>
          </p:nvGrpSpPr>
          <p:grpSpPr>
            <a:xfrm>
              <a:off x="5909137" y="5538730"/>
              <a:ext cx="339263" cy="723958"/>
              <a:chOff x="4421959" y="4552890"/>
              <a:chExt cx="339263" cy="723958"/>
            </a:xfrm>
          </p:grpSpPr>
          <p:sp>
            <p:nvSpPr>
              <p:cNvPr id="87" name="Rectangle 86"/>
              <p:cNvSpPr/>
              <p:nvPr/>
            </p:nvSpPr>
            <p:spPr>
              <a:xfrm>
                <a:off x="4421959" y="45528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433888" y="487673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endParaRPr lang="en-US"/>
              </a:p>
            </p:txBody>
          </p:sp>
          <p:cxnSp>
            <p:nvCxnSpPr>
              <p:cNvPr id="89" name="Straight Connector 88"/>
              <p:cNvCxnSpPr/>
              <p:nvPr/>
            </p:nvCxnSpPr>
            <p:spPr bwMode="auto">
              <a:xfrm>
                <a:off x="4532776" y="4918076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18" name="Group 117"/>
          <p:cNvGrpSpPr/>
          <p:nvPr/>
        </p:nvGrpSpPr>
        <p:grpSpPr>
          <a:xfrm>
            <a:off x="3505200" y="1528822"/>
            <a:ext cx="2195512" cy="981134"/>
            <a:chOff x="4387410" y="2981266"/>
            <a:chExt cx="2195512" cy="981134"/>
          </a:xfrm>
        </p:grpSpPr>
        <p:sp>
          <p:nvSpPr>
            <p:cNvPr id="119" name="Rectangle 118"/>
            <p:cNvSpPr/>
            <p:nvPr/>
          </p:nvSpPr>
          <p:spPr>
            <a:xfrm>
              <a:off x="4751558" y="355746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a</a:t>
              </a:r>
              <a:endParaRPr lang="en-US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4387410" y="3286066"/>
              <a:ext cx="219551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M =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dy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4881424" y="300978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b</a:t>
              </a:r>
              <a:endParaRPr lang="en-US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5132558" y="2981266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5056358" y="3562290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5334000" y="1524000"/>
            <a:ext cx="1905000" cy="981134"/>
            <a:chOff x="4616010" y="2981266"/>
            <a:chExt cx="1905000" cy="981134"/>
          </a:xfrm>
        </p:grpSpPr>
        <p:sp>
          <p:nvSpPr>
            <p:cNvPr id="125" name="Rectangle 124"/>
            <p:cNvSpPr/>
            <p:nvPr/>
          </p:nvSpPr>
          <p:spPr>
            <a:xfrm>
              <a:off x="4751558" y="355746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4616010" y="3286066"/>
              <a:ext cx="19050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dy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4881424" y="300978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endParaRPr lang="en-US"/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5132558" y="2981266"/>
              <a:ext cx="50687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e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2x</a:t>
              </a:r>
              <a:endParaRPr lang="en-US" baseline="30000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5056358" y="356229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6886576" y="1519178"/>
            <a:ext cx="1385888" cy="981134"/>
            <a:chOff x="4630298" y="2981266"/>
            <a:chExt cx="1385888" cy="981134"/>
          </a:xfrm>
        </p:grpSpPr>
        <p:sp>
          <p:nvSpPr>
            <p:cNvPr id="131" name="Rectangle 130"/>
            <p:cNvSpPr/>
            <p:nvPr/>
          </p:nvSpPr>
          <p:spPr>
            <a:xfrm>
              <a:off x="4751558" y="355746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4630298" y="3286066"/>
              <a:ext cx="138588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y ]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4881424" y="300978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endParaRPr lang="en-US"/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5316098" y="2981266"/>
              <a:ext cx="50687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e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2x</a:t>
              </a:r>
              <a:endParaRPr lang="en-US" baseline="30000"/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5293564" y="356229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3793616" y="2547936"/>
            <a:ext cx="1371600" cy="947798"/>
            <a:chOff x="4692210" y="3009780"/>
            <a:chExt cx="1371600" cy="947798"/>
          </a:xfrm>
        </p:grpSpPr>
        <p:sp>
          <p:nvSpPr>
            <p:cNvPr id="137" name="Rectangle 136"/>
            <p:cNvSpPr/>
            <p:nvPr/>
          </p:nvSpPr>
          <p:spPr>
            <a:xfrm>
              <a:off x="4751558" y="355746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4692210" y="3286066"/>
              <a:ext cx="13716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e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2x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4881424" y="300978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endParaRPr lang="en-US"/>
            </a:p>
          </p:txBody>
        </p:sp>
      </p:grpSp>
      <p:grpSp>
        <p:nvGrpSpPr>
          <p:cNvPr id="142" name="Group 84"/>
          <p:cNvGrpSpPr/>
          <p:nvPr/>
        </p:nvGrpSpPr>
        <p:grpSpPr>
          <a:xfrm>
            <a:off x="4923610" y="2652712"/>
            <a:ext cx="1398894" cy="762062"/>
            <a:chOff x="847728" y="5162490"/>
            <a:chExt cx="1398894" cy="762062"/>
          </a:xfrm>
        </p:grpSpPr>
        <p:sp>
          <p:nvSpPr>
            <p:cNvPr id="143" name="Rectangle 142"/>
            <p:cNvSpPr/>
            <p:nvPr/>
          </p:nvSpPr>
          <p:spPr>
            <a:xfrm>
              <a:off x="847728" y="5334000"/>
              <a:ext cx="12202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= [    </a:t>
              </a:r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e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</a:rPr>
                <a:t>2x</a:t>
              </a:r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 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]</a:t>
              </a:r>
              <a:endParaRPr lang="en-US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1919288" y="516249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endParaRPr lang="en-US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1905000" y="551497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  <p:grpSp>
          <p:nvGrpSpPr>
            <p:cNvPr id="146" name="Group 80"/>
            <p:cNvGrpSpPr/>
            <p:nvPr/>
          </p:nvGrpSpPr>
          <p:grpSpPr>
            <a:xfrm>
              <a:off x="1185864" y="5200594"/>
              <a:ext cx="339263" cy="723958"/>
              <a:chOff x="4421959" y="4552890"/>
              <a:chExt cx="339263" cy="723958"/>
            </a:xfrm>
          </p:grpSpPr>
          <p:sp>
            <p:nvSpPr>
              <p:cNvPr id="147" name="Rectangle 146"/>
              <p:cNvSpPr/>
              <p:nvPr/>
            </p:nvSpPr>
            <p:spPr>
              <a:xfrm>
                <a:off x="4421959" y="45528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148" name="Rectangle 147"/>
              <p:cNvSpPr/>
              <p:nvPr/>
            </p:nvSpPr>
            <p:spPr>
              <a:xfrm>
                <a:off x="4433888" y="487673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endParaRPr lang="en-US"/>
              </a:p>
            </p:txBody>
          </p:sp>
          <p:cxnSp>
            <p:nvCxnSpPr>
              <p:cNvPr id="149" name="Straight Connector 148"/>
              <p:cNvCxnSpPr/>
              <p:nvPr/>
            </p:nvCxnSpPr>
            <p:spPr bwMode="auto">
              <a:xfrm>
                <a:off x="4532776" y="4918076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51" name="Group 83"/>
          <p:cNvGrpSpPr/>
          <p:nvPr/>
        </p:nvGrpSpPr>
        <p:grpSpPr>
          <a:xfrm>
            <a:off x="3048000" y="3581400"/>
            <a:ext cx="2438400" cy="981134"/>
            <a:chOff x="5486400" y="4929130"/>
            <a:chExt cx="2438400" cy="981134"/>
          </a:xfrm>
        </p:grpSpPr>
        <p:sp>
          <p:nvSpPr>
            <p:cNvPr id="153" name="Rectangle 13"/>
            <p:cNvSpPr>
              <a:spLocks noChangeArrowheads="1"/>
            </p:cNvSpPr>
            <p:nvPr/>
          </p:nvSpPr>
          <p:spPr bwMode="auto">
            <a:xfrm>
              <a:off x="5486400" y="5210176"/>
              <a:ext cx="24384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x  =  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x dy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cxnSp>
          <p:nvCxnSpPr>
            <p:cNvPr id="154" name="Straight Connector 153"/>
            <p:cNvCxnSpPr/>
            <p:nvPr/>
          </p:nvCxnSpPr>
          <p:spPr bwMode="auto">
            <a:xfrm>
              <a:off x="5571000" y="5286438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5" name="Rectangle 154"/>
            <p:cNvSpPr/>
            <p:nvPr/>
          </p:nvSpPr>
          <p:spPr>
            <a:xfrm>
              <a:off x="6211578" y="551015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6349690" y="494335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endParaRPr lang="en-US"/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6600824" y="4929130"/>
              <a:ext cx="50687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e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2x</a:t>
              </a:r>
              <a:endParaRPr lang="en-US" baseline="30000"/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6524624" y="551015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  <p:grpSp>
          <p:nvGrpSpPr>
            <p:cNvPr id="159" name="Group 79"/>
            <p:cNvGrpSpPr/>
            <p:nvPr/>
          </p:nvGrpSpPr>
          <p:grpSpPr>
            <a:xfrm>
              <a:off x="5972176" y="5048132"/>
              <a:ext cx="397866" cy="743068"/>
              <a:chOff x="1583334" y="4857690"/>
              <a:chExt cx="397866" cy="743068"/>
            </a:xfrm>
          </p:grpSpPr>
          <p:sp>
            <p:nvSpPr>
              <p:cNvPr id="160" name="Rectangle 159"/>
              <p:cNvSpPr/>
              <p:nvPr/>
            </p:nvSpPr>
            <p:spPr>
              <a:xfrm>
                <a:off x="1614488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1583334" y="5200648"/>
                <a:ext cx="3978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M</a:t>
                </a:r>
                <a:endParaRPr lang="en-US"/>
              </a:p>
            </p:txBody>
          </p:sp>
          <p:cxnSp>
            <p:nvCxnSpPr>
              <p:cNvPr id="162" name="Straight Connector 161"/>
              <p:cNvCxnSpPr/>
              <p:nvPr/>
            </p:nvCxnSpPr>
            <p:spPr bwMode="auto">
              <a:xfrm>
                <a:off x="1676400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164" name="Rectangle 163"/>
          <p:cNvSpPr/>
          <p:nvPr/>
        </p:nvSpPr>
        <p:spPr>
          <a:xfrm>
            <a:off x="7467600" y="2819400"/>
            <a:ext cx="13292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=  26,799 </a:t>
            </a:r>
            <a:endParaRPr lang="en-US"/>
          </a:p>
        </p:txBody>
      </p:sp>
      <p:grpSp>
        <p:nvGrpSpPr>
          <p:cNvPr id="184" name="Group 183"/>
          <p:cNvGrpSpPr/>
          <p:nvPr/>
        </p:nvGrpSpPr>
        <p:grpSpPr>
          <a:xfrm>
            <a:off x="5243512" y="3581400"/>
            <a:ext cx="1800224" cy="981134"/>
            <a:chOff x="3567112" y="4038600"/>
            <a:chExt cx="1800224" cy="981134"/>
          </a:xfrm>
        </p:grpSpPr>
        <p:sp>
          <p:nvSpPr>
            <p:cNvPr id="174" name="Rectangle 13"/>
            <p:cNvSpPr>
              <a:spLocks noChangeArrowheads="1"/>
            </p:cNvSpPr>
            <p:nvPr/>
          </p:nvSpPr>
          <p:spPr bwMode="auto">
            <a:xfrm>
              <a:off x="3567112" y="4319646"/>
              <a:ext cx="180022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=   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xy ]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4139890" y="461962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4216090" y="405282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endParaRPr lang="en-US"/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4689018" y="4038600"/>
              <a:ext cx="50687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e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2x</a:t>
              </a:r>
              <a:endParaRPr lang="en-US" baseline="30000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4716154" y="461962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  <p:grpSp>
          <p:nvGrpSpPr>
            <p:cNvPr id="180" name="Group 79"/>
            <p:cNvGrpSpPr/>
            <p:nvPr/>
          </p:nvGrpSpPr>
          <p:grpSpPr>
            <a:xfrm>
              <a:off x="3838576" y="4157602"/>
              <a:ext cx="397866" cy="743068"/>
              <a:chOff x="1583334" y="4857690"/>
              <a:chExt cx="397866" cy="743068"/>
            </a:xfrm>
          </p:grpSpPr>
          <p:sp>
            <p:nvSpPr>
              <p:cNvPr id="181" name="Rectangle 180"/>
              <p:cNvSpPr/>
              <p:nvPr/>
            </p:nvSpPr>
            <p:spPr>
              <a:xfrm>
                <a:off x="1614488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1583334" y="5200648"/>
                <a:ext cx="3978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M</a:t>
                </a:r>
                <a:endParaRPr lang="en-US"/>
              </a:p>
            </p:txBody>
          </p:sp>
          <p:cxnSp>
            <p:nvCxnSpPr>
              <p:cNvPr id="183" name="Straight Connector 182"/>
              <p:cNvCxnSpPr/>
              <p:nvPr/>
            </p:nvCxnSpPr>
            <p:spPr bwMode="auto">
              <a:xfrm>
                <a:off x="1676400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223" name="Group 222"/>
          <p:cNvGrpSpPr/>
          <p:nvPr/>
        </p:nvGrpSpPr>
        <p:grpSpPr>
          <a:xfrm>
            <a:off x="7010400" y="3595626"/>
            <a:ext cx="1905000" cy="966908"/>
            <a:chOff x="4662488" y="4052826"/>
            <a:chExt cx="1905000" cy="966908"/>
          </a:xfrm>
        </p:grpSpPr>
        <p:sp>
          <p:nvSpPr>
            <p:cNvPr id="186" name="Rectangle 13"/>
            <p:cNvSpPr>
              <a:spLocks noChangeArrowheads="1"/>
            </p:cNvSpPr>
            <p:nvPr/>
          </p:nvSpPr>
          <p:spPr bwMode="auto">
            <a:xfrm>
              <a:off x="4662488" y="4319646"/>
              <a:ext cx="1905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=   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xe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2x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5192402" y="461962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5330514" y="405282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endParaRPr lang="en-US"/>
            </a:p>
          </p:txBody>
        </p:sp>
        <p:grpSp>
          <p:nvGrpSpPr>
            <p:cNvPr id="191" name="Group 79"/>
            <p:cNvGrpSpPr/>
            <p:nvPr/>
          </p:nvGrpSpPr>
          <p:grpSpPr>
            <a:xfrm>
              <a:off x="4953000" y="4157602"/>
              <a:ext cx="397866" cy="743068"/>
              <a:chOff x="1583334" y="4857690"/>
              <a:chExt cx="397866" cy="743068"/>
            </a:xfrm>
          </p:grpSpPr>
          <p:sp>
            <p:nvSpPr>
              <p:cNvPr id="192" name="Rectangle 191"/>
              <p:cNvSpPr/>
              <p:nvPr/>
            </p:nvSpPr>
            <p:spPr>
              <a:xfrm>
                <a:off x="1614488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193" name="Rectangle 192"/>
              <p:cNvSpPr/>
              <p:nvPr/>
            </p:nvSpPr>
            <p:spPr>
              <a:xfrm>
                <a:off x="1583334" y="5200648"/>
                <a:ext cx="3978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M</a:t>
                </a:r>
                <a:endParaRPr lang="en-US"/>
              </a:p>
            </p:txBody>
          </p:sp>
          <p:cxnSp>
            <p:nvCxnSpPr>
              <p:cNvPr id="194" name="Straight Connector 193"/>
              <p:cNvCxnSpPr/>
              <p:nvPr/>
            </p:nvCxnSpPr>
            <p:spPr bwMode="auto">
              <a:xfrm>
                <a:off x="1676400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252" name="Group 251"/>
          <p:cNvGrpSpPr/>
          <p:nvPr/>
        </p:nvGrpSpPr>
        <p:grpSpPr>
          <a:xfrm>
            <a:off x="4657728" y="4648200"/>
            <a:ext cx="3429000" cy="762000"/>
            <a:chOff x="4876800" y="5181600"/>
            <a:chExt cx="3429000" cy="762000"/>
          </a:xfrm>
        </p:grpSpPr>
        <p:grpSp>
          <p:nvGrpSpPr>
            <p:cNvPr id="247" name="Group 246"/>
            <p:cNvGrpSpPr/>
            <p:nvPr/>
          </p:nvGrpSpPr>
          <p:grpSpPr>
            <a:xfrm>
              <a:off x="4876800" y="5205416"/>
              <a:ext cx="3429000" cy="738184"/>
              <a:chOff x="5276848" y="5029200"/>
              <a:chExt cx="3429000" cy="738184"/>
            </a:xfrm>
          </p:grpSpPr>
          <p:sp>
            <p:nvSpPr>
              <p:cNvPr id="226" name="Rectangle 13"/>
              <p:cNvSpPr>
                <a:spLocks noChangeArrowheads="1"/>
              </p:cNvSpPr>
              <p:nvPr/>
            </p:nvSpPr>
            <p:spPr bwMode="auto">
              <a:xfrm>
                <a:off x="5276848" y="5181600"/>
                <a:ext cx="34290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=       [ x    e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</a:rPr>
                  <a:t>2x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 –     e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</a:rPr>
                  <a:t>2x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]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sp>
            <p:nvSpPr>
              <p:cNvPr id="227" name="Rectangle 226"/>
              <p:cNvSpPr/>
              <p:nvPr/>
            </p:nvSpPr>
            <p:spPr>
              <a:xfrm>
                <a:off x="7905752" y="504824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endParaRPr lang="en-US"/>
              </a:p>
            </p:txBody>
          </p:sp>
          <p:sp>
            <p:nvSpPr>
              <p:cNvPr id="228" name="Rectangle 227"/>
              <p:cNvSpPr/>
              <p:nvPr/>
            </p:nvSpPr>
            <p:spPr>
              <a:xfrm>
                <a:off x="7891464" y="5367274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0</a:t>
                </a:r>
                <a:endParaRPr lang="en-US"/>
              </a:p>
            </p:txBody>
          </p:sp>
          <p:grpSp>
            <p:nvGrpSpPr>
              <p:cNvPr id="229" name="Group 71"/>
              <p:cNvGrpSpPr/>
              <p:nvPr/>
            </p:nvGrpSpPr>
            <p:grpSpPr>
              <a:xfrm>
                <a:off x="6219824" y="5038666"/>
                <a:ext cx="339263" cy="723958"/>
                <a:chOff x="4421959" y="4552890"/>
                <a:chExt cx="339263" cy="723958"/>
              </a:xfrm>
            </p:grpSpPr>
            <p:sp>
              <p:nvSpPr>
                <p:cNvPr id="244" name="Rectangle 243"/>
                <p:cNvSpPr/>
                <p:nvPr/>
              </p:nvSpPr>
              <p:spPr>
                <a:xfrm>
                  <a:off x="4421959" y="45528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245" name="Rectangle 244"/>
                <p:cNvSpPr/>
                <p:nvPr/>
              </p:nvSpPr>
              <p:spPr>
                <a:xfrm>
                  <a:off x="4433888" y="4876738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2</a:t>
                  </a:r>
                  <a:endParaRPr lang="en-US"/>
                </a:p>
              </p:txBody>
            </p:sp>
            <p:cxnSp>
              <p:nvCxnSpPr>
                <p:cNvPr id="246" name="Straight Connector 245"/>
                <p:cNvCxnSpPr/>
                <p:nvPr/>
              </p:nvCxnSpPr>
              <p:spPr bwMode="auto">
                <a:xfrm>
                  <a:off x="4532776" y="4918076"/>
                  <a:ext cx="144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230" name="Group 75"/>
              <p:cNvGrpSpPr/>
              <p:nvPr/>
            </p:nvGrpSpPr>
            <p:grpSpPr>
              <a:xfrm>
                <a:off x="7138984" y="5029200"/>
                <a:ext cx="339263" cy="723958"/>
                <a:chOff x="4421959" y="4552890"/>
                <a:chExt cx="339263" cy="723958"/>
              </a:xfrm>
            </p:grpSpPr>
            <p:sp>
              <p:nvSpPr>
                <p:cNvPr id="241" name="Rectangle 240"/>
                <p:cNvSpPr/>
                <p:nvPr/>
              </p:nvSpPr>
              <p:spPr>
                <a:xfrm>
                  <a:off x="4421959" y="45528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242" name="Rectangle 241"/>
                <p:cNvSpPr/>
                <p:nvPr/>
              </p:nvSpPr>
              <p:spPr>
                <a:xfrm>
                  <a:off x="4433888" y="4876738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4</a:t>
                  </a:r>
                  <a:endParaRPr lang="en-US"/>
                </a:p>
              </p:txBody>
            </p:sp>
            <p:cxnSp>
              <p:nvCxnSpPr>
                <p:cNvPr id="243" name="Straight Connector 242"/>
                <p:cNvCxnSpPr/>
                <p:nvPr/>
              </p:nvCxnSpPr>
              <p:spPr bwMode="auto">
                <a:xfrm>
                  <a:off x="4532776" y="4918076"/>
                  <a:ext cx="144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grpSp>
          <p:nvGrpSpPr>
            <p:cNvPr id="248" name="Group 79"/>
            <p:cNvGrpSpPr/>
            <p:nvPr/>
          </p:nvGrpSpPr>
          <p:grpSpPr>
            <a:xfrm>
              <a:off x="5181600" y="5181600"/>
              <a:ext cx="397866" cy="743068"/>
              <a:chOff x="1583334" y="4857690"/>
              <a:chExt cx="397866" cy="743068"/>
            </a:xfrm>
          </p:grpSpPr>
          <p:sp>
            <p:nvSpPr>
              <p:cNvPr id="249" name="Rectangle 248"/>
              <p:cNvSpPr/>
              <p:nvPr/>
            </p:nvSpPr>
            <p:spPr>
              <a:xfrm>
                <a:off x="1614488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250" name="Rectangle 249"/>
              <p:cNvSpPr/>
              <p:nvPr/>
            </p:nvSpPr>
            <p:spPr>
              <a:xfrm>
                <a:off x="1583334" y="5200648"/>
                <a:ext cx="3978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M</a:t>
                </a:r>
                <a:endParaRPr lang="en-US"/>
              </a:p>
            </p:txBody>
          </p:sp>
          <p:cxnSp>
            <p:nvCxnSpPr>
              <p:cNvPr id="251" name="Straight Connector 250"/>
              <p:cNvCxnSpPr/>
              <p:nvPr/>
            </p:nvCxnSpPr>
            <p:spPr bwMode="auto">
              <a:xfrm>
                <a:off x="1676400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288" name="Group 287"/>
          <p:cNvGrpSpPr/>
          <p:nvPr/>
        </p:nvGrpSpPr>
        <p:grpSpPr>
          <a:xfrm>
            <a:off x="1266824" y="5505332"/>
            <a:ext cx="2438400" cy="743068"/>
            <a:chOff x="1266824" y="5505332"/>
            <a:chExt cx="2438400" cy="743068"/>
          </a:xfrm>
        </p:grpSpPr>
        <p:grpSp>
          <p:nvGrpSpPr>
            <p:cNvPr id="255" name="Group 144"/>
            <p:cNvGrpSpPr/>
            <p:nvPr/>
          </p:nvGrpSpPr>
          <p:grpSpPr>
            <a:xfrm>
              <a:off x="1266824" y="5510092"/>
              <a:ext cx="2438400" cy="723958"/>
              <a:chOff x="3857624" y="4800600"/>
              <a:chExt cx="2438400" cy="723958"/>
            </a:xfrm>
          </p:grpSpPr>
          <p:sp>
            <p:nvSpPr>
              <p:cNvPr id="267" name="Rectangle 13"/>
              <p:cNvSpPr>
                <a:spLocks noChangeArrowheads="1"/>
              </p:cNvSpPr>
              <p:nvPr/>
            </p:nvSpPr>
            <p:spPr bwMode="auto">
              <a:xfrm>
                <a:off x="3857624" y="4953000"/>
                <a:ext cx="24384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=      (e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</a:rPr>
                  <a:t>4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–    e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</a:rPr>
                  <a:t>4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–    )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grpSp>
            <p:nvGrpSpPr>
              <p:cNvPr id="268" name="Group 75"/>
              <p:cNvGrpSpPr/>
              <p:nvPr/>
            </p:nvGrpSpPr>
            <p:grpSpPr>
              <a:xfrm>
                <a:off x="5014912" y="4800600"/>
                <a:ext cx="339263" cy="723958"/>
                <a:chOff x="4421959" y="4552890"/>
                <a:chExt cx="339263" cy="723958"/>
              </a:xfrm>
            </p:grpSpPr>
            <p:sp>
              <p:nvSpPr>
                <p:cNvPr id="273" name="Rectangle 272"/>
                <p:cNvSpPr/>
                <p:nvPr/>
              </p:nvSpPr>
              <p:spPr>
                <a:xfrm>
                  <a:off x="4421959" y="45528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274" name="Rectangle 273"/>
                <p:cNvSpPr/>
                <p:nvPr/>
              </p:nvSpPr>
              <p:spPr>
                <a:xfrm>
                  <a:off x="4433888" y="4876738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4</a:t>
                  </a:r>
                  <a:endParaRPr lang="en-US"/>
                </a:p>
              </p:txBody>
            </p:sp>
            <p:cxnSp>
              <p:nvCxnSpPr>
                <p:cNvPr id="275" name="Straight Connector 274"/>
                <p:cNvCxnSpPr/>
                <p:nvPr/>
              </p:nvCxnSpPr>
              <p:spPr bwMode="auto">
                <a:xfrm>
                  <a:off x="4532776" y="4918076"/>
                  <a:ext cx="144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269" name="Group 75"/>
              <p:cNvGrpSpPr/>
              <p:nvPr/>
            </p:nvGrpSpPr>
            <p:grpSpPr>
              <a:xfrm>
                <a:off x="5748336" y="4800600"/>
                <a:ext cx="339263" cy="723958"/>
                <a:chOff x="4421959" y="4552890"/>
                <a:chExt cx="339263" cy="723958"/>
              </a:xfrm>
            </p:grpSpPr>
            <p:sp>
              <p:nvSpPr>
                <p:cNvPr id="270" name="Rectangle 269"/>
                <p:cNvSpPr/>
                <p:nvPr/>
              </p:nvSpPr>
              <p:spPr>
                <a:xfrm>
                  <a:off x="4421959" y="45528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271" name="Rectangle 270"/>
                <p:cNvSpPr/>
                <p:nvPr/>
              </p:nvSpPr>
              <p:spPr>
                <a:xfrm>
                  <a:off x="4433888" y="4876738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4</a:t>
                  </a:r>
                  <a:endParaRPr lang="en-US"/>
                </a:p>
              </p:txBody>
            </p:sp>
            <p:cxnSp>
              <p:nvCxnSpPr>
                <p:cNvPr id="272" name="Straight Connector 271"/>
                <p:cNvCxnSpPr/>
                <p:nvPr/>
              </p:nvCxnSpPr>
              <p:spPr bwMode="auto">
                <a:xfrm>
                  <a:off x="4532776" y="4918076"/>
                  <a:ext cx="144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grpSp>
          <p:nvGrpSpPr>
            <p:cNvPr id="276" name="Group 79"/>
            <p:cNvGrpSpPr/>
            <p:nvPr/>
          </p:nvGrpSpPr>
          <p:grpSpPr>
            <a:xfrm>
              <a:off x="1524000" y="5505332"/>
              <a:ext cx="397866" cy="743068"/>
              <a:chOff x="1611910" y="4857690"/>
              <a:chExt cx="397866" cy="743068"/>
            </a:xfrm>
          </p:grpSpPr>
          <p:sp>
            <p:nvSpPr>
              <p:cNvPr id="277" name="Rectangle 276"/>
              <p:cNvSpPr/>
              <p:nvPr/>
            </p:nvSpPr>
            <p:spPr>
              <a:xfrm>
                <a:off x="1643064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278" name="Rectangle 277"/>
              <p:cNvSpPr/>
              <p:nvPr/>
            </p:nvSpPr>
            <p:spPr>
              <a:xfrm>
                <a:off x="1611910" y="5200648"/>
                <a:ext cx="3978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M</a:t>
                </a:r>
                <a:endParaRPr lang="en-US"/>
              </a:p>
            </p:txBody>
          </p:sp>
          <p:cxnSp>
            <p:nvCxnSpPr>
              <p:cNvPr id="279" name="Straight Connector 278"/>
              <p:cNvCxnSpPr/>
              <p:nvPr/>
            </p:nvCxnSpPr>
            <p:spPr bwMode="auto">
              <a:xfrm>
                <a:off x="1704976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289" name="Group 288"/>
          <p:cNvGrpSpPr/>
          <p:nvPr/>
        </p:nvGrpSpPr>
        <p:grpSpPr>
          <a:xfrm>
            <a:off x="3657600" y="5500688"/>
            <a:ext cx="3248005" cy="743068"/>
            <a:chOff x="3657600" y="5500688"/>
            <a:chExt cx="3248005" cy="743068"/>
          </a:xfrm>
        </p:grpSpPr>
        <p:sp>
          <p:nvSpPr>
            <p:cNvPr id="281" name="Rectangle 280"/>
            <p:cNvSpPr/>
            <p:nvPr/>
          </p:nvSpPr>
          <p:spPr>
            <a:xfrm>
              <a:off x="3657600" y="5667314"/>
              <a:ext cx="324800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             40,699  =  1,519</a:t>
              </a:r>
              <a:endParaRPr lang="en-US"/>
            </a:p>
          </p:txBody>
        </p:sp>
        <p:grpSp>
          <p:nvGrpSpPr>
            <p:cNvPr id="282" name="Group 79"/>
            <p:cNvGrpSpPr/>
            <p:nvPr/>
          </p:nvGrpSpPr>
          <p:grpSpPr>
            <a:xfrm>
              <a:off x="3886200" y="5500688"/>
              <a:ext cx="968535" cy="743068"/>
              <a:chOff x="1611910" y="4857690"/>
              <a:chExt cx="968535" cy="743068"/>
            </a:xfrm>
          </p:grpSpPr>
          <p:sp>
            <p:nvSpPr>
              <p:cNvPr id="283" name="Rectangle 282"/>
              <p:cNvSpPr/>
              <p:nvPr/>
            </p:nvSpPr>
            <p:spPr>
              <a:xfrm>
                <a:off x="1941800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284" name="Rectangle 283"/>
              <p:cNvSpPr/>
              <p:nvPr/>
            </p:nvSpPr>
            <p:spPr>
              <a:xfrm>
                <a:off x="1611910" y="5200648"/>
                <a:ext cx="96853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26,799</a:t>
                </a:r>
                <a:endParaRPr lang="en-US"/>
              </a:p>
            </p:txBody>
          </p:sp>
          <p:cxnSp>
            <p:nvCxnSpPr>
              <p:cNvPr id="285" name="Straight Connector 284"/>
              <p:cNvCxnSpPr/>
              <p:nvPr/>
            </p:nvCxnSpPr>
            <p:spPr bwMode="auto">
              <a:xfrm>
                <a:off x="1704976" y="5210176"/>
                <a:ext cx="792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287" name="Group 286"/>
          <p:cNvGrpSpPr/>
          <p:nvPr/>
        </p:nvGrpSpPr>
        <p:grpSpPr>
          <a:xfrm>
            <a:off x="990600" y="4648200"/>
            <a:ext cx="3681416" cy="757232"/>
            <a:chOff x="990600" y="4648200"/>
            <a:chExt cx="3681416" cy="757232"/>
          </a:xfrm>
        </p:grpSpPr>
        <p:grpSp>
          <p:nvGrpSpPr>
            <p:cNvPr id="253" name="Group 252"/>
            <p:cNvGrpSpPr/>
            <p:nvPr/>
          </p:nvGrpSpPr>
          <p:grpSpPr>
            <a:xfrm>
              <a:off x="990600" y="4648200"/>
              <a:ext cx="3681416" cy="757232"/>
              <a:chOff x="981072" y="5181600"/>
              <a:chExt cx="3681416" cy="757232"/>
            </a:xfrm>
          </p:grpSpPr>
          <p:sp>
            <p:nvSpPr>
              <p:cNvPr id="197" name="Rectangle 13"/>
              <p:cNvSpPr>
                <a:spLocks noChangeArrowheads="1"/>
              </p:cNvSpPr>
              <p:nvPr/>
            </p:nvSpPr>
            <p:spPr bwMode="auto">
              <a:xfrm>
                <a:off x="981072" y="5353048"/>
                <a:ext cx="36576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x  =      [ x    e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</a:rPr>
                  <a:t>2x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 –    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e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</a:rPr>
                  <a:t>2x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 dx ]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sp>
            <p:nvSpPr>
              <p:cNvPr id="198" name="Rectangle 197"/>
              <p:cNvSpPr/>
              <p:nvPr/>
            </p:nvSpPr>
            <p:spPr>
              <a:xfrm>
                <a:off x="4335154" y="521969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endParaRPr lang="en-US"/>
              </a:p>
            </p:txBody>
          </p:sp>
          <p:sp>
            <p:nvSpPr>
              <p:cNvPr id="199" name="Rectangle 198"/>
              <p:cNvSpPr/>
              <p:nvPr/>
            </p:nvSpPr>
            <p:spPr>
              <a:xfrm>
                <a:off x="4320866" y="5538722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0</a:t>
                </a:r>
                <a:endParaRPr lang="en-US"/>
              </a:p>
            </p:txBody>
          </p:sp>
          <p:grpSp>
            <p:nvGrpSpPr>
              <p:cNvPr id="200" name="Group 71"/>
              <p:cNvGrpSpPr/>
              <p:nvPr/>
            </p:nvGrpSpPr>
            <p:grpSpPr>
              <a:xfrm>
                <a:off x="2119312" y="5210114"/>
                <a:ext cx="339263" cy="723958"/>
                <a:chOff x="4421959" y="4552890"/>
                <a:chExt cx="339263" cy="723958"/>
              </a:xfrm>
            </p:grpSpPr>
            <p:sp>
              <p:nvSpPr>
                <p:cNvPr id="215" name="Rectangle 214"/>
                <p:cNvSpPr/>
                <p:nvPr/>
              </p:nvSpPr>
              <p:spPr>
                <a:xfrm>
                  <a:off x="4421959" y="45528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216" name="Rectangle 215"/>
                <p:cNvSpPr/>
                <p:nvPr/>
              </p:nvSpPr>
              <p:spPr>
                <a:xfrm>
                  <a:off x="4433888" y="4876738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2</a:t>
                  </a:r>
                  <a:endParaRPr lang="en-US"/>
                </a:p>
              </p:txBody>
            </p:sp>
            <p:cxnSp>
              <p:nvCxnSpPr>
                <p:cNvPr id="217" name="Straight Connector 216"/>
                <p:cNvCxnSpPr/>
                <p:nvPr/>
              </p:nvCxnSpPr>
              <p:spPr bwMode="auto">
                <a:xfrm>
                  <a:off x="4532776" y="4918076"/>
                  <a:ext cx="144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201" name="Group 75"/>
              <p:cNvGrpSpPr/>
              <p:nvPr/>
            </p:nvGrpSpPr>
            <p:grpSpPr>
              <a:xfrm>
                <a:off x="3038472" y="5200648"/>
                <a:ext cx="339263" cy="723958"/>
                <a:chOff x="4421959" y="4552890"/>
                <a:chExt cx="339263" cy="723958"/>
              </a:xfrm>
            </p:grpSpPr>
            <p:sp>
              <p:nvSpPr>
                <p:cNvPr id="212" name="Rectangle 211"/>
                <p:cNvSpPr/>
                <p:nvPr/>
              </p:nvSpPr>
              <p:spPr>
                <a:xfrm>
                  <a:off x="4421959" y="45528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213" name="Rectangle 212"/>
                <p:cNvSpPr/>
                <p:nvPr/>
              </p:nvSpPr>
              <p:spPr>
                <a:xfrm>
                  <a:off x="4433888" y="4876738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2</a:t>
                  </a:r>
                  <a:endParaRPr lang="en-US"/>
                </a:p>
              </p:txBody>
            </p:sp>
            <p:cxnSp>
              <p:nvCxnSpPr>
                <p:cNvPr id="214" name="Straight Connector 213"/>
                <p:cNvCxnSpPr/>
                <p:nvPr/>
              </p:nvCxnSpPr>
              <p:spPr bwMode="auto">
                <a:xfrm>
                  <a:off x="4532776" y="4918076"/>
                  <a:ext cx="144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218" name="Group 79"/>
              <p:cNvGrpSpPr/>
              <p:nvPr/>
            </p:nvGrpSpPr>
            <p:grpSpPr>
              <a:xfrm>
                <a:off x="1521422" y="5181600"/>
                <a:ext cx="397866" cy="743068"/>
                <a:chOff x="1583334" y="4857690"/>
                <a:chExt cx="397866" cy="743068"/>
              </a:xfrm>
            </p:grpSpPr>
            <p:sp>
              <p:nvSpPr>
                <p:cNvPr id="219" name="Rectangle 218"/>
                <p:cNvSpPr/>
                <p:nvPr/>
              </p:nvSpPr>
              <p:spPr>
                <a:xfrm>
                  <a:off x="1614488" y="48576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220" name="Rectangle 219"/>
                <p:cNvSpPr/>
                <p:nvPr/>
              </p:nvSpPr>
              <p:spPr>
                <a:xfrm>
                  <a:off x="1583334" y="5200648"/>
                  <a:ext cx="39786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M</a:t>
                  </a:r>
                  <a:endParaRPr lang="en-US"/>
                </a:p>
              </p:txBody>
            </p:sp>
            <p:cxnSp>
              <p:nvCxnSpPr>
                <p:cNvPr id="221" name="Straight Connector 220"/>
                <p:cNvCxnSpPr/>
                <p:nvPr/>
              </p:nvCxnSpPr>
              <p:spPr bwMode="auto">
                <a:xfrm>
                  <a:off x="1676400" y="5210176"/>
                  <a:ext cx="216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cxnSp>
          <p:nvCxnSpPr>
            <p:cNvPr id="286" name="Straight Connector 285"/>
            <p:cNvCxnSpPr/>
            <p:nvPr/>
          </p:nvCxnSpPr>
          <p:spPr bwMode="auto">
            <a:xfrm>
              <a:off x="1081088" y="4889500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2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20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1" dur="2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6" dur="2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0" dur="2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6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pSp>
        <p:nvGrpSpPr>
          <p:cNvPr id="48" name="Group 47"/>
          <p:cNvGrpSpPr/>
          <p:nvPr/>
        </p:nvGrpSpPr>
        <p:grpSpPr>
          <a:xfrm>
            <a:off x="6172200" y="1219200"/>
            <a:ext cx="2286000" cy="885886"/>
            <a:chOff x="3352800" y="762000"/>
            <a:chExt cx="2286000" cy="885886"/>
          </a:xfrm>
        </p:grpSpPr>
        <p:grpSp>
          <p:nvGrpSpPr>
            <p:cNvPr id="47" name="Group 46"/>
            <p:cNvGrpSpPr/>
            <p:nvPr/>
          </p:nvGrpSpPr>
          <p:grpSpPr>
            <a:xfrm>
              <a:off x="3352800" y="762000"/>
              <a:ext cx="2286000" cy="885886"/>
              <a:chOff x="3352800" y="762000"/>
              <a:chExt cx="2286000" cy="885886"/>
            </a:xfrm>
          </p:grpSpPr>
          <p:sp>
            <p:nvSpPr>
              <p:cNvPr id="42" name="Rectangle 13"/>
              <p:cNvSpPr>
                <a:spLocks noChangeArrowheads="1"/>
              </p:cNvSpPr>
              <p:nvPr/>
            </p:nvSpPr>
            <p:spPr bwMode="auto">
              <a:xfrm>
                <a:off x="3352800" y="1004888"/>
                <a:ext cx="22860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=          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 (e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</a:rPr>
                  <a:t>2x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)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</a:rPr>
                  <a:t>2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dx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4320866" y="76200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endParaRPr lang="en-US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4092266" y="124777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0</a:t>
                </a:r>
                <a:endParaRPr lang="en-US"/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3657600" y="842906"/>
              <a:ext cx="540533" cy="723958"/>
              <a:chOff x="3657600" y="842906"/>
              <a:chExt cx="540533" cy="723958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3657600" y="1166754"/>
                <a:ext cx="54053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2M</a:t>
                </a:r>
                <a:endParaRPr lang="en-US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3758890" y="84290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cxnSp>
            <p:nvCxnSpPr>
              <p:cNvPr id="30" name="Straight Connector 29"/>
              <p:cNvCxnSpPr/>
              <p:nvPr/>
            </p:nvCxnSpPr>
            <p:spPr bwMode="auto">
              <a:xfrm>
                <a:off x="3765108" y="1208092"/>
                <a:ext cx="32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58" name="Group 157"/>
          <p:cNvGrpSpPr/>
          <p:nvPr/>
        </p:nvGrpSpPr>
        <p:grpSpPr>
          <a:xfrm>
            <a:off x="1690688" y="3200400"/>
            <a:ext cx="1843088" cy="757294"/>
            <a:chOff x="2805112" y="2309816"/>
            <a:chExt cx="1843088" cy="757294"/>
          </a:xfrm>
        </p:grpSpPr>
        <p:sp>
          <p:nvSpPr>
            <p:cNvPr id="121" name="Rectangle 13"/>
            <p:cNvSpPr>
              <a:spLocks noChangeArrowheads="1"/>
            </p:cNvSpPr>
            <p:nvPr/>
          </p:nvSpPr>
          <p:spPr bwMode="auto">
            <a:xfrm>
              <a:off x="2805112" y="2490730"/>
              <a:ext cx="4714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=</a:t>
              </a:r>
              <a:endParaRPr lang="en-US" sz="2000" baseline="0">
                <a:latin typeface="Arial" charset="0"/>
                <a:cs typeface="Times New Roman" pitchFamily="18" charset="0"/>
              </a:endParaRPr>
            </a:p>
          </p:txBody>
        </p:sp>
        <p:grpSp>
          <p:nvGrpSpPr>
            <p:cNvPr id="156" name="Group 155"/>
            <p:cNvGrpSpPr/>
            <p:nvPr/>
          </p:nvGrpSpPr>
          <p:grpSpPr>
            <a:xfrm>
              <a:off x="3130242" y="2309816"/>
              <a:ext cx="1517958" cy="757294"/>
              <a:chOff x="3358842" y="2843216"/>
              <a:chExt cx="1517958" cy="757294"/>
            </a:xfrm>
          </p:grpSpPr>
          <p:sp>
            <p:nvSpPr>
              <p:cNvPr id="137" name="Rectangle 13"/>
              <p:cNvSpPr>
                <a:spLocks noChangeArrowheads="1"/>
              </p:cNvSpPr>
              <p:nvPr/>
            </p:nvSpPr>
            <p:spPr bwMode="auto">
              <a:xfrm>
                <a:off x="3852864" y="3005198"/>
                <a:ext cx="1023936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(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e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</a:rPr>
                  <a:t>8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– 1)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grpSp>
            <p:nvGrpSpPr>
              <p:cNvPr id="133" name="Group 45"/>
              <p:cNvGrpSpPr/>
              <p:nvPr/>
            </p:nvGrpSpPr>
            <p:grpSpPr>
              <a:xfrm>
                <a:off x="3358842" y="2843216"/>
                <a:ext cx="540533" cy="757294"/>
                <a:chOff x="3711266" y="842906"/>
                <a:chExt cx="540533" cy="757294"/>
              </a:xfrm>
            </p:grpSpPr>
            <p:sp>
              <p:nvSpPr>
                <p:cNvPr id="134" name="Rectangle 133"/>
                <p:cNvSpPr/>
                <p:nvPr/>
              </p:nvSpPr>
              <p:spPr>
                <a:xfrm>
                  <a:off x="3835090" y="842906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135" name="Rectangle 134"/>
                <p:cNvSpPr/>
                <p:nvPr/>
              </p:nvSpPr>
              <p:spPr>
                <a:xfrm>
                  <a:off x="3711266" y="1200090"/>
                  <a:ext cx="540533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8M</a:t>
                  </a:r>
                  <a:endParaRPr lang="en-US"/>
                </a:p>
              </p:txBody>
            </p:sp>
            <p:cxnSp>
              <p:nvCxnSpPr>
                <p:cNvPr id="136" name="Straight Connector 135"/>
                <p:cNvCxnSpPr/>
                <p:nvPr/>
              </p:nvCxnSpPr>
              <p:spPr bwMode="auto">
                <a:xfrm>
                  <a:off x="3810154" y="1208092"/>
                  <a:ext cx="360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</p:grpSp>
      <p:sp>
        <p:nvSpPr>
          <p:cNvPr id="140" name="Rectangle 13"/>
          <p:cNvSpPr>
            <a:spLocks noChangeArrowheads="1"/>
          </p:cNvSpPr>
          <p:nvPr/>
        </p:nvSpPr>
        <p:spPr bwMode="auto">
          <a:xfrm>
            <a:off x="3595688" y="3390896"/>
            <a:ext cx="10810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=  13,9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grpSp>
        <p:nvGrpSpPr>
          <p:cNvPr id="157" name="Group 156"/>
          <p:cNvGrpSpPr/>
          <p:nvPr/>
        </p:nvGrpSpPr>
        <p:grpSpPr>
          <a:xfrm>
            <a:off x="3733800" y="2209800"/>
            <a:ext cx="1710863" cy="762062"/>
            <a:chOff x="1565737" y="2819400"/>
            <a:chExt cx="1710863" cy="762062"/>
          </a:xfrm>
        </p:grpSpPr>
        <p:grpSp>
          <p:nvGrpSpPr>
            <p:cNvPr id="97" name="Group 48"/>
            <p:cNvGrpSpPr/>
            <p:nvPr/>
          </p:nvGrpSpPr>
          <p:grpSpPr>
            <a:xfrm>
              <a:off x="1834842" y="2819400"/>
              <a:ext cx="1441758" cy="762062"/>
              <a:chOff x="3711266" y="819090"/>
              <a:chExt cx="1441758" cy="762062"/>
            </a:xfrm>
          </p:grpSpPr>
          <p:grpSp>
            <p:nvGrpSpPr>
              <p:cNvPr id="109" name="Group 46"/>
              <p:cNvGrpSpPr/>
              <p:nvPr/>
            </p:nvGrpSpPr>
            <p:grpSpPr>
              <a:xfrm>
                <a:off x="4205288" y="819090"/>
                <a:ext cx="947736" cy="752596"/>
                <a:chOff x="4205288" y="819090"/>
                <a:chExt cx="947736" cy="752596"/>
              </a:xfrm>
            </p:grpSpPr>
            <p:sp>
              <p:nvSpPr>
                <p:cNvPr id="114" name="Rectangle 13"/>
                <p:cNvSpPr>
                  <a:spLocks noChangeArrowheads="1"/>
                </p:cNvSpPr>
                <p:nvPr/>
              </p:nvSpPr>
              <p:spPr bwMode="auto">
                <a:xfrm>
                  <a:off x="4205288" y="1004888"/>
                  <a:ext cx="947736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[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</a:rPr>
                    <a:t> e</a:t>
                  </a:r>
                  <a:r>
                    <a:rPr lang="id-ID" sz="2000" baseline="30000" smtClean="0">
                      <a:latin typeface="Arial" charset="0"/>
                      <a:cs typeface="Times New Roman" pitchFamily="18" charset="0"/>
                    </a:rPr>
                    <a:t>4x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</a:rPr>
                    <a:t> ]</a:t>
                  </a:r>
                  <a:endParaRPr lang="en-US" sz="2000" baseline="0">
                    <a:latin typeface="Arial" charset="0"/>
                    <a:cs typeface="Times New Roman" pitchFamily="18" charset="0"/>
                  </a:endParaRPr>
                </a:p>
              </p:txBody>
            </p:sp>
            <p:sp>
              <p:nvSpPr>
                <p:cNvPr id="115" name="Rectangle 114"/>
                <p:cNvSpPr/>
                <p:nvPr/>
              </p:nvSpPr>
              <p:spPr>
                <a:xfrm>
                  <a:off x="4814888" y="8190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2</a:t>
                  </a:r>
                  <a:endParaRPr lang="en-US"/>
                </a:p>
              </p:txBody>
            </p:sp>
            <p:sp>
              <p:nvSpPr>
                <p:cNvPr id="116" name="Rectangle 115"/>
                <p:cNvSpPr/>
                <p:nvPr/>
              </p:nvSpPr>
              <p:spPr>
                <a:xfrm>
                  <a:off x="4825690" y="1171576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0</a:t>
                  </a:r>
                  <a:endParaRPr lang="en-US"/>
                </a:p>
              </p:txBody>
            </p:sp>
          </p:grpSp>
          <p:grpSp>
            <p:nvGrpSpPr>
              <p:cNvPr id="110" name="Group 45"/>
              <p:cNvGrpSpPr/>
              <p:nvPr/>
            </p:nvGrpSpPr>
            <p:grpSpPr>
              <a:xfrm>
                <a:off x="3711266" y="842906"/>
                <a:ext cx="540533" cy="738246"/>
                <a:chOff x="3711266" y="842906"/>
                <a:chExt cx="540533" cy="738246"/>
              </a:xfrm>
            </p:grpSpPr>
            <p:sp>
              <p:nvSpPr>
                <p:cNvPr id="111" name="Rectangle 110"/>
                <p:cNvSpPr/>
                <p:nvPr/>
              </p:nvSpPr>
              <p:spPr>
                <a:xfrm>
                  <a:off x="3835090" y="842906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3711266" y="1181042"/>
                  <a:ext cx="540533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8M</a:t>
                  </a:r>
                  <a:endParaRPr lang="en-US"/>
                </a:p>
              </p:txBody>
            </p:sp>
            <p:cxnSp>
              <p:nvCxnSpPr>
                <p:cNvPr id="113" name="Straight Connector 112"/>
                <p:cNvCxnSpPr/>
                <p:nvPr/>
              </p:nvCxnSpPr>
              <p:spPr bwMode="auto">
                <a:xfrm>
                  <a:off x="3810154" y="1193804"/>
                  <a:ext cx="396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sp>
          <p:nvSpPr>
            <p:cNvPr id="98" name="Rectangle 13"/>
            <p:cNvSpPr>
              <a:spLocks noChangeArrowheads="1"/>
            </p:cNvSpPr>
            <p:nvPr/>
          </p:nvSpPr>
          <p:spPr bwMode="auto">
            <a:xfrm>
              <a:off x="1565737" y="3028890"/>
              <a:ext cx="64406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=</a:t>
              </a:r>
              <a:endParaRPr lang="en-US" sz="2000" baseline="0">
                <a:latin typeface="Arial" charset="0"/>
                <a:cs typeface="Times New Roman" pitchFamily="18" charset="0"/>
              </a:endParaRPr>
            </a:p>
          </p:txBody>
        </p:sp>
      </p:grpSp>
      <p:sp>
        <p:nvSpPr>
          <p:cNvPr id="144" name="Rectangle 13"/>
          <p:cNvSpPr>
            <a:spLocks noChangeArrowheads="1"/>
          </p:cNvSpPr>
          <p:nvPr/>
        </p:nvSpPr>
        <p:spPr bwMode="auto">
          <a:xfrm>
            <a:off x="1371600" y="4095690"/>
            <a:ext cx="533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Jadi posisi sentroid luasan tersebut adalah: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sp>
        <p:nvSpPr>
          <p:cNvPr id="145" name="Rectangle 13"/>
          <p:cNvSpPr>
            <a:spLocks noChangeArrowheads="1"/>
          </p:cNvSpPr>
          <p:nvPr/>
        </p:nvSpPr>
        <p:spPr bwMode="auto">
          <a:xfrm>
            <a:off x="1447800" y="4724400"/>
            <a:ext cx="152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x  =  1,519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sp>
        <p:nvSpPr>
          <p:cNvPr id="146" name="Rectangle 13"/>
          <p:cNvSpPr>
            <a:spLocks noChangeArrowheads="1"/>
          </p:cNvSpPr>
          <p:nvPr/>
        </p:nvSpPr>
        <p:spPr bwMode="auto">
          <a:xfrm>
            <a:off x="3657600" y="4724400"/>
            <a:ext cx="1447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y  =  13,9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2892532" y="4724400"/>
            <a:ext cx="6126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dan</a:t>
            </a:r>
            <a:endParaRPr lang="en-US"/>
          </a:p>
        </p:txBody>
      </p:sp>
      <p:grpSp>
        <p:nvGrpSpPr>
          <p:cNvPr id="125" name="Group 101"/>
          <p:cNvGrpSpPr/>
          <p:nvPr/>
        </p:nvGrpSpPr>
        <p:grpSpPr>
          <a:xfrm>
            <a:off x="1371600" y="1105912"/>
            <a:ext cx="2667000" cy="1004888"/>
            <a:chOff x="5438776" y="4886266"/>
            <a:chExt cx="2667000" cy="1004888"/>
          </a:xfrm>
        </p:grpSpPr>
        <p:sp>
          <p:nvSpPr>
            <p:cNvPr id="127" name="Rectangle 13"/>
            <p:cNvSpPr>
              <a:spLocks noChangeArrowheads="1"/>
            </p:cNvSpPr>
            <p:nvPr/>
          </p:nvSpPr>
          <p:spPr bwMode="auto">
            <a:xfrm>
              <a:off x="5438776" y="5210176"/>
              <a:ext cx="2667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y  =    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y dy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cxnSp>
          <p:nvCxnSpPr>
            <p:cNvPr id="128" name="Straight Connector 127"/>
            <p:cNvCxnSpPr/>
            <p:nvPr/>
          </p:nvCxnSpPr>
          <p:spPr bwMode="auto">
            <a:xfrm>
              <a:off x="5514976" y="5286438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32" name="Rectangle 131"/>
            <p:cNvSpPr/>
            <p:nvPr/>
          </p:nvSpPr>
          <p:spPr>
            <a:xfrm>
              <a:off x="6276976" y="549104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6429376" y="494335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endParaRPr lang="en-US"/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6642176" y="4886266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e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2x</a:t>
              </a:r>
              <a:endParaRPr lang="en-US" baseline="30000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6591066" y="548157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  <p:grpSp>
          <p:nvGrpSpPr>
            <p:cNvPr id="149" name="Group 79"/>
            <p:cNvGrpSpPr/>
            <p:nvPr/>
          </p:nvGrpSpPr>
          <p:grpSpPr>
            <a:xfrm>
              <a:off x="5972176" y="5048132"/>
              <a:ext cx="397866" cy="743068"/>
              <a:chOff x="1583334" y="4857690"/>
              <a:chExt cx="397866" cy="743068"/>
            </a:xfrm>
          </p:grpSpPr>
          <p:sp>
            <p:nvSpPr>
              <p:cNvPr id="150" name="Rectangle 149"/>
              <p:cNvSpPr/>
              <p:nvPr/>
            </p:nvSpPr>
            <p:spPr>
              <a:xfrm>
                <a:off x="1628776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151" name="Rectangle 150"/>
              <p:cNvSpPr/>
              <p:nvPr/>
            </p:nvSpPr>
            <p:spPr>
              <a:xfrm>
                <a:off x="1583334" y="5200648"/>
                <a:ext cx="3978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M</a:t>
                </a:r>
                <a:endParaRPr lang="en-US"/>
              </a:p>
            </p:txBody>
          </p:sp>
          <p:cxnSp>
            <p:nvCxnSpPr>
              <p:cNvPr id="152" name="Straight Connector 151"/>
              <p:cNvCxnSpPr/>
              <p:nvPr/>
            </p:nvCxnSpPr>
            <p:spPr bwMode="auto">
              <a:xfrm>
                <a:off x="1655182" y="5210176"/>
                <a:ext cx="252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77" name="Group 76"/>
          <p:cNvGrpSpPr/>
          <p:nvPr/>
        </p:nvGrpSpPr>
        <p:grpSpPr>
          <a:xfrm>
            <a:off x="3886200" y="1143000"/>
            <a:ext cx="2286000" cy="947798"/>
            <a:chOff x="3886200" y="1143000"/>
            <a:chExt cx="2286000" cy="947798"/>
          </a:xfrm>
        </p:grpSpPr>
        <p:grpSp>
          <p:nvGrpSpPr>
            <p:cNvPr id="74" name="Group 73"/>
            <p:cNvGrpSpPr/>
            <p:nvPr/>
          </p:nvGrpSpPr>
          <p:grpSpPr>
            <a:xfrm>
              <a:off x="3886200" y="1185802"/>
              <a:ext cx="2286000" cy="857310"/>
              <a:chOff x="3733800" y="1185802"/>
              <a:chExt cx="2286000" cy="857310"/>
            </a:xfrm>
          </p:grpSpPr>
          <p:grpSp>
            <p:nvGrpSpPr>
              <p:cNvPr id="61" name="Group 60"/>
              <p:cNvGrpSpPr/>
              <p:nvPr/>
            </p:nvGrpSpPr>
            <p:grpSpPr>
              <a:xfrm>
                <a:off x="3733800" y="1185802"/>
                <a:ext cx="2286000" cy="857310"/>
                <a:chOff x="3352800" y="762000"/>
                <a:chExt cx="2286000" cy="857310"/>
              </a:xfrm>
            </p:grpSpPr>
            <p:grpSp>
              <p:nvGrpSpPr>
                <p:cNvPr id="62" name="Group 46"/>
                <p:cNvGrpSpPr/>
                <p:nvPr/>
              </p:nvGrpSpPr>
              <p:grpSpPr>
                <a:xfrm>
                  <a:off x="3352800" y="762000"/>
                  <a:ext cx="2286000" cy="857310"/>
                  <a:chOff x="3352800" y="762000"/>
                  <a:chExt cx="2286000" cy="857310"/>
                </a:xfrm>
              </p:grpSpPr>
              <p:sp>
                <p:nvSpPr>
                  <p:cNvPr id="67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3352800" y="1004888"/>
                    <a:ext cx="2286000" cy="4001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=         </a:t>
                    </a:r>
                    <a:r>
                      <a:rPr lang="en-US" sz="2000" baseline="0" smtClean="0"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</a:t>
                    </a:r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       y</a:t>
                    </a:r>
                    <a:r>
                      <a:rPr lang="id-ID" sz="2000" baseline="30000" smtClean="0">
                        <a:latin typeface="Arial" charset="0"/>
                        <a:cs typeface="Times New Roman" pitchFamily="18" charset="0"/>
                      </a:rPr>
                      <a:t>2</a:t>
                    </a:r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 ] dx</a:t>
                    </a:r>
                    <a:endParaRPr lang="en-US" sz="2000" baseline="0">
                      <a:latin typeface="Arial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8" name="Rectangle 67"/>
                  <p:cNvSpPr/>
                  <p:nvPr/>
                </p:nvSpPr>
                <p:spPr>
                  <a:xfrm>
                    <a:off x="4191000" y="762000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2</a:t>
                    </a:r>
                    <a:endParaRPr lang="en-US"/>
                  </a:p>
                </p:txBody>
              </p:sp>
              <p:sp>
                <p:nvSpPr>
                  <p:cNvPr id="69" name="Rectangle 68"/>
                  <p:cNvSpPr/>
                  <p:nvPr/>
                </p:nvSpPr>
                <p:spPr>
                  <a:xfrm>
                    <a:off x="3939866" y="1219200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0</a:t>
                    </a:r>
                    <a:endParaRPr lang="en-US"/>
                  </a:p>
                </p:txBody>
              </p:sp>
            </p:grpSp>
            <p:grpSp>
              <p:nvGrpSpPr>
                <p:cNvPr id="63" name="Group 45"/>
                <p:cNvGrpSpPr/>
                <p:nvPr/>
              </p:nvGrpSpPr>
              <p:grpSpPr>
                <a:xfrm>
                  <a:off x="3657600" y="842906"/>
                  <a:ext cx="397866" cy="723958"/>
                  <a:chOff x="3657600" y="842906"/>
                  <a:chExt cx="397866" cy="723958"/>
                </a:xfrm>
              </p:grpSpPr>
              <p:sp>
                <p:nvSpPr>
                  <p:cNvPr id="64" name="Rectangle 63"/>
                  <p:cNvSpPr/>
                  <p:nvPr/>
                </p:nvSpPr>
                <p:spPr>
                  <a:xfrm>
                    <a:off x="3685268" y="842906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1</a:t>
                    </a:r>
                    <a:endParaRPr lang="en-US"/>
                  </a:p>
                </p:txBody>
              </p:sp>
              <p:sp>
                <p:nvSpPr>
                  <p:cNvPr id="65" name="Rectangle 64"/>
                  <p:cNvSpPr/>
                  <p:nvPr/>
                </p:nvSpPr>
                <p:spPr>
                  <a:xfrm>
                    <a:off x="3657600" y="1166754"/>
                    <a:ext cx="397866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M</a:t>
                    </a:r>
                    <a:endParaRPr lang="en-US"/>
                  </a:p>
                </p:txBody>
              </p:sp>
              <p:cxnSp>
                <p:nvCxnSpPr>
                  <p:cNvPr id="66" name="Straight Connector 65"/>
                  <p:cNvCxnSpPr/>
                  <p:nvPr/>
                </p:nvCxnSpPr>
                <p:spPr bwMode="auto">
                  <a:xfrm>
                    <a:off x="3750820" y="1208092"/>
                    <a:ext cx="216000" cy="1588"/>
                  </a:xfrm>
                  <a:prstGeom prst="line">
                    <a:avLst/>
                  </a:prstGeom>
                  <a:solidFill>
                    <a:schemeClr val="accent1"/>
                  </a:solidFill>
                  <a:ln w="2857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  <p:grpSp>
            <p:nvGrpSpPr>
              <p:cNvPr id="70" name="Group 45"/>
              <p:cNvGrpSpPr/>
              <p:nvPr/>
            </p:nvGrpSpPr>
            <p:grpSpPr>
              <a:xfrm>
                <a:off x="4767264" y="1281112"/>
                <a:ext cx="339263" cy="723958"/>
                <a:chOff x="3699337" y="842906"/>
                <a:chExt cx="339263" cy="723958"/>
              </a:xfrm>
            </p:grpSpPr>
            <p:sp>
              <p:nvSpPr>
                <p:cNvPr id="71" name="Rectangle 70"/>
                <p:cNvSpPr/>
                <p:nvPr/>
              </p:nvSpPr>
              <p:spPr>
                <a:xfrm>
                  <a:off x="3699337" y="842906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72" name="Rectangle 71"/>
                <p:cNvSpPr/>
                <p:nvPr/>
              </p:nvSpPr>
              <p:spPr>
                <a:xfrm>
                  <a:off x="3711266" y="1166754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2</a:t>
                  </a:r>
                  <a:endParaRPr lang="en-US"/>
                </a:p>
              </p:txBody>
            </p:sp>
            <p:cxnSp>
              <p:nvCxnSpPr>
                <p:cNvPr id="73" name="Straight Connector 72"/>
                <p:cNvCxnSpPr/>
                <p:nvPr/>
              </p:nvCxnSpPr>
              <p:spPr bwMode="auto">
                <a:xfrm>
                  <a:off x="3810154" y="1208092"/>
                  <a:ext cx="144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sp>
          <p:nvSpPr>
            <p:cNvPr id="75" name="Rectangle 74"/>
            <p:cNvSpPr/>
            <p:nvPr/>
          </p:nvSpPr>
          <p:spPr>
            <a:xfrm>
              <a:off x="5562600" y="1143000"/>
              <a:ext cx="50687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e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2x</a:t>
              </a:r>
              <a:endParaRPr lang="en-US" baseline="3000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5573402" y="169068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1676400" y="2209800"/>
            <a:ext cx="2133600" cy="885886"/>
            <a:chOff x="3352800" y="762000"/>
            <a:chExt cx="2133600" cy="885886"/>
          </a:xfrm>
        </p:grpSpPr>
        <p:grpSp>
          <p:nvGrpSpPr>
            <p:cNvPr id="79" name="Group 46"/>
            <p:cNvGrpSpPr/>
            <p:nvPr/>
          </p:nvGrpSpPr>
          <p:grpSpPr>
            <a:xfrm>
              <a:off x="3352800" y="762000"/>
              <a:ext cx="2133600" cy="885886"/>
              <a:chOff x="3352800" y="762000"/>
              <a:chExt cx="2133600" cy="885886"/>
            </a:xfrm>
          </p:grpSpPr>
          <p:sp>
            <p:nvSpPr>
              <p:cNvPr id="84" name="Rectangle 13"/>
              <p:cNvSpPr>
                <a:spLocks noChangeArrowheads="1"/>
              </p:cNvSpPr>
              <p:nvPr/>
            </p:nvSpPr>
            <p:spPr bwMode="auto">
              <a:xfrm>
                <a:off x="3352800" y="1004888"/>
                <a:ext cx="21336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=          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 e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</a:rPr>
                  <a:t>4x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dx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4320866" y="76200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4092266" y="124777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0</a:t>
                </a:r>
                <a:endParaRPr lang="en-US"/>
              </a:p>
            </p:txBody>
          </p:sp>
        </p:grpSp>
        <p:grpSp>
          <p:nvGrpSpPr>
            <p:cNvPr id="80" name="Group 45"/>
            <p:cNvGrpSpPr/>
            <p:nvPr/>
          </p:nvGrpSpPr>
          <p:grpSpPr>
            <a:xfrm>
              <a:off x="3657600" y="842906"/>
              <a:ext cx="540533" cy="752534"/>
              <a:chOff x="3657600" y="842906"/>
              <a:chExt cx="540533" cy="752534"/>
            </a:xfrm>
          </p:grpSpPr>
          <p:sp>
            <p:nvSpPr>
              <p:cNvPr id="81" name="Rectangle 80"/>
              <p:cNvSpPr/>
              <p:nvPr/>
            </p:nvSpPr>
            <p:spPr>
              <a:xfrm>
                <a:off x="3657600" y="1195330"/>
                <a:ext cx="54053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2M</a:t>
                </a:r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3758890" y="84290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cxnSp>
            <p:nvCxnSpPr>
              <p:cNvPr id="83" name="Straight Connector 82"/>
              <p:cNvCxnSpPr/>
              <p:nvPr/>
            </p:nvCxnSpPr>
            <p:spPr bwMode="auto">
              <a:xfrm>
                <a:off x="3765108" y="1208092"/>
                <a:ext cx="32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/>
      <p:bldP spid="144" grpId="0"/>
      <p:bldP spid="145" grpId="0"/>
      <p:bldP spid="146" grpId="0"/>
      <p:bldP spid="1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A403C5-22B2-4A6F-926A-AC16C55552CE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378883" name="Rectangle 3"/>
          <p:cNvSpPr>
            <a:spLocks noChangeArrowheads="1"/>
          </p:cNvSpPr>
          <p:nvPr/>
        </p:nvSpPr>
        <p:spPr bwMode="auto">
          <a:xfrm>
            <a:off x="457200" y="381000"/>
            <a:ext cx="8153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Terjadilah prisma-prisma tegak kecil, misalnya ABCD.PQRT yang mempunyai volume = f(x,y)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 </a:t>
            </a:r>
          </a:p>
        </p:txBody>
      </p:sp>
      <p:sp>
        <p:nvSpPr>
          <p:cNvPr id="378884" name="Rectangle 4"/>
          <p:cNvSpPr>
            <a:spLocks noChangeArrowheads="1"/>
          </p:cNvSpPr>
          <p:nvPr/>
        </p:nvSpPr>
        <p:spPr bwMode="auto">
          <a:xfrm>
            <a:off x="3352800" y="1295400"/>
            <a:ext cx="52578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Jumlah seluruh volume prisma kecil tersebut =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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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f(x,y)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 yang merupakan pendekatan volume silinder. Jika diambil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0 dan </a:t>
            </a:r>
          </a:p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0 maka didapat </a:t>
            </a:r>
          </a:p>
        </p:txBody>
      </p:sp>
      <p:sp>
        <p:nvSpPr>
          <p:cNvPr id="378918" name="Rectangle 38"/>
          <p:cNvSpPr>
            <a:spLocks noChangeArrowheads="1"/>
          </p:cNvSpPr>
          <p:nvPr/>
        </p:nvSpPr>
        <p:spPr bwMode="auto">
          <a:xfrm>
            <a:off x="3352800" y="3276600"/>
            <a:ext cx="4419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3151188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lim 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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f(x,y)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 =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f(x,y) dx dy </a:t>
            </a:r>
          </a:p>
          <a:p>
            <a:pPr>
              <a:tabLst>
                <a:tab pos="3151188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0	S</a:t>
            </a:r>
          </a:p>
          <a:p>
            <a:pPr>
              <a:tabLst>
                <a:tab pos="3151188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0</a:t>
            </a:r>
          </a:p>
        </p:txBody>
      </p:sp>
      <p:sp>
        <p:nvSpPr>
          <p:cNvPr id="378919" name="Rectangle 39"/>
          <p:cNvSpPr>
            <a:spLocks noChangeArrowheads="1"/>
          </p:cNvSpPr>
          <p:nvPr/>
        </p:nvSpPr>
        <p:spPr bwMode="auto">
          <a:xfrm>
            <a:off x="830844" y="4495800"/>
            <a:ext cx="45031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Jadi volume benda berbentuk silinder 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38100" y="1314450"/>
            <a:ext cx="2895600" cy="3276600"/>
            <a:chOff x="24" y="1296"/>
            <a:chExt cx="1824" cy="2064"/>
          </a:xfrm>
        </p:grpSpPr>
        <p:sp>
          <p:nvSpPr>
            <p:cNvPr id="49163" name="Text Box 42"/>
            <p:cNvSpPr txBox="1">
              <a:spLocks noChangeArrowheads="1"/>
            </p:cNvSpPr>
            <p:nvPr/>
          </p:nvSpPr>
          <p:spPr bwMode="auto">
            <a:xfrm>
              <a:off x="742" y="2807"/>
              <a:ext cx="34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49164" name="Text Box 43"/>
            <p:cNvSpPr txBox="1">
              <a:spLocks noChangeArrowheads="1"/>
            </p:cNvSpPr>
            <p:nvPr/>
          </p:nvSpPr>
          <p:spPr bwMode="auto">
            <a:xfrm>
              <a:off x="708" y="2592"/>
              <a:ext cx="395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  <p:sp>
          <p:nvSpPr>
            <p:cNvPr id="49165" name="Text Box 44"/>
            <p:cNvSpPr txBox="1">
              <a:spLocks noChangeArrowheads="1"/>
            </p:cNvSpPr>
            <p:nvPr/>
          </p:nvSpPr>
          <p:spPr bwMode="auto">
            <a:xfrm>
              <a:off x="1089" y="2635"/>
              <a:ext cx="315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sp>
          <p:nvSpPr>
            <p:cNvPr id="49166" name="Text Box 45"/>
            <p:cNvSpPr txBox="1">
              <a:spLocks noChangeArrowheads="1"/>
            </p:cNvSpPr>
            <p:nvPr/>
          </p:nvSpPr>
          <p:spPr bwMode="auto">
            <a:xfrm>
              <a:off x="862" y="1753"/>
              <a:ext cx="270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T</a:t>
              </a:r>
            </a:p>
          </p:txBody>
        </p:sp>
        <p:sp>
          <p:nvSpPr>
            <p:cNvPr id="49167" name="Line 46"/>
            <p:cNvSpPr>
              <a:spLocks noChangeShapeType="1"/>
            </p:cNvSpPr>
            <p:nvPr/>
          </p:nvSpPr>
          <p:spPr bwMode="auto">
            <a:xfrm flipH="1">
              <a:off x="155" y="2470"/>
              <a:ext cx="511" cy="3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68" name="Text Box 47"/>
            <p:cNvSpPr txBox="1">
              <a:spLocks noChangeArrowheads="1"/>
            </p:cNvSpPr>
            <p:nvPr/>
          </p:nvSpPr>
          <p:spPr bwMode="auto">
            <a:xfrm>
              <a:off x="24" y="2544"/>
              <a:ext cx="395" cy="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49169" name="Text Box 48"/>
            <p:cNvSpPr txBox="1">
              <a:spLocks noChangeArrowheads="1"/>
            </p:cNvSpPr>
            <p:nvPr/>
          </p:nvSpPr>
          <p:spPr bwMode="auto">
            <a:xfrm>
              <a:off x="1129" y="2932"/>
              <a:ext cx="490" cy="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S</a:t>
              </a:r>
            </a:p>
          </p:txBody>
        </p:sp>
        <p:sp>
          <p:nvSpPr>
            <p:cNvPr id="49170" name="Line 49"/>
            <p:cNvSpPr>
              <a:spLocks noChangeAspect="1" noChangeShapeType="1"/>
            </p:cNvSpPr>
            <p:nvPr/>
          </p:nvSpPr>
          <p:spPr bwMode="auto">
            <a:xfrm>
              <a:off x="666" y="2470"/>
              <a:ext cx="10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71" name="Line 50"/>
            <p:cNvSpPr>
              <a:spLocks noChangeAspect="1" noChangeShapeType="1"/>
            </p:cNvSpPr>
            <p:nvPr/>
          </p:nvSpPr>
          <p:spPr bwMode="auto">
            <a:xfrm flipV="1">
              <a:off x="666" y="1372"/>
              <a:ext cx="0" cy="109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72" name="Text Box 51"/>
            <p:cNvSpPr txBox="1">
              <a:spLocks noChangeArrowheads="1"/>
            </p:cNvSpPr>
            <p:nvPr/>
          </p:nvSpPr>
          <p:spPr bwMode="auto">
            <a:xfrm>
              <a:off x="961" y="2788"/>
              <a:ext cx="370" cy="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  <p:sp>
          <p:nvSpPr>
            <p:cNvPr id="49173" name="Freeform 52"/>
            <p:cNvSpPr>
              <a:spLocks noChangeAspect="1"/>
            </p:cNvSpPr>
            <p:nvPr/>
          </p:nvSpPr>
          <p:spPr bwMode="auto">
            <a:xfrm>
              <a:off x="713" y="2570"/>
              <a:ext cx="752" cy="532"/>
            </a:xfrm>
            <a:custGeom>
              <a:avLst/>
              <a:gdLst>
                <a:gd name="T0" fmla="*/ 24 w 1920"/>
                <a:gd name="T1" fmla="*/ 316 h 960"/>
                <a:gd name="T2" fmla="*/ 235 w 1920"/>
                <a:gd name="T3" fmla="*/ 515 h 960"/>
                <a:gd name="T4" fmla="*/ 517 w 1920"/>
                <a:gd name="T5" fmla="*/ 416 h 960"/>
                <a:gd name="T6" fmla="*/ 729 w 1920"/>
                <a:gd name="T7" fmla="*/ 216 h 960"/>
                <a:gd name="T8" fmla="*/ 376 w 1920"/>
                <a:gd name="T9" fmla="*/ 17 h 960"/>
                <a:gd name="T10" fmla="*/ 94 w 1920"/>
                <a:gd name="T11" fmla="*/ 116 h 960"/>
                <a:gd name="T12" fmla="*/ 24 w 1920"/>
                <a:gd name="T13" fmla="*/ 316 h 9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20"/>
                <a:gd name="T22" fmla="*/ 0 h 960"/>
                <a:gd name="T23" fmla="*/ 1920 w 1920"/>
                <a:gd name="T24" fmla="*/ 960 h 96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20" h="960">
                  <a:moveTo>
                    <a:pt x="60" y="570"/>
                  </a:moveTo>
                  <a:cubicBezTo>
                    <a:pt x="120" y="690"/>
                    <a:pt x="390" y="900"/>
                    <a:pt x="600" y="930"/>
                  </a:cubicBezTo>
                  <a:cubicBezTo>
                    <a:pt x="810" y="960"/>
                    <a:pt x="1110" y="840"/>
                    <a:pt x="1320" y="750"/>
                  </a:cubicBezTo>
                  <a:cubicBezTo>
                    <a:pt x="1530" y="660"/>
                    <a:pt x="1920" y="510"/>
                    <a:pt x="1860" y="390"/>
                  </a:cubicBezTo>
                  <a:cubicBezTo>
                    <a:pt x="1800" y="270"/>
                    <a:pt x="1230" y="60"/>
                    <a:pt x="960" y="30"/>
                  </a:cubicBezTo>
                  <a:cubicBezTo>
                    <a:pt x="690" y="0"/>
                    <a:pt x="390" y="120"/>
                    <a:pt x="240" y="210"/>
                  </a:cubicBezTo>
                  <a:cubicBezTo>
                    <a:pt x="90" y="300"/>
                    <a:pt x="0" y="450"/>
                    <a:pt x="60" y="570"/>
                  </a:cubicBez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74" name="Line 53"/>
            <p:cNvSpPr>
              <a:spLocks noChangeAspect="1" noChangeShapeType="1"/>
            </p:cNvSpPr>
            <p:nvPr/>
          </p:nvSpPr>
          <p:spPr bwMode="auto">
            <a:xfrm>
              <a:off x="1445" y="1993"/>
              <a:ext cx="0" cy="7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75" name="Line 54"/>
            <p:cNvSpPr>
              <a:spLocks noChangeAspect="1" noChangeShapeType="1"/>
            </p:cNvSpPr>
            <p:nvPr/>
          </p:nvSpPr>
          <p:spPr bwMode="auto">
            <a:xfrm>
              <a:off x="735" y="2049"/>
              <a:ext cx="0" cy="79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76" name="Line 55"/>
            <p:cNvSpPr>
              <a:spLocks noChangeAspect="1" noChangeShapeType="1"/>
            </p:cNvSpPr>
            <p:nvPr/>
          </p:nvSpPr>
          <p:spPr bwMode="auto">
            <a:xfrm>
              <a:off x="956" y="2071"/>
              <a:ext cx="0" cy="7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77" name="Freeform 56"/>
            <p:cNvSpPr>
              <a:spLocks noChangeAspect="1"/>
            </p:cNvSpPr>
            <p:nvPr/>
          </p:nvSpPr>
          <p:spPr bwMode="auto">
            <a:xfrm>
              <a:off x="713" y="1717"/>
              <a:ext cx="752" cy="532"/>
            </a:xfrm>
            <a:custGeom>
              <a:avLst/>
              <a:gdLst>
                <a:gd name="T0" fmla="*/ 24 w 1920"/>
                <a:gd name="T1" fmla="*/ 316 h 960"/>
                <a:gd name="T2" fmla="*/ 235 w 1920"/>
                <a:gd name="T3" fmla="*/ 515 h 960"/>
                <a:gd name="T4" fmla="*/ 517 w 1920"/>
                <a:gd name="T5" fmla="*/ 416 h 960"/>
                <a:gd name="T6" fmla="*/ 729 w 1920"/>
                <a:gd name="T7" fmla="*/ 216 h 960"/>
                <a:gd name="T8" fmla="*/ 376 w 1920"/>
                <a:gd name="T9" fmla="*/ 17 h 960"/>
                <a:gd name="T10" fmla="*/ 94 w 1920"/>
                <a:gd name="T11" fmla="*/ 116 h 960"/>
                <a:gd name="T12" fmla="*/ 24 w 1920"/>
                <a:gd name="T13" fmla="*/ 316 h 9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20"/>
                <a:gd name="T22" fmla="*/ 0 h 960"/>
                <a:gd name="T23" fmla="*/ 1920 w 1920"/>
                <a:gd name="T24" fmla="*/ 960 h 96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20" h="960">
                  <a:moveTo>
                    <a:pt x="60" y="570"/>
                  </a:moveTo>
                  <a:cubicBezTo>
                    <a:pt x="120" y="690"/>
                    <a:pt x="390" y="900"/>
                    <a:pt x="600" y="930"/>
                  </a:cubicBezTo>
                  <a:cubicBezTo>
                    <a:pt x="810" y="960"/>
                    <a:pt x="1110" y="840"/>
                    <a:pt x="1320" y="750"/>
                  </a:cubicBezTo>
                  <a:cubicBezTo>
                    <a:pt x="1530" y="660"/>
                    <a:pt x="1920" y="510"/>
                    <a:pt x="1860" y="390"/>
                  </a:cubicBezTo>
                  <a:cubicBezTo>
                    <a:pt x="1800" y="270"/>
                    <a:pt x="1230" y="60"/>
                    <a:pt x="960" y="30"/>
                  </a:cubicBezTo>
                  <a:cubicBezTo>
                    <a:pt x="690" y="0"/>
                    <a:pt x="390" y="120"/>
                    <a:pt x="240" y="210"/>
                  </a:cubicBezTo>
                  <a:cubicBezTo>
                    <a:pt x="90" y="300"/>
                    <a:pt x="0" y="450"/>
                    <a:pt x="60" y="570"/>
                  </a:cubicBez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78" name="Line 57"/>
            <p:cNvSpPr>
              <a:spLocks noChangeAspect="1" noChangeShapeType="1"/>
            </p:cNvSpPr>
            <p:nvPr/>
          </p:nvSpPr>
          <p:spPr bwMode="auto">
            <a:xfrm>
              <a:off x="1063" y="2071"/>
              <a:ext cx="0" cy="7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79" name="Line 58"/>
            <p:cNvSpPr>
              <a:spLocks noChangeAspect="1" noChangeShapeType="1"/>
            </p:cNvSpPr>
            <p:nvPr/>
          </p:nvSpPr>
          <p:spPr bwMode="auto">
            <a:xfrm>
              <a:off x="956" y="2870"/>
              <a:ext cx="11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80" name="Line 59"/>
            <p:cNvSpPr>
              <a:spLocks noChangeAspect="1" noChangeShapeType="1"/>
            </p:cNvSpPr>
            <p:nvPr/>
          </p:nvSpPr>
          <p:spPr bwMode="auto">
            <a:xfrm>
              <a:off x="1024" y="1982"/>
              <a:ext cx="0" cy="7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81" name="Line 60"/>
            <p:cNvSpPr>
              <a:spLocks noChangeAspect="1" noChangeShapeType="1"/>
            </p:cNvSpPr>
            <p:nvPr/>
          </p:nvSpPr>
          <p:spPr bwMode="auto">
            <a:xfrm>
              <a:off x="1134" y="1982"/>
              <a:ext cx="0" cy="7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82" name="Line 61"/>
            <p:cNvSpPr>
              <a:spLocks noChangeAspect="1" noChangeShapeType="1"/>
            </p:cNvSpPr>
            <p:nvPr/>
          </p:nvSpPr>
          <p:spPr bwMode="auto">
            <a:xfrm>
              <a:off x="1015" y="2781"/>
              <a:ext cx="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83" name="Line 62"/>
            <p:cNvSpPr>
              <a:spLocks noChangeAspect="1" noChangeShapeType="1"/>
            </p:cNvSpPr>
            <p:nvPr/>
          </p:nvSpPr>
          <p:spPr bwMode="auto">
            <a:xfrm flipV="1">
              <a:off x="1063" y="2770"/>
              <a:ext cx="92" cy="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84" name="Line 63"/>
            <p:cNvSpPr>
              <a:spLocks noChangeAspect="1" noChangeShapeType="1"/>
            </p:cNvSpPr>
            <p:nvPr/>
          </p:nvSpPr>
          <p:spPr bwMode="auto">
            <a:xfrm flipV="1">
              <a:off x="956" y="2770"/>
              <a:ext cx="89" cy="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85" name="Line 64"/>
            <p:cNvSpPr>
              <a:spLocks noChangeAspect="1" noChangeShapeType="1"/>
            </p:cNvSpPr>
            <p:nvPr/>
          </p:nvSpPr>
          <p:spPr bwMode="auto">
            <a:xfrm flipV="1">
              <a:off x="956" y="1972"/>
              <a:ext cx="89" cy="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86" name="Line 65"/>
            <p:cNvSpPr>
              <a:spLocks noChangeAspect="1" noChangeShapeType="1"/>
            </p:cNvSpPr>
            <p:nvPr/>
          </p:nvSpPr>
          <p:spPr bwMode="auto">
            <a:xfrm flipV="1">
              <a:off x="1063" y="1972"/>
              <a:ext cx="92" cy="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87" name="Line 66"/>
            <p:cNvSpPr>
              <a:spLocks noChangeAspect="1" noChangeShapeType="1"/>
            </p:cNvSpPr>
            <p:nvPr/>
          </p:nvSpPr>
          <p:spPr bwMode="auto">
            <a:xfrm>
              <a:off x="951" y="2071"/>
              <a:ext cx="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88" name="Line 67"/>
            <p:cNvSpPr>
              <a:spLocks noChangeAspect="1" noChangeShapeType="1"/>
            </p:cNvSpPr>
            <p:nvPr/>
          </p:nvSpPr>
          <p:spPr bwMode="auto">
            <a:xfrm>
              <a:off x="1015" y="1972"/>
              <a:ext cx="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89" name="Text Box 68"/>
            <p:cNvSpPr txBox="1">
              <a:spLocks noChangeArrowheads="1"/>
            </p:cNvSpPr>
            <p:nvPr/>
          </p:nvSpPr>
          <p:spPr bwMode="auto">
            <a:xfrm>
              <a:off x="1142" y="1552"/>
              <a:ext cx="490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S'</a:t>
              </a:r>
            </a:p>
          </p:txBody>
        </p:sp>
        <p:sp>
          <p:nvSpPr>
            <p:cNvPr id="49190" name="Text Box 69"/>
            <p:cNvSpPr txBox="1">
              <a:spLocks noChangeArrowheads="1"/>
            </p:cNvSpPr>
            <p:nvPr/>
          </p:nvSpPr>
          <p:spPr bwMode="auto">
            <a:xfrm>
              <a:off x="705" y="1903"/>
              <a:ext cx="366" cy="2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P</a:t>
              </a:r>
            </a:p>
          </p:txBody>
        </p:sp>
        <p:sp>
          <p:nvSpPr>
            <p:cNvPr id="49191" name="Text Box 70"/>
            <p:cNvSpPr txBox="1">
              <a:spLocks noChangeArrowheads="1"/>
            </p:cNvSpPr>
            <p:nvPr/>
          </p:nvSpPr>
          <p:spPr bwMode="auto">
            <a:xfrm>
              <a:off x="1042" y="1932"/>
              <a:ext cx="303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Q</a:t>
              </a:r>
            </a:p>
          </p:txBody>
        </p:sp>
        <p:sp>
          <p:nvSpPr>
            <p:cNvPr id="49192" name="Text Box 71"/>
            <p:cNvSpPr txBox="1">
              <a:spLocks noChangeArrowheads="1"/>
            </p:cNvSpPr>
            <p:nvPr/>
          </p:nvSpPr>
          <p:spPr bwMode="auto">
            <a:xfrm>
              <a:off x="1022" y="1735"/>
              <a:ext cx="359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R</a:t>
              </a:r>
            </a:p>
          </p:txBody>
        </p:sp>
        <p:sp>
          <p:nvSpPr>
            <p:cNvPr id="49193" name="Text Box 72"/>
            <p:cNvSpPr txBox="1">
              <a:spLocks noChangeArrowheads="1"/>
            </p:cNvSpPr>
            <p:nvPr/>
          </p:nvSpPr>
          <p:spPr bwMode="auto">
            <a:xfrm>
              <a:off x="1453" y="2187"/>
              <a:ext cx="395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49194" name="Text Box 73"/>
            <p:cNvSpPr txBox="1">
              <a:spLocks noChangeArrowheads="1"/>
            </p:cNvSpPr>
            <p:nvPr/>
          </p:nvSpPr>
          <p:spPr bwMode="auto">
            <a:xfrm>
              <a:off x="365" y="1296"/>
              <a:ext cx="394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Z</a:t>
              </a: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209800" y="5105400"/>
            <a:ext cx="2667000" cy="914400"/>
            <a:chOff x="1676400" y="5000624"/>
            <a:chExt cx="2667000" cy="914400"/>
          </a:xfrm>
        </p:grpSpPr>
        <p:sp>
          <p:nvSpPr>
            <p:cNvPr id="378920" name="Rectangle 40"/>
            <p:cNvSpPr>
              <a:spLocks noChangeArrowheads="1"/>
            </p:cNvSpPr>
            <p:nvPr/>
          </p:nvSpPr>
          <p:spPr bwMode="auto">
            <a:xfrm>
              <a:off x="1878594" y="5159514"/>
              <a:ext cx="2249334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658813" algn="l"/>
                </a:tabLst>
              </a:pPr>
              <a:r>
                <a:rPr lang="en-US" sz="2000" baseline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V =  </a:t>
              </a:r>
              <a:r>
                <a:rPr lang="en-US" sz="2000" baseline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 </a:t>
              </a:r>
              <a:r>
                <a:rPr lang="en-US" sz="2000" baseline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f(x,y) dx dy</a:t>
              </a:r>
            </a:p>
            <a:p>
              <a:pPr>
                <a:tabLst>
                  <a:tab pos="658813" algn="l"/>
                </a:tabLst>
              </a:pPr>
              <a:r>
                <a:rPr lang="en-US" sz="2000" baseline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	S </a:t>
              </a: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676400" y="5000624"/>
              <a:ext cx="2667000" cy="9144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78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78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7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7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83" grpId="0"/>
      <p:bldP spid="378884" grpId="0"/>
      <p:bldP spid="378918" grpId="0"/>
      <p:bldP spid="3789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2B50B2-AB4F-4D9E-895E-67D156234299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337923" name="Rectangle 3"/>
          <p:cNvSpPr>
            <a:spLocks noGrp="1" noChangeArrowheads="1"/>
          </p:cNvSpPr>
          <p:nvPr>
            <p:ph type="title"/>
          </p:nvPr>
        </p:nvSpPr>
        <p:spPr>
          <a:xfrm>
            <a:off x="2667000" y="152400"/>
            <a:ext cx="37338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sp>
        <p:nvSpPr>
          <p:cNvPr id="337924" name="Rectangle 4"/>
          <p:cNvSpPr>
            <a:spLocks noChangeArrowheads="1"/>
          </p:cNvSpPr>
          <p:nvPr/>
        </p:nvSpPr>
        <p:spPr bwMode="auto">
          <a:xfrm>
            <a:off x="914400" y="762000"/>
            <a:ext cx="6934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Hitung volume benda yang dibatasi silinder 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+ 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= 4, bidang y + z = 4 dan bidang z = 0 </a:t>
            </a:r>
          </a:p>
        </p:txBody>
      </p:sp>
      <p:sp>
        <p:nvSpPr>
          <p:cNvPr id="337966" name="Rectangle 46"/>
          <p:cNvSpPr>
            <a:spLocks noChangeArrowheads="1"/>
          </p:cNvSpPr>
          <p:nvPr/>
        </p:nvSpPr>
        <p:spPr bwMode="auto">
          <a:xfrm>
            <a:off x="552450" y="1676400"/>
            <a:ext cx="9973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Jawab </a:t>
            </a:r>
          </a:p>
        </p:txBody>
      </p:sp>
      <p:grpSp>
        <p:nvGrpSpPr>
          <p:cNvPr id="2" name="Group 78"/>
          <p:cNvGrpSpPr>
            <a:grpSpLocks/>
          </p:cNvGrpSpPr>
          <p:nvPr/>
        </p:nvGrpSpPr>
        <p:grpSpPr bwMode="auto">
          <a:xfrm>
            <a:off x="685800" y="2133600"/>
            <a:ext cx="2667000" cy="2514600"/>
            <a:chOff x="192" y="1392"/>
            <a:chExt cx="1680" cy="1584"/>
          </a:xfrm>
        </p:grpSpPr>
        <p:sp>
          <p:nvSpPr>
            <p:cNvPr id="50196" name="Line 48"/>
            <p:cNvSpPr>
              <a:spLocks noChangeShapeType="1"/>
            </p:cNvSpPr>
            <p:nvPr/>
          </p:nvSpPr>
          <p:spPr bwMode="auto">
            <a:xfrm flipH="1">
              <a:off x="335" y="2565"/>
              <a:ext cx="552" cy="3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197" name="Text Box 49"/>
            <p:cNvSpPr txBox="1">
              <a:spLocks noChangeArrowheads="1"/>
            </p:cNvSpPr>
            <p:nvPr/>
          </p:nvSpPr>
          <p:spPr bwMode="auto">
            <a:xfrm>
              <a:off x="192" y="2638"/>
              <a:ext cx="429" cy="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X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198" name="Line 50"/>
            <p:cNvSpPr>
              <a:spLocks noChangeAspect="1" noChangeShapeType="1"/>
            </p:cNvSpPr>
            <p:nvPr/>
          </p:nvSpPr>
          <p:spPr bwMode="auto">
            <a:xfrm>
              <a:off x="887" y="2565"/>
              <a:ext cx="811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199" name="Line 51"/>
            <p:cNvSpPr>
              <a:spLocks noChangeAspect="1" noChangeShapeType="1"/>
            </p:cNvSpPr>
            <p:nvPr/>
          </p:nvSpPr>
          <p:spPr bwMode="auto">
            <a:xfrm flipV="1">
              <a:off x="887" y="1467"/>
              <a:ext cx="0" cy="109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200" name="Text Box 52"/>
            <p:cNvSpPr txBox="1">
              <a:spLocks noChangeArrowheads="1"/>
            </p:cNvSpPr>
            <p:nvPr/>
          </p:nvSpPr>
          <p:spPr bwMode="auto">
            <a:xfrm>
              <a:off x="1443" y="2282"/>
              <a:ext cx="429" cy="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Y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201" name="Text Box 53"/>
            <p:cNvSpPr txBox="1">
              <a:spLocks noChangeArrowheads="1"/>
            </p:cNvSpPr>
            <p:nvPr/>
          </p:nvSpPr>
          <p:spPr bwMode="auto">
            <a:xfrm>
              <a:off x="561" y="1392"/>
              <a:ext cx="429" cy="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Z</a:t>
              </a:r>
            </a:p>
          </p:txBody>
        </p:sp>
        <p:sp>
          <p:nvSpPr>
            <p:cNvPr id="50202" name="AutoShape 54"/>
            <p:cNvSpPr>
              <a:spLocks noChangeArrowheads="1"/>
            </p:cNvSpPr>
            <p:nvPr/>
          </p:nvSpPr>
          <p:spPr bwMode="auto">
            <a:xfrm>
              <a:off x="609" y="1701"/>
              <a:ext cx="572" cy="997"/>
            </a:xfrm>
            <a:prstGeom prst="can">
              <a:avLst>
                <a:gd name="adj" fmla="val 43575"/>
              </a:avLst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203" name="Oval 55"/>
            <p:cNvSpPr>
              <a:spLocks noChangeArrowheads="1"/>
            </p:cNvSpPr>
            <p:nvPr/>
          </p:nvSpPr>
          <p:spPr bwMode="auto">
            <a:xfrm>
              <a:off x="621" y="2441"/>
              <a:ext cx="563" cy="255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0204" name="Group 56"/>
            <p:cNvGrpSpPr>
              <a:grpSpLocks/>
            </p:cNvGrpSpPr>
            <p:nvPr/>
          </p:nvGrpSpPr>
          <p:grpSpPr bwMode="auto">
            <a:xfrm>
              <a:off x="561" y="1812"/>
              <a:ext cx="715" cy="889"/>
              <a:chOff x="2601" y="16354"/>
              <a:chExt cx="900" cy="1395"/>
            </a:xfrm>
          </p:grpSpPr>
          <p:sp>
            <p:nvSpPr>
              <p:cNvPr id="50206" name="AutoShape 57"/>
              <p:cNvSpPr>
                <a:spLocks noChangeArrowheads="1"/>
              </p:cNvSpPr>
              <p:nvPr/>
            </p:nvSpPr>
            <p:spPr bwMode="auto">
              <a:xfrm rot="19500000" flipH="1">
                <a:off x="2601" y="16358"/>
                <a:ext cx="900" cy="1391"/>
              </a:xfrm>
              <a:prstGeom prst="parallelogram">
                <a:avLst>
                  <a:gd name="adj" fmla="val 25000"/>
                </a:avLst>
              </a:prstGeom>
              <a:noFill/>
              <a:ln w="2857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207" name="Line 58"/>
              <p:cNvSpPr>
                <a:spLocks noChangeAspect="1" noChangeShapeType="1"/>
              </p:cNvSpPr>
              <p:nvPr/>
            </p:nvSpPr>
            <p:spPr bwMode="auto">
              <a:xfrm rot="-2160000">
                <a:off x="2960" y="16354"/>
                <a:ext cx="195" cy="1389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0205" name="Oval 59"/>
            <p:cNvSpPr>
              <a:spLocks noChangeArrowheads="1"/>
            </p:cNvSpPr>
            <p:nvPr/>
          </p:nvSpPr>
          <p:spPr bwMode="auto">
            <a:xfrm rot="-2820000">
              <a:off x="737" y="1856"/>
              <a:ext cx="314" cy="720"/>
            </a:xfrm>
            <a:prstGeom prst="ellips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7981" name="Rectangle 61"/>
          <p:cNvSpPr>
            <a:spLocks noChangeArrowheads="1"/>
          </p:cNvSpPr>
          <p:nvPr/>
        </p:nvSpPr>
        <p:spPr bwMode="auto">
          <a:xfrm>
            <a:off x="3581400" y="1828800"/>
            <a:ext cx="459105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Volume yang akan dihitung terletak di bawah permukaan z = 4 – y dan di atas bidang XOY sedangkan di kiri kanan dibatasi silinder 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+ 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= 4 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3581400" y="3402449"/>
            <a:ext cx="4572000" cy="1169551"/>
            <a:chOff x="3505200" y="3521075"/>
            <a:chExt cx="4572000" cy="1169551"/>
          </a:xfrm>
        </p:grpSpPr>
        <p:sp>
          <p:nvSpPr>
            <p:cNvPr id="50192" name="Rectangle 62"/>
            <p:cNvSpPr>
              <a:spLocks noChangeArrowheads="1"/>
            </p:cNvSpPr>
            <p:nvPr/>
          </p:nvSpPr>
          <p:spPr bwMode="auto">
            <a:xfrm>
              <a:off x="3505200" y="3521075"/>
              <a:ext cx="4572000" cy="11695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838200">
                <a:tabLst>
                  <a:tab pos="442913" algn="l"/>
                  <a:tab pos="628650" algn="l"/>
                  <a:tab pos="2600325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	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	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 – 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	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 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 – 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  <a:p>
              <a:pPr defTabSz="838200">
                <a:lnSpc>
                  <a:spcPct val="150000"/>
                </a:lnSpc>
                <a:tabLst>
                  <a:tab pos="419100" algn="l"/>
                  <a:tab pos="762000" algn="l"/>
                  <a:tab pos="2949575" algn="l"/>
                  <a:tab pos="33337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V =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  z  dx dy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4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 (4-y)  dx dy </a:t>
              </a:r>
            </a:p>
            <a:p>
              <a:pPr defTabSz="838200">
                <a:tabLst>
                  <a:tab pos="271463" algn="l"/>
                  <a:tab pos="628650" algn="l"/>
                  <a:tab pos="2514600" algn="l"/>
                  <a:tab pos="2786063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	-2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	-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 – 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	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	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0</a:t>
              </a:r>
              <a:endParaRPr lang="en-US" sz="2000" baseline="3000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50193" name="Line 65"/>
            <p:cNvSpPr>
              <a:spLocks noChangeShapeType="1"/>
            </p:cNvSpPr>
            <p:nvPr/>
          </p:nvSpPr>
          <p:spPr bwMode="auto">
            <a:xfrm>
              <a:off x="4419600" y="3547626"/>
              <a:ext cx="648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194" name="Line 66"/>
            <p:cNvSpPr>
              <a:spLocks noChangeShapeType="1"/>
            </p:cNvSpPr>
            <p:nvPr/>
          </p:nvSpPr>
          <p:spPr bwMode="auto">
            <a:xfrm>
              <a:off x="4453200" y="4343400"/>
              <a:ext cx="576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195" name="Line 70"/>
            <p:cNvSpPr>
              <a:spLocks noChangeShapeType="1"/>
            </p:cNvSpPr>
            <p:nvPr/>
          </p:nvSpPr>
          <p:spPr bwMode="auto">
            <a:xfrm>
              <a:off x="6564314" y="3554413"/>
              <a:ext cx="61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oup 90"/>
          <p:cNvGrpSpPr>
            <a:grpSpLocks/>
          </p:cNvGrpSpPr>
          <p:nvPr/>
        </p:nvGrpSpPr>
        <p:grpSpPr bwMode="auto">
          <a:xfrm>
            <a:off x="762000" y="4724402"/>
            <a:ext cx="4876800" cy="1246188"/>
            <a:chOff x="192" y="2976"/>
            <a:chExt cx="3072" cy="785"/>
          </a:xfrm>
        </p:grpSpPr>
        <p:sp>
          <p:nvSpPr>
            <p:cNvPr id="50189" name="Rectangle 73"/>
            <p:cNvSpPr>
              <a:spLocks noChangeArrowheads="1"/>
            </p:cNvSpPr>
            <p:nvPr/>
          </p:nvSpPr>
          <p:spPr bwMode="auto">
            <a:xfrm>
              <a:off x="192" y="2976"/>
              <a:ext cx="3072" cy="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838200">
                <a:lnSpc>
                  <a:spcPct val="150000"/>
                </a:lnSpc>
                <a:tabLst>
                  <a:tab pos="658813" algn="l"/>
                  <a:tab pos="1428750" algn="l"/>
                  <a:tab pos="2686050" algn="l"/>
                  <a:tab pos="42862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	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	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 – 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	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   	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  <a:p>
              <a:pPr defTabSz="838200">
                <a:spcAft>
                  <a:spcPts val="600"/>
                </a:spcAft>
                <a:tabLst>
                  <a:tab pos="658813" algn="l"/>
                  <a:tab pos="1812925" algn="l"/>
                  <a:tab pos="2894013" algn="l"/>
                  <a:tab pos="42862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V = 4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4-y)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]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4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(4-y) 4 – 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dy </a:t>
              </a:r>
            </a:p>
            <a:p>
              <a:pPr defTabSz="838200">
                <a:tabLst>
                  <a:tab pos="542925" algn="l"/>
                  <a:tab pos="1428750" algn="l"/>
                  <a:tab pos="2600325" algn="l"/>
                  <a:tab pos="4300538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	 0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	0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	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	  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190" name="Line 74"/>
            <p:cNvSpPr>
              <a:spLocks noChangeShapeType="1"/>
            </p:cNvSpPr>
            <p:nvPr/>
          </p:nvSpPr>
          <p:spPr bwMode="auto">
            <a:xfrm>
              <a:off x="1249" y="3081"/>
              <a:ext cx="3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191" name="Line 77"/>
            <p:cNvSpPr>
              <a:spLocks noChangeShapeType="1"/>
            </p:cNvSpPr>
            <p:nvPr/>
          </p:nvSpPr>
          <p:spPr bwMode="auto">
            <a:xfrm>
              <a:off x="2506" y="3291"/>
              <a:ext cx="38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8007" name="AutoShape 87"/>
          <p:cNvSpPr>
            <a:spLocks noChangeArrowheads="1"/>
          </p:cNvSpPr>
          <p:nvPr/>
        </p:nvSpPr>
        <p:spPr bwMode="auto">
          <a:xfrm>
            <a:off x="6934200" y="5334000"/>
            <a:ext cx="1143000" cy="533400"/>
          </a:xfrm>
          <a:prstGeom prst="rightArrow">
            <a:avLst>
              <a:gd name="adj1" fmla="val 50000"/>
              <a:gd name="adj2" fmla="val 535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37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3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37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37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338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3" grpId="0"/>
      <p:bldP spid="337924" grpId="0"/>
      <p:bldP spid="337966" grpId="0"/>
      <p:bldP spid="337981" grpId="0"/>
      <p:bldP spid="33800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A05560-247B-48B7-A784-1E6B86D8669C}" type="slidenum">
              <a:rPr lang="en-US"/>
              <a:pPr>
                <a:defRPr/>
              </a:pPr>
              <a:t>4</a:t>
            </a:fld>
            <a:endParaRPr lang="en-US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762000" y="304800"/>
            <a:ext cx="6705600" cy="708025"/>
            <a:chOff x="480" y="144"/>
            <a:chExt cx="4224" cy="446"/>
          </a:xfrm>
        </p:grpSpPr>
        <p:sp>
          <p:nvSpPr>
            <p:cNvPr id="51211" name="Rectangle 3"/>
            <p:cNvSpPr>
              <a:spLocks noChangeArrowheads="1"/>
            </p:cNvSpPr>
            <p:nvPr/>
          </p:nvSpPr>
          <p:spPr bwMode="auto">
            <a:xfrm>
              <a:off x="480" y="144"/>
              <a:ext cx="4224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Misal:  y = 2 sin A, maka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 – 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 – 4sin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 </a:t>
              </a:r>
            </a:p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 2 cos A dan dy = 2 cos A dA </a:t>
              </a:r>
            </a:p>
          </p:txBody>
        </p:sp>
        <p:sp>
          <p:nvSpPr>
            <p:cNvPr id="51212" name="Line 8"/>
            <p:cNvSpPr>
              <a:spLocks noChangeShapeType="1"/>
            </p:cNvSpPr>
            <p:nvPr/>
          </p:nvSpPr>
          <p:spPr bwMode="auto">
            <a:xfrm>
              <a:off x="2389" y="177"/>
              <a:ext cx="38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213" name="Line 9"/>
            <p:cNvSpPr>
              <a:spLocks noChangeShapeType="1"/>
            </p:cNvSpPr>
            <p:nvPr/>
          </p:nvSpPr>
          <p:spPr bwMode="auto">
            <a:xfrm>
              <a:off x="3059" y="180"/>
              <a:ext cx="72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77866" name="Rectangle 10"/>
          <p:cNvSpPr>
            <a:spLocks noChangeArrowheads="1"/>
          </p:cNvSpPr>
          <p:nvPr/>
        </p:nvSpPr>
        <p:spPr bwMode="auto">
          <a:xfrm>
            <a:off x="762000" y="1143000"/>
            <a:ext cx="63246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Batas y = 0 menjadi A = 0  dan  y = 2 menjadi A =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/2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  <a:endParaRPr lang="id-ID" sz="2000" baseline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Sehingga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volume menjadi </a:t>
            </a:r>
          </a:p>
        </p:txBody>
      </p:sp>
      <p:sp>
        <p:nvSpPr>
          <p:cNvPr id="377869" name="Rectangle 13"/>
          <p:cNvSpPr>
            <a:spLocks noChangeArrowheads="1"/>
          </p:cNvSpPr>
          <p:nvPr/>
        </p:nvSpPr>
        <p:spPr bwMode="auto">
          <a:xfrm>
            <a:off x="781050" y="2032337"/>
            <a:ext cx="42481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628650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	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/2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tabLst>
                <a:tab pos="769938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V = 4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(4 – 2sinA) 2cosA 2cosA dA</a:t>
            </a:r>
          </a:p>
          <a:p>
            <a:pPr>
              <a:tabLst>
                <a:tab pos="628650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	0</a:t>
            </a:r>
          </a:p>
        </p:txBody>
      </p:sp>
      <p:sp>
        <p:nvSpPr>
          <p:cNvPr id="377872" name="Rectangle 16"/>
          <p:cNvSpPr>
            <a:spLocks noChangeArrowheads="1"/>
          </p:cNvSpPr>
          <p:nvPr/>
        </p:nvSpPr>
        <p:spPr bwMode="auto">
          <a:xfrm>
            <a:off x="1085850" y="2946737"/>
            <a:ext cx="317612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542925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	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/2</a:t>
            </a:r>
            <a:endParaRPr lang="en-US" sz="2000" baseline="0">
              <a:latin typeface="Arial" pitchFamily="34" charset="0"/>
              <a:cs typeface="Arial" pitchFamily="34" charset="0"/>
            </a:endParaRPr>
          </a:p>
          <a:p>
            <a:pPr>
              <a:tabLst>
                <a:tab pos="658813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= 16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(4 – 2sinA) cos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A dA</a:t>
            </a:r>
          </a:p>
          <a:p>
            <a:pPr>
              <a:tabLst>
                <a:tab pos="542925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	0</a:t>
            </a:r>
          </a:p>
        </p:txBody>
      </p:sp>
      <p:sp>
        <p:nvSpPr>
          <p:cNvPr id="377875" name="Rectangle 19"/>
          <p:cNvSpPr>
            <a:spLocks noChangeArrowheads="1"/>
          </p:cNvSpPr>
          <p:nvPr/>
        </p:nvSpPr>
        <p:spPr bwMode="auto">
          <a:xfrm>
            <a:off x="1066800" y="3937337"/>
            <a:ext cx="455201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542925" algn="l"/>
                <a:tab pos="2514600" algn="l"/>
                <a:tab pos="3151188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/2	 /2</a:t>
            </a:r>
            <a:endParaRPr lang="en-US" sz="2000" baseline="0">
              <a:latin typeface="Arial" pitchFamily="34" charset="0"/>
              <a:cs typeface="Arial" pitchFamily="34" charset="0"/>
            </a:endParaRPr>
          </a:p>
          <a:p>
            <a:pPr>
              <a:tabLst>
                <a:tab pos="658813" algn="l"/>
                <a:tab pos="3151188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= 32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(2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cos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A dA – 16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 sinA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cos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A) dA </a:t>
            </a:r>
          </a:p>
          <a:p>
            <a:pPr>
              <a:tabLst>
                <a:tab pos="542925" algn="l"/>
                <a:tab pos="2414588" algn="l"/>
                <a:tab pos="3151188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	0	0</a:t>
            </a:r>
          </a:p>
        </p:txBody>
      </p:sp>
      <p:sp>
        <p:nvSpPr>
          <p:cNvPr id="377878" name="Rectangle 22"/>
          <p:cNvSpPr>
            <a:spLocks noChangeArrowheads="1"/>
          </p:cNvSpPr>
          <p:nvPr/>
        </p:nvSpPr>
        <p:spPr bwMode="auto">
          <a:xfrm>
            <a:off x="1066800" y="4927937"/>
            <a:ext cx="536473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542925" algn="l"/>
                <a:tab pos="2686050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/2	 /2</a:t>
            </a:r>
            <a:endParaRPr lang="en-US" sz="2000" baseline="0">
              <a:latin typeface="Arial" pitchFamily="34" charset="0"/>
              <a:cs typeface="Arial" pitchFamily="34" charset="0"/>
            </a:endParaRPr>
          </a:p>
          <a:p>
            <a:pPr>
              <a:tabLst>
                <a:tab pos="658813" algn="l"/>
                <a:tab pos="3333750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= 32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(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cos2A+1)dA – 16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cos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A dcosA = 16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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tabLst>
                <a:tab pos="442913" algn="l"/>
                <a:tab pos="2600325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	0	0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77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77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77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377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377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377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66" grpId="0" build="p"/>
      <p:bldP spid="377869" grpId="0"/>
      <p:bldP spid="377872" grpId="0"/>
      <p:bldP spid="377875" grpId="0"/>
      <p:bldP spid="3778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1CDE0-B58A-4A53-9191-F16229D169DF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title"/>
          </p:nvPr>
        </p:nvSpPr>
        <p:spPr>
          <a:xfrm>
            <a:off x="3105150" y="452735"/>
            <a:ext cx="28956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338948" name="Rectangle 4"/>
          <p:cNvSpPr>
            <a:spLocks noChangeArrowheads="1"/>
          </p:cNvSpPr>
          <p:nvPr/>
        </p:nvSpPr>
        <p:spPr bwMode="auto">
          <a:xfrm>
            <a:off x="1219200" y="1371600"/>
            <a:ext cx="6705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/>
            <a:r>
              <a:rPr lang="en-US" sz="2000" baseline="0">
                <a:latin typeface="Arial" charset="0"/>
                <a:cs typeface="Times New Roman" pitchFamily="18" charset="0"/>
              </a:rPr>
              <a:t>1. 	Hitung volume benda di depan bidang YOZ dan dibatasi oleh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+ z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= 4 dan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+ z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+ 2x = 16 </a:t>
            </a:r>
          </a:p>
        </p:txBody>
      </p:sp>
      <p:sp>
        <p:nvSpPr>
          <p:cNvPr id="338976" name="Rectangle 32"/>
          <p:cNvSpPr>
            <a:spLocks noChangeArrowheads="1"/>
          </p:cNvSpPr>
          <p:nvPr/>
        </p:nvSpPr>
        <p:spPr bwMode="auto">
          <a:xfrm>
            <a:off x="1219200" y="2498725"/>
            <a:ext cx="6629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/>
            <a:r>
              <a:rPr lang="en-US" sz="2000" baseline="0">
                <a:latin typeface="Arial" charset="0"/>
                <a:cs typeface="Times New Roman" pitchFamily="18" charset="0"/>
              </a:rPr>
              <a:t>2. 	Hitung volume benda di bawah 4z = 16 – 4x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–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di atas z = 0 dan di dalam silinder x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+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= 2x </a:t>
            </a:r>
          </a:p>
        </p:txBody>
      </p:sp>
      <p:sp>
        <p:nvSpPr>
          <p:cNvPr id="338977" name="Rectangle 33"/>
          <p:cNvSpPr>
            <a:spLocks noChangeArrowheads="1"/>
          </p:cNvSpPr>
          <p:nvPr/>
        </p:nvSpPr>
        <p:spPr bwMode="auto">
          <a:xfrm>
            <a:off x="1219200" y="3657600"/>
            <a:ext cx="6019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/>
            <a:r>
              <a:rPr lang="en-US" sz="2000" baseline="0">
                <a:latin typeface="Arial" charset="0"/>
                <a:cs typeface="Times New Roman" pitchFamily="18" charset="0"/>
              </a:rPr>
              <a:t>3.	Hitung volume benda di kuadran satu terletak di dalam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+ z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= 9 dan di luar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= 3x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38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38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38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38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7" grpId="0"/>
      <p:bldP spid="338948" grpId="0"/>
      <p:bldP spid="338976" grpId="0"/>
      <p:bldP spid="33897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9D412F-ED81-4085-BE45-7E76C0FABCF5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345093" name="Rectangle 5"/>
          <p:cNvSpPr>
            <a:spLocks noGrp="1" noChangeArrowheads="1"/>
          </p:cNvSpPr>
          <p:nvPr>
            <p:ph type="title"/>
          </p:nvPr>
        </p:nvSpPr>
        <p:spPr>
          <a:xfrm>
            <a:off x="2133600" y="300335"/>
            <a:ext cx="4800600" cy="461665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INTEGRAL LIPAT TIGA </a:t>
            </a:r>
          </a:p>
        </p:txBody>
      </p:sp>
      <p:sp>
        <p:nvSpPr>
          <p:cNvPr id="345100" name="Rectangle 12"/>
          <p:cNvSpPr>
            <a:spLocks noChangeArrowheads="1"/>
          </p:cNvSpPr>
          <p:nvPr/>
        </p:nvSpPr>
        <p:spPr bwMode="auto">
          <a:xfrm>
            <a:off x="762000" y="1066800"/>
            <a:ext cx="74676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2198688" algn="l"/>
              </a:tabLst>
            </a:pPr>
            <a:r>
              <a:rPr lang="en-US" sz="2000" baseline="0">
                <a:latin typeface="Arial" charset="0"/>
                <a:cs typeface="Times New Roman" pitchFamily="18" charset="0"/>
              </a:rPr>
              <a:t>Integral lipat 3 </a:t>
            </a:r>
            <a:r>
              <a:rPr lang="en-US" sz="2000" baseline="0">
                <a:solidFill>
                  <a:srgbClr val="FFFF00"/>
                </a:solidFill>
                <a:latin typeface="Arial" charset="0"/>
                <a:cs typeface="Times New Roman" pitchFamily="18" charset="0"/>
                <a:sym typeface="Symbol" pitchFamily="18" charset="2"/>
              </a:rPr>
              <a:t></a:t>
            </a:r>
            <a:r>
              <a:rPr lang="en-US" sz="2000" baseline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 f(x,y,z) dV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suatu fungsi 3 variabel bebas</a:t>
            </a:r>
          </a:p>
          <a:p>
            <a:pPr>
              <a:tabLst>
                <a:tab pos="2198688" algn="l"/>
              </a:tabLst>
            </a:pPr>
            <a:r>
              <a:rPr lang="en-US" sz="2000" baseline="0">
                <a:latin typeface="Arial" charset="0"/>
                <a:cs typeface="Times New Roman" pitchFamily="18" charset="0"/>
              </a:rPr>
              <a:t>	</a:t>
            </a:r>
            <a:r>
              <a:rPr lang="en-US" sz="2000" baseline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R</a:t>
            </a:r>
          </a:p>
          <a:p>
            <a:pPr>
              <a:tabLst>
                <a:tab pos="2198688" algn="l"/>
              </a:tabLst>
            </a:pPr>
            <a:r>
              <a:rPr lang="en-US" sz="2000" baseline="0">
                <a:latin typeface="Arial" charset="0"/>
                <a:cs typeface="Times New Roman" pitchFamily="18" charset="0"/>
              </a:rPr>
              <a:t>terhadap daerah tertutup R, bervolume V, dimana fungsi bernilai tunggal dan kontinu, merupakan pengembangan dari integral tunggal dan lipat dua </a:t>
            </a:r>
          </a:p>
        </p:txBody>
      </p:sp>
      <p:sp>
        <p:nvSpPr>
          <p:cNvPr id="345101" name="Rectangle 13"/>
          <p:cNvSpPr>
            <a:spLocks noChangeArrowheads="1"/>
          </p:cNvSpPr>
          <p:nvPr/>
        </p:nvSpPr>
        <p:spPr bwMode="auto">
          <a:xfrm>
            <a:off x="762000" y="3009900"/>
            <a:ext cx="6172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pitchFamily="18" charset="0"/>
              </a:rPr>
              <a:t>Jika f(x,y,z) = 1, integral menjadi </a:t>
            </a:r>
            <a:r>
              <a:rPr lang="en-US" sz="2000" baseline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volume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daerah R </a:t>
            </a:r>
          </a:p>
        </p:txBody>
      </p:sp>
      <p:sp>
        <p:nvSpPr>
          <p:cNvPr id="345102" name="Rectangle 14"/>
          <p:cNvSpPr>
            <a:spLocks noChangeArrowheads="1"/>
          </p:cNvSpPr>
          <p:nvPr/>
        </p:nvSpPr>
        <p:spPr bwMode="auto">
          <a:xfrm>
            <a:off x="762000" y="3638490"/>
            <a:ext cx="6553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pitchFamily="18" charset="0"/>
              </a:rPr>
              <a:t>Dalam sistem koord. kartesian, integral lipat 3 menjadi: </a:t>
            </a:r>
          </a:p>
        </p:txBody>
      </p:sp>
      <p:sp>
        <p:nvSpPr>
          <p:cNvPr id="345103" name="Rectangle 15"/>
          <p:cNvSpPr>
            <a:spLocks noChangeArrowheads="1"/>
          </p:cNvSpPr>
          <p:nvPr/>
        </p:nvSpPr>
        <p:spPr bwMode="auto">
          <a:xfrm>
            <a:off x="1016000" y="4343400"/>
            <a:ext cx="496199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1614488" algn="l"/>
                <a:tab pos="1885950" algn="l"/>
                <a:tab pos="2514600" algn="l"/>
              </a:tabLst>
            </a:pPr>
            <a:r>
              <a:rPr lang="en-US" sz="2000" baseline="0">
                <a:latin typeface="Arial" charset="0"/>
                <a:cs typeface="Times New Roman" pitchFamily="18" charset="0"/>
                <a:sym typeface="Symbol" pitchFamily="18" charset="2"/>
              </a:rPr>
              <a:t>	b	y</a:t>
            </a:r>
            <a:r>
              <a:rPr lang="en-US" sz="2000">
                <a:latin typeface="Arial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  <a:sym typeface="Symbol" pitchFamily="18" charset="2"/>
              </a:rPr>
              <a:t>(x)	</a:t>
            </a:r>
            <a:r>
              <a:rPr lang="id-ID" sz="2000" baseline="0" smtClean="0">
                <a:latin typeface="Arial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000" baseline="0" smtClean="0">
                <a:latin typeface="Arial" charset="0"/>
                <a:cs typeface="Times New Roman" pitchFamily="18" charset="0"/>
                <a:sym typeface="Symbol" pitchFamily="18" charset="2"/>
              </a:rPr>
              <a:t>z</a:t>
            </a:r>
            <a:r>
              <a:rPr lang="en-US" sz="2000" smtClean="0">
                <a:latin typeface="Arial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pitchFamily="18" charset="0"/>
                <a:sym typeface="Symbol" pitchFamily="18" charset="2"/>
              </a:rPr>
              <a:t>(x,y</a:t>
            </a:r>
            <a:r>
              <a:rPr lang="en-US" sz="2000" baseline="0">
                <a:latin typeface="Arial" charset="0"/>
                <a:cs typeface="Times New Roman" pitchFamily="18" charset="0"/>
                <a:sym typeface="Symbol" pitchFamily="18" charset="2"/>
              </a:rPr>
              <a:t>)</a:t>
            </a:r>
          </a:p>
          <a:p>
            <a:pPr>
              <a:tabLst>
                <a:tab pos="2087563" algn="l"/>
                <a:tab pos="2381250" algn="l"/>
                <a:tab pos="3040063" algn="l"/>
              </a:tabLst>
            </a:pPr>
            <a:r>
              <a:rPr lang="en-US" sz="2000" baseline="0">
                <a:latin typeface="Arial" charset="0"/>
                <a:cs typeface="Times New Roman" pitchFamily="18" charset="0"/>
                <a:sym typeface="Symbol" pitchFamily="18" charset="2"/>
              </a:rPr>
              <a:t>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f(x,y,z) dV = </a:t>
            </a:r>
            <a:r>
              <a:rPr lang="en-US" sz="2000" baseline="0">
                <a:latin typeface="Arial" charset="0"/>
                <a:cs typeface="Times New Roman" pitchFamily="18" charset="0"/>
                <a:sym typeface="Symbol" pitchFamily="18" charset="2"/>
              </a:rPr>
              <a:t>           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f(x,y,z) dz dy dx </a:t>
            </a:r>
          </a:p>
          <a:p>
            <a:pPr>
              <a:tabLst>
                <a:tab pos="1614488" algn="l"/>
                <a:tab pos="1885950" algn="l"/>
                <a:tab pos="2514600" algn="l"/>
              </a:tabLst>
            </a:pPr>
            <a:r>
              <a:rPr lang="en-US" sz="2000" baseline="0">
                <a:latin typeface="Arial" charset="0"/>
                <a:cs typeface="Times New Roman" pitchFamily="18" charset="0"/>
              </a:rPr>
              <a:t> R	a	</a:t>
            </a:r>
            <a:r>
              <a:rPr lang="en-US" sz="2000" baseline="0">
                <a:latin typeface="Arial" charset="0"/>
                <a:cs typeface="Times New Roman" pitchFamily="18" charset="0"/>
                <a:sym typeface="Symbol" pitchFamily="18" charset="2"/>
              </a:rPr>
              <a:t>y</a:t>
            </a:r>
            <a:r>
              <a:rPr lang="en-US" sz="2000">
                <a:latin typeface="Arial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sz="2000" baseline="0">
                <a:latin typeface="Arial" charset="0"/>
                <a:cs typeface="Times New Roman" pitchFamily="18" charset="0"/>
                <a:sym typeface="Symbol" pitchFamily="18" charset="2"/>
              </a:rPr>
              <a:t>(x)	 z</a:t>
            </a:r>
            <a:r>
              <a:rPr lang="en-US" sz="2000">
                <a:latin typeface="Arial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sz="2000" baseline="0">
                <a:latin typeface="Arial" charset="0"/>
                <a:cs typeface="Times New Roman" pitchFamily="18" charset="0"/>
                <a:sym typeface="Symbol" pitchFamily="18" charset="2"/>
              </a:rPr>
              <a:t>(x,y)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45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45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45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45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45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3" grpId="0"/>
      <p:bldP spid="345100" grpId="0"/>
      <p:bldP spid="345101" grpId="0"/>
      <p:bldP spid="345102" grpId="0"/>
      <p:bldP spid="34510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ACF514-1166-4CCB-8BD0-620D1A67DCE8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4114800" cy="609600"/>
          </a:xfrm>
          <a:noFill/>
          <a:ln>
            <a:noFill/>
          </a:ln>
        </p:spPr>
        <p:txBody>
          <a:bodyPr/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1150937" y="990600"/>
            <a:ext cx="4691063" cy="1016000"/>
            <a:chOff x="336" y="674"/>
            <a:chExt cx="2955" cy="640"/>
          </a:xfrm>
        </p:grpSpPr>
        <p:sp>
          <p:nvSpPr>
            <p:cNvPr id="54297" name="Rectangle 5"/>
            <p:cNvSpPr>
              <a:spLocks noChangeArrowheads="1"/>
            </p:cNvSpPr>
            <p:nvPr/>
          </p:nvSpPr>
          <p:spPr bwMode="auto">
            <a:xfrm>
              <a:off x="336" y="876"/>
              <a:ext cx="106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1.  Hitunglah </a:t>
              </a:r>
            </a:p>
          </p:txBody>
        </p:sp>
        <p:sp>
          <p:nvSpPr>
            <p:cNvPr id="54298" name="Rectangle 7"/>
            <p:cNvSpPr>
              <a:spLocks noChangeArrowheads="1"/>
            </p:cNvSpPr>
            <p:nvPr/>
          </p:nvSpPr>
          <p:spPr bwMode="auto">
            <a:xfrm>
              <a:off x="1344" y="674"/>
              <a:ext cx="1947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2087563" algn="l"/>
                  <a:tab pos="2381250" algn="l"/>
                  <a:tab pos="3040063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2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endParaRPr lang="en-US" sz="2000" baseline="30000">
                <a:latin typeface="Arial" pitchFamily="34" charset="0"/>
                <a:cs typeface="Arial" pitchFamily="34" charset="0"/>
                <a:sym typeface="Symbol" pitchFamily="18" charset="2"/>
              </a:endParaRPr>
            </a:p>
            <a:p>
              <a:pPr>
                <a:tabLst>
                  <a:tab pos="2087563" algn="l"/>
                  <a:tab pos="2381250" algn="l"/>
                  <a:tab pos="3040063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    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(6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) yz dz dx dy </a:t>
              </a:r>
            </a:p>
            <a:p>
              <a:pPr>
                <a:tabLst>
                  <a:tab pos="2087563" algn="l"/>
                  <a:tab pos="2381250" algn="l"/>
                  <a:tab pos="3040063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0 0  0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sp>
        <p:nvSpPr>
          <p:cNvPr id="384010" name="Rectangle 10"/>
          <p:cNvSpPr>
            <a:spLocks noChangeArrowheads="1"/>
          </p:cNvSpPr>
          <p:nvPr/>
        </p:nvSpPr>
        <p:spPr bwMode="auto">
          <a:xfrm>
            <a:off x="1201737" y="1901825"/>
            <a:ext cx="10679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Jawab: </a:t>
            </a: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271587" y="2435225"/>
            <a:ext cx="6424613" cy="1016000"/>
            <a:chOff x="412" y="1584"/>
            <a:chExt cx="4047" cy="640"/>
          </a:xfrm>
        </p:grpSpPr>
        <p:sp>
          <p:nvSpPr>
            <p:cNvPr id="54292" name="Rectangle 9"/>
            <p:cNvSpPr>
              <a:spLocks noChangeArrowheads="1"/>
            </p:cNvSpPr>
            <p:nvPr/>
          </p:nvSpPr>
          <p:spPr bwMode="auto">
            <a:xfrm>
              <a:off x="412" y="1584"/>
              <a:ext cx="4047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3414713" algn="l"/>
                  <a:tab pos="3671888" algn="l"/>
                  <a:tab pos="5386388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  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2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	2	2	3</a:t>
              </a:r>
              <a:endParaRPr lang="en-US" sz="2000" baseline="30000">
                <a:latin typeface="Arial" pitchFamily="34" charset="0"/>
                <a:cs typeface="Arial" pitchFamily="34" charset="0"/>
                <a:sym typeface="Symbol" pitchFamily="18" charset="2"/>
              </a:endParaRPr>
            </a:p>
            <a:p>
              <a:pPr>
                <a:tabLst>
                  <a:tab pos="4194175" algn="l"/>
                  <a:tab pos="4468813" algn="l"/>
                  <a:tab pos="6575425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    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(6yz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yz) dz dx dy =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   3y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z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 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yz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] dx dy </a:t>
              </a:r>
            </a:p>
            <a:p>
              <a:pPr>
                <a:tabLst>
                  <a:tab pos="3314700" algn="l"/>
                  <a:tab pos="3586163" algn="l"/>
                  <a:tab pos="5386388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   0 0  0	0	0	0</a:t>
              </a:r>
            </a:p>
          </p:txBody>
        </p:sp>
        <p:grpSp>
          <p:nvGrpSpPr>
            <p:cNvPr id="54293" name="Group 14"/>
            <p:cNvGrpSpPr>
              <a:grpSpLocks/>
            </p:cNvGrpSpPr>
            <p:nvPr/>
          </p:nvGrpSpPr>
          <p:grpSpPr bwMode="auto">
            <a:xfrm>
              <a:off x="3222" y="1689"/>
              <a:ext cx="212" cy="444"/>
              <a:chOff x="2057" y="2361"/>
              <a:chExt cx="212" cy="444"/>
            </a:xfrm>
          </p:grpSpPr>
          <p:sp>
            <p:nvSpPr>
              <p:cNvPr id="54294" name="Rectangle 11"/>
              <p:cNvSpPr>
                <a:spLocks noChangeArrowheads="1"/>
              </p:cNvSpPr>
              <p:nvPr/>
            </p:nvSpPr>
            <p:spPr bwMode="auto">
              <a:xfrm>
                <a:off x="2064" y="255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54295" name="Rectangle 12"/>
              <p:cNvSpPr>
                <a:spLocks noChangeArrowheads="1"/>
              </p:cNvSpPr>
              <p:nvPr/>
            </p:nvSpPr>
            <p:spPr bwMode="auto">
              <a:xfrm>
                <a:off x="2057" y="236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54296" name="Line 13"/>
              <p:cNvSpPr>
                <a:spLocks noChangeShapeType="1"/>
              </p:cNvSpPr>
              <p:nvPr/>
            </p:nvSpPr>
            <p:spPr bwMode="auto">
              <a:xfrm>
                <a:off x="2118" y="2577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1279525" y="3578225"/>
            <a:ext cx="5313362" cy="1016000"/>
            <a:chOff x="417" y="2304"/>
            <a:chExt cx="3347" cy="640"/>
          </a:xfrm>
        </p:grpSpPr>
        <p:sp>
          <p:nvSpPr>
            <p:cNvPr id="54283" name="Rectangle 15"/>
            <p:cNvSpPr>
              <a:spLocks noChangeArrowheads="1"/>
            </p:cNvSpPr>
            <p:nvPr/>
          </p:nvSpPr>
          <p:spPr bwMode="auto">
            <a:xfrm>
              <a:off x="417" y="2304"/>
              <a:ext cx="3347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2957513" algn="l"/>
                  <a:tab pos="4657725" algn="l"/>
                  <a:tab pos="633730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  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2	2	2</a:t>
              </a:r>
              <a:endParaRPr lang="en-US" sz="2000" baseline="30000">
                <a:latin typeface="Arial" pitchFamily="34" charset="0"/>
                <a:cs typeface="Arial" pitchFamily="34" charset="0"/>
                <a:sym typeface="Symbol" pitchFamily="18" charset="2"/>
              </a:endParaRPr>
            </a:p>
            <a:p>
              <a:pPr>
                <a:tabLst>
                  <a:tab pos="3571875" algn="l"/>
                  <a:tab pos="5421313" algn="l"/>
                  <a:tab pos="633730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   (27y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 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) dx dy =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 27xy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 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] dy </a:t>
              </a:r>
            </a:p>
            <a:p>
              <a:pPr>
                <a:tabLst>
                  <a:tab pos="2957513" algn="l"/>
                  <a:tab pos="4572000" algn="l"/>
                  <a:tab pos="5421313" algn="l"/>
                  <a:tab pos="633730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   0 0	0	0</a:t>
              </a:r>
            </a:p>
          </p:txBody>
        </p:sp>
        <p:grpSp>
          <p:nvGrpSpPr>
            <p:cNvPr id="54284" name="Group 24"/>
            <p:cNvGrpSpPr>
              <a:grpSpLocks/>
            </p:cNvGrpSpPr>
            <p:nvPr/>
          </p:nvGrpSpPr>
          <p:grpSpPr bwMode="auto">
            <a:xfrm>
              <a:off x="1278" y="2409"/>
              <a:ext cx="222" cy="444"/>
              <a:chOff x="1357" y="2505"/>
              <a:chExt cx="222" cy="444"/>
            </a:xfrm>
          </p:grpSpPr>
          <p:sp>
            <p:nvSpPr>
              <p:cNvPr id="54290" name="Rectangle 18"/>
              <p:cNvSpPr>
                <a:spLocks noChangeArrowheads="1"/>
              </p:cNvSpPr>
              <p:nvPr/>
            </p:nvSpPr>
            <p:spPr bwMode="auto">
              <a:xfrm>
                <a:off x="1374" y="250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9</a:t>
                </a:r>
              </a:p>
            </p:txBody>
          </p:sp>
          <p:sp>
            <p:nvSpPr>
              <p:cNvPr id="54289" name="Rectangle 17"/>
              <p:cNvSpPr>
                <a:spLocks noChangeArrowheads="1"/>
              </p:cNvSpPr>
              <p:nvPr/>
            </p:nvSpPr>
            <p:spPr bwMode="auto">
              <a:xfrm>
                <a:off x="1357" y="269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54291" name="Line 19"/>
              <p:cNvSpPr>
                <a:spLocks noChangeShapeType="1"/>
              </p:cNvSpPr>
              <p:nvPr/>
            </p:nvSpPr>
            <p:spPr bwMode="auto">
              <a:xfrm>
                <a:off x="1411" y="2733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54285" name="Group 20"/>
            <p:cNvGrpSpPr>
              <a:grpSpLocks/>
            </p:cNvGrpSpPr>
            <p:nvPr/>
          </p:nvGrpSpPr>
          <p:grpSpPr bwMode="auto">
            <a:xfrm>
              <a:off x="2908" y="2418"/>
              <a:ext cx="212" cy="444"/>
              <a:chOff x="2283" y="2370"/>
              <a:chExt cx="212" cy="444"/>
            </a:xfrm>
          </p:grpSpPr>
          <p:sp>
            <p:nvSpPr>
              <p:cNvPr id="54286" name="Rectangle 21"/>
              <p:cNvSpPr>
                <a:spLocks noChangeArrowheads="1"/>
              </p:cNvSpPr>
              <p:nvPr/>
            </p:nvSpPr>
            <p:spPr bwMode="auto">
              <a:xfrm>
                <a:off x="2290" y="2564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54287" name="Rectangle 22"/>
              <p:cNvSpPr>
                <a:spLocks noChangeArrowheads="1"/>
              </p:cNvSpPr>
              <p:nvPr/>
            </p:nvSpPr>
            <p:spPr bwMode="auto">
              <a:xfrm>
                <a:off x="2283" y="23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54288" name="Line 23"/>
              <p:cNvSpPr>
                <a:spLocks noChangeShapeType="1"/>
              </p:cNvSpPr>
              <p:nvPr/>
            </p:nvSpPr>
            <p:spPr bwMode="auto">
              <a:xfrm>
                <a:off x="2344" y="2586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384025" name="Rectangle 25"/>
          <p:cNvSpPr>
            <a:spLocks noChangeArrowheads="1"/>
          </p:cNvSpPr>
          <p:nvPr/>
        </p:nvSpPr>
        <p:spPr bwMode="auto">
          <a:xfrm>
            <a:off x="1230312" y="4721225"/>
            <a:ext cx="571983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182563" algn="l"/>
                <a:tab pos="3500438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	 2	2</a:t>
            </a:r>
          </a:p>
          <a:p>
            <a:pPr>
              <a:tabLst>
                <a:tab pos="182563" algn="l"/>
                <a:tab pos="4286250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=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 (54y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– 12y) dy = 27y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– 6y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] = 108 – 24 = 84</a:t>
            </a:r>
          </a:p>
          <a:p>
            <a:pPr>
              <a:tabLst>
                <a:tab pos="182563" algn="l"/>
                <a:tab pos="3500438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	0	0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84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84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384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4003" grpId="0"/>
      <p:bldP spid="384010" grpId="0"/>
      <p:bldP spid="3840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D151B6-052F-4888-8AE5-CB513772EA0F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362501" name="Rectangle 5"/>
          <p:cNvSpPr>
            <a:spLocks noGrp="1" noChangeArrowheads="1"/>
          </p:cNvSpPr>
          <p:nvPr>
            <p:ph type="title"/>
          </p:nvPr>
        </p:nvSpPr>
        <p:spPr>
          <a:xfrm>
            <a:off x="3048000" y="376535"/>
            <a:ext cx="29718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362563" name="Rectangle 67"/>
          <p:cNvSpPr>
            <a:spLocks noChangeArrowheads="1"/>
          </p:cNvSpPr>
          <p:nvPr/>
        </p:nvSpPr>
        <p:spPr bwMode="auto">
          <a:xfrm>
            <a:off x="685800" y="1236663"/>
            <a:ext cx="76962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4175" indent="-384175">
              <a:buFontTx/>
              <a:buAutoNum type="arabicPeriod"/>
              <a:tabLst>
                <a:tab pos="1905000" algn="l"/>
              </a:tabLst>
            </a:pPr>
            <a:r>
              <a:rPr lang="en-US" sz="2000" baseline="0">
                <a:latin typeface="Arial" charset="0"/>
                <a:cs typeface="Times New Roman" pitchFamily="18" charset="0"/>
              </a:rPr>
              <a:t>Hitunglah </a:t>
            </a:r>
            <a:r>
              <a:rPr lang="en-US" sz="2000" baseline="0">
                <a:latin typeface="Arial" charset="0"/>
                <a:cs typeface="Times New Roman" pitchFamily="18" charset="0"/>
                <a:sym typeface="Symbol" pitchFamily="18" charset="2"/>
              </a:rPr>
              <a:t>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f(x) dV dengan f(x) = x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+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+ z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</a:p>
          <a:p>
            <a:pPr marL="384175" indent="-384175">
              <a:tabLst>
                <a:tab pos="1905000" algn="l"/>
              </a:tabLst>
            </a:pPr>
            <a:r>
              <a:rPr lang="en-US" sz="2000" baseline="0">
                <a:latin typeface="Arial" charset="0"/>
                <a:cs typeface="Times New Roman" pitchFamily="18" charset="0"/>
              </a:rPr>
              <a:t>		R</a:t>
            </a:r>
          </a:p>
          <a:p>
            <a:pPr marL="384175" indent="-384175">
              <a:tabLst>
                <a:tab pos="1905000" algn="l"/>
              </a:tabLst>
            </a:pPr>
            <a:r>
              <a:rPr lang="en-US" sz="2000" baseline="0">
                <a:latin typeface="Arial" charset="0"/>
                <a:cs typeface="Times New Roman" pitchFamily="18" charset="0"/>
              </a:rPr>
              <a:t> 	dan R adalah daerah yang dibatasi x + y + z = 10,   x = 0, y = 0, dan z = 0 </a:t>
            </a:r>
          </a:p>
        </p:txBody>
      </p:sp>
      <p:sp>
        <p:nvSpPr>
          <p:cNvPr id="362575" name="Rectangle 79"/>
          <p:cNvSpPr>
            <a:spLocks noChangeArrowheads="1"/>
          </p:cNvSpPr>
          <p:nvPr/>
        </p:nvSpPr>
        <p:spPr bwMode="auto">
          <a:xfrm>
            <a:off x="685800" y="2987675"/>
            <a:ext cx="8001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4175" indent="-384175"/>
            <a:r>
              <a:rPr lang="en-US" sz="2000" baseline="0">
                <a:latin typeface="Arial" charset="0"/>
                <a:cs typeface="Times New Roman" pitchFamily="18" charset="0"/>
              </a:rPr>
              <a:t>2. Hitunglah volume dari R yang dibatasi silinder  </a:t>
            </a:r>
            <a:r>
              <a:rPr lang="en-US" sz="2000" baseline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z = 4 – x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dan bidang x = 0, y = 0, y = 6, dan z = 0 </a:t>
            </a:r>
          </a:p>
        </p:txBody>
      </p:sp>
      <p:sp>
        <p:nvSpPr>
          <p:cNvPr id="362576" name="Rectangle 80"/>
          <p:cNvSpPr>
            <a:spLocks noChangeArrowheads="1"/>
          </p:cNvSpPr>
          <p:nvPr/>
        </p:nvSpPr>
        <p:spPr bwMode="auto">
          <a:xfrm>
            <a:off x="685800" y="4086225"/>
            <a:ext cx="8229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4175" indent="-384175"/>
            <a:r>
              <a:rPr lang="en-US" sz="2000" baseline="0">
                <a:latin typeface="Arial" charset="0"/>
                <a:cs typeface="Times New Roman" pitchFamily="18" charset="0"/>
              </a:rPr>
              <a:t>3. Hitung integral lipat tiga dari f(x, y, z) = z terhadap daerah R yang terletak di kuadran pertama dan dibatasi oleh bidang-bidang x + y = 2 dan 2y + x = 6, dan silinder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+ z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= 4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62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62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62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62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501" grpId="0"/>
      <p:bldP spid="362563" grpId="0"/>
      <p:bldP spid="362575" grpId="0"/>
      <p:bldP spid="36257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F1218E-E911-43A0-9351-6B07143A74B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title"/>
          </p:nvPr>
        </p:nvSpPr>
        <p:spPr>
          <a:xfrm>
            <a:off x="1828800" y="228600"/>
            <a:ext cx="5334000" cy="461665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id-ID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POSISI TITIK BERAT(SENTROID)</a:t>
            </a:r>
            <a:endParaRPr lang="en-US" sz="2400" b="1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13"/>
          <p:cNvSpPr>
            <a:spLocks noChangeArrowheads="1"/>
          </p:cNvSpPr>
          <p:nvPr/>
        </p:nvSpPr>
        <p:spPr bwMode="auto">
          <a:xfrm>
            <a:off x="3810000" y="814151"/>
            <a:ext cx="4876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Suatu luasan</a:t>
            </a:r>
            <a:r>
              <a:rPr lang="en-US" sz="2000" baseline="0" smtClean="0">
                <a:latin typeface="Arial" charset="0"/>
                <a:cs typeface="Times New Roman" pitchFamily="18" charset="0"/>
              </a:rPr>
              <a:t> 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dibatasi kurva y = f</a:t>
            </a:r>
            <a:r>
              <a:rPr lang="id-ID" sz="2000" smtClean="0"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(x), </a:t>
            </a:r>
          </a:p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y = f</a:t>
            </a:r>
            <a:r>
              <a:rPr lang="id-ID" sz="2000" smtClean="0">
                <a:latin typeface="Arial" charset="0"/>
                <a:cs typeface="Times New Roman" pitchFamily="18" charset="0"/>
              </a:rPr>
              <a:t>1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(x), garis x = a dan x = b. </a:t>
            </a:r>
          </a:p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Massa luasan = M = p x A</a:t>
            </a:r>
          </a:p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p = satuan massa per luas. dan A = luas </a:t>
            </a:r>
          </a:p>
        </p:txBody>
      </p:sp>
      <p:grpSp>
        <p:nvGrpSpPr>
          <p:cNvPr id="122" name="Group 121"/>
          <p:cNvGrpSpPr/>
          <p:nvPr/>
        </p:nvGrpSpPr>
        <p:grpSpPr>
          <a:xfrm>
            <a:off x="685800" y="766465"/>
            <a:ext cx="2957030" cy="2181286"/>
            <a:chOff x="685800" y="766465"/>
            <a:chExt cx="2957030" cy="2181286"/>
          </a:xfrm>
        </p:grpSpPr>
        <p:grpSp>
          <p:nvGrpSpPr>
            <p:cNvPr id="121" name="Group 120"/>
            <p:cNvGrpSpPr/>
            <p:nvPr/>
          </p:nvGrpSpPr>
          <p:grpSpPr>
            <a:xfrm>
              <a:off x="685800" y="766465"/>
              <a:ext cx="2880316" cy="2181286"/>
              <a:chOff x="685800" y="766465"/>
              <a:chExt cx="2880316" cy="2181286"/>
            </a:xfrm>
          </p:grpSpPr>
          <p:cxnSp>
            <p:nvCxnSpPr>
              <p:cNvPr id="41" name="Straight Connector 40"/>
              <p:cNvCxnSpPr/>
              <p:nvPr/>
            </p:nvCxnSpPr>
            <p:spPr bwMode="auto">
              <a:xfrm flipV="1">
                <a:off x="1571624" y="1905000"/>
                <a:ext cx="1247776" cy="30480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92D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7" name="Group 6"/>
              <p:cNvGrpSpPr/>
              <p:nvPr/>
            </p:nvGrpSpPr>
            <p:grpSpPr>
              <a:xfrm>
                <a:off x="685800" y="766465"/>
                <a:ext cx="2880316" cy="2181286"/>
                <a:chOff x="1266824" y="1828800"/>
                <a:chExt cx="2880316" cy="2181286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2090736" y="31812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a</a:t>
                  </a:r>
                  <a:endParaRPr lang="en-US"/>
                </a:p>
              </p:txBody>
            </p:sp>
            <p:cxnSp>
              <p:nvCxnSpPr>
                <p:cNvPr id="9" name="Straight Connector 8"/>
                <p:cNvCxnSpPr/>
                <p:nvPr/>
              </p:nvCxnSpPr>
              <p:spPr bwMode="auto">
                <a:xfrm>
                  <a:off x="1371600" y="3505200"/>
                  <a:ext cx="273600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0" name="Straight Connector 9"/>
                <p:cNvCxnSpPr/>
                <p:nvPr/>
              </p:nvCxnSpPr>
              <p:spPr bwMode="auto">
                <a:xfrm rot="5400000" flipH="1" flipV="1">
                  <a:off x="628200" y="2885806"/>
                  <a:ext cx="194400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11" name="Freeform 10"/>
                <p:cNvSpPr/>
                <p:nvPr/>
              </p:nvSpPr>
              <p:spPr bwMode="auto">
                <a:xfrm>
                  <a:off x="2128837" y="1981200"/>
                  <a:ext cx="1285875" cy="923925"/>
                </a:xfrm>
                <a:custGeom>
                  <a:avLst/>
                  <a:gdLst>
                    <a:gd name="connsiteX0" fmla="*/ 0 w 2428875"/>
                    <a:gd name="connsiteY0" fmla="*/ 1457325 h 1457325"/>
                    <a:gd name="connsiteX1" fmla="*/ 957262 w 2428875"/>
                    <a:gd name="connsiteY1" fmla="*/ 1185863 h 1457325"/>
                    <a:gd name="connsiteX2" fmla="*/ 1871662 w 2428875"/>
                    <a:gd name="connsiteY2" fmla="*/ 542925 h 1457325"/>
                    <a:gd name="connsiteX3" fmla="*/ 2428875 w 2428875"/>
                    <a:gd name="connsiteY3" fmla="*/ 0 h 14573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428875" h="1457325">
                      <a:moveTo>
                        <a:pt x="0" y="1457325"/>
                      </a:moveTo>
                      <a:cubicBezTo>
                        <a:pt x="322659" y="1397794"/>
                        <a:pt x="645319" y="1338263"/>
                        <a:pt x="957262" y="1185863"/>
                      </a:cubicBezTo>
                      <a:cubicBezTo>
                        <a:pt x="1269205" y="1033463"/>
                        <a:pt x="1626393" y="740569"/>
                        <a:pt x="1871662" y="542925"/>
                      </a:cubicBezTo>
                      <a:cubicBezTo>
                        <a:pt x="2116931" y="345281"/>
                        <a:pt x="2272903" y="172640"/>
                        <a:pt x="2428875" y="0"/>
                      </a:cubicBezTo>
                    </a:path>
                  </a:pathLst>
                </a:cu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cxnSp>
              <p:nvCxnSpPr>
                <p:cNvPr id="12" name="Straight Connector 11"/>
                <p:cNvCxnSpPr/>
                <p:nvPr/>
              </p:nvCxnSpPr>
              <p:spPr bwMode="auto">
                <a:xfrm rot="5400000" flipH="1" flipV="1">
                  <a:off x="1841888" y="3201600"/>
                  <a:ext cx="612000" cy="0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3" name="Straight Connector 12"/>
                <p:cNvCxnSpPr/>
                <p:nvPr/>
              </p:nvCxnSpPr>
              <p:spPr bwMode="auto">
                <a:xfrm rot="5400000" flipH="1" flipV="1">
                  <a:off x="2691000" y="2752536"/>
                  <a:ext cx="1476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14" name="Oval 13"/>
                <p:cNvSpPr>
                  <a:spLocks noChangeAspect="1"/>
                </p:cNvSpPr>
                <p:nvPr/>
              </p:nvSpPr>
              <p:spPr bwMode="auto">
                <a:xfrm>
                  <a:off x="2809312" y="2743688"/>
                  <a:ext cx="90000" cy="90000"/>
                </a:xfrm>
                <a:prstGeom prst="ellipse">
                  <a:avLst/>
                </a:prstGeom>
                <a:solidFill>
                  <a:srgbClr val="FF00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cxnSp>
              <p:nvCxnSpPr>
                <p:cNvPr id="15" name="Straight Connector 14"/>
                <p:cNvCxnSpPr/>
                <p:nvPr/>
              </p:nvCxnSpPr>
              <p:spPr bwMode="auto">
                <a:xfrm rot="5400000">
                  <a:off x="2489812" y="3160612"/>
                  <a:ext cx="720000" cy="900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6" name="Straight Connector 15"/>
                <p:cNvCxnSpPr/>
                <p:nvPr/>
              </p:nvCxnSpPr>
              <p:spPr bwMode="auto">
                <a:xfrm rot="5400000" flipH="1">
                  <a:off x="2235484" y="2136492"/>
                  <a:ext cx="15364" cy="1285932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7" name="Straight Connector 16"/>
                <p:cNvCxnSpPr/>
                <p:nvPr/>
              </p:nvCxnSpPr>
              <p:spPr bwMode="auto">
                <a:xfrm>
                  <a:off x="1604960" y="3609976"/>
                  <a:ext cx="121920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triangle" w="med" len="med"/>
                  <a:tailEnd type="triangle" w="med" len="med"/>
                </a:ln>
                <a:effectLst/>
              </p:spPr>
            </p:cxnSp>
            <p:grpSp>
              <p:nvGrpSpPr>
                <p:cNvPr id="18" name="Group 25"/>
                <p:cNvGrpSpPr/>
                <p:nvPr/>
              </p:nvGrpSpPr>
              <p:grpSpPr>
                <a:xfrm>
                  <a:off x="2049294" y="3609976"/>
                  <a:ext cx="312906" cy="400110"/>
                  <a:chOff x="1752600" y="4433888"/>
                  <a:chExt cx="312906" cy="400110"/>
                </a:xfrm>
              </p:grpSpPr>
              <p:sp>
                <p:nvSpPr>
                  <p:cNvPr id="31" name="Rectangle 30"/>
                  <p:cNvSpPr/>
                  <p:nvPr/>
                </p:nvSpPr>
                <p:spPr>
                  <a:xfrm>
                    <a:off x="1752600" y="4433888"/>
                    <a:ext cx="312906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x</a:t>
                    </a:r>
                    <a:endParaRPr lang="en-US"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 bwMode="auto">
                  <a:xfrm>
                    <a:off x="1843088" y="4510088"/>
                    <a:ext cx="144000" cy="1588"/>
                  </a:xfrm>
                  <a:prstGeom prst="line">
                    <a:avLst/>
                  </a:prstGeom>
                  <a:solidFill>
                    <a:schemeClr val="accent1"/>
                  </a:solidFill>
                  <a:ln w="2857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cxnSp>
              <p:nvCxnSpPr>
                <p:cNvPr id="19" name="Straight Connector 18"/>
                <p:cNvCxnSpPr/>
                <p:nvPr/>
              </p:nvCxnSpPr>
              <p:spPr bwMode="auto">
                <a:xfrm rot="5400000">
                  <a:off x="2630594" y="3146318"/>
                  <a:ext cx="68400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triangle" w="med" len="med"/>
                  <a:tailEnd type="triangle" w="med" len="med"/>
                </a:ln>
                <a:effectLst/>
              </p:spPr>
            </p:cxnSp>
            <p:grpSp>
              <p:nvGrpSpPr>
                <p:cNvPr id="20" name="Group 28"/>
                <p:cNvGrpSpPr/>
                <p:nvPr/>
              </p:nvGrpSpPr>
              <p:grpSpPr>
                <a:xfrm>
                  <a:off x="2943224" y="3028890"/>
                  <a:ext cx="312906" cy="400110"/>
                  <a:chOff x="1681160" y="4381380"/>
                  <a:chExt cx="312906" cy="400110"/>
                </a:xfrm>
              </p:grpSpPr>
              <p:sp>
                <p:nvSpPr>
                  <p:cNvPr id="29" name="Rectangle 28"/>
                  <p:cNvSpPr/>
                  <p:nvPr/>
                </p:nvSpPr>
                <p:spPr>
                  <a:xfrm>
                    <a:off x="1681160" y="4381380"/>
                    <a:ext cx="312906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y</a:t>
                    </a:r>
                    <a:endParaRPr lang="en-US"/>
                  </a:p>
                </p:txBody>
              </p:sp>
              <p:cxnSp>
                <p:nvCxnSpPr>
                  <p:cNvPr id="30" name="Straight Connector 29"/>
                  <p:cNvCxnSpPr/>
                  <p:nvPr/>
                </p:nvCxnSpPr>
                <p:spPr bwMode="auto">
                  <a:xfrm>
                    <a:off x="1785936" y="4462402"/>
                    <a:ext cx="144000" cy="1588"/>
                  </a:xfrm>
                  <a:prstGeom prst="line">
                    <a:avLst/>
                  </a:prstGeom>
                  <a:solidFill>
                    <a:schemeClr val="accent1"/>
                  </a:solidFill>
                  <a:ln w="2857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sp>
              <p:nvSpPr>
                <p:cNvPr id="21" name="Rectangle 20"/>
                <p:cNvSpPr/>
                <p:nvPr/>
              </p:nvSpPr>
              <p:spPr>
                <a:xfrm>
                  <a:off x="3395664" y="3186112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b</a:t>
                  </a:r>
                  <a:endParaRPr lang="en-US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1814512" y="2743200"/>
                  <a:ext cx="35618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A</a:t>
                  </a:r>
                  <a:endParaRPr lang="en-US"/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3429000" y="1885890"/>
                  <a:ext cx="35618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B</a:t>
                  </a:r>
                  <a:endParaRPr lang="en-US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2858918" y="2466976"/>
                  <a:ext cx="31290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c</a:t>
                  </a:r>
                  <a:endParaRPr lang="en-US"/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2133600" y="2057400"/>
                  <a:ext cx="106631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y = f</a:t>
                  </a:r>
                  <a:r>
                    <a:rPr lang="id-ID" sz="200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2</a:t>
                  </a:r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(x)</a:t>
                  </a:r>
                  <a:endParaRPr lang="en-US"/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3790952" y="3167002"/>
                  <a:ext cx="35618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X</a:t>
                  </a:r>
                  <a:endParaRPr lang="en-US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1272588" y="1828800"/>
                  <a:ext cx="35618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Y</a:t>
                  </a:r>
                  <a:endParaRPr lang="en-US"/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1266824" y="3457576"/>
                  <a:ext cx="38343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O</a:t>
                  </a:r>
                  <a:endParaRPr lang="en-US"/>
                </a:p>
              </p:txBody>
            </p:sp>
          </p:grpSp>
        </p:grpSp>
        <p:sp>
          <p:nvSpPr>
            <p:cNvPr id="44" name="Rectangle 43"/>
            <p:cNvSpPr/>
            <p:nvPr/>
          </p:nvSpPr>
          <p:spPr>
            <a:xfrm>
              <a:off x="2576512" y="1600200"/>
              <a:ext cx="106631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 = 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3810000" y="2133600"/>
            <a:ext cx="4953000" cy="981134"/>
            <a:chOff x="1553722" y="2981266"/>
            <a:chExt cx="4953000" cy="981134"/>
          </a:xfrm>
        </p:grpSpPr>
        <p:sp>
          <p:nvSpPr>
            <p:cNvPr id="36" name="Rectangle 35"/>
            <p:cNvSpPr/>
            <p:nvPr/>
          </p:nvSpPr>
          <p:spPr>
            <a:xfrm>
              <a:off x="4751558" y="355746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a</a:t>
              </a:r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553722" y="3286066"/>
              <a:ext cx="49530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Jika p = 1,  maka  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M  =  A  =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dy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881424" y="300978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b</a:t>
              </a:r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132558" y="2981266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056358" y="3562290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990600" y="3971804"/>
            <a:ext cx="3200400" cy="885886"/>
            <a:chOff x="1066800" y="4710112"/>
            <a:chExt cx="3200400" cy="885886"/>
          </a:xfrm>
        </p:grpSpPr>
        <p:grpSp>
          <p:nvGrpSpPr>
            <p:cNvPr id="49" name="Group 45"/>
            <p:cNvGrpSpPr/>
            <p:nvPr/>
          </p:nvGrpSpPr>
          <p:grpSpPr>
            <a:xfrm>
              <a:off x="1885952" y="4710112"/>
              <a:ext cx="2381248" cy="885886"/>
              <a:chOff x="423864" y="3338512"/>
              <a:chExt cx="2381248" cy="885886"/>
            </a:xfrm>
          </p:grpSpPr>
          <p:sp>
            <p:nvSpPr>
              <p:cNvPr id="55" name="Rectangle 13"/>
              <p:cNvSpPr>
                <a:spLocks noChangeArrowheads="1"/>
              </p:cNvSpPr>
              <p:nvPr/>
            </p:nvSpPr>
            <p:spPr bwMode="auto">
              <a:xfrm>
                <a:off x="533400" y="3581400"/>
                <a:ext cx="2271712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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  x.</a:t>
                </a:r>
                <a:r>
                  <a:rPr lang="el-GR" sz="2000" baseline="0" smtClean="0">
                    <a:latin typeface="Arial" charset="0"/>
                    <a:cs typeface="Times New Roman" pitchFamily="18" charset="0"/>
                  </a:rPr>
                  <a:t> δ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y </a:t>
                </a:r>
                <a:r>
                  <a:rPr lang="el-GR" sz="2000" baseline="0" smtClean="0">
                    <a:latin typeface="Arial" charset="0"/>
                    <a:cs typeface="Times New Roman" pitchFamily="18" charset="0"/>
                  </a:rPr>
                  <a:t>δ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x   atau 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423864" y="3338512"/>
                <a:ext cx="60465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x=b</a:t>
                </a:r>
                <a:endParaRPr lang="en-US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423864" y="3824288"/>
                <a:ext cx="60465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x=a</a:t>
                </a:r>
                <a:endParaRPr lang="en-US"/>
              </a:p>
            </p:txBody>
          </p:sp>
        </p:grpSp>
        <p:grpSp>
          <p:nvGrpSpPr>
            <p:cNvPr id="50" name="Group 60"/>
            <p:cNvGrpSpPr/>
            <p:nvPr/>
          </p:nvGrpSpPr>
          <p:grpSpPr>
            <a:xfrm>
              <a:off x="1066800" y="4981576"/>
              <a:ext cx="685800" cy="400110"/>
              <a:chOff x="4114800" y="4476690"/>
              <a:chExt cx="685800" cy="400110"/>
            </a:xfrm>
          </p:grpSpPr>
          <p:sp>
            <p:nvSpPr>
              <p:cNvPr id="53" name="Rectangle 13"/>
              <p:cNvSpPr>
                <a:spLocks noChangeArrowheads="1"/>
              </p:cNvSpPr>
              <p:nvPr/>
            </p:nvSpPr>
            <p:spPr bwMode="auto">
              <a:xfrm>
                <a:off x="4114800" y="4476690"/>
                <a:ext cx="6858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x  =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cxnSp>
            <p:nvCxnSpPr>
              <p:cNvPr id="54" name="Straight Connector 53"/>
              <p:cNvCxnSpPr/>
              <p:nvPr/>
            </p:nvCxnSpPr>
            <p:spPr bwMode="auto">
              <a:xfrm>
                <a:off x="4205288" y="4552952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60" name="Group 59"/>
            <p:cNvGrpSpPr/>
            <p:nvPr/>
          </p:nvGrpSpPr>
          <p:grpSpPr>
            <a:xfrm>
              <a:off x="1569046" y="4800538"/>
              <a:ext cx="397866" cy="743068"/>
              <a:chOff x="1583334" y="4857690"/>
              <a:chExt cx="397866" cy="743068"/>
            </a:xfrm>
          </p:grpSpPr>
          <p:sp>
            <p:nvSpPr>
              <p:cNvPr id="59" name="Rectangle 58"/>
              <p:cNvSpPr/>
              <p:nvPr/>
            </p:nvSpPr>
            <p:spPr>
              <a:xfrm>
                <a:off x="1614488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1583334" y="5200648"/>
                <a:ext cx="3978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M</a:t>
                </a:r>
                <a:endParaRPr lang="en-US"/>
              </a:p>
            </p:txBody>
          </p:sp>
          <p:cxnSp>
            <p:nvCxnSpPr>
              <p:cNvPr id="51" name="Straight Connector 50"/>
              <p:cNvCxnSpPr/>
              <p:nvPr/>
            </p:nvCxnSpPr>
            <p:spPr bwMode="auto">
              <a:xfrm>
                <a:off x="1676400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86" name="Group 85"/>
          <p:cNvGrpSpPr/>
          <p:nvPr/>
        </p:nvGrpSpPr>
        <p:grpSpPr>
          <a:xfrm>
            <a:off x="990600" y="5257738"/>
            <a:ext cx="3124200" cy="885886"/>
            <a:chOff x="1066800" y="4710112"/>
            <a:chExt cx="3124200" cy="885886"/>
          </a:xfrm>
        </p:grpSpPr>
        <p:grpSp>
          <p:nvGrpSpPr>
            <p:cNvPr id="87" name="Group 45"/>
            <p:cNvGrpSpPr/>
            <p:nvPr/>
          </p:nvGrpSpPr>
          <p:grpSpPr>
            <a:xfrm>
              <a:off x="1885952" y="4710112"/>
              <a:ext cx="2305048" cy="885886"/>
              <a:chOff x="423864" y="3338512"/>
              <a:chExt cx="2305048" cy="885886"/>
            </a:xfrm>
          </p:grpSpPr>
          <p:sp>
            <p:nvSpPr>
              <p:cNvPr id="95" name="Rectangle 13"/>
              <p:cNvSpPr>
                <a:spLocks noChangeArrowheads="1"/>
              </p:cNvSpPr>
              <p:nvPr/>
            </p:nvSpPr>
            <p:spPr bwMode="auto">
              <a:xfrm>
                <a:off x="533400" y="3581400"/>
                <a:ext cx="2195512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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  y.</a:t>
                </a:r>
                <a:r>
                  <a:rPr lang="el-GR" sz="2000" baseline="0" smtClean="0">
                    <a:latin typeface="Arial" charset="0"/>
                    <a:cs typeface="Times New Roman" pitchFamily="18" charset="0"/>
                  </a:rPr>
                  <a:t> δ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y </a:t>
                </a:r>
                <a:r>
                  <a:rPr lang="el-GR" sz="2000" baseline="0" smtClean="0">
                    <a:latin typeface="Arial" charset="0"/>
                    <a:cs typeface="Times New Roman" pitchFamily="18" charset="0"/>
                  </a:rPr>
                  <a:t>δ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x   atau 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3864" y="3338512"/>
                <a:ext cx="60465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x=b</a:t>
                </a:r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23864" y="3824288"/>
                <a:ext cx="60465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x=a</a:t>
                </a:r>
                <a:endParaRPr lang="en-US"/>
              </a:p>
            </p:txBody>
          </p:sp>
        </p:grpSp>
        <p:grpSp>
          <p:nvGrpSpPr>
            <p:cNvPr id="88" name="Group 60"/>
            <p:cNvGrpSpPr/>
            <p:nvPr/>
          </p:nvGrpSpPr>
          <p:grpSpPr>
            <a:xfrm>
              <a:off x="1066800" y="4981576"/>
              <a:ext cx="685800" cy="400110"/>
              <a:chOff x="4114800" y="4476690"/>
              <a:chExt cx="685800" cy="400110"/>
            </a:xfrm>
          </p:grpSpPr>
          <p:sp>
            <p:nvSpPr>
              <p:cNvPr id="93" name="Rectangle 13"/>
              <p:cNvSpPr>
                <a:spLocks noChangeArrowheads="1"/>
              </p:cNvSpPr>
              <p:nvPr/>
            </p:nvSpPr>
            <p:spPr bwMode="auto">
              <a:xfrm>
                <a:off x="4114800" y="4476690"/>
                <a:ext cx="6858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y  =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cxnSp>
            <p:nvCxnSpPr>
              <p:cNvPr id="94" name="Straight Connector 93"/>
              <p:cNvCxnSpPr/>
              <p:nvPr/>
            </p:nvCxnSpPr>
            <p:spPr bwMode="auto">
              <a:xfrm>
                <a:off x="4205288" y="4552952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89" name="Group 59"/>
            <p:cNvGrpSpPr/>
            <p:nvPr/>
          </p:nvGrpSpPr>
          <p:grpSpPr>
            <a:xfrm>
              <a:off x="1569046" y="4800538"/>
              <a:ext cx="397866" cy="743068"/>
              <a:chOff x="1583334" y="4857690"/>
              <a:chExt cx="397866" cy="743068"/>
            </a:xfrm>
          </p:grpSpPr>
          <p:sp>
            <p:nvSpPr>
              <p:cNvPr id="90" name="Rectangle 89"/>
              <p:cNvSpPr/>
              <p:nvPr/>
            </p:nvSpPr>
            <p:spPr>
              <a:xfrm>
                <a:off x="1614488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1583334" y="5200648"/>
                <a:ext cx="3978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M</a:t>
                </a:r>
                <a:endParaRPr lang="en-US"/>
              </a:p>
            </p:txBody>
          </p:sp>
          <p:cxnSp>
            <p:nvCxnSpPr>
              <p:cNvPr id="92" name="Straight Connector 91"/>
              <p:cNvCxnSpPr/>
              <p:nvPr/>
            </p:nvCxnSpPr>
            <p:spPr bwMode="auto">
              <a:xfrm>
                <a:off x="1676400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19" name="Group 118"/>
          <p:cNvGrpSpPr/>
          <p:nvPr/>
        </p:nvGrpSpPr>
        <p:grpSpPr>
          <a:xfrm>
            <a:off x="4495800" y="3858712"/>
            <a:ext cx="2772000" cy="1116000"/>
            <a:chOff x="4495800" y="3858712"/>
            <a:chExt cx="2772000" cy="1116000"/>
          </a:xfrm>
        </p:grpSpPr>
        <p:grpSp>
          <p:nvGrpSpPr>
            <p:cNvPr id="84" name="Group 83"/>
            <p:cNvGrpSpPr/>
            <p:nvPr/>
          </p:nvGrpSpPr>
          <p:grpSpPr>
            <a:xfrm>
              <a:off x="4572000" y="3895666"/>
              <a:ext cx="2590800" cy="981134"/>
              <a:chOff x="5486400" y="4886266"/>
              <a:chExt cx="2590800" cy="981134"/>
            </a:xfrm>
          </p:grpSpPr>
          <p:sp>
            <p:nvSpPr>
              <p:cNvPr id="71" name="Rectangle 13"/>
              <p:cNvSpPr>
                <a:spLocks noChangeArrowheads="1"/>
              </p:cNvSpPr>
              <p:nvPr/>
            </p:nvSpPr>
            <p:spPr bwMode="auto">
              <a:xfrm>
                <a:off x="5486400" y="5210176"/>
                <a:ext cx="25908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/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x  =   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   x dy dx</a:t>
                </a:r>
                <a:endParaRPr lang="en-US" sz="2000" smtClean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72" name="Straight Connector 71"/>
              <p:cNvCxnSpPr/>
              <p:nvPr/>
            </p:nvCxnSpPr>
            <p:spPr bwMode="auto">
              <a:xfrm>
                <a:off x="5571000" y="5286438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76" name="Rectangle 75"/>
              <p:cNvSpPr/>
              <p:nvPr/>
            </p:nvSpPr>
            <p:spPr>
              <a:xfrm>
                <a:off x="6248400" y="544818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a</a:t>
                </a:r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6349690" y="494335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b</a:t>
                </a:r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6667266" y="4886266"/>
                <a:ext cx="6479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f</a:t>
                </a:r>
                <a:r>
                  <a:rPr lang="id-ID" sz="2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(x)</a:t>
                </a:r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6591066" y="5467290"/>
                <a:ext cx="6479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f</a:t>
                </a:r>
                <a:r>
                  <a:rPr lang="id-ID" sz="2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(x)</a:t>
                </a:r>
                <a:endParaRPr lang="en-US"/>
              </a:p>
            </p:txBody>
          </p:sp>
          <p:grpSp>
            <p:nvGrpSpPr>
              <p:cNvPr id="80" name="Group 79"/>
              <p:cNvGrpSpPr/>
              <p:nvPr/>
            </p:nvGrpSpPr>
            <p:grpSpPr>
              <a:xfrm>
                <a:off x="5972176" y="5048132"/>
                <a:ext cx="397866" cy="743068"/>
                <a:chOff x="1583334" y="4857690"/>
                <a:chExt cx="397866" cy="743068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1614488" y="48576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1583334" y="5200648"/>
                  <a:ext cx="39786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M</a:t>
                  </a:r>
                  <a:endParaRPr lang="en-US"/>
                </a:p>
              </p:txBody>
            </p:sp>
            <p:cxnSp>
              <p:nvCxnSpPr>
                <p:cNvPr id="83" name="Straight Connector 82"/>
                <p:cNvCxnSpPr/>
                <p:nvPr/>
              </p:nvCxnSpPr>
              <p:spPr bwMode="auto">
                <a:xfrm>
                  <a:off x="1676400" y="5210176"/>
                  <a:ext cx="216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sp>
          <p:nvSpPr>
            <p:cNvPr id="114" name="Rectangle 113"/>
            <p:cNvSpPr/>
            <p:nvPr/>
          </p:nvSpPr>
          <p:spPr bwMode="auto">
            <a:xfrm>
              <a:off x="4495800" y="3858712"/>
              <a:ext cx="2772000" cy="11160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4495800" y="5128200"/>
            <a:ext cx="2819400" cy="1116000"/>
            <a:chOff x="4495800" y="5128200"/>
            <a:chExt cx="2819400" cy="1116000"/>
          </a:xfrm>
        </p:grpSpPr>
        <p:grpSp>
          <p:nvGrpSpPr>
            <p:cNvPr id="102" name="Group 101"/>
            <p:cNvGrpSpPr/>
            <p:nvPr/>
          </p:nvGrpSpPr>
          <p:grpSpPr>
            <a:xfrm>
              <a:off x="4572000" y="5167312"/>
              <a:ext cx="2743200" cy="1004888"/>
              <a:chOff x="5486400" y="4886266"/>
              <a:chExt cx="2743200" cy="1004888"/>
            </a:xfrm>
          </p:grpSpPr>
          <p:sp>
            <p:nvSpPr>
              <p:cNvPr id="103" name="Rectangle 13"/>
              <p:cNvSpPr>
                <a:spLocks noChangeArrowheads="1"/>
              </p:cNvSpPr>
              <p:nvPr/>
            </p:nvSpPr>
            <p:spPr bwMode="auto">
              <a:xfrm>
                <a:off x="5486400" y="5210176"/>
                <a:ext cx="27432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/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y  =   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   y dy dx</a:t>
                </a:r>
                <a:endParaRPr lang="en-US" sz="2000" smtClean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104" name="Straight Connector 103"/>
              <p:cNvCxnSpPr/>
              <p:nvPr/>
            </p:nvCxnSpPr>
            <p:spPr bwMode="auto">
              <a:xfrm>
                <a:off x="5571000" y="5286438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5" name="Rectangle 104"/>
              <p:cNvSpPr/>
              <p:nvPr/>
            </p:nvSpPr>
            <p:spPr>
              <a:xfrm>
                <a:off x="6248400" y="5491044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a</a:t>
                </a: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6400800" y="494335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b</a:t>
                </a:r>
                <a:endParaRPr lang="en-US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6613600" y="4886266"/>
                <a:ext cx="6479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f</a:t>
                </a:r>
                <a:r>
                  <a:rPr lang="id-ID" sz="2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(x)</a:t>
                </a:r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6562490" y="5481578"/>
                <a:ext cx="6479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f</a:t>
                </a:r>
                <a:r>
                  <a:rPr lang="id-ID" sz="2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(x)</a:t>
                </a:r>
                <a:endParaRPr lang="en-US"/>
              </a:p>
            </p:txBody>
          </p:sp>
          <p:grpSp>
            <p:nvGrpSpPr>
              <p:cNvPr id="109" name="Group 79"/>
              <p:cNvGrpSpPr/>
              <p:nvPr/>
            </p:nvGrpSpPr>
            <p:grpSpPr>
              <a:xfrm>
                <a:off x="6002934" y="5048132"/>
                <a:ext cx="397866" cy="743068"/>
                <a:chOff x="1614092" y="4857690"/>
                <a:chExt cx="397866" cy="743068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1628776" y="48576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1614092" y="5200648"/>
                  <a:ext cx="39786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M</a:t>
                  </a:r>
                  <a:endParaRPr lang="en-US"/>
                </a:p>
              </p:txBody>
            </p:sp>
            <p:cxnSp>
              <p:nvCxnSpPr>
                <p:cNvPr id="112" name="Straight Connector 111"/>
                <p:cNvCxnSpPr/>
                <p:nvPr/>
              </p:nvCxnSpPr>
              <p:spPr bwMode="auto">
                <a:xfrm>
                  <a:off x="1676400" y="5210176"/>
                  <a:ext cx="288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sp>
          <p:nvSpPr>
            <p:cNvPr id="115" name="Rectangle 114"/>
            <p:cNvSpPr/>
            <p:nvPr/>
          </p:nvSpPr>
          <p:spPr bwMode="auto">
            <a:xfrm>
              <a:off x="4495800" y="5128200"/>
              <a:ext cx="2808000" cy="11160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914400" y="3276600"/>
            <a:ext cx="7447873" cy="400110"/>
            <a:chOff x="914400" y="3276600"/>
            <a:chExt cx="7447873" cy="400110"/>
          </a:xfrm>
        </p:grpSpPr>
        <p:sp>
          <p:nvSpPr>
            <p:cNvPr id="58" name="Rectangle 57"/>
            <p:cNvSpPr/>
            <p:nvPr/>
          </p:nvSpPr>
          <p:spPr>
            <a:xfrm>
              <a:off x="914400" y="3276600"/>
              <a:ext cx="744787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Koordinat titik berat x dan y dapat dihitung menggunakan rumus:</a:t>
              </a:r>
              <a:endParaRPr lang="en-US"/>
            </a:p>
          </p:txBody>
        </p:sp>
        <p:cxnSp>
          <p:nvCxnSpPr>
            <p:cNvPr id="116" name="Straight Connector 115"/>
            <p:cNvCxnSpPr/>
            <p:nvPr/>
          </p:nvCxnSpPr>
          <p:spPr bwMode="auto">
            <a:xfrm>
              <a:off x="3242136" y="3351212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7" name="Straight Connector 116"/>
            <p:cNvCxnSpPr/>
            <p:nvPr/>
          </p:nvCxnSpPr>
          <p:spPr bwMode="auto">
            <a:xfrm>
              <a:off x="3929064" y="3352800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000"/>
                            </p:stCondLst>
                            <p:childTnLst>
                              <p:par>
                                <p:cTn id="5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3" grpId="0" build="p"/>
    </p:bldLst>
  </p:timing>
</p:sld>
</file>

<file path=ppt/theme/theme1.xml><?xml version="1.0" encoding="utf-8"?>
<a:theme xmlns:a="http://schemas.openxmlformats.org/drawingml/2006/main" name="1_Mountain Top">
  <a:themeElements>
    <a:clrScheme name="">
      <a:dk1>
        <a:srgbClr val="663300"/>
      </a:dk1>
      <a:lt1>
        <a:srgbClr val="FFFFFF"/>
      </a:lt1>
      <a:dk2>
        <a:srgbClr val="0000FF"/>
      </a:dk2>
      <a:lt2>
        <a:srgbClr val="FFFFFF"/>
      </a:lt2>
      <a:accent1>
        <a:srgbClr val="89C4FF"/>
      </a:accent1>
      <a:accent2>
        <a:srgbClr val="00008C"/>
      </a:accent2>
      <a:accent3>
        <a:srgbClr val="AAAAFF"/>
      </a:accent3>
      <a:accent4>
        <a:srgbClr val="DADADA"/>
      </a:accent4>
      <a:accent5>
        <a:srgbClr val="C4DEFF"/>
      </a:accent5>
      <a:accent6>
        <a:srgbClr val="00007E"/>
      </a:accent6>
      <a:hlink>
        <a:srgbClr val="990000"/>
      </a:hlink>
      <a:folHlink>
        <a:srgbClr val="C0C0C0"/>
      </a:folHlink>
    </a:clrScheme>
    <a:fontScheme name="1_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untain Top 10">
        <a:dk1>
          <a:srgbClr val="482400"/>
        </a:dk1>
        <a:lt1>
          <a:srgbClr val="FFFFFF"/>
        </a:lt1>
        <a:dk2>
          <a:srgbClr val="0066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AAB8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5752</TotalTime>
  <Words>887</Words>
  <Application>Microsoft Office PowerPoint</Application>
  <PresentationFormat>On-screen Show (4:3)</PresentationFormat>
  <Paragraphs>294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1_Mountain Top</vt:lpstr>
      <vt:lpstr>INTEGRAL LIPAT DUA PADA RUANG 3D </vt:lpstr>
      <vt:lpstr>PowerPoint Presentation</vt:lpstr>
      <vt:lpstr>CONTOH SOAL</vt:lpstr>
      <vt:lpstr>PowerPoint Presentation</vt:lpstr>
      <vt:lpstr>LATIHAN</vt:lpstr>
      <vt:lpstr>INTEGRAL LIPAT TIGA </vt:lpstr>
      <vt:lpstr>CONTOH SOAL</vt:lpstr>
      <vt:lpstr>LATIHAN</vt:lpstr>
      <vt:lpstr>POSISI TITIK BERAT(SENTROID)</vt:lpstr>
      <vt:lpstr>PowerPoint Presentation</vt:lpstr>
      <vt:lpstr>PowerPoint Presentation</vt:lpstr>
    </vt:vector>
  </TitlesOfParts>
  <Company>FAKULTAS TEKNIK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PENGINDERAAN JAUH</dc:title>
  <dc:creator>LAB UKUR TANAH</dc:creator>
  <cp:lastModifiedBy>acer</cp:lastModifiedBy>
  <cp:revision>490</cp:revision>
  <cp:lastPrinted>2019-06-17T07:34:05Z</cp:lastPrinted>
  <dcterms:created xsi:type="dcterms:W3CDTF">2003-09-17T10:33:32Z</dcterms:created>
  <dcterms:modified xsi:type="dcterms:W3CDTF">2023-05-15T07:26:57Z</dcterms:modified>
</cp:coreProperties>
</file>