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9" r:id="rId4"/>
    <p:sldId id="281" r:id="rId5"/>
    <p:sldId id="283" r:id="rId6"/>
    <p:sldId id="284" r:id="rId7"/>
    <p:sldId id="272" r:id="rId8"/>
    <p:sldId id="274" r:id="rId9"/>
    <p:sldId id="276" r:id="rId10"/>
    <p:sldId id="277" r:id="rId11"/>
    <p:sldId id="265" r:id="rId12"/>
    <p:sldId id="266" r:id="rId13"/>
    <p:sldId id="267" r:id="rId14"/>
    <p:sldId id="268" r:id="rId15"/>
    <p:sldId id="269" r:id="rId16"/>
    <p:sldId id="270" r:id="rId17"/>
    <p:sldId id="285" r:id="rId18"/>
    <p:sldId id="287" r:id="rId19"/>
    <p:sldId id="286" r:id="rId20"/>
    <p:sldId id="290" r:id="rId21"/>
    <p:sldId id="288" r:id="rId22"/>
    <p:sldId id="28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90500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TEHNIK/METODE COST BENEFIT ANALISYS (CBA)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798593"/>
          </a:xfrm>
        </p:spPr>
        <p:txBody>
          <a:bodyPr>
            <a:normAutofit fontScale="25000" lnSpcReduction="20000"/>
          </a:bodyPr>
          <a:lstStyle/>
          <a:p>
            <a:r>
              <a:rPr lang="en-US" sz="11200" dirty="0" smtClean="0">
                <a:latin typeface="Arial Rounded MT Bold" pitchFamily="34" charset="0"/>
              </a:rPr>
              <a:t>Dr. NOVERMAN DUADJI</a:t>
            </a:r>
          </a:p>
          <a:p>
            <a:r>
              <a:rPr lang="en-US" sz="11200" dirty="0" err="1" smtClean="0">
                <a:latin typeface="Arial Rounded MT Bold" pitchFamily="34" charset="0"/>
              </a:rPr>
              <a:t>Pertemuan</a:t>
            </a:r>
            <a:r>
              <a:rPr lang="en-US" sz="11200" dirty="0" smtClean="0">
                <a:latin typeface="Arial Rounded MT Bold" pitchFamily="34" charset="0"/>
              </a:rPr>
              <a:t> </a:t>
            </a:r>
            <a:r>
              <a:rPr lang="en-US" sz="11200" dirty="0" err="1" smtClean="0">
                <a:latin typeface="Arial Rounded MT Bold" pitchFamily="34" charset="0"/>
              </a:rPr>
              <a:t>Ke</a:t>
            </a:r>
            <a:r>
              <a:rPr lang="en-US" sz="11200" dirty="0" smtClean="0">
                <a:latin typeface="Arial Rounded MT Bold" pitchFamily="34" charset="0"/>
              </a:rPr>
              <a:t> </a:t>
            </a:r>
            <a:r>
              <a:rPr lang="en-US" sz="11200" dirty="0">
                <a:latin typeface="Arial Rounded MT Bold" pitchFamily="34" charset="0"/>
              </a:rPr>
              <a:t>7</a:t>
            </a:r>
            <a:r>
              <a:rPr lang="en-US" sz="11200" dirty="0" smtClean="0">
                <a:latin typeface="Arial Rounded MT Bold" pitchFamily="34" charset="0"/>
              </a:rPr>
              <a:t> (</a:t>
            </a:r>
            <a:r>
              <a:rPr lang="en-US" sz="11200" dirty="0" err="1" smtClean="0">
                <a:latin typeface="Arial Rounded MT Bold" pitchFamily="34" charset="0"/>
              </a:rPr>
              <a:t>Reg</a:t>
            </a:r>
            <a:r>
              <a:rPr lang="en-US" sz="11200" dirty="0" smtClean="0">
                <a:latin typeface="Arial Rounded MT Bold" pitchFamily="34" charset="0"/>
              </a:rPr>
              <a:t> A, </a:t>
            </a:r>
            <a:r>
              <a:rPr lang="en-US" sz="11200" dirty="0" err="1" smtClean="0">
                <a:latin typeface="Arial Rounded MT Bold" pitchFamily="34" charset="0"/>
              </a:rPr>
              <a:t>B&amp;Paralel</a:t>
            </a:r>
            <a:r>
              <a:rPr lang="en-US" sz="11200" dirty="0" smtClean="0">
                <a:latin typeface="Arial Rounded MT Bold" pitchFamily="34" charset="0"/>
              </a:rPr>
              <a:t>)</a:t>
            </a:r>
          </a:p>
          <a:p>
            <a:r>
              <a:rPr lang="en-US" sz="6700" dirty="0" smtClean="0"/>
              <a:t> </a:t>
            </a:r>
          </a:p>
          <a:p>
            <a:r>
              <a:rPr lang="en-US" sz="9600" b="1" dirty="0" smtClean="0"/>
              <a:t>6 MEI </a:t>
            </a:r>
            <a:r>
              <a:rPr lang="en-US" sz="9600" b="1" dirty="0" smtClean="0"/>
              <a:t>2021</a:t>
            </a:r>
          </a:p>
          <a:p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200323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481328"/>
            <a:ext cx="8610600" cy="560527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TEHNIK CBA </a:t>
            </a:r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ukurnya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u="sng" dirty="0">
                <a:solidFill>
                  <a:srgbClr val="FF0000"/>
                </a:solidFill>
              </a:rPr>
              <a:t>cost </a:t>
            </a:r>
            <a:r>
              <a:rPr lang="en-US" b="1" u="sng" dirty="0" err="1">
                <a:solidFill>
                  <a:srgbClr val="FF0000"/>
                </a:solidFill>
              </a:rPr>
              <a:t>dan</a:t>
            </a:r>
            <a:r>
              <a:rPr lang="en-US" b="1" u="sng" dirty="0">
                <a:solidFill>
                  <a:srgbClr val="FF0000"/>
                </a:solidFill>
              </a:rPr>
              <a:t> benefit </a:t>
            </a:r>
            <a:r>
              <a:rPr lang="en-US" dirty="0"/>
              <a:t>yang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ditimbulkan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nampak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CBA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memproyeksikan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ditanggung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/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Agar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diperbandingkan</a:t>
            </a:r>
            <a:r>
              <a:rPr lang="en-US" dirty="0"/>
              <a:t>, </a:t>
            </a:r>
            <a:r>
              <a:rPr lang="en-US" dirty="0" err="1"/>
              <a:t>proyeksi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, yang di </a:t>
            </a:r>
            <a:r>
              <a:rPr lang="en-US" dirty="0" err="1"/>
              <a:t>sini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,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menutup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CBA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/>
              <a:t>analisis</a:t>
            </a:r>
            <a:r>
              <a:rPr lang="en-US" dirty="0"/>
              <a:t> CBA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ilustrasi</a:t>
            </a:r>
            <a:r>
              <a:rPr lang="en-US" dirty="0"/>
              <a:t>,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proyeksi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(</a:t>
            </a:r>
            <a:r>
              <a:rPr lang="en-US" dirty="0" err="1"/>
              <a:t>keuntungan</a:t>
            </a:r>
            <a:r>
              <a:rPr lang="en-US" dirty="0"/>
              <a:t>/</a:t>
            </a:r>
            <a:r>
              <a:rPr lang="en-US" dirty="0" err="1"/>
              <a:t>kerugian</a:t>
            </a:r>
            <a:r>
              <a:rPr lang="en-US" dirty="0"/>
              <a:t>).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membantunya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dianggap</a:t>
            </a:r>
            <a:r>
              <a:rPr lang="en-US" dirty="0"/>
              <a:t> paling </a:t>
            </a:r>
            <a:r>
              <a:rPr lang="en-US" dirty="0" err="1"/>
              <a:t>baik</a:t>
            </a:r>
            <a:r>
              <a:rPr lang="en-US" dirty="0"/>
              <a:t>/</a:t>
            </a:r>
            <a:r>
              <a:rPr lang="en-US" dirty="0" err="1"/>
              <a:t>menguntungkan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PENJELASAN TABEL DI ATAS 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00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534399" cy="662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96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534400" cy="617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07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8762999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393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534400" cy="617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69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382000" cy="609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752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3058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517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BAGAIMANA KEPUTUSAN SEHARUSNYA DI AMBIL 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022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481328"/>
            <a:ext cx="8534400" cy="537667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Direktorat</a:t>
            </a:r>
            <a:r>
              <a:rPr lang="en-US" dirty="0"/>
              <a:t> </a:t>
            </a:r>
            <a:r>
              <a:rPr lang="en-US" dirty="0" err="1"/>
              <a:t>Jenderal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(DJP) </a:t>
            </a:r>
            <a:r>
              <a:rPr lang="en-US" dirty="0" err="1"/>
              <a:t>merupakan</a:t>
            </a:r>
            <a:r>
              <a:rPr lang="en-US" dirty="0"/>
              <a:t> unit di </a:t>
            </a:r>
            <a:r>
              <a:rPr lang="en-US" dirty="0" err="1"/>
              <a:t>Kementerian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yang </a:t>
            </a:r>
            <a:r>
              <a:rPr lang="en-US" dirty="0" err="1"/>
              <a:t>diamanahi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mengotorisasikan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standardisasi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perpajakan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pengamanan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.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Menteri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234/PMK.01/2015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Tata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Kementerian</a:t>
            </a:r>
            <a:r>
              <a:rPr lang="en-US" dirty="0"/>
              <a:t> </a:t>
            </a:r>
            <a:r>
              <a:rPr lang="en-US" dirty="0" err="1"/>
              <a:t>Keuangan,unit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</a:t>
            </a:r>
            <a:r>
              <a:rPr lang="en-US" dirty="0" err="1"/>
              <a:t>terkecil</a:t>
            </a:r>
            <a:r>
              <a:rPr lang="en-US" dirty="0"/>
              <a:t> </a:t>
            </a:r>
            <a:r>
              <a:rPr lang="en-US" dirty="0" err="1"/>
              <a:t>DJPadalahKantor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, </a:t>
            </a:r>
            <a:r>
              <a:rPr lang="en-US" dirty="0" err="1"/>
              <a:t>Penyuluhan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Konsultasi</a:t>
            </a:r>
            <a:r>
              <a:rPr lang="en-US" dirty="0"/>
              <a:t> </a:t>
            </a:r>
            <a:r>
              <a:rPr lang="en-US" dirty="0" err="1"/>
              <a:t>Perpajakan</a:t>
            </a:r>
            <a:r>
              <a:rPr lang="en-US" dirty="0"/>
              <a:t> (KP2KP). Unit </a:t>
            </a:r>
            <a:r>
              <a:rPr lang="en-US" dirty="0" err="1"/>
              <a:t>pelaksana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, </a:t>
            </a:r>
            <a:r>
              <a:rPr lang="en-US" dirty="0" err="1"/>
              <a:t>penyuluhan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konsultasi</a:t>
            </a:r>
            <a:r>
              <a:rPr lang="en-US" dirty="0"/>
              <a:t> </a:t>
            </a:r>
            <a:r>
              <a:rPr lang="en-US" dirty="0" err="1"/>
              <a:t>perpajakan</a:t>
            </a:r>
            <a:r>
              <a:rPr lang="en-US" dirty="0"/>
              <a:t> </a:t>
            </a:r>
            <a:r>
              <a:rPr lang="en-US" dirty="0" err="1"/>
              <a:t>melayani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terpencil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terjangkau</a:t>
            </a:r>
            <a:r>
              <a:rPr lang="en-US" dirty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layananKantor</a:t>
            </a:r>
            <a:r>
              <a:rPr lang="en-US" dirty="0" smtClean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(KPP)di </a:t>
            </a:r>
            <a:r>
              <a:rPr lang="en-US" dirty="0" err="1"/>
              <a:t>perkotaan</a:t>
            </a:r>
            <a:r>
              <a:rPr lang="en-US" dirty="0"/>
              <a:t>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KP2KP Kota </a:t>
            </a:r>
            <a:r>
              <a:rPr lang="en-US" dirty="0" smtClean="0"/>
              <a:t>Metro </a:t>
            </a:r>
            <a:r>
              <a:rPr lang="en-US" dirty="0"/>
              <a:t>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unit </a:t>
            </a:r>
            <a:r>
              <a:rPr lang="en-US" dirty="0" err="1"/>
              <a:t>pembantu</a:t>
            </a:r>
            <a:r>
              <a:rPr lang="en-US" dirty="0"/>
              <a:t> </a:t>
            </a:r>
            <a:r>
              <a:rPr lang="en-US" dirty="0" err="1"/>
              <a:t>pelaksana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KPP </a:t>
            </a:r>
            <a:r>
              <a:rPr lang="en-US" dirty="0" err="1"/>
              <a:t>Pratama</a:t>
            </a:r>
            <a:r>
              <a:rPr lang="en-US" dirty="0"/>
              <a:t> </a:t>
            </a:r>
            <a:r>
              <a:rPr lang="en-US" dirty="0" err="1"/>
              <a:t>Rantauprapat</a:t>
            </a:r>
            <a:r>
              <a:rPr lang="en-US" dirty="0"/>
              <a:t>. KP2KP Kota </a:t>
            </a:r>
            <a:r>
              <a:rPr lang="en-US" dirty="0" smtClean="0"/>
              <a:t>Metro 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seluas</a:t>
            </a:r>
            <a:r>
              <a:rPr lang="en-US" dirty="0"/>
              <a:t> 3.598 Km2,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lima </a:t>
            </a:r>
            <a:r>
              <a:rPr lang="en-US" dirty="0" err="1"/>
              <a:t>kecamatan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ribuan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/</a:t>
            </a:r>
            <a:r>
              <a:rPr lang="en-US" dirty="0" err="1"/>
              <a:t>kelurahan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operasionalnya</a:t>
            </a:r>
            <a:r>
              <a:rPr lang="en-US" dirty="0"/>
              <a:t>, KP2KP Kota </a:t>
            </a:r>
            <a:r>
              <a:rPr lang="en-US" dirty="0" smtClean="0"/>
              <a:t>Metro </a:t>
            </a:r>
            <a:r>
              <a:rPr lang="en-US" dirty="0" err="1" smtClean="0"/>
              <a:t>menyewa</a:t>
            </a:r>
            <a:r>
              <a:rPr lang="en-US" dirty="0" smtClean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bangunanrumah</a:t>
            </a:r>
            <a:r>
              <a:rPr lang="en-US" dirty="0"/>
              <a:t> </a:t>
            </a:r>
            <a:r>
              <a:rPr lang="en-US" dirty="0" err="1"/>
              <a:t>toko</a:t>
            </a:r>
            <a:r>
              <a:rPr lang="en-US" dirty="0"/>
              <a:t> yang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Sumatera Kota </a:t>
            </a:r>
            <a:r>
              <a:rPr lang="en-US" dirty="0" smtClean="0"/>
              <a:t>Metro  </a:t>
            </a:r>
            <a:r>
              <a:rPr lang="en-US" dirty="0" err="1" smtClean="0"/>
              <a:t>yakni</a:t>
            </a:r>
            <a:r>
              <a:rPr lang="en-US" dirty="0" smtClean="0"/>
              <a:t> X.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satker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,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lambat</a:t>
            </a:r>
            <a:r>
              <a:rPr lang="en-US" dirty="0"/>
              <a:t> KP2KP Kota </a:t>
            </a:r>
            <a:r>
              <a:rPr lang="en-US" dirty="0" smtClean="0"/>
              <a:t>Metro 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</a:t>
            </a:r>
            <a:r>
              <a:rPr lang="en-US" dirty="0" err="1"/>
              <a:t>kantor</a:t>
            </a:r>
            <a:r>
              <a:rPr lang="en-US" dirty="0"/>
              <a:t> </a:t>
            </a:r>
            <a:r>
              <a:rPr lang="en-US" dirty="0" err="1"/>
              <a:t>permanen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perpajakan</a:t>
            </a:r>
            <a:r>
              <a:rPr lang="en-US" dirty="0"/>
              <a:t>, </a:t>
            </a:r>
            <a:r>
              <a:rPr lang="en-US" dirty="0" err="1"/>
              <a:t>mengingat</a:t>
            </a:r>
            <a:r>
              <a:rPr lang="en-US" dirty="0"/>
              <a:t> </a:t>
            </a:r>
            <a:r>
              <a:rPr lang="en-US" dirty="0" err="1"/>
              <a:t>perpajakan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nasional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BEDAH KASUS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225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00472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pengadaan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KP2KP </a:t>
            </a:r>
            <a:r>
              <a:rPr lang="en-US" dirty="0" smtClean="0"/>
              <a:t>(</a:t>
            </a:r>
            <a:r>
              <a:rPr lang="en-US" dirty="0" err="1" smtClean="0"/>
              <a:t>pajak</a:t>
            </a:r>
            <a:r>
              <a:rPr lang="en-US" dirty="0" smtClean="0"/>
              <a:t>) Kota Metro 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menyewa</a:t>
            </a:r>
            <a:r>
              <a:rPr lang="en-US" dirty="0"/>
              <a:t>, </a:t>
            </a:r>
            <a:r>
              <a:rPr lang="en-US" dirty="0" err="1"/>
              <a:t>membeli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kantor</a:t>
            </a:r>
            <a:r>
              <a:rPr lang="en-US" dirty="0"/>
              <a:t>?”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opsi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decision model </a:t>
            </a:r>
            <a:r>
              <a:rPr lang="en-US" dirty="0" err="1" smtClean="0"/>
              <a:t>dalam</a:t>
            </a:r>
            <a:r>
              <a:rPr lang="en-US" dirty="0" smtClean="0"/>
              <a:t>” </a:t>
            </a: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 smtClean="0"/>
              <a:t>manajerial</a:t>
            </a:r>
            <a:r>
              <a:rPr lang="en-US" dirty="0" smtClean="0"/>
              <a:t>”. </a:t>
            </a:r>
          </a:p>
          <a:p>
            <a:pPr marL="109728" indent="0">
              <a:buNone/>
            </a:pP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legislatif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persetujuan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Kementerian</a:t>
            </a:r>
            <a:r>
              <a:rPr lang="en-US" dirty="0"/>
              <a:t>/</a:t>
            </a:r>
            <a:r>
              <a:rPr lang="en-US" dirty="0" err="1"/>
              <a:t>Lembaga</a:t>
            </a:r>
            <a:r>
              <a:rPr lang="en-US" dirty="0"/>
              <a:t> (K/L),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perpajakan</a:t>
            </a:r>
            <a:r>
              <a:rPr lang="en-US" dirty="0"/>
              <a:t>, </a:t>
            </a:r>
            <a:r>
              <a:rPr lang="en-US" dirty="0" err="1"/>
              <a:t>manajemen</a:t>
            </a:r>
            <a:r>
              <a:rPr lang="en-US" dirty="0"/>
              <a:t> KP2KP </a:t>
            </a:r>
            <a:r>
              <a:rPr lang="en-US" dirty="0" smtClean="0"/>
              <a:t>Kota Metro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BEDAH KEPUTUSAN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460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b="1" dirty="0" err="1" smtClean="0"/>
              <a:t>Memahami</a:t>
            </a:r>
            <a:r>
              <a:rPr lang="en-US" sz="3600" b="1" dirty="0" smtClean="0"/>
              <a:t>  </a:t>
            </a:r>
            <a:r>
              <a:rPr lang="en-US" sz="3600" b="1" dirty="0" err="1" smtClean="0"/>
              <a:t>Tehnik</a:t>
            </a:r>
            <a:r>
              <a:rPr lang="en-US" sz="3600" b="1" dirty="0" smtClean="0"/>
              <a:t> CBA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Pengambilan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Keputusan</a:t>
            </a:r>
            <a:r>
              <a:rPr lang="en-US" sz="3600" b="1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err="1" smtClean="0"/>
              <a:t>Memahami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Kerangka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Operasional</a:t>
            </a:r>
            <a:r>
              <a:rPr lang="en-US" sz="3600" b="1" dirty="0" smtClean="0"/>
              <a:t> </a:t>
            </a:r>
            <a:r>
              <a:rPr lang="en-US" sz="3600" b="1" dirty="0"/>
              <a:t>CBA </a:t>
            </a:r>
            <a:r>
              <a:rPr lang="en-US" sz="3600" b="1" dirty="0" err="1"/>
              <a:t>Dalam</a:t>
            </a:r>
            <a:r>
              <a:rPr lang="en-US" sz="3600" b="1" dirty="0"/>
              <a:t> </a:t>
            </a:r>
            <a:r>
              <a:rPr lang="en-US" sz="3600" b="1" dirty="0" err="1"/>
              <a:t>Pengambilan</a:t>
            </a:r>
            <a:r>
              <a:rPr lang="en-US" sz="3600" b="1" dirty="0"/>
              <a:t> </a:t>
            </a:r>
            <a:r>
              <a:rPr lang="en-US" sz="3600" b="1" dirty="0" err="1"/>
              <a:t>Keputusan</a:t>
            </a:r>
            <a:r>
              <a:rPr lang="en-US" sz="3600" b="1" dirty="0"/>
              <a:t> </a:t>
            </a:r>
            <a:endParaRPr lang="en-US" sz="36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600" b="1" dirty="0" err="1" smtClean="0"/>
              <a:t>Memahami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tehnik</a:t>
            </a:r>
            <a:r>
              <a:rPr lang="en-US" sz="3600" b="1" dirty="0" smtClean="0"/>
              <a:t> CBA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kasus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sektor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publik</a:t>
            </a:r>
            <a:endParaRPr lang="en-US" sz="3600" b="1" dirty="0"/>
          </a:p>
          <a:p>
            <a:pPr marL="514350" indent="-514350">
              <a:buFont typeface="+mj-lt"/>
              <a:buAutoNum type="arabicPeriod"/>
            </a:pPr>
            <a:endParaRPr lang="en-US" sz="3600" b="1" dirty="0" smtClean="0"/>
          </a:p>
          <a:p>
            <a:pPr marL="514350" indent="-514350">
              <a:buFont typeface="+mj-lt"/>
              <a:buAutoNum type="arabicPeriod"/>
            </a:pPr>
            <a:endParaRPr lang="en-US" sz="3600" b="1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CAPAIAN  PEMBELAJARAN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38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LANGKAH-LANGKAH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7972425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278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dirty="0" err="1"/>
              <a:t>Tahap</a:t>
            </a:r>
            <a:r>
              <a:rPr lang="en-US" dirty="0"/>
              <a:t> 1:Identifikasi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endParaRPr lang="en-US" dirty="0" smtClean="0"/>
          </a:p>
          <a:p>
            <a:pPr marL="109728" indent="0">
              <a:buNone/>
            </a:pPr>
            <a:r>
              <a:rPr lang="en-US" dirty="0" err="1"/>
              <a:t>Tahap</a:t>
            </a:r>
            <a:r>
              <a:rPr lang="en-US" dirty="0"/>
              <a:t> 2:Identifikasi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/>
              <a:t>Alternatif</a:t>
            </a:r>
            <a:r>
              <a:rPr lang="en-US" dirty="0"/>
              <a:t> yang </a:t>
            </a:r>
            <a:r>
              <a:rPr lang="en-US" dirty="0" err="1"/>
              <a:t>Layak</a:t>
            </a:r>
            <a:r>
              <a:rPr lang="en-US" dirty="0"/>
              <a:t> </a:t>
            </a:r>
            <a:endParaRPr lang="en-US" dirty="0" smtClean="0"/>
          </a:p>
          <a:p>
            <a:pPr marL="624078" indent="-514350">
              <a:buAutoNum type="alphaLcParenR"/>
            </a:pP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Menyewa</a:t>
            </a:r>
            <a:r>
              <a:rPr lang="en-US" dirty="0" smtClean="0"/>
              <a:t> (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gendung</a:t>
            </a:r>
            <a:r>
              <a:rPr lang="en-US" dirty="0" smtClean="0"/>
              <a:t>,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gedung</a:t>
            </a:r>
            <a:r>
              <a:rPr lang="en-US" dirty="0" smtClean="0"/>
              <a:t>, </a:t>
            </a:r>
            <a:r>
              <a:rPr lang="en-US" dirty="0" err="1" smtClean="0"/>
              <a:t>pootongan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pph</a:t>
            </a:r>
            <a:r>
              <a:rPr lang="en-US" dirty="0" smtClean="0"/>
              <a:t>)</a:t>
            </a:r>
          </a:p>
          <a:p>
            <a:pPr marL="624078" indent="-514350">
              <a:buAutoNum type="alphaLcParenR"/>
            </a:pP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(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beli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,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gedung</a:t>
            </a:r>
            <a:r>
              <a:rPr lang="en-US" dirty="0" smtClean="0"/>
              <a:t>, </a:t>
            </a:r>
            <a:r>
              <a:rPr lang="en-US" dirty="0" err="1" smtClean="0"/>
              <a:t>pajak,nilai</a:t>
            </a:r>
            <a:r>
              <a:rPr lang="en-US" dirty="0" smtClean="0"/>
              <a:t>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ruko</a:t>
            </a:r>
            <a:r>
              <a:rPr lang="en-US" dirty="0" smtClean="0"/>
              <a:t>)</a:t>
            </a:r>
          </a:p>
          <a:p>
            <a:pPr marL="624078" indent="-514350">
              <a:buAutoNum type="alphaLcParenR"/>
            </a:pP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(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,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,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,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gedung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ruko</a:t>
            </a:r>
            <a:r>
              <a:rPr lang="en-US" dirty="0" smtClean="0"/>
              <a:t>, </a:t>
            </a:r>
            <a:r>
              <a:rPr lang="en-US" dirty="0" err="1" smtClean="0"/>
              <a:t>pajak</a:t>
            </a:r>
            <a:r>
              <a:rPr lang="en-US" dirty="0" smtClean="0"/>
              <a:t>)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LAKUKAN: LANGKAH-LANGKAH PENGAMBILAN KEPUTUSAN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866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err="1"/>
              <a:t>Tahap</a:t>
            </a:r>
            <a:r>
              <a:rPr lang="en-US" dirty="0"/>
              <a:t> 3:Hitung Total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Layak</a:t>
            </a:r>
            <a:r>
              <a:rPr lang="en-US" dirty="0"/>
              <a:t> </a:t>
            </a:r>
            <a:endParaRPr lang="en-US" dirty="0" smtClean="0"/>
          </a:p>
          <a:p>
            <a:pPr marL="109728" indent="0">
              <a:buNone/>
            </a:pPr>
            <a:r>
              <a:rPr lang="en-US" dirty="0" err="1"/>
              <a:t>Tahap</a:t>
            </a:r>
            <a:r>
              <a:rPr lang="en-US" dirty="0"/>
              <a:t> 4: </a:t>
            </a:r>
            <a:r>
              <a:rPr lang="en-US" dirty="0" err="1" smtClean="0"/>
              <a:t>Pertimbangkan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/>
              <a:t>Kualitatif</a:t>
            </a:r>
            <a:r>
              <a:rPr lang="en-US" dirty="0"/>
              <a:t> </a:t>
            </a:r>
            <a:endParaRPr lang="en-US" dirty="0" smtClean="0"/>
          </a:p>
          <a:p>
            <a:pPr marL="109728" indent="0">
              <a:buNone/>
            </a:pPr>
            <a:r>
              <a:rPr lang="en-US" dirty="0" err="1"/>
              <a:t>Tahap</a:t>
            </a:r>
            <a:r>
              <a:rPr lang="en-US" dirty="0"/>
              <a:t> 5</a:t>
            </a:r>
            <a:r>
              <a:rPr lang="en-US" dirty="0" smtClean="0"/>
              <a:t>: </a:t>
            </a:r>
            <a:r>
              <a:rPr lang="en-US" dirty="0" err="1" smtClean="0"/>
              <a:t>AmbilKeputusanTerbaik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83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BENEFIT ANALYSIS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8610599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56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763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03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8610600" cy="601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94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839200" cy="655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151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19472"/>
          </a:xfrm>
        </p:spPr>
        <p:txBody>
          <a:bodyPr>
            <a:normAutofit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Pareto </a:t>
            </a:r>
            <a:r>
              <a:rPr lang="en-US" b="1" u="sng" dirty="0">
                <a:solidFill>
                  <a:srgbClr val="FF0000"/>
                </a:solidFill>
              </a:rPr>
              <a:t>Improvements</a:t>
            </a:r>
            <a:r>
              <a:rPr lang="en-US" dirty="0"/>
              <a:t>.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pareto</a:t>
            </a:r>
            <a:r>
              <a:rPr lang="en-US" dirty="0"/>
              <a:t> improvements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/>
              <a:t>(benefit)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orang,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orang lain </a:t>
            </a:r>
            <a:r>
              <a:rPr lang="en-US" dirty="0" err="1"/>
              <a:t>menanggung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(cost) yang </a:t>
            </a:r>
            <a:r>
              <a:rPr lang="en-US" dirty="0" err="1"/>
              <a:t>ditimbulkan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orang </a:t>
            </a:r>
            <a:r>
              <a:rPr lang="en-US" dirty="0" err="1"/>
              <a:t>tersebut</a:t>
            </a:r>
            <a:r>
              <a:rPr lang="en-US" dirty="0"/>
              <a:t>.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PRINSIP-PRINSIP CBA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356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>
            <a:normAutofit fontScale="77500" lnSpcReduction="20000"/>
          </a:bodyPr>
          <a:lstStyle/>
          <a:p>
            <a:pPr marL="624078" indent="-514350">
              <a:buAutoNum type="arabicPeriod"/>
            </a:pP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,  </a:t>
            </a:r>
            <a:r>
              <a:rPr lang="en-US" dirty="0" err="1"/>
              <a:t>biasanya</a:t>
            </a:r>
            <a:r>
              <a:rPr lang="en-US" dirty="0"/>
              <a:t> yang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selamanya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yang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pembeli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penjual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(market choice);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mensyaratkan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(Valuation of Human Life);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(With Versus Without Comparison);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/>
              <a:t>studi</a:t>
            </a:r>
            <a:r>
              <a:rPr lang="en-US" dirty="0"/>
              <a:t> area </a:t>
            </a:r>
            <a:r>
              <a:rPr lang="en-US" dirty="0" err="1"/>
              <a:t>tertentu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/>
              <a:t>ganda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dihindari</a:t>
            </a:r>
            <a:r>
              <a:rPr lang="en-US" dirty="0"/>
              <a:t>; </a:t>
            </a:r>
            <a:r>
              <a:rPr lang="en-US" dirty="0" err="1"/>
              <a:t>dan</a:t>
            </a:r>
            <a:r>
              <a:rPr lang="en-US" dirty="0"/>
              <a:t>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/>
              <a:t>menghitung</a:t>
            </a:r>
            <a:r>
              <a:rPr lang="en-US" dirty="0"/>
              <a:t> discounting (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PRINSIP-PRINSIP TEHNIS PELAKSANAAN CBA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59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85774"/>
            <a:ext cx="8077200" cy="606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24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95</TotalTime>
  <Words>671</Words>
  <Application>Microsoft Office PowerPoint</Application>
  <PresentationFormat>On-screen Show (4:3)</PresentationFormat>
  <Paragraphs>51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 Rounded MT Bold</vt:lpstr>
      <vt:lpstr>Lucida Sans Unicode</vt:lpstr>
      <vt:lpstr>Verdana</vt:lpstr>
      <vt:lpstr>Wingdings 2</vt:lpstr>
      <vt:lpstr>Wingdings 3</vt:lpstr>
      <vt:lpstr>Concourse</vt:lpstr>
      <vt:lpstr> TEHNIK/METODE COST BENEFIT ANALISYS (CBA)</vt:lpstr>
      <vt:lpstr>CAPAIAN  PEMBELAJARAN</vt:lpstr>
      <vt:lpstr>COST BENEFIT ANALYSIS</vt:lpstr>
      <vt:lpstr>PowerPoint Presentation</vt:lpstr>
      <vt:lpstr>PowerPoint Presentation</vt:lpstr>
      <vt:lpstr>PowerPoint Presentation</vt:lpstr>
      <vt:lpstr>PRINSIP-PRINSIP CBA</vt:lpstr>
      <vt:lpstr>PRINSIP-PRINSIP TEHNIS PELAKSANAAN CBA</vt:lpstr>
      <vt:lpstr>PowerPoint Presentation</vt:lpstr>
      <vt:lpstr>PENJELASAN TABEL DI ATAS ….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BAGAIMANA KEPUTUSAN SEHARUSNYA DI AMBIL …..</vt:lpstr>
      <vt:lpstr>BEDAH KASUS 1</vt:lpstr>
      <vt:lpstr>BEDAH KEPUTUSAN 2</vt:lpstr>
      <vt:lpstr>LANGKAH-LANGKAH </vt:lpstr>
      <vt:lpstr>LAKUKAN: LANGKAH-LANGKAH PENGAMBILAN KEPUTUSAN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12</cp:revision>
  <dcterms:created xsi:type="dcterms:W3CDTF">2006-08-16T00:00:00Z</dcterms:created>
  <dcterms:modified xsi:type="dcterms:W3CDTF">2021-04-23T01:49:16Z</dcterms:modified>
</cp:coreProperties>
</file>