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59" r:id="rId6"/>
    <p:sldId id="260"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pPr lvl="0"/>
            <a:endParaRPr lang="en-US" noProof="0" smtClean="0"/>
          </a:p>
        </p:txBody>
      </p:sp>
      <p:sp>
        <p:nvSpPr>
          <p:cNvPr id="4" name="Date Placeholder 3"/>
          <p:cNvSpPr>
            <a:spLocks noGrp="1"/>
          </p:cNvSpPr>
          <p:nvPr>
            <p:ph type="dt" sz="half" idx="10"/>
          </p:nvPr>
        </p:nvSpPr>
        <p:spPr>
          <a:xfrm>
            <a:off x="457200" y="6243638"/>
            <a:ext cx="2133600" cy="457200"/>
          </a:xfrm>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pPr>
              <a:defRPr/>
            </a:pPr>
            <a:fld id="{506A20E1-D7C1-4401-A223-5D564DCA5FDD}" type="slidenum">
              <a:rPr lang="en-US"/>
              <a:pPr>
                <a:defRPr/>
              </a:pPr>
              <a:t>‹#›</a:t>
            </a:fld>
            <a:endParaRPr lang="en-US"/>
          </a:p>
        </p:txBody>
      </p:sp>
    </p:spTree>
    <p:extLst>
      <p:ext uri="{BB962C8B-B14F-4D97-AF65-F5344CB8AC3E}">
        <p14:creationId xmlns:p14="http://schemas.microsoft.com/office/powerpoint/2010/main" val="617141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2/13/2022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0446" y="404244"/>
            <a:ext cx="7086600" cy="58477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id-ID" sz="3200" b="1" dirty="0" smtClean="0"/>
              <a:t>MIKROBIOLOGI  BAHAN PANGAN</a:t>
            </a:r>
            <a:endParaRPr lang="id-ID" sz="3200" b="1" dirty="0"/>
          </a:p>
        </p:txBody>
      </p:sp>
      <p:sp>
        <p:nvSpPr>
          <p:cNvPr id="6" name="TextBox 5"/>
          <p:cNvSpPr txBox="1"/>
          <p:nvPr/>
        </p:nvSpPr>
        <p:spPr>
          <a:xfrm>
            <a:off x="304800" y="1371600"/>
            <a:ext cx="8153400" cy="4893647"/>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id-ID" sz="2400" b="1" dirty="0" smtClean="0"/>
              <a:t>Deskripsi MK</a:t>
            </a:r>
            <a:r>
              <a:rPr lang="id-ID" b="1" dirty="0" smtClean="0"/>
              <a:t> </a:t>
            </a:r>
            <a:r>
              <a:rPr lang="id-ID" dirty="0" smtClean="0"/>
              <a:t>:</a:t>
            </a:r>
            <a:r>
              <a:rPr lang="id-ID" sz="2400" dirty="0">
                <a:solidFill>
                  <a:schemeClr val="accent6">
                    <a:lumMod val="75000"/>
                  </a:schemeClr>
                </a:solidFill>
              </a:rPr>
              <a:t>Mikrobiologi Bahan Pangan merupakan matakuliah pilihan yang ditempuh oleh mahasiswa jurusan Biologi Terapan dengan prasyarat telah lulus matakuliah Mikrobiologi.</a:t>
            </a:r>
            <a:r>
              <a:rPr lang="id-ID" sz="2400" dirty="0"/>
              <a:t> Pada mata kuliah ini mahasiswa </a:t>
            </a:r>
            <a:r>
              <a:rPr lang="id-ID" sz="2400" b="1" dirty="0">
                <a:solidFill>
                  <a:srgbClr val="00B050"/>
                </a:solidFill>
              </a:rPr>
              <a:t>belajar tentang </a:t>
            </a:r>
            <a:r>
              <a:rPr lang="id-ID" sz="2400" b="1" dirty="0">
                <a:solidFill>
                  <a:srgbClr val="002060"/>
                </a:solidFill>
              </a:rPr>
              <a:t>bahan pangan sebagai media tumbuh mikroba, mikroba sebagai agen dalam berbagai industri pangan</a:t>
            </a:r>
            <a:r>
              <a:rPr lang="id-ID" sz="2400" b="1" dirty="0" smtClean="0">
                <a:solidFill>
                  <a:srgbClr val="002060"/>
                </a:solidFill>
              </a:rPr>
              <a:t>, </a:t>
            </a:r>
            <a:r>
              <a:rPr lang="id-ID" sz="2400" b="1" dirty="0">
                <a:solidFill>
                  <a:srgbClr val="002060"/>
                </a:solidFill>
              </a:rPr>
              <a:t>kerusakan pangan oleh mikroorganisme, penyakit yang ditimbulkan oleh bahan pangan yang tercemar mikroorganisme, produk pangan hasil fermentasi, pengawetan bahan pangan dan zat tambahan pada bahan pangan pangan, teknologi susu, regulasi di Indonesia tentang batas maksimum cemaran mikroba dalam pangan, serta program pengendalian keamanan pangan</a:t>
            </a:r>
            <a:r>
              <a:rPr lang="id-ID" sz="2400" b="1" dirty="0"/>
              <a:t>.</a:t>
            </a:r>
          </a:p>
          <a:p>
            <a:endParaRPr lang="id-ID" sz="2400" dirty="0"/>
          </a:p>
        </p:txBody>
      </p:sp>
    </p:spTree>
    <p:extLst>
      <p:ext uri="{BB962C8B-B14F-4D97-AF65-F5344CB8AC3E}">
        <p14:creationId xmlns:p14="http://schemas.microsoft.com/office/powerpoint/2010/main" val="27850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72291" y="833845"/>
            <a:ext cx="8229600" cy="227754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id-ID" sz="2800" dirty="0" smtClean="0"/>
              <a:t>Manfaat MK : </a:t>
            </a:r>
            <a:r>
              <a:rPr lang="id-ID" sz="2400" dirty="0"/>
              <a:t>memberikan  pengetahuan dasar pengetahuan kepada mahasiswa  tentang peranan mikroba pada pangan yang dapat menjadi bekal bagi mahasiswa baik untuk penelitian dalam menyelesaikan tugas akhir , maupun untuk diterapkan dalam kehidupan sehari-hari seperti </a:t>
            </a:r>
            <a:r>
              <a:rPr lang="id-ID" sz="2400" i="1" dirty="0"/>
              <a:t>home industri</a:t>
            </a:r>
            <a:r>
              <a:rPr lang="id-ID" sz="2400" dirty="0"/>
              <a:t>.</a:t>
            </a:r>
          </a:p>
          <a:p>
            <a:endParaRPr lang="id-ID" dirty="0"/>
          </a:p>
        </p:txBody>
      </p:sp>
      <p:sp>
        <p:nvSpPr>
          <p:cNvPr id="5" name="TextBox 4"/>
          <p:cNvSpPr txBox="1"/>
          <p:nvPr/>
        </p:nvSpPr>
        <p:spPr>
          <a:xfrm>
            <a:off x="372291" y="3505200"/>
            <a:ext cx="8085909" cy="3046988"/>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GB" sz="2400" b="1" dirty="0"/>
              <a:t>. </a:t>
            </a:r>
            <a:r>
              <a:rPr lang="en-GB" sz="2400" b="1" dirty="0" err="1"/>
              <a:t>Strategi</a:t>
            </a:r>
            <a:r>
              <a:rPr lang="en-GB" sz="2400" b="1" dirty="0"/>
              <a:t> </a:t>
            </a:r>
            <a:r>
              <a:rPr lang="en-GB" sz="2400" b="1" dirty="0" err="1"/>
              <a:t>Pembelajaran</a:t>
            </a:r>
            <a:endParaRPr lang="id-ID" sz="2400" dirty="0"/>
          </a:p>
          <a:p>
            <a:r>
              <a:rPr lang="id-ID" sz="2400" dirty="0"/>
              <a:t>Strategi yang akan diterapkan yaitu kombinasi metode </a:t>
            </a:r>
            <a:r>
              <a:rPr lang="id-ID" sz="2400" b="1" dirty="0">
                <a:solidFill>
                  <a:srgbClr val="002060"/>
                </a:solidFill>
              </a:rPr>
              <a:t>ceramah, diskusi dengan presentasi mahasiswa</a:t>
            </a:r>
            <a:r>
              <a:rPr lang="id-ID" sz="2400" dirty="0"/>
              <a:t>. Dengan metode ini dimungkinkan mahasiswa terpacu berperan aktif, sehingga suasana perkuliahan terasa lebih dinamik . Strategi lain yang juga akan diterapkan adalah </a:t>
            </a:r>
            <a:r>
              <a:rPr lang="id-ID" sz="2400" b="1" dirty="0">
                <a:solidFill>
                  <a:srgbClr val="FF0000"/>
                </a:solidFill>
              </a:rPr>
              <a:t>praktikum di laboratorium , observasi </a:t>
            </a:r>
            <a:r>
              <a:rPr lang="id-ID" sz="2400" b="1" i="1" dirty="0">
                <a:solidFill>
                  <a:srgbClr val="FF0000"/>
                </a:solidFill>
              </a:rPr>
              <a:t>home industry</a:t>
            </a:r>
            <a:r>
              <a:rPr lang="id-ID" sz="2400" b="1" dirty="0">
                <a:solidFill>
                  <a:srgbClr val="FF0000"/>
                </a:solidFill>
              </a:rPr>
              <a:t> </a:t>
            </a:r>
            <a:r>
              <a:rPr lang="id-ID" sz="2400" dirty="0"/>
              <a:t>yang ada di Bandar Lampung. Hasil praktikum  atau observasi dipresentasikan</a:t>
            </a:r>
          </a:p>
        </p:txBody>
      </p:sp>
    </p:spTree>
    <p:extLst>
      <p:ext uri="{BB962C8B-B14F-4D97-AF65-F5344CB8AC3E}">
        <p14:creationId xmlns:p14="http://schemas.microsoft.com/office/powerpoint/2010/main" val="2798437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ppt_x"/>
                                          </p:val>
                                        </p:tav>
                                        <p:tav tm="100000">
                                          <p:val>
                                            <p:strVal val="#ppt_x"/>
                                          </p:val>
                                        </p:tav>
                                      </p:tavLst>
                                    </p:anim>
                                    <p:anim calcmode="lin" valueType="num">
                                      <p:cBhvr additive="base">
                                        <p:cTn id="1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33400" y="457200"/>
            <a:ext cx="5791200" cy="240065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id-ID" sz="2400" b="1" dirty="0" smtClean="0"/>
              <a:t>Penilaian </a:t>
            </a:r>
          </a:p>
          <a:p>
            <a:r>
              <a:rPr lang="en-GB" dirty="0" err="1" smtClean="0"/>
              <a:t>Nilai</a:t>
            </a:r>
            <a:r>
              <a:rPr lang="en-GB" dirty="0" smtClean="0"/>
              <a:t> </a:t>
            </a:r>
            <a:r>
              <a:rPr lang="en-GB" dirty="0" err="1"/>
              <a:t>akhir</a:t>
            </a:r>
            <a:r>
              <a:rPr lang="en-GB" dirty="0"/>
              <a:t> </a:t>
            </a:r>
            <a:r>
              <a:rPr lang="en-GB" dirty="0" err="1"/>
              <a:t>menggunakan</a:t>
            </a:r>
            <a:r>
              <a:rPr lang="en-GB" dirty="0"/>
              <a:t> </a:t>
            </a:r>
            <a:r>
              <a:rPr lang="en-GB" dirty="0" err="1"/>
              <a:t>pembobotan</a:t>
            </a:r>
            <a:r>
              <a:rPr lang="en-GB" dirty="0"/>
              <a:t> </a:t>
            </a:r>
            <a:r>
              <a:rPr lang="en-GB" dirty="0" err="1"/>
              <a:t>sebagai</a:t>
            </a:r>
            <a:r>
              <a:rPr lang="en-GB" dirty="0"/>
              <a:t> </a:t>
            </a:r>
            <a:r>
              <a:rPr lang="en-GB" dirty="0" err="1"/>
              <a:t>berikut</a:t>
            </a:r>
            <a:r>
              <a:rPr lang="en-GB" dirty="0"/>
              <a:t>:</a:t>
            </a:r>
            <a:endParaRPr lang="id-ID" dirty="0"/>
          </a:p>
          <a:p>
            <a:r>
              <a:rPr lang="en-GB" b="1" dirty="0"/>
              <a:t>* </a:t>
            </a:r>
            <a:r>
              <a:rPr lang="en-GB" dirty="0" err="1"/>
              <a:t>Quis</a:t>
            </a:r>
            <a:r>
              <a:rPr lang="en-GB" dirty="0"/>
              <a:t> 	</a:t>
            </a:r>
            <a:r>
              <a:rPr lang="id-ID" dirty="0" smtClean="0"/>
              <a:t>	  </a:t>
            </a:r>
            <a:r>
              <a:rPr lang="en-GB" dirty="0"/>
              <a:t>:  10%</a:t>
            </a:r>
            <a:endParaRPr lang="id-ID" dirty="0"/>
          </a:p>
          <a:p>
            <a:r>
              <a:rPr lang="en-GB" dirty="0"/>
              <a:t>* </a:t>
            </a:r>
            <a:r>
              <a:rPr lang="en-GB" dirty="0" err="1"/>
              <a:t>Tugas</a:t>
            </a:r>
            <a:r>
              <a:rPr lang="en-GB" dirty="0"/>
              <a:t> </a:t>
            </a:r>
            <a:r>
              <a:rPr lang="id-ID" dirty="0" smtClean="0"/>
              <a:t>	</a:t>
            </a:r>
            <a:r>
              <a:rPr lang="en-GB" dirty="0"/>
              <a:t>	  :  </a:t>
            </a:r>
            <a:r>
              <a:rPr lang="id-ID" dirty="0"/>
              <a:t>2</a:t>
            </a:r>
            <a:r>
              <a:rPr lang="en-GB" dirty="0"/>
              <a:t>0%</a:t>
            </a:r>
            <a:endParaRPr lang="id-ID" dirty="0"/>
          </a:p>
          <a:p>
            <a:r>
              <a:rPr lang="en-GB" dirty="0"/>
              <a:t>-P </a:t>
            </a:r>
            <a:r>
              <a:rPr lang="en-GB" dirty="0" err="1"/>
              <a:t>raktikum</a:t>
            </a:r>
            <a:r>
              <a:rPr lang="en-GB" dirty="0"/>
              <a:t>	  :  30%</a:t>
            </a:r>
            <a:endParaRPr lang="id-ID" dirty="0"/>
          </a:p>
          <a:p>
            <a:r>
              <a:rPr lang="en-GB" dirty="0"/>
              <a:t>* UTS		</a:t>
            </a:r>
            <a:r>
              <a:rPr lang="id-ID" dirty="0"/>
              <a:t>  </a:t>
            </a:r>
            <a:r>
              <a:rPr lang="en-GB" dirty="0"/>
              <a:t>:  20%</a:t>
            </a:r>
            <a:endParaRPr lang="id-ID" dirty="0"/>
          </a:p>
          <a:p>
            <a:r>
              <a:rPr lang="en-GB" dirty="0"/>
              <a:t>* UAS		</a:t>
            </a:r>
            <a:r>
              <a:rPr lang="id-ID" dirty="0"/>
              <a:t>  </a:t>
            </a:r>
            <a:r>
              <a:rPr lang="en-GB" dirty="0"/>
              <a:t>:  20%</a:t>
            </a:r>
            <a:endParaRPr lang="id-ID" dirty="0"/>
          </a:p>
          <a:p>
            <a:endParaRPr lang="id-ID" dirty="0"/>
          </a:p>
        </p:txBody>
      </p:sp>
      <p:sp>
        <p:nvSpPr>
          <p:cNvPr id="8" name="TextBox 7"/>
          <p:cNvSpPr txBox="1"/>
          <p:nvPr/>
        </p:nvSpPr>
        <p:spPr>
          <a:xfrm>
            <a:off x="685800" y="3429000"/>
            <a:ext cx="7315200" cy="3046988"/>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GB" sz="2400" b="1" dirty="0" err="1"/>
              <a:t>Kriteria</a:t>
            </a:r>
            <a:r>
              <a:rPr lang="en-GB" sz="2400" b="1" dirty="0"/>
              <a:t> </a:t>
            </a:r>
            <a:r>
              <a:rPr lang="en-GB" sz="2400" b="1" dirty="0" err="1"/>
              <a:t>acuan</a:t>
            </a:r>
            <a:r>
              <a:rPr lang="en-GB" sz="2400" b="1" dirty="0"/>
              <a:t> </a:t>
            </a:r>
            <a:r>
              <a:rPr lang="en-GB" sz="2400" b="1" dirty="0" err="1"/>
              <a:t>penilaian</a:t>
            </a:r>
            <a:r>
              <a:rPr lang="en-GB" sz="2400" b="1" dirty="0"/>
              <a:t> </a:t>
            </a:r>
            <a:r>
              <a:rPr lang="en-GB" sz="2400" b="1" dirty="0" err="1"/>
              <a:t>tugas</a:t>
            </a:r>
            <a:r>
              <a:rPr lang="en-GB" sz="2400" b="1" dirty="0"/>
              <a:t> individual </a:t>
            </a:r>
            <a:r>
              <a:rPr lang="en-GB" sz="2400" b="1" dirty="0" err="1"/>
              <a:t>dan</a:t>
            </a:r>
            <a:r>
              <a:rPr lang="en-GB" sz="2400" b="1" dirty="0"/>
              <a:t> </a:t>
            </a:r>
            <a:r>
              <a:rPr lang="en-GB" sz="2400" b="1" dirty="0" err="1"/>
              <a:t>kelompok</a:t>
            </a:r>
            <a:r>
              <a:rPr lang="en-GB" sz="2400" b="1" dirty="0"/>
              <a:t> :</a:t>
            </a:r>
            <a:endParaRPr lang="id-ID" sz="2400" b="1" dirty="0"/>
          </a:p>
          <a:p>
            <a:r>
              <a:rPr lang="id-ID" sz="2400" dirty="0"/>
              <a:t># Tampilan Ppt yang menarik dan mudah dipahami.</a:t>
            </a:r>
          </a:p>
          <a:p>
            <a:r>
              <a:rPr lang="id-ID" sz="2400" dirty="0"/>
              <a:t># Kelengkapan isi materi</a:t>
            </a:r>
          </a:p>
          <a:p>
            <a:r>
              <a:rPr lang="id-ID" sz="2400" dirty="0"/>
              <a:t># Ketepatan dan kejelasan jawaban dalam </a:t>
            </a:r>
            <a:r>
              <a:rPr lang="id-ID" sz="2400" dirty="0" smtClean="0"/>
              <a:t>diskusi</a:t>
            </a:r>
          </a:p>
          <a:p>
            <a:r>
              <a:rPr lang="id-ID" sz="2400" dirty="0"/>
              <a:t># Untuk tugas kelompok : kerjasama angota dalam presentasi dan diskusi.</a:t>
            </a:r>
          </a:p>
          <a:p>
            <a:r>
              <a:rPr lang="id-ID" sz="2400" dirty="0"/>
              <a:t># Laporan tertulis</a:t>
            </a:r>
          </a:p>
          <a:p>
            <a:endParaRPr lang="id-ID" sz="2400" dirty="0"/>
          </a:p>
        </p:txBody>
      </p:sp>
    </p:spTree>
    <p:extLst>
      <p:ext uri="{BB962C8B-B14F-4D97-AF65-F5344CB8AC3E}">
        <p14:creationId xmlns:p14="http://schemas.microsoft.com/office/powerpoint/2010/main" val="570311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599592635"/>
              </p:ext>
            </p:extLst>
          </p:nvPr>
        </p:nvGraphicFramePr>
        <p:xfrm>
          <a:off x="838200" y="652606"/>
          <a:ext cx="7162801" cy="5796425"/>
        </p:xfrm>
        <a:graphic>
          <a:graphicData uri="http://schemas.openxmlformats.org/drawingml/2006/table">
            <a:tbl>
              <a:tblPr firstRow="1" firstCol="1" bandRow="1"/>
              <a:tblGrid>
                <a:gridCol w="990600"/>
                <a:gridCol w="4495800"/>
                <a:gridCol w="1676401"/>
              </a:tblGrid>
              <a:tr h="244510">
                <a:tc>
                  <a:txBody>
                    <a:bodyPr/>
                    <a:lstStyle/>
                    <a:p>
                      <a:pPr algn="ctr">
                        <a:lnSpc>
                          <a:spcPct val="115000"/>
                        </a:lnSpc>
                        <a:spcAft>
                          <a:spcPts val="0"/>
                        </a:spcAft>
                      </a:pPr>
                      <a:r>
                        <a:rPr lang="id-ID" sz="1400" dirty="0">
                          <a:effectLst/>
                          <a:latin typeface="Calibri"/>
                          <a:ea typeface="Calibri"/>
                          <a:cs typeface="Times New Roman"/>
                        </a:rPr>
                        <a:t>Minggu ke </a:t>
                      </a:r>
                      <a:endParaRPr lang="en-US" sz="1400" dirty="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d-ID" sz="1400" dirty="0">
                          <a:effectLst/>
                          <a:latin typeface="Calibri"/>
                          <a:ea typeface="Calibri"/>
                          <a:cs typeface="Times New Roman"/>
                        </a:rPr>
                        <a:t>Materi </a:t>
                      </a:r>
                      <a:endParaRPr lang="en-US" sz="1400" dirty="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a:effectLst/>
                          <a:latin typeface="Calibri"/>
                          <a:ea typeface="Calibri"/>
                          <a:cs typeface="Times New Roman"/>
                        </a:rPr>
                        <a:t> Dosen </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281">
                <a:tc>
                  <a:txBody>
                    <a:bodyPr/>
                    <a:lstStyle/>
                    <a:p>
                      <a:pPr>
                        <a:lnSpc>
                          <a:spcPct val="115000"/>
                        </a:lnSpc>
                        <a:spcAft>
                          <a:spcPts val="0"/>
                        </a:spcAft>
                      </a:pPr>
                      <a:r>
                        <a:rPr lang="id-ID" sz="1400" dirty="0">
                          <a:effectLst/>
                          <a:latin typeface="Calibri"/>
                          <a:ea typeface="Calibri"/>
                          <a:cs typeface="Times New Roman"/>
                        </a:rPr>
                        <a:t>I</a:t>
                      </a:r>
                      <a:endParaRPr lang="en-US" sz="1400" dirty="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dirty="0">
                          <a:effectLst/>
                          <a:latin typeface="Calibri"/>
                          <a:ea typeface="Calibri"/>
                          <a:cs typeface="Times New Roman"/>
                        </a:rPr>
                        <a:t>Bahan pangan sebagai media tubuh mikroorganisme </a:t>
                      </a:r>
                      <a:endParaRPr lang="en-US" sz="1400" dirty="0">
                        <a:effectLst/>
                        <a:latin typeface="Calibri"/>
                        <a:ea typeface="Calibri"/>
                        <a:cs typeface="Times New Roman"/>
                      </a:endParaRPr>
                    </a:p>
                    <a:p>
                      <a:pPr>
                        <a:lnSpc>
                          <a:spcPct val="115000"/>
                        </a:lnSpc>
                        <a:spcAft>
                          <a:spcPts val="0"/>
                        </a:spcAft>
                      </a:pPr>
                      <a:r>
                        <a:rPr lang="id-ID" sz="1400" dirty="0">
                          <a:effectLst/>
                          <a:latin typeface="Calibri"/>
                          <a:ea typeface="Calibri"/>
                          <a:cs typeface="Times New Roman"/>
                        </a:rPr>
                        <a:t> </a:t>
                      </a:r>
                      <a:endParaRPr lang="en-US" sz="1400" dirty="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dirty="0">
                          <a:effectLst/>
                          <a:latin typeface="Calibri"/>
                          <a:ea typeface="Calibri"/>
                          <a:cs typeface="Times New Roman"/>
                        </a:rPr>
                        <a:t>Ch. N. Ekowati</a:t>
                      </a:r>
                      <a:endParaRPr lang="en-US" sz="1400" dirty="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4056">
                <a:tc>
                  <a:txBody>
                    <a:bodyPr/>
                    <a:lstStyle/>
                    <a:p>
                      <a:pPr>
                        <a:lnSpc>
                          <a:spcPct val="115000"/>
                        </a:lnSpc>
                        <a:spcAft>
                          <a:spcPts val="0"/>
                        </a:spcAft>
                        <a:tabLst>
                          <a:tab pos="461010" algn="ctr"/>
                        </a:tabLst>
                      </a:pPr>
                      <a:r>
                        <a:rPr lang="id-ID" sz="1400">
                          <a:effectLst/>
                          <a:latin typeface="Calibri"/>
                          <a:ea typeface="Calibri"/>
                          <a:cs typeface="Times New Roman"/>
                        </a:rPr>
                        <a:t>II	</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dirty="0">
                          <a:effectLst/>
                          <a:latin typeface="Calibri"/>
                          <a:ea typeface="Calibri"/>
                          <a:cs typeface="Times New Roman"/>
                        </a:rPr>
                        <a:t>Ekologi  Kerusakan bahan pangan ( intrinsik, ekstrinsih)</a:t>
                      </a:r>
                      <a:endParaRPr lang="en-US" sz="1400" dirty="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dirty="0">
                          <a:effectLst/>
                          <a:latin typeface="Calibri"/>
                          <a:ea typeface="Calibri"/>
                          <a:cs typeface="Times New Roman"/>
                        </a:rPr>
                        <a:t> </a:t>
                      </a:r>
                      <a:endParaRPr lang="en-US" sz="1400" dirty="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281">
                <a:tc>
                  <a:txBody>
                    <a:bodyPr/>
                    <a:lstStyle/>
                    <a:p>
                      <a:pPr>
                        <a:lnSpc>
                          <a:spcPct val="115000"/>
                        </a:lnSpc>
                        <a:spcAft>
                          <a:spcPts val="0"/>
                        </a:spcAft>
                      </a:pPr>
                      <a:r>
                        <a:rPr lang="id-ID" sz="1400">
                          <a:effectLst/>
                          <a:latin typeface="Calibri"/>
                          <a:ea typeface="Calibri"/>
                          <a:cs typeface="Times New Roman"/>
                        </a:rPr>
                        <a:t>III</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a:effectLst/>
                          <a:latin typeface="Calibri"/>
                          <a:ea typeface="Calibri"/>
                          <a:cs typeface="Times New Roman"/>
                        </a:rPr>
                        <a:t>Pengolahan bahan pangan ( Proses pengolahan , pengemasan/pengalengan)</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dirty="0">
                          <a:effectLst/>
                          <a:latin typeface="Calibri"/>
                          <a:ea typeface="Calibri"/>
                          <a:cs typeface="Times New Roman"/>
                        </a:rPr>
                        <a:t> </a:t>
                      </a:r>
                      <a:endParaRPr lang="en-US" sz="1400" dirty="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4510">
                <a:tc>
                  <a:txBody>
                    <a:bodyPr/>
                    <a:lstStyle/>
                    <a:p>
                      <a:pPr>
                        <a:lnSpc>
                          <a:spcPct val="115000"/>
                        </a:lnSpc>
                        <a:spcAft>
                          <a:spcPts val="0"/>
                        </a:spcAft>
                      </a:pPr>
                      <a:r>
                        <a:rPr lang="id-ID" sz="1400">
                          <a:effectLst/>
                          <a:latin typeface="Calibri"/>
                          <a:ea typeface="Calibri"/>
                          <a:cs typeface="Times New Roman"/>
                        </a:rPr>
                        <a:t>IV</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a:effectLst/>
                          <a:latin typeface="Calibri"/>
                          <a:ea typeface="Calibri"/>
                          <a:cs typeface="Times New Roman"/>
                        </a:rPr>
                        <a:t>.Kerusakan Pangan hasil olahan</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dirty="0">
                          <a:effectLst/>
                          <a:latin typeface="Calibri"/>
                          <a:ea typeface="Calibri"/>
                          <a:cs typeface="Times New Roman"/>
                        </a:rPr>
                        <a:t> </a:t>
                      </a:r>
                      <a:endParaRPr lang="en-US" sz="1400" dirty="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7556">
                <a:tc>
                  <a:txBody>
                    <a:bodyPr/>
                    <a:lstStyle/>
                    <a:p>
                      <a:pPr>
                        <a:lnSpc>
                          <a:spcPct val="115000"/>
                        </a:lnSpc>
                        <a:spcAft>
                          <a:spcPts val="0"/>
                        </a:spcAft>
                      </a:pPr>
                      <a:r>
                        <a:rPr lang="id-ID" sz="1400">
                          <a:effectLst/>
                          <a:latin typeface="Calibri"/>
                          <a:ea typeface="Calibri"/>
                          <a:cs typeface="Times New Roman"/>
                        </a:rPr>
                        <a:t>V</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a:effectLst/>
                          <a:latin typeface="Calibri"/>
                          <a:ea typeface="Calibri"/>
                          <a:cs typeface="Times New Roman"/>
                        </a:rPr>
                        <a:t>Pengawetan bahan pangan ( Fisik, kimiawi, fermentasi )</a:t>
                      </a:r>
                      <a:endParaRPr lang="en-US" sz="1400">
                        <a:effectLst/>
                        <a:latin typeface="Calibri"/>
                        <a:ea typeface="Calibri"/>
                        <a:cs typeface="Times New Roman"/>
                      </a:endParaRPr>
                    </a:p>
                    <a:p>
                      <a:pPr>
                        <a:lnSpc>
                          <a:spcPct val="115000"/>
                        </a:lnSpc>
                        <a:spcAft>
                          <a:spcPts val="0"/>
                        </a:spcAft>
                      </a:pPr>
                      <a:r>
                        <a:rPr lang="id-ID" sz="1400">
                          <a:effectLst/>
                          <a:latin typeface="Calibri"/>
                          <a:ea typeface="Calibri"/>
                          <a:cs typeface="Times New Roman"/>
                        </a:rPr>
                        <a:t> </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dirty="0">
                          <a:effectLst/>
                          <a:latin typeface="Calibri"/>
                          <a:ea typeface="Calibri"/>
                          <a:cs typeface="Times New Roman"/>
                        </a:rPr>
                        <a:t> </a:t>
                      </a:r>
                      <a:endParaRPr lang="en-US" sz="1400" dirty="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4056">
                <a:tc>
                  <a:txBody>
                    <a:bodyPr/>
                    <a:lstStyle/>
                    <a:p>
                      <a:pPr>
                        <a:lnSpc>
                          <a:spcPct val="115000"/>
                        </a:lnSpc>
                        <a:spcAft>
                          <a:spcPts val="0"/>
                        </a:spcAft>
                      </a:pPr>
                      <a:r>
                        <a:rPr lang="id-ID" sz="1400">
                          <a:effectLst/>
                          <a:latin typeface="Calibri"/>
                          <a:ea typeface="Calibri"/>
                          <a:cs typeface="Times New Roman"/>
                        </a:rPr>
                        <a:t>VI</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a:effectLst/>
                          <a:latin typeface="Calibri"/>
                          <a:ea typeface="Calibri"/>
                          <a:cs typeface="Times New Roman"/>
                        </a:rPr>
                        <a:t>Produk produk bahan pangan fermentasi   dengan inokulum.</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dirty="0">
                          <a:effectLst/>
                          <a:latin typeface="Calibri"/>
                          <a:ea typeface="Calibri"/>
                          <a:cs typeface="Times New Roman"/>
                        </a:rPr>
                        <a:t>Salman Farisi </a:t>
                      </a:r>
                      <a:endParaRPr lang="en-US" sz="1400" dirty="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4056">
                <a:tc>
                  <a:txBody>
                    <a:bodyPr/>
                    <a:lstStyle/>
                    <a:p>
                      <a:pPr>
                        <a:lnSpc>
                          <a:spcPct val="115000"/>
                        </a:lnSpc>
                        <a:spcAft>
                          <a:spcPts val="0"/>
                        </a:spcAft>
                      </a:pPr>
                      <a:r>
                        <a:rPr lang="id-ID" sz="1400">
                          <a:effectLst/>
                          <a:latin typeface="Calibri"/>
                          <a:ea typeface="Calibri"/>
                          <a:cs typeface="Times New Roman"/>
                        </a:rPr>
                        <a:t>VII</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a:effectLst/>
                          <a:latin typeface="Calibri"/>
                          <a:ea typeface="Calibri"/>
                          <a:cs typeface="Times New Roman"/>
                        </a:rPr>
                        <a:t>Proses dan produk fermentasi spontan bahan pangan</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dirty="0">
                          <a:effectLst/>
                          <a:latin typeface="Calibri"/>
                          <a:ea typeface="Calibri"/>
                          <a:cs typeface="Times New Roman"/>
                        </a:rPr>
                        <a:t> </a:t>
                      </a:r>
                      <a:endParaRPr lang="en-US" sz="1400" dirty="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4510">
                <a:tc>
                  <a:txBody>
                    <a:bodyPr/>
                    <a:lstStyle/>
                    <a:p>
                      <a:pPr>
                        <a:lnSpc>
                          <a:spcPct val="115000"/>
                        </a:lnSpc>
                        <a:spcAft>
                          <a:spcPts val="0"/>
                        </a:spcAft>
                      </a:pPr>
                      <a:r>
                        <a:rPr lang="id-ID" sz="1400">
                          <a:effectLst/>
                          <a:latin typeface="Calibri"/>
                          <a:ea typeface="Calibri"/>
                          <a:cs typeface="Times New Roman"/>
                        </a:rPr>
                        <a:t>VIII</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a:effectLst/>
                          <a:latin typeface="Calibri"/>
                          <a:ea typeface="Calibri"/>
                          <a:cs typeface="Times New Roman"/>
                        </a:rPr>
                        <a:t>UTS</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dirty="0">
                          <a:effectLst/>
                          <a:latin typeface="Calibri"/>
                          <a:ea typeface="Calibri"/>
                          <a:cs typeface="Times New Roman"/>
                        </a:rPr>
                        <a:t> </a:t>
                      </a:r>
                      <a:endParaRPr lang="en-US" sz="1400" dirty="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4510">
                <a:tc>
                  <a:txBody>
                    <a:bodyPr/>
                    <a:lstStyle/>
                    <a:p>
                      <a:pPr>
                        <a:lnSpc>
                          <a:spcPct val="115000"/>
                        </a:lnSpc>
                        <a:spcAft>
                          <a:spcPts val="0"/>
                        </a:spcAft>
                      </a:pPr>
                      <a:r>
                        <a:rPr lang="id-ID" sz="1400">
                          <a:effectLst/>
                          <a:latin typeface="Calibri"/>
                          <a:ea typeface="Calibri"/>
                          <a:cs typeface="Times New Roman"/>
                        </a:rPr>
                        <a:t>IX</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a:effectLst/>
                          <a:latin typeface="Calibri"/>
                          <a:ea typeface="Calibri"/>
                          <a:cs typeface="Times New Roman"/>
                        </a:rPr>
                        <a:t>Bahan Pangan sebagai vektor  patogen .</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dirty="0">
                          <a:effectLst/>
                          <a:latin typeface="Calibri"/>
                          <a:ea typeface="Calibri"/>
                          <a:cs typeface="Times New Roman"/>
                        </a:rPr>
                        <a:t> </a:t>
                      </a:r>
                      <a:endParaRPr lang="en-US" sz="1400" dirty="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281">
                <a:tc>
                  <a:txBody>
                    <a:bodyPr/>
                    <a:lstStyle/>
                    <a:p>
                      <a:pPr>
                        <a:lnSpc>
                          <a:spcPct val="115000"/>
                        </a:lnSpc>
                        <a:spcAft>
                          <a:spcPts val="0"/>
                        </a:spcAft>
                      </a:pPr>
                      <a:r>
                        <a:rPr lang="id-ID" sz="1400">
                          <a:effectLst/>
                          <a:latin typeface="Calibri"/>
                          <a:ea typeface="Calibri"/>
                          <a:cs typeface="Times New Roman"/>
                        </a:rPr>
                        <a:t>X</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a:effectLst/>
                          <a:latin typeface="Calibri"/>
                          <a:ea typeface="Calibri"/>
                          <a:cs typeface="Times New Roman"/>
                        </a:rPr>
                        <a:t>Keracunan bahan pangan</a:t>
                      </a:r>
                      <a:endParaRPr lang="en-US" sz="1400">
                        <a:effectLst/>
                        <a:latin typeface="Calibri"/>
                        <a:ea typeface="Calibri"/>
                        <a:cs typeface="Times New Roman"/>
                      </a:endParaRPr>
                    </a:p>
                    <a:p>
                      <a:pPr>
                        <a:lnSpc>
                          <a:spcPct val="115000"/>
                        </a:lnSpc>
                        <a:spcAft>
                          <a:spcPts val="0"/>
                        </a:spcAft>
                      </a:pPr>
                      <a:r>
                        <a:rPr lang="id-ID" sz="1400">
                          <a:effectLst/>
                          <a:latin typeface="Calibri"/>
                          <a:ea typeface="Calibri"/>
                          <a:cs typeface="Times New Roman"/>
                        </a:rPr>
                        <a:t> </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dirty="0">
                          <a:effectLst/>
                          <a:latin typeface="Calibri"/>
                          <a:ea typeface="Calibri"/>
                          <a:cs typeface="Times New Roman"/>
                        </a:rPr>
                        <a:t> </a:t>
                      </a:r>
                      <a:endParaRPr lang="en-US" sz="1400" dirty="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4510">
                <a:tc>
                  <a:txBody>
                    <a:bodyPr/>
                    <a:lstStyle/>
                    <a:p>
                      <a:pPr>
                        <a:lnSpc>
                          <a:spcPct val="115000"/>
                        </a:lnSpc>
                        <a:spcAft>
                          <a:spcPts val="0"/>
                        </a:spcAft>
                      </a:pPr>
                      <a:r>
                        <a:rPr lang="id-ID" sz="1400">
                          <a:effectLst/>
                          <a:latin typeface="Calibri"/>
                          <a:ea typeface="Calibri"/>
                          <a:cs typeface="Times New Roman"/>
                        </a:rPr>
                        <a:t>XI</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a:effectLst/>
                          <a:latin typeface="Calibri"/>
                          <a:ea typeface="Calibri"/>
                          <a:cs typeface="Times New Roman"/>
                        </a:rPr>
                        <a:t>Produk olahan susu dan kualitas produk</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dirty="0">
                          <a:effectLst/>
                          <a:latin typeface="Calibri"/>
                          <a:ea typeface="Calibri"/>
                          <a:cs typeface="Times New Roman"/>
                        </a:rPr>
                        <a:t>Wawan AS</a:t>
                      </a:r>
                      <a:endParaRPr lang="en-US" sz="1400" dirty="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4510">
                <a:tc>
                  <a:txBody>
                    <a:bodyPr/>
                    <a:lstStyle/>
                    <a:p>
                      <a:pPr>
                        <a:lnSpc>
                          <a:spcPct val="115000"/>
                        </a:lnSpc>
                        <a:spcAft>
                          <a:spcPts val="0"/>
                        </a:spcAft>
                      </a:pPr>
                      <a:r>
                        <a:rPr lang="id-ID" sz="1400">
                          <a:effectLst/>
                          <a:latin typeface="Calibri"/>
                          <a:ea typeface="Calibri"/>
                          <a:cs typeface="Times New Roman"/>
                        </a:rPr>
                        <a:t>XII</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a:effectLst/>
                          <a:latin typeface="Calibri"/>
                          <a:ea typeface="Calibri"/>
                          <a:cs typeface="Times New Roman"/>
                        </a:rPr>
                        <a:t>. Kualitas Mikrobiologi air minum</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dirty="0">
                          <a:effectLst/>
                          <a:latin typeface="Calibri"/>
                          <a:ea typeface="Calibri"/>
                          <a:cs typeface="Times New Roman"/>
                        </a:rPr>
                        <a:t> </a:t>
                      </a:r>
                      <a:endParaRPr lang="en-US" sz="1400" dirty="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4510">
                <a:tc>
                  <a:txBody>
                    <a:bodyPr/>
                    <a:lstStyle/>
                    <a:p>
                      <a:pPr>
                        <a:lnSpc>
                          <a:spcPct val="115000"/>
                        </a:lnSpc>
                        <a:spcAft>
                          <a:spcPts val="0"/>
                        </a:spcAft>
                      </a:pPr>
                      <a:r>
                        <a:rPr lang="id-ID" sz="1400">
                          <a:effectLst/>
                          <a:latin typeface="Calibri"/>
                          <a:ea typeface="Calibri"/>
                          <a:cs typeface="Times New Roman"/>
                        </a:rPr>
                        <a:t>XIII</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a:effectLst/>
                          <a:latin typeface="Calibri"/>
                          <a:ea typeface="Calibri"/>
                          <a:cs typeface="Times New Roman"/>
                        </a:rPr>
                        <a:t>PST</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dirty="0">
                          <a:effectLst/>
                          <a:latin typeface="Calibri"/>
                          <a:ea typeface="Calibri"/>
                          <a:cs typeface="Times New Roman"/>
                        </a:rPr>
                        <a:t> </a:t>
                      </a:r>
                      <a:endParaRPr lang="en-US" sz="1400" dirty="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4510">
                <a:tc>
                  <a:txBody>
                    <a:bodyPr/>
                    <a:lstStyle/>
                    <a:p>
                      <a:pPr>
                        <a:lnSpc>
                          <a:spcPct val="115000"/>
                        </a:lnSpc>
                        <a:spcAft>
                          <a:spcPts val="0"/>
                        </a:spcAft>
                      </a:pPr>
                      <a:r>
                        <a:rPr lang="id-ID" sz="1400">
                          <a:effectLst/>
                          <a:latin typeface="Calibri"/>
                          <a:ea typeface="Calibri"/>
                          <a:cs typeface="Times New Roman"/>
                        </a:rPr>
                        <a:t>XIV</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a:effectLst/>
                          <a:latin typeface="Calibri"/>
                          <a:ea typeface="Calibri"/>
                          <a:cs typeface="Times New Roman"/>
                        </a:rPr>
                        <a:t>. Regulasi produk pangan</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dirty="0">
                          <a:effectLst/>
                          <a:latin typeface="Calibri"/>
                          <a:ea typeface="Calibri"/>
                          <a:cs typeface="Times New Roman"/>
                        </a:rPr>
                        <a:t> </a:t>
                      </a:r>
                      <a:endParaRPr lang="en-US" sz="1400" dirty="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4510">
                <a:tc>
                  <a:txBody>
                    <a:bodyPr/>
                    <a:lstStyle/>
                    <a:p>
                      <a:pPr>
                        <a:lnSpc>
                          <a:spcPct val="115000"/>
                        </a:lnSpc>
                        <a:spcAft>
                          <a:spcPts val="0"/>
                        </a:spcAft>
                      </a:pPr>
                      <a:r>
                        <a:rPr lang="id-ID" sz="1400">
                          <a:effectLst/>
                          <a:latin typeface="Calibri"/>
                          <a:ea typeface="Calibri"/>
                          <a:cs typeface="Times New Roman"/>
                        </a:rPr>
                        <a:t>XV</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a:effectLst/>
                          <a:latin typeface="Calibri"/>
                          <a:ea typeface="Calibri"/>
                          <a:cs typeface="Times New Roman"/>
                        </a:rPr>
                        <a:t>Pengendalian Produk Pangan </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dirty="0">
                          <a:effectLst/>
                          <a:latin typeface="Calibri"/>
                          <a:ea typeface="Calibri"/>
                          <a:cs typeface="Times New Roman"/>
                        </a:rPr>
                        <a:t> </a:t>
                      </a:r>
                      <a:endParaRPr lang="en-US" sz="1400" dirty="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4510">
                <a:tc>
                  <a:txBody>
                    <a:bodyPr/>
                    <a:lstStyle/>
                    <a:p>
                      <a:pPr>
                        <a:lnSpc>
                          <a:spcPct val="115000"/>
                        </a:lnSpc>
                        <a:spcAft>
                          <a:spcPts val="0"/>
                        </a:spcAft>
                      </a:pPr>
                      <a:r>
                        <a:rPr lang="id-ID" sz="1400">
                          <a:effectLst/>
                          <a:latin typeface="Calibri"/>
                          <a:ea typeface="Calibri"/>
                          <a:cs typeface="Times New Roman"/>
                        </a:rPr>
                        <a:t>XVI</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a:effectLst/>
                          <a:latin typeface="Calibri"/>
                          <a:ea typeface="Calibri"/>
                          <a:cs typeface="Times New Roman"/>
                        </a:rPr>
                        <a:t>UAS</a:t>
                      </a:r>
                      <a:endParaRPr lang="en-US" sz="140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d-ID" sz="1400" dirty="0">
                          <a:effectLst/>
                          <a:latin typeface="Calibri"/>
                          <a:ea typeface="Calibri"/>
                          <a:cs typeface="Times New Roman"/>
                        </a:rPr>
                        <a:t> </a:t>
                      </a:r>
                      <a:endParaRPr lang="en-US" sz="1400" dirty="0">
                        <a:effectLst/>
                        <a:latin typeface="Calibri"/>
                        <a:ea typeface="Calibri"/>
                        <a:cs typeface="Times New Roman"/>
                      </a:endParaRPr>
                    </a:p>
                  </a:txBody>
                  <a:tcPr marL="61924" marR="619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1"/>
          <p:cNvSpPr>
            <a:spLocks noChangeArrowheads="1"/>
          </p:cNvSpPr>
          <p:nvPr/>
        </p:nvSpPr>
        <p:spPr bwMode="auto">
          <a:xfrm>
            <a:off x="381000" y="88613"/>
            <a:ext cx="48768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60375" algn="ctr"/>
              </a:tabLst>
            </a:pPr>
            <a:r>
              <a:rPr kumimoji="0" lang="id-ID"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MIKROBIOLOGI BAHAN PANGAN  Ps Bioter MATERI</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60375" algn="ctr"/>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31753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609600" y="404812"/>
            <a:ext cx="8066088" cy="1271588"/>
          </a:xfrm>
          <a:prstGeom prst="rect">
            <a:avLst/>
          </a:prstGeom>
          <a:ln w="38100">
            <a:solidFill>
              <a:schemeClr val="accent2">
                <a:lumMod val="75000"/>
              </a:schemeClr>
            </a:solidFill>
            <a:headEnd/>
            <a:tailEnd/>
          </a:ln>
        </p:spPr>
        <p:style>
          <a:lnRef idx="1">
            <a:schemeClr val="accent3"/>
          </a:lnRef>
          <a:fillRef idx="2">
            <a:schemeClr val="accent3"/>
          </a:fillRef>
          <a:effectRef idx="1">
            <a:schemeClr val="accent3"/>
          </a:effectRef>
          <a:fontRef idx="minor">
            <a:schemeClr val="dk1"/>
          </a:fontRef>
        </p:style>
        <p:txBody>
          <a:bodyPr wrap="none" anchor="ctr"/>
          <a:lstStyle/>
          <a:p>
            <a:pPr algn="ctr"/>
            <a:r>
              <a:rPr lang="id-ID" sz="2800" b="1" dirty="0" smtClean="0">
                <a:solidFill>
                  <a:schemeClr val="accent2"/>
                </a:solidFill>
                <a:latin typeface="Dutch801 XBd BT" pitchFamily="18" charset="0"/>
              </a:rPr>
              <a:t>BAHAN PANGAN MEDIA TUMBUH MIKROBA </a:t>
            </a:r>
            <a:endParaRPr lang="en-US" sz="2800" b="1" dirty="0">
              <a:solidFill>
                <a:schemeClr val="accent2"/>
              </a:solidFill>
              <a:latin typeface="Dutch801 XBd BT" pitchFamily="18" charset="0"/>
            </a:endParaRPr>
          </a:p>
        </p:txBody>
      </p:sp>
      <p:sp>
        <p:nvSpPr>
          <p:cNvPr id="20483" name="AutoShape 3"/>
          <p:cNvSpPr>
            <a:spLocks noChangeArrowheads="1"/>
          </p:cNvSpPr>
          <p:nvPr/>
        </p:nvSpPr>
        <p:spPr bwMode="auto">
          <a:xfrm>
            <a:off x="179388" y="1989138"/>
            <a:ext cx="3240087" cy="1008062"/>
          </a:xfrm>
          <a:prstGeom prst="flowChartPreparation">
            <a:avLst/>
          </a:prstGeom>
          <a:solidFill>
            <a:srgbClr val="D2E1BD"/>
          </a:solidFill>
          <a:ln w="76200">
            <a:solidFill>
              <a:schemeClr val="tx1"/>
            </a:solidFill>
            <a:miter lim="800000"/>
            <a:headEnd/>
            <a:tailEnd/>
          </a:ln>
        </p:spPr>
        <p:txBody>
          <a:bodyPr wrap="none" anchor="ctr"/>
          <a:lstStyle/>
          <a:p>
            <a:pPr algn="ctr"/>
            <a:r>
              <a:rPr lang="en-US" sz="2400" b="1">
                <a:solidFill>
                  <a:schemeClr val="hlink"/>
                </a:solidFill>
                <a:latin typeface="AvantGarde Md BT" pitchFamily="34" charset="0"/>
              </a:rPr>
              <a:t>BAHAN PANGAN</a:t>
            </a:r>
          </a:p>
        </p:txBody>
      </p:sp>
      <p:sp>
        <p:nvSpPr>
          <p:cNvPr id="20484" name="AutoShape 4"/>
          <p:cNvSpPr>
            <a:spLocks noChangeArrowheads="1"/>
          </p:cNvSpPr>
          <p:nvPr/>
        </p:nvSpPr>
        <p:spPr bwMode="auto">
          <a:xfrm>
            <a:off x="3708400" y="2276475"/>
            <a:ext cx="1223963" cy="576263"/>
          </a:xfrm>
          <a:prstGeom prst="rightArrow">
            <a:avLst>
              <a:gd name="adj1" fmla="val 50000"/>
              <a:gd name="adj2" fmla="val 53099"/>
            </a:avLst>
          </a:prstGeom>
          <a:solidFill>
            <a:srgbClr val="CB6A3F"/>
          </a:solidFill>
          <a:ln w="57150">
            <a:solidFill>
              <a:schemeClr val="tx1"/>
            </a:solidFill>
            <a:miter lim="800000"/>
            <a:headEnd/>
            <a:tailEnd/>
          </a:ln>
        </p:spPr>
        <p:txBody>
          <a:bodyPr wrap="none" anchor="ctr"/>
          <a:lstStyle/>
          <a:p>
            <a:endParaRPr lang="id-ID"/>
          </a:p>
        </p:txBody>
      </p:sp>
      <p:sp>
        <p:nvSpPr>
          <p:cNvPr id="20485" name="AutoShape 5"/>
          <p:cNvSpPr>
            <a:spLocks noChangeArrowheads="1"/>
          </p:cNvSpPr>
          <p:nvPr/>
        </p:nvSpPr>
        <p:spPr bwMode="auto">
          <a:xfrm>
            <a:off x="5148263" y="1844675"/>
            <a:ext cx="3600450" cy="2305050"/>
          </a:xfrm>
          <a:prstGeom prst="flowChartAlternateProcess">
            <a:avLst/>
          </a:prstGeom>
          <a:solidFill>
            <a:srgbClr val="D2E1BD"/>
          </a:solidFill>
          <a:ln w="76200">
            <a:solidFill>
              <a:srgbClr val="6600FF"/>
            </a:solidFill>
            <a:miter lim="800000"/>
            <a:headEnd/>
            <a:tailEnd/>
          </a:ln>
        </p:spPr>
        <p:txBody>
          <a:bodyPr wrap="none" anchor="ctr"/>
          <a:lstStyle/>
          <a:p>
            <a:r>
              <a:rPr lang="en-US" sz="2400" b="1">
                <a:solidFill>
                  <a:srgbClr val="6600FF"/>
                </a:solidFill>
              </a:rPr>
              <a:t>=SENYAWA ORGANIK: </a:t>
            </a:r>
          </a:p>
          <a:p>
            <a:r>
              <a:rPr lang="en-US" sz="2400" b="1">
                <a:solidFill>
                  <a:srgbClr val="6600FF"/>
                </a:solidFill>
              </a:rPr>
              <a:t>     </a:t>
            </a:r>
            <a:r>
              <a:rPr lang="en-US" b="1">
                <a:solidFill>
                  <a:srgbClr val="6600FF"/>
                </a:solidFill>
              </a:rPr>
              <a:t>KH, LEMAK, PROTEIN</a:t>
            </a:r>
          </a:p>
          <a:p>
            <a:r>
              <a:rPr lang="en-US" sz="2400" b="1">
                <a:solidFill>
                  <a:srgbClr val="6600FF"/>
                </a:solidFill>
              </a:rPr>
              <a:t>= VITAMIN</a:t>
            </a:r>
          </a:p>
          <a:p>
            <a:r>
              <a:rPr lang="en-US" sz="2400" b="1">
                <a:solidFill>
                  <a:srgbClr val="6600FF"/>
                </a:solidFill>
              </a:rPr>
              <a:t>= MINERAL</a:t>
            </a:r>
          </a:p>
        </p:txBody>
      </p:sp>
      <p:sp>
        <p:nvSpPr>
          <p:cNvPr id="20486" name="Oval 6"/>
          <p:cNvSpPr>
            <a:spLocks noChangeArrowheads="1"/>
          </p:cNvSpPr>
          <p:nvPr/>
        </p:nvSpPr>
        <p:spPr bwMode="auto">
          <a:xfrm>
            <a:off x="179388" y="3500438"/>
            <a:ext cx="3887787" cy="3024187"/>
          </a:xfrm>
          <a:prstGeom prst="ellipse">
            <a:avLst/>
          </a:prstGeom>
          <a:ln w="38100">
            <a:solidFill>
              <a:srgbClr val="FF0000"/>
            </a:solidFill>
            <a:headEnd/>
            <a:tailEnd/>
          </a:ln>
        </p:spPr>
        <p:style>
          <a:lnRef idx="1">
            <a:schemeClr val="accent5"/>
          </a:lnRef>
          <a:fillRef idx="2">
            <a:schemeClr val="accent5"/>
          </a:fillRef>
          <a:effectRef idx="1">
            <a:schemeClr val="accent5"/>
          </a:effectRef>
          <a:fontRef idx="minor">
            <a:schemeClr val="dk1"/>
          </a:fontRef>
        </p:style>
        <p:txBody>
          <a:bodyPr wrap="none" anchor="ctr"/>
          <a:lstStyle/>
          <a:p>
            <a:r>
              <a:rPr lang="en-US" sz="2400" b="1" dirty="0">
                <a:solidFill>
                  <a:srgbClr val="CB6A3F"/>
                </a:solidFill>
                <a:latin typeface="AvantGarde Md BT" pitchFamily="34" charset="0"/>
              </a:rPr>
              <a:t>FAKTOR-FAKTOR </a:t>
            </a:r>
          </a:p>
          <a:p>
            <a:r>
              <a:rPr lang="en-US" sz="2400" b="1" dirty="0">
                <a:solidFill>
                  <a:srgbClr val="CB6A3F"/>
                </a:solidFill>
                <a:latin typeface="AvantGarde Md BT" pitchFamily="34" charset="0"/>
              </a:rPr>
              <a:t>LINGKUNGAN</a:t>
            </a:r>
          </a:p>
          <a:p>
            <a:pPr>
              <a:buFontTx/>
              <a:buChar char="-"/>
            </a:pPr>
            <a:r>
              <a:rPr lang="en-US" sz="2400" b="1" dirty="0">
                <a:solidFill>
                  <a:schemeClr val="hlink"/>
                </a:solidFill>
                <a:latin typeface="AvantGarde Md BT" pitchFamily="34" charset="0"/>
              </a:rPr>
              <a:t>pH         - </a:t>
            </a:r>
            <a:r>
              <a:rPr lang="en-US" sz="2400" b="1" dirty="0" err="1">
                <a:solidFill>
                  <a:schemeClr val="hlink"/>
                </a:solidFill>
                <a:latin typeface="AvantGarde Md BT" pitchFamily="34" charset="0"/>
              </a:rPr>
              <a:t>rH</a:t>
            </a:r>
            <a:endParaRPr lang="en-US" sz="2400" b="1" dirty="0">
              <a:solidFill>
                <a:schemeClr val="hlink"/>
              </a:solidFill>
              <a:latin typeface="AvantGarde Md BT" pitchFamily="34" charset="0"/>
            </a:endParaRPr>
          </a:p>
          <a:p>
            <a:pPr>
              <a:buFontTx/>
              <a:buChar char="-"/>
            </a:pPr>
            <a:r>
              <a:rPr lang="en-US" sz="2400" b="1" dirty="0" err="1">
                <a:solidFill>
                  <a:schemeClr val="hlink"/>
                </a:solidFill>
                <a:latin typeface="AvantGarde Md BT" pitchFamily="34" charset="0"/>
              </a:rPr>
              <a:t>Suhu</a:t>
            </a:r>
            <a:r>
              <a:rPr lang="en-US" sz="2400" b="1" dirty="0">
                <a:solidFill>
                  <a:schemeClr val="hlink"/>
                </a:solidFill>
                <a:latin typeface="AvantGarde Md BT" pitchFamily="34" charset="0"/>
              </a:rPr>
              <a:t>      - </a:t>
            </a:r>
            <a:r>
              <a:rPr lang="en-US" sz="2400" b="1" dirty="0" err="1">
                <a:solidFill>
                  <a:schemeClr val="hlink"/>
                </a:solidFill>
                <a:latin typeface="AvantGarde Md BT" pitchFamily="34" charset="0"/>
              </a:rPr>
              <a:t>oksigen</a:t>
            </a:r>
            <a:endParaRPr lang="en-US" sz="2400" b="1" dirty="0">
              <a:solidFill>
                <a:schemeClr val="hlink"/>
              </a:solidFill>
              <a:latin typeface="AvantGarde Md BT" pitchFamily="34" charset="0"/>
            </a:endParaRPr>
          </a:p>
          <a:p>
            <a:pPr>
              <a:buFontTx/>
              <a:buChar char="-"/>
            </a:pPr>
            <a:r>
              <a:rPr lang="en-US" sz="2400" b="1" dirty="0" err="1">
                <a:solidFill>
                  <a:schemeClr val="hlink"/>
                </a:solidFill>
                <a:latin typeface="AvantGarde Md BT" pitchFamily="34" charset="0"/>
              </a:rPr>
              <a:t>Antimikrobial</a:t>
            </a:r>
            <a:endParaRPr lang="en-US" sz="2400" b="1" dirty="0">
              <a:solidFill>
                <a:schemeClr val="hlink"/>
              </a:solidFill>
              <a:latin typeface="AvantGarde Md BT" pitchFamily="34" charset="0"/>
            </a:endParaRPr>
          </a:p>
          <a:p>
            <a:pPr>
              <a:buFontTx/>
              <a:buChar char="-"/>
            </a:pPr>
            <a:r>
              <a:rPr lang="en-US" sz="2400" b="1" dirty="0" err="1">
                <a:solidFill>
                  <a:schemeClr val="hlink"/>
                </a:solidFill>
                <a:latin typeface="AvantGarde Md BT" pitchFamily="34" charset="0"/>
              </a:rPr>
              <a:t>Dll</a:t>
            </a:r>
            <a:r>
              <a:rPr lang="en-US" sz="2400" b="1" dirty="0">
                <a:solidFill>
                  <a:schemeClr val="hlink"/>
                </a:solidFill>
                <a:latin typeface="AvantGarde Md BT" pitchFamily="34" charset="0"/>
              </a:rPr>
              <a:t>.</a:t>
            </a:r>
          </a:p>
        </p:txBody>
      </p:sp>
      <p:sp>
        <p:nvSpPr>
          <p:cNvPr id="20487" name="AutoShape 7"/>
          <p:cNvSpPr>
            <a:spLocks noChangeArrowheads="1"/>
          </p:cNvSpPr>
          <p:nvPr/>
        </p:nvSpPr>
        <p:spPr bwMode="auto">
          <a:xfrm rot="1144506">
            <a:off x="4211638" y="5157788"/>
            <a:ext cx="1152525" cy="358775"/>
          </a:xfrm>
          <a:prstGeom prst="rightArrow">
            <a:avLst>
              <a:gd name="adj1" fmla="val 50000"/>
              <a:gd name="adj2" fmla="val 80310"/>
            </a:avLst>
          </a:prstGeom>
          <a:solidFill>
            <a:srgbClr val="DF8DB0"/>
          </a:solidFill>
          <a:ln w="57150">
            <a:solidFill>
              <a:schemeClr val="tx1"/>
            </a:solidFill>
            <a:miter lim="800000"/>
            <a:headEnd/>
            <a:tailEnd/>
          </a:ln>
        </p:spPr>
        <p:txBody>
          <a:bodyPr wrap="none" anchor="ctr"/>
          <a:lstStyle/>
          <a:p>
            <a:endParaRPr lang="id-ID"/>
          </a:p>
        </p:txBody>
      </p:sp>
      <p:sp>
        <p:nvSpPr>
          <p:cNvPr id="20488" name="AutoShape 8"/>
          <p:cNvSpPr>
            <a:spLocks noChangeArrowheads="1"/>
          </p:cNvSpPr>
          <p:nvPr/>
        </p:nvSpPr>
        <p:spPr bwMode="auto">
          <a:xfrm>
            <a:off x="5580063" y="5445125"/>
            <a:ext cx="3095625" cy="1152525"/>
          </a:xfrm>
          <a:prstGeom prst="flowChartTerminator">
            <a:avLst/>
          </a:prstGeom>
          <a:solidFill>
            <a:schemeClr val="accent2">
              <a:lumMod val="20000"/>
              <a:lumOff val="80000"/>
            </a:schemeClr>
          </a:solidFill>
          <a:ln w="76200">
            <a:solidFill>
              <a:srgbClr val="996633"/>
            </a:solidFill>
            <a:miter lim="800000"/>
            <a:headEnd/>
            <a:tailEnd/>
          </a:ln>
        </p:spPr>
        <p:txBody>
          <a:bodyPr wrap="none" anchor="ctr"/>
          <a:lstStyle/>
          <a:p>
            <a:pPr algn="ctr"/>
            <a:r>
              <a:rPr lang="en-US" sz="2400" b="1" dirty="0">
                <a:solidFill>
                  <a:srgbClr val="000099"/>
                </a:solidFill>
              </a:rPr>
              <a:t>MEDIA TUMBUH</a:t>
            </a:r>
          </a:p>
          <a:p>
            <a:pPr algn="ctr"/>
            <a:r>
              <a:rPr lang="en-US" sz="2400" b="1" dirty="0">
                <a:solidFill>
                  <a:srgbClr val="000099"/>
                </a:solidFill>
              </a:rPr>
              <a:t>MIKROBA</a:t>
            </a:r>
          </a:p>
        </p:txBody>
      </p:sp>
      <p:sp>
        <p:nvSpPr>
          <p:cNvPr id="20489" name="AutoShape 9"/>
          <p:cNvSpPr>
            <a:spLocks noChangeArrowheads="1"/>
          </p:cNvSpPr>
          <p:nvPr/>
        </p:nvSpPr>
        <p:spPr bwMode="auto">
          <a:xfrm>
            <a:off x="6804025" y="4292600"/>
            <a:ext cx="792163" cy="1008063"/>
          </a:xfrm>
          <a:prstGeom prst="downArrow">
            <a:avLst>
              <a:gd name="adj1" fmla="val 50000"/>
              <a:gd name="adj2" fmla="val 31814"/>
            </a:avLst>
          </a:prstGeom>
          <a:solidFill>
            <a:srgbClr val="4F44A0"/>
          </a:solidFill>
          <a:ln w="57150">
            <a:solidFill>
              <a:schemeClr val="tx1"/>
            </a:solidFill>
            <a:miter lim="800000"/>
            <a:headEnd/>
            <a:tailEnd/>
          </a:ln>
        </p:spPr>
        <p:txBody>
          <a:bodyPr vert="eaVert" wrap="none" anchor="ctr"/>
          <a:lstStyle/>
          <a:p>
            <a:endParaRPr lang="id-ID"/>
          </a:p>
        </p:txBody>
      </p:sp>
    </p:spTree>
    <p:extLst>
      <p:ext uri="{BB962C8B-B14F-4D97-AF65-F5344CB8AC3E}">
        <p14:creationId xmlns:p14="http://schemas.microsoft.com/office/powerpoint/2010/main" val="26105040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blinds(horizontal)">
                                      <p:cBhvr>
                                        <p:cTn id="7" dur="500"/>
                                        <p:tgtEl>
                                          <p:spTgt spid="204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0483"/>
                                        </p:tgtEl>
                                        <p:attrNameLst>
                                          <p:attrName>style.visibility</p:attrName>
                                        </p:attrNameLst>
                                      </p:cBhvr>
                                      <p:to>
                                        <p:strVal val="visible"/>
                                      </p:to>
                                    </p:set>
                                    <p:animEffect transition="in" filter="box(in)">
                                      <p:cBhvr>
                                        <p:cTn id="12" dur="500"/>
                                        <p:tgtEl>
                                          <p:spTgt spid="2048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0484"/>
                                        </p:tgtEl>
                                        <p:attrNameLst>
                                          <p:attrName>style.visibility</p:attrName>
                                        </p:attrNameLst>
                                      </p:cBhvr>
                                      <p:to>
                                        <p:strVal val="visible"/>
                                      </p:to>
                                    </p:set>
                                    <p:anim calcmode="lin" valueType="num">
                                      <p:cBhvr additive="base">
                                        <p:cTn id="17" dur="500" fill="hold"/>
                                        <p:tgtEl>
                                          <p:spTgt spid="20484"/>
                                        </p:tgtEl>
                                        <p:attrNameLst>
                                          <p:attrName>ppt_x</p:attrName>
                                        </p:attrNameLst>
                                      </p:cBhvr>
                                      <p:tavLst>
                                        <p:tav tm="0">
                                          <p:val>
                                            <p:strVal val="#ppt_x"/>
                                          </p:val>
                                        </p:tav>
                                        <p:tav tm="100000">
                                          <p:val>
                                            <p:strVal val="#ppt_x"/>
                                          </p:val>
                                        </p:tav>
                                      </p:tavLst>
                                    </p:anim>
                                    <p:anim calcmode="lin" valueType="num">
                                      <p:cBhvr additive="base">
                                        <p:cTn id="18" dur="500" fill="hold"/>
                                        <p:tgtEl>
                                          <p:spTgt spid="20484"/>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20485"/>
                                        </p:tgtEl>
                                        <p:attrNameLst>
                                          <p:attrName>style.visibility</p:attrName>
                                        </p:attrNameLst>
                                      </p:cBhvr>
                                      <p:to>
                                        <p:strVal val="visible"/>
                                      </p:to>
                                    </p:set>
                                    <p:animEffect transition="in" filter="checkerboard(across)">
                                      <p:cBhvr>
                                        <p:cTn id="23" dur="500"/>
                                        <p:tgtEl>
                                          <p:spTgt spid="20485"/>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8" presetClass="entr" presetSubtype="16" fill="hold" grpId="0" nodeType="clickEffect">
                                  <p:stCondLst>
                                    <p:cond delay="0"/>
                                  </p:stCondLst>
                                  <p:childTnLst>
                                    <p:set>
                                      <p:cBhvr>
                                        <p:cTn id="27" dur="1" fill="hold">
                                          <p:stCondLst>
                                            <p:cond delay="0"/>
                                          </p:stCondLst>
                                        </p:cTn>
                                        <p:tgtEl>
                                          <p:spTgt spid="20486"/>
                                        </p:tgtEl>
                                        <p:attrNameLst>
                                          <p:attrName>style.visibility</p:attrName>
                                        </p:attrNameLst>
                                      </p:cBhvr>
                                      <p:to>
                                        <p:strVal val="visible"/>
                                      </p:to>
                                    </p:set>
                                    <p:animEffect transition="in" filter="diamond(in)">
                                      <p:cBhvr>
                                        <p:cTn id="28" dur="2000"/>
                                        <p:tgtEl>
                                          <p:spTgt spid="20486"/>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20489"/>
                                        </p:tgtEl>
                                        <p:attrNameLst>
                                          <p:attrName>style.visibility</p:attrName>
                                        </p:attrNameLst>
                                      </p:cBhvr>
                                      <p:to>
                                        <p:strVal val="visible"/>
                                      </p:to>
                                    </p:set>
                                    <p:animEffect transition="in" filter="wipe(down)">
                                      <p:cBhvr>
                                        <p:cTn id="33" dur="500"/>
                                        <p:tgtEl>
                                          <p:spTgt spid="20489"/>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20487"/>
                                        </p:tgtEl>
                                        <p:attrNameLst>
                                          <p:attrName>style.visibility</p:attrName>
                                        </p:attrNameLst>
                                      </p:cBhvr>
                                      <p:to>
                                        <p:strVal val="visible"/>
                                      </p:to>
                                    </p:set>
                                    <p:animEffect transition="in" filter="wipe(down)">
                                      <p:cBhvr>
                                        <p:cTn id="38" dur="500"/>
                                        <p:tgtEl>
                                          <p:spTgt spid="20487"/>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20488"/>
                                        </p:tgtEl>
                                        <p:attrNameLst>
                                          <p:attrName>style.visibility</p:attrName>
                                        </p:attrNameLst>
                                      </p:cBhvr>
                                      <p:to>
                                        <p:strVal val="visible"/>
                                      </p:to>
                                    </p:set>
                                    <p:animEffect transition="in" filter="checkerboard(across)">
                                      <p:cBhvr>
                                        <p:cTn id="43" dur="500"/>
                                        <p:tgtEl>
                                          <p:spTgt spid="204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animBg="1"/>
      <p:bldP spid="20483" grpId="0" animBg="1"/>
      <p:bldP spid="20484" grpId="0" animBg="1"/>
      <p:bldP spid="20485" grpId="0" animBg="1"/>
      <p:bldP spid="20486" grpId="0" animBg="1"/>
      <p:bldP spid="20487" grpId="0" animBg="1"/>
      <p:bldP spid="20488" grpId="0" animBg="1"/>
      <p:bldP spid="2048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AutoShape 4"/>
          <p:cNvSpPr>
            <a:spLocks noChangeArrowheads="1"/>
          </p:cNvSpPr>
          <p:nvPr/>
        </p:nvSpPr>
        <p:spPr bwMode="auto">
          <a:xfrm>
            <a:off x="2339975" y="188913"/>
            <a:ext cx="4681538" cy="1439862"/>
          </a:xfrm>
          <a:prstGeom prst="flowChartTerminator">
            <a:avLst/>
          </a:prstGeom>
          <a:solidFill>
            <a:srgbClr val="AEECEE"/>
          </a:solidFill>
          <a:ln w="76200">
            <a:solidFill>
              <a:srgbClr val="910B2E"/>
            </a:solidFill>
            <a:miter lim="800000"/>
            <a:headEnd/>
            <a:tailEnd/>
          </a:ln>
        </p:spPr>
        <p:txBody>
          <a:bodyPr wrap="none" anchor="ctr"/>
          <a:lstStyle/>
          <a:p>
            <a:pPr algn="ctr"/>
            <a:r>
              <a:rPr lang="en-US" sz="2800" b="1">
                <a:solidFill>
                  <a:srgbClr val="8741BB"/>
                </a:solidFill>
                <a:latin typeface="Dutch801 XBd BT" pitchFamily="18" charset="0"/>
              </a:rPr>
              <a:t>AKTIVITAS MIKROBA </a:t>
            </a:r>
          </a:p>
          <a:p>
            <a:pPr algn="ctr"/>
            <a:r>
              <a:rPr lang="en-US" sz="2800" b="1">
                <a:solidFill>
                  <a:srgbClr val="8741BB"/>
                </a:solidFill>
                <a:latin typeface="Dutch801 XBd BT" pitchFamily="18" charset="0"/>
              </a:rPr>
              <a:t>PADA BAHAN PANGAN</a:t>
            </a:r>
          </a:p>
        </p:txBody>
      </p:sp>
      <p:sp>
        <p:nvSpPr>
          <p:cNvPr id="4103" name="AutoShape 7"/>
          <p:cNvSpPr>
            <a:spLocks noChangeArrowheads="1"/>
          </p:cNvSpPr>
          <p:nvPr/>
        </p:nvSpPr>
        <p:spPr bwMode="auto">
          <a:xfrm>
            <a:off x="0" y="1916113"/>
            <a:ext cx="4140200" cy="1657350"/>
          </a:xfrm>
          <a:prstGeom prst="flowChartAlternateProcess">
            <a:avLst/>
          </a:prstGeom>
          <a:solidFill>
            <a:schemeClr val="accent3">
              <a:lumMod val="40000"/>
              <a:lumOff val="60000"/>
            </a:schemeClr>
          </a:solidFill>
          <a:ln w="76200">
            <a:solidFill>
              <a:schemeClr val="accent2"/>
            </a:solidFill>
            <a:miter lim="800000"/>
            <a:headEnd/>
            <a:tailEnd/>
          </a:ln>
        </p:spPr>
        <p:txBody>
          <a:bodyPr wrap="none" anchor="ctr"/>
          <a:lstStyle/>
          <a:p>
            <a:r>
              <a:rPr lang="en-US" sz="2400" b="1">
                <a:solidFill>
                  <a:srgbClr val="CC0000"/>
                </a:solidFill>
              </a:rPr>
              <a:t>MENGUNTUNGKAN:</a:t>
            </a:r>
          </a:p>
          <a:p>
            <a:pPr>
              <a:buFontTx/>
              <a:buChar char="•"/>
            </a:pPr>
            <a:r>
              <a:rPr lang="en-US" sz="2000" b="1">
                <a:solidFill>
                  <a:srgbClr val="CC0000"/>
                </a:solidFill>
              </a:rPr>
              <a:t> MENINGKATKAN GIZI</a:t>
            </a:r>
          </a:p>
          <a:p>
            <a:pPr>
              <a:buFontTx/>
              <a:buChar char="•"/>
            </a:pPr>
            <a:r>
              <a:rPr lang="en-US" sz="2000" b="1">
                <a:solidFill>
                  <a:srgbClr val="CC0000"/>
                </a:solidFill>
              </a:rPr>
              <a:t> MEMBENTUK AROMA &amp; RASA</a:t>
            </a:r>
          </a:p>
          <a:p>
            <a:pPr>
              <a:buFontTx/>
              <a:buChar char="•"/>
            </a:pPr>
            <a:r>
              <a:rPr lang="en-US" sz="2000" b="1">
                <a:solidFill>
                  <a:srgbClr val="CC0000"/>
                </a:solidFill>
              </a:rPr>
              <a:t> PENGAWET</a:t>
            </a:r>
          </a:p>
        </p:txBody>
      </p:sp>
      <p:sp>
        <p:nvSpPr>
          <p:cNvPr id="4106" name="AutoShape 10"/>
          <p:cNvSpPr>
            <a:spLocks noChangeArrowheads="1"/>
          </p:cNvSpPr>
          <p:nvPr/>
        </p:nvSpPr>
        <p:spPr bwMode="auto">
          <a:xfrm>
            <a:off x="4932363" y="1989138"/>
            <a:ext cx="3959225" cy="1727200"/>
          </a:xfrm>
          <a:prstGeom prst="roundRect">
            <a:avLst>
              <a:gd name="adj" fmla="val 16667"/>
            </a:avLst>
          </a:prstGeom>
          <a:solidFill>
            <a:srgbClr val="EBF1AD"/>
          </a:solidFill>
          <a:ln w="76200">
            <a:solidFill>
              <a:srgbClr val="003300"/>
            </a:solidFill>
            <a:round/>
            <a:headEnd/>
            <a:tailEnd/>
          </a:ln>
        </p:spPr>
        <p:txBody>
          <a:bodyPr wrap="none" anchor="ctr"/>
          <a:lstStyle/>
          <a:p>
            <a:r>
              <a:rPr lang="en-US" sz="2400" b="1">
                <a:solidFill>
                  <a:srgbClr val="9900CC"/>
                </a:solidFill>
                <a:latin typeface="Dutch801 XBd BT" pitchFamily="18" charset="0"/>
              </a:rPr>
              <a:t>MERUGIKAN</a:t>
            </a:r>
            <a:r>
              <a:rPr lang="en-US">
                <a:solidFill>
                  <a:srgbClr val="9900CC"/>
                </a:solidFill>
              </a:rPr>
              <a:t>:</a:t>
            </a:r>
          </a:p>
          <a:p>
            <a:r>
              <a:rPr lang="en-US" sz="2000" b="1">
                <a:solidFill>
                  <a:srgbClr val="5C2D7F"/>
                </a:solidFill>
                <a:latin typeface="AvantGarde Md BT" pitchFamily="34" charset="0"/>
              </a:rPr>
              <a:t>= MERUSAK STRUKTUR</a:t>
            </a:r>
          </a:p>
          <a:p>
            <a:r>
              <a:rPr lang="en-US" sz="2000" b="1">
                <a:solidFill>
                  <a:srgbClr val="5C2D7F"/>
                </a:solidFill>
                <a:latin typeface="AvantGarde Md BT" pitchFamily="34" charset="0"/>
              </a:rPr>
              <a:t>= MEMPRODUKSI TOKSIN</a:t>
            </a:r>
          </a:p>
          <a:p>
            <a:r>
              <a:rPr lang="en-US" sz="2000" b="1">
                <a:solidFill>
                  <a:srgbClr val="5C2D7F"/>
                </a:solidFill>
                <a:latin typeface="AvantGarde Md BT" pitchFamily="34" charset="0"/>
              </a:rPr>
              <a:t>= M. O . PATOGEN</a:t>
            </a:r>
          </a:p>
        </p:txBody>
      </p:sp>
      <p:sp>
        <p:nvSpPr>
          <p:cNvPr id="4108" name="AutoShape 12"/>
          <p:cNvSpPr>
            <a:spLocks noChangeArrowheads="1"/>
          </p:cNvSpPr>
          <p:nvPr/>
        </p:nvSpPr>
        <p:spPr bwMode="auto">
          <a:xfrm rot="1919372">
            <a:off x="1619250" y="620713"/>
            <a:ext cx="733425" cy="1214437"/>
          </a:xfrm>
          <a:prstGeom prst="curvedRightArrow">
            <a:avLst>
              <a:gd name="adj1" fmla="val 33117"/>
              <a:gd name="adj2" fmla="val 66234"/>
              <a:gd name="adj3" fmla="val 33333"/>
            </a:avLst>
          </a:prstGeom>
          <a:solidFill>
            <a:srgbClr val="62AE06"/>
          </a:solidFill>
          <a:ln w="57150">
            <a:solidFill>
              <a:schemeClr val="tx1"/>
            </a:solidFill>
            <a:miter lim="800000"/>
            <a:headEnd/>
            <a:tailEnd/>
          </a:ln>
        </p:spPr>
        <p:txBody>
          <a:bodyPr wrap="none" anchor="ctr"/>
          <a:lstStyle/>
          <a:p>
            <a:endParaRPr lang="id-ID"/>
          </a:p>
        </p:txBody>
      </p:sp>
      <p:sp>
        <p:nvSpPr>
          <p:cNvPr id="4109" name="AutoShape 13"/>
          <p:cNvSpPr>
            <a:spLocks noChangeArrowheads="1"/>
          </p:cNvSpPr>
          <p:nvPr/>
        </p:nvSpPr>
        <p:spPr bwMode="auto">
          <a:xfrm rot="-1208178">
            <a:off x="7092950" y="692150"/>
            <a:ext cx="733425" cy="1214438"/>
          </a:xfrm>
          <a:prstGeom prst="curvedLeftArrow">
            <a:avLst>
              <a:gd name="adj1" fmla="val 33117"/>
              <a:gd name="adj2" fmla="val 66234"/>
              <a:gd name="adj3" fmla="val 33333"/>
            </a:avLst>
          </a:prstGeom>
          <a:solidFill>
            <a:srgbClr val="800000"/>
          </a:solidFill>
          <a:ln w="57150">
            <a:solidFill>
              <a:srgbClr val="339933"/>
            </a:solidFill>
            <a:miter lim="800000"/>
            <a:headEnd/>
            <a:tailEnd/>
          </a:ln>
        </p:spPr>
        <p:txBody>
          <a:bodyPr wrap="none" anchor="ctr"/>
          <a:lstStyle/>
          <a:p>
            <a:endParaRPr lang="id-ID"/>
          </a:p>
        </p:txBody>
      </p:sp>
      <p:sp>
        <p:nvSpPr>
          <p:cNvPr id="4110" name="AutoShape 14"/>
          <p:cNvSpPr>
            <a:spLocks noChangeArrowheads="1"/>
          </p:cNvSpPr>
          <p:nvPr/>
        </p:nvSpPr>
        <p:spPr bwMode="auto">
          <a:xfrm>
            <a:off x="2411413" y="5516563"/>
            <a:ext cx="3960812" cy="1152525"/>
          </a:xfrm>
          <a:prstGeom prst="octagon">
            <a:avLst>
              <a:gd name="adj" fmla="val 29287"/>
            </a:avLst>
          </a:prstGeom>
          <a:solidFill>
            <a:srgbClr val="BEDB77"/>
          </a:solidFill>
          <a:ln w="76200">
            <a:solidFill>
              <a:srgbClr val="CC0000"/>
            </a:solidFill>
            <a:miter lim="800000"/>
            <a:headEnd/>
            <a:tailEnd/>
          </a:ln>
        </p:spPr>
        <p:txBody>
          <a:bodyPr wrap="none" anchor="ctr"/>
          <a:lstStyle/>
          <a:p>
            <a:pPr algn="ctr"/>
            <a:r>
              <a:rPr lang="en-US" sz="2400" b="1">
                <a:solidFill>
                  <a:srgbClr val="003399"/>
                </a:solidFill>
                <a:latin typeface="Dutch801 XBd BT" pitchFamily="18" charset="0"/>
              </a:rPr>
              <a:t>INDUSTRI PANGAN</a:t>
            </a:r>
          </a:p>
        </p:txBody>
      </p:sp>
      <p:sp>
        <p:nvSpPr>
          <p:cNvPr id="4112" name="AutoShape 16"/>
          <p:cNvSpPr>
            <a:spLocks/>
          </p:cNvSpPr>
          <p:nvPr/>
        </p:nvSpPr>
        <p:spPr bwMode="auto">
          <a:xfrm rot="-5400000">
            <a:off x="4211638" y="2492375"/>
            <a:ext cx="720725" cy="3025775"/>
          </a:xfrm>
          <a:prstGeom prst="leftBracket">
            <a:avLst>
              <a:gd name="adj" fmla="val 34985"/>
            </a:avLst>
          </a:prstGeom>
          <a:noFill/>
          <a:ln w="762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id-ID"/>
          </a:p>
        </p:txBody>
      </p:sp>
      <p:sp>
        <p:nvSpPr>
          <p:cNvPr id="4113" name="AutoShape 17"/>
          <p:cNvSpPr>
            <a:spLocks noChangeArrowheads="1"/>
          </p:cNvSpPr>
          <p:nvPr/>
        </p:nvSpPr>
        <p:spPr bwMode="auto">
          <a:xfrm>
            <a:off x="4211638" y="4365625"/>
            <a:ext cx="647700" cy="1008063"/>
          </a:xfrm>
          <a:prstGeom prst="downArrow">
            <a:avLst>
              <a:gd name="adj1" fmla="val 50000"/>
              <a:gd name="adj2" fmla="val 38909"/>
            </a:avLst>
          </a:prstGeom>
          <a:solidFill>
            <a:schemeClr val="accent1"/>
          </a:solidFill>
          <a:ln w="57150">
            <a:solidFill>
              <a:schemeClr val="tx1"/>
            </a:solidFill>
            <a:miter lim="800000"/>
            <a:headEnd/>
            <a:tailEnd/>
          </a:ln>
        </p:spPr>
        <p:txBody>
          <a:bodyPr vert="eaVert" wrap="none" anchor="ctr"/>
          <a:lstStyle/>
          <a:p>
            <a:endParaRPr lang="id-ID"/>
          </a:p>
        </p:txBody>
      </p:sp>
    </p:spTree>
    <p:extLst>
      <p:ext uri="{BB962C8B-B14F-4D97-AF65-F5344CB8AC3E}">
        <p14:creationId xmlns:p14="http://schemas.microsoft.com/office/powerpoint/2010/main" val="18781604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00"/>
                                        </p:tgtEl>
                                        <p:attrNameLst>
                                          <p:attrName>style.visibility</p:attrName>
                                        </p:attrNameLst>
                                      </p:cBhvr>
                                      <p:to>
                                        <p:strVal val="visible"/>
                                      </p:to>
                                    </p:set>
                                    <p:animEffect transition="in" filter="blinds(horizontal)">
                                      <p:cBhvr>
                                        <p:cTn id="7" dur="500"/>
                                        <p:tgtEl>
                                          <p:spTgt spid="41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108"/>
                                        </p:tgtEl>
                                        <p:attrNameLst>
                                          <p:attrName>style.visibility</p:attrName>
                                        </p:attrNameLst>
                                      </p:cBhvr>
                                      <p:to>
                                        <p:strVal val="visible"/>
                                      </p:to>
                                    </p:set>
                                    <p:anim calcmode="lin" valueType="num">
                                      <p:cBhvr additive="base">
                                        <p:cTn id="12" dur="500" fill="hold"/>
                                        <p:tgtEl>
                                          <p:spTgt spid="4108"/>
                                        </p:tgtEl>
                                        <p:attrNameLst>
                                          <p:attrName>ppt_x</p:attrName>
                                        </p:attrNameLst>
                                      </p:cBhvr>
                                      <p:tavLst>
                                        <p:tav tm="0">
                                          <p:val>
                                            <p:strVal val="#ppt_x"/>
                                          </p:val>
                                        </p:tav>
                                        <p:tav tm="100000">
                                          <p:val>
                                            <p:strVal val="#ppt_x"/>
                                          </p:val>
                                        </p:tav>
                                      </p:tavLst>
                                    </p:anim>
                                    <p:anim calcmode="lin" valueType="num">
                                      <p:cBhvr additive="base">
                                        <p:cTn id="13" dur="500" fill="hold"/>
                                        <p:tgtEl>
                                          <p:spTgt spid="4108"/>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4103"/>
                                        </p:tgtEl>
                                        <p:attrNameLst>
                                          <p:attrName>style.visibility</p:attrName>
                                        </p:attrNameLst>
                                      </p:cBhvr>
                                      <p:to>
                                        <p:strVal val="visible"/>
                                      </p:to>
                                    </p:set>
                                    <p:animEffect transition="in" filter="box(in)">
                                      <p:cBhvr>
                                        <p:cTn id="18" dur="500"/>
                                        <p:tgtEl>
                                          <p:spTgt spid="4103"/>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109"/>
                                        </p:tgtEl>
                                        <p:attrNameLst>
                                          <p:attrName>style.visibility</p:attrName>
                                        </p:attrNameLst>
                                      </p:cBhvr>
                                      <p:to>
                                        <p:strVal val="visible"/>
                                      </p:to>
                                    </p:set>
                                    <p:anim calcmode="lin" valueType="num">
                                      <p:cBhvr additive="base">
                                        <p:cTn id="23" dur="500" fill="hold"/>
                                        <p:tgtEl>
                                          <p:spTgt spid="4109"/>
                                        </p:tgtEl>
                                        <p:attrNameLst>
                                          <p:attrName>ppt_x</p:attrName>
                                        </p:attrNameLst>
                                      </p:cBhvr>
                                      <p:tavLst>
                                        <p:tav tm="0">
                                          <p:val>
                                            <p:strVal val="#ppt_x"/>
                                          </p:val>
                                        </p:tav>
                                        <p:tav tm="100000">
                                          <p:val>
                                            <p:strVal val="#ppt_x"/>
                                          </p:val>
                                        </p:tav>
                                      </p:tavLst>
                                    </p:anim>
                                    <p:anim calcmode="lin" valueType="num">
                                      <p:cBhvr additive="base">
                                        <p:cTn id="24" dur="500" fill="hold"/>
                                        <p:tgtEl>
                                          <p:spTgt spid="4109"/>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4106"/>
                                        </p:tgtEl>
                                        <p:attrNameLst>
                                          <p:attrName>style.visibility</p:attrName>
                                        </p:attrNameLst>
                                      </p:cBhvr>
                                      <p:to>
                                        <p:strVal val="visible"/>
                                      </p:to>
                                    </p:set>
                                    <p:animEffect transition="in" filter="checkerboard(across)">
                                      <p:cBhvr>
                                        <p:cTn id="29" dur="500"/>
                                        <p:tgtEl>
                                          <p:spTgt spid="4106"/>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4112"/>
                                        </p:tgtEl>
                                        <p:attrNameLst>
                                          <p:attrName>style.visibility</p:attrName>
                                        </p:attrNameLst>
                                      </p:cBhvr>
                                      <p:to>
                                        <p:strVal val="visible"/>
                                      </p:to>
                                    </p:set>
                                    <p:anim calcmode="lin" valueType="num">
                                      <p:cBhvr additive="base">
                                        <p:cTn id="34" dur="500" fill="hold"/>
                                        <p:tgtEl>
                                          <p:spTgt spid="4112"/>
                                        </p:tgtEl>
                                        <p:attrNameLst>
                                          <p:attrName>ppt_x</p:attrName>
                                        </p:attrNameLst>
                                      </p:cBhvr>
                                      <p:tavLst>
                                        <p:tav tm="0">
                                          <p:val>
                                            <p:strVal val="#ppt_x"/>
                                          </p:val>
                                        </p:tav>
                                        <p:tav tm="100000">
                                          <p:val>
                                            <p:strVal val="#ppt_x"/>
                                          </p:val>
                                        </p:tav>
                                      </p:tavLst>
                                    </p:anim>
                                    <p:anim calcmode="lin" valueType="num">
                                      <p:cBhvr additive="base">
                                        <p:cTn id="35" dur="500" fill="hold"/>
                                        <p:tgtEl>
                                          <p:spTgt spid="4112"/>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4113"/>
                                        </p:tgtEl>
                                        <p:attrNameLst>
                                          <p:attrName>style.visibility</p:attrName>
                                        </p:attrNameLst>
                                      </p:cBhvr>
                                      <p:to>
                                        <p:strVal val="visible"/>
                                      </p:to>
                                    </p:set>
                                    <p:animEffect transition="in" filter="wipe(down)">
                                      <p:cBhvr>
                                        <p:cTn id="40" dur="500"/>
                                        <p:tgtEl>
                                          <p:spTgt spid="4113"/>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8" presetClass="entr" presetSubtype="16" fill="hold" grpId="0" nodeType="clickEffect">
                                  <p:stCondLst>
                                    <p:cond delay="0"/>
                                  </p:stCondLst>
                                  <p:childTnLst>
                                    <p:set>
                                      <p:cBhvr>
                                        <p:cTn id="44" dur="1" fill="hold">
                                          <p:stCondLst>
                                            <p:cond delay="0"/>
                                          </p:stCondLst>
                                        </p:cTn>
                                        <p:tgtEl>
                                          <p:spTgt spid="4110"/>
                                        </p:tgtEl>
                                        <p:attrNameLst>
                                          <p:attrName>style.visibility</p:attrName>
                                        </p:attrNameLst>
                                      </p:cBhvr>
                                      <p:to>
                                        <p:strVal val="visible"/>
                                      </p:to>
                                    </p:set>
                                    <p:animEffect transition="in" filter="diamond(in)">
                                      <p:cBhvr>
                                        <p:cTn id="45" dur="2000"/>
                                        <p:tgtEl>
                                          <p:spTgt spid="4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animBg="1"/>
      <p:bldP spid="4103" grpId="0" animBg="1"/>
      <p:bldP spid="4106" grpId="0" animBg="1"/>
      <p:bldP spid="4108" grpId="0" animBg="1"/>
      <p:bldP spid="4109" grpId="0" animBg="1"/>
      <p:bldP spid="4110" grpId="0" animBg="1"/>
      <p:bldP spid="4112" grpId="0" animBg="1"/>
      <p:bldP spid="41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611188" y="404813"/>
            <a:ext cx="4248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id-ID"/>
          </a:p>
        </p:txBody>
      </p:sp>
      <p:sp>
        <p:nvSpPr>
          <p:cNvPr id="5128" name="Rectangle 8"/>
          <p:cNvSpPr>
            <a:spLocks noChangeArrowheads="1"/>
          </p:cNvSpPr>
          <p:nvPr/>
        </p:nvSpPr>
        <p:spPr bwMode="auto">
          <a:xfrm>
            <a:off x="250825" y="0"/>
            <a:ext cx="8713788" cy="6524625"/>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r>
              <a:rPr lang="en-US" sz="3200" b="1" dirty="0">
                <a:solidFill>
                  <a:srgbClr val="A50021"/>
                </a:solidFill>
                <a:latin typeface="Dutch801 XBd BT" pitchFamily="18" charset="0"/>
              </a:rPr>
              <a:t>PROSES INDUSTRI PANGAN</a:t>
            </a:r>
            <a:r>
              <a:rPr lang="en-US" sz="3200" dirty="0">
                <a:solidFill>
                  <a:srgbClr val="A50021"/>
                </a:solidFill>
              </a:rPr>
              <a:t>:</a:t>
            </a:r>
          </a:p>
          <a:p>
            <a:endParaRPr lang="en-US" sz="3200" dirty="0">
              <a:solidFill>
                <a:srgbClr val="A50021"/>
              </a:solidFill>
            </a:endParaRPr>
          </a:p>
          <a:p>
            <a:r>
              <a:rPr lang="en-US" sz="2400" b="1" dirty="0" err="1">
                <a:solidFill>
                  <a:schemeClr val="accent2"/>
                </a:solidFill>
                <a:latin typeface="AvantGarde Md BT" pitchFamily="34" charset="0"/>
              </a:rPr>
              <a:t>Meliputi</a:t>
            </a:r>
            <a:r>
              <a:rPr lang="en-US" sz="2400" b="1" dirty="0">
                <a:solidFill>
                  <a:schemeClr val="accent2"/>
                </a:solidFill>
                <a:latin typeface="AvantGarde Md BT" pitchFamily="34" charset="0"/>
              </a:rPr>
              <a:t>:</a:t>
            </a:r>
          </a:p>
          <a:p>
            <a:r>
              <a:rPr lang="en-US" sz="2400" b="1" dirty="0">
                <a:solidFill>
                  <a:schemeClr val="accent2"/>
                </a:solidFill>
                <a:latin typeface="AvantGarde Md BT" pitchFamily="34" charset="0"/>
              </a:rPr>
              <a:t>@ PENGOLAHAN</a:t>
            </a:r>
          </a:p>
          <a:p>
            <a:endParaRPr lang="en-US" sz="2400" b="1" dirty="0">
              <a:solidFill>
                <a:schemeClr val="accent2"/>
              </a:solidFill>
              <a:latin typeface="AvantGarde Md BT" pitchFamily="34" charset="0"/>
            </a:endParaRPr>
          </a:p>
          <a:p>
            <a:r>
              <a:rPr lang="en-US" sz="2400" b="1" dirty="0">
                <a:solidFill>
                  <a:schemeClr val="accent2"/>
                </a:solidFill>
                <a:latin typeface="AvantGarde Md BT" pitchFamily="34" charset="0"/>
              </a:rPr>
              <a:t>@ PENGAWET</a:t>
            </a:r>
          </a:p>
          <a:p>
            <a:r>
              <a:rPr lang="en-US" sz="2400" b="1" dirty="0">
                <a:latin typeface="AvantGarde Md BT" pitchFamily="34" charset="0"/>
              </a:rPr>
              <a:t>	</a:t>
            </a:r>
            <a:r>
              <a:rPr lang="en-US" sz="2400" b="1" dirty="0">
                <a:solidFill>
                  <a:srgbClr val="006600"/>
                </a:solidFill>
                <a:latin typeface="AvantGarde Md BT" pitchFamily="34" charset="0"/>
              </a:rPr>
              <a:t>- </a:t>
            </a:r>
            <a:r>
              <a:rPr lang="en-US" sz="2400" b="1" dirty="0" err="1">
                <a:solidFill>
                  <a:srgbClr val="006600"/>
                </a:solidFill>
                <a:latin typeface="AvantGarde Md BT" pitchFamily="34" charset="0"/>
              </a:rPr>
              <a:t>Kemis</a:t>
            </a:r>
            <a:r>
              <a:rPr lang="en-US" sz="2400" b="1" dirty="0">
                <a:solidFill>
                  <a:srgbClr val="006600"/>
                </a:solidFill>
                <a:latin typeface="AvantGarde Md BT" pitchFamily="34" charset="0"/>
              </a:rPr>
              <a:t>               </a:t>
            </a:r>
            <a:r>
              <a:rPr lang="en-US" sz="2400" b="1" dirty="0" err="1">
                <a:solidFill>
                  <a:srgbClr val="006600"/>
                </a:solidFill>
                <a:latin typeface="AvantGarde Md BT" pitchFamily="34" charset="0"/>
              </a:rPr>
              <a:t>antimikroba</a:t>
            </a:r>
            <a:r>
              <a:rPr lang="en-US" sz="2400" b="1" dirty="0">
                <a:solidFill>
                  <a:srgbClr val="006600"/>
                </a:solidFill>
                <a:latin typeface="AvantGarde Md BT" pitchFamily="34" charset="0"/>
              </a:rPr>
              <a:t>, </a:t>
            </a:r>
            <a:r>
              <a:rPr lang="en-US" sz="2400" b="1" dirty="0" err="1">
                <a:solidFill>
                  <a:srgbClr val="006600"/>
                </a:solidFill>
                <a:latin typeface="AvantGarde Md BT" pitchFamily="34" charset="0"/>
              </a:rPr>
              <a:t>asam</a:t>
            </a:r>
            <a:r>
              <a:rPr lang="en-US" sz="2400" b="1" dirty="0">
                <a:solidFill>
                  <a:srgbClr val="006600"/>
                </a:solidFill>
                <a:latin typeface="AvantGarde Md BT" pitchFamily="34" charset="0"/>
              </a:rPr>
              <a:t> </a:t>
            </a:r>
            <a:r>
              <a:rPr lang="en-US" sz="2400" b="1" dirty="0" err="1">
                <a:solidFill>
                  <a:srgbClr val="006600"/>
                </a:solidFill>
                <a:latin typeface="AvantGarde Md BT" pitchFamily="34" charset="0"/>
              </a:rPr>
              <a:t>organik</a:t>
            </a:r>
            <a:r>
              <a:rPr lang="en-US" sz="2400" b="1" dirty="0">
                <a:solidFill>
                  <a:srgbClr val="006600"/>
                </a:solidFill>
                <a:latin typeface="AvantGarde Md BT" pitchFamily="34" charset="0"/>
              </a:rPr>
              <a:t>,</a:t>
            </a:r>
          </a:p>
          <a:p>
            <a:r>
              <a:rPr lang="en-US" sz="2400" b="1" dirty="0">
                <a:solidFill>
                  <a:srgbClr val="006600"/>
                </a:solidFill>
                <a:latin typeface="AvantGarde Md BT" pitchFamily="34" charset="0"/>
              </a:rPr>
              <a:t>                                       </a:t>
            </a:r>
            <a:r>
              <a:rPr lang="en-US" sz="2400" b="1" dirty="0" err="1">
                <a:solidFill>
                  <a:srgbClr val="006600"/>
                </a:solidFill>
                <a:latin typeface="AvantGarde Md BT" pitchFamily="34" charset="0"/>
              </a:rPr>
              <a:t>rempah-rempah</a:t>
            </a:r>
            <a:r>
              <a:rPr lang="en-US" sz="2400" b="1" dirty="0">
                <a:solidFill>
                  <a:srgbClr val="006600"/>
                </a:solidFill>
                <a:latin typeface="AvantGarde Md BT" pitchFamily="34" charset="0"/>
              </a:rPr>
              <a:t> , </a:t>
            </a:r>
            <a:r>
              <a:rPr lang="en-US" sz="2400" b="1" dirty="0" err="1">
                <a:solidFill>
                  <a:srgbClr val="006600"/>
                </a:solidFill>
                <a:latin typeface="AvantGarde Md BT" pitchFamily="34" charset="0"/>
              </a:rPr>
              <a:t>asap</a:t>
            </a:r>
            <a:endParaRPr lang="en-US" sz="2400" b="1" dirty="0">
              <a:solidFill>
                <a:srgbClr val="006600"/>
              </a:solidFill>
              <a:latin typeface="AvantGarde Md BT" pitchFamily="34" charset="0"/>
            </a:endParaRPr>
          </a:p>
          <a:p>
            <a:r>
              <a:rPr lang="en-US" sz="2400" b="1" dirty="0">
                <a:solidFill>
                  <a:srgbClr val="006600"/>
                </a:solidFill>
                <a:latin typeface="AvantGarde Md BT" pitchFamily="34" charset="0"/>
              </a:rPr>
              <a:t>	- </a:t>
            </a:r>
            <a:r>
              <a:rPr lang="en-US" sz="2400" b="1" dirty="0" err="1">
                <a:solidFill>
                  <a:srgbClr val="006600"/>
                </a:solidFill>
                <a:latin typeface="AvantGarde Md BT" pitchFamily="34" charset="0"/>
              </a:rPr>
              <a:t>Fisik</a:t>
            </a:r>
            <a:r>
              <a:rPr lang="en-US" sz="2400" b="1" dirty="0">
                <a:solidFill>
                  <a:srgbClr val="006600"/>
                </a:solidFill>
                <a:latin typeface="AvantGarde Md BT" pitchFamily="34" charset="0"/>
              </a:rPr>
              <a:t>                  </a:t>
            </a:r>
            <a:r>
              <a:rPr lang="en-US" sz="2400" b="1" dirty="0" err="1">
                <a:solidFill>
                  <a:srgbClr val="006600"/>
                </a:solidFill>
                <a:latin typeface="AvantGarde Md BT" pitchFamily="34" charset="0"/>
              </a:rPr>
              <a:t>Pemanasan</a:t>
            </a:r>
            <a:r>
              <a:rPr lang="en-US" sz="2400" b="1" dirty="0">
                <a:solidFill>
                  <a:srgbClr val="006600"/>
                </a:solidFill>
                <a:latin typeface="AvantGarde Md BT" pitchFamily="34" charset="0"/>
              </a:rPr>
              <a:t>, </a:t>
            </a:r>
            <a:r>
              <a:rPr lang="en-US" sz="2400" b="1" dirty="0" err="1">
                <a:solidFill>
                  <a:srgbClr val="006600"/>
                </a:solidFill>
                <a:latin typeface="AvantGarde Md BT" pitchFamily="34" charset="0"/>
              </a:rPr>
              <a:t>pendinginan</a:t>
            </a:r>
            <a:r>
              <a:rPr lang="en-US" sz="2400" b="1" dirty="0">
                <a:solidFill>
                  <a:srgbClr val="006600"/>
                </a:solidFill>
                <a:latin typeface="AvantGarde Md BT" pitchFamily="34" charset="0"/>
              </a:rPr>
              <a:t>, </a:t>
            </a:r>
            <a:r>
              <a:rPr lang="en-US" sz="2400" b="1" dirty="0" err="1">
                <a:solidFill>
                  <a:srgbClr val="006600"/>
                </a:solidFill>
                <a:latin typeface="AvantGarde Md BT" pitchFamily="34" charset="0"/>
              </a:rPr>
              <a:t>radiasi</a:t>
            </a:r>
            <a:endParaRPr lang="en-US" sz="2400" b="1" dirty="0">
              <a:solidFill>
                <a:srgbClr val="006600"/>
              </a:solidFill>
              <a:latin typeface="AvantGarde Md BT" pitchFamily="34" charset="0"/>
            </a:endParaRPr>
          </a:p>
          <a:p>
            <a:r>
              <a:rPr lang="en-US" sz="2400" b="1" dirty="0">
                <a:solidFill>
                  <a:srgbClr val="006600"/>
                </a:solidFill>
                <a:latin typeface="AvantGarde Md BT" pitchFamily="34" charset="0"/>
              </a:rPr>
              <a:t>	- </a:t>
            </a:r>
            <a:r>
              <a:rPr lang="en-US" sz="2400" b="1" dirty="0" err="1">
                <a:solidFill>
                  <a:srgbClr val="006600"/>
                </a:solidFill>
                <a:latin typeface="AvantGarde Md BT" pitchFamily="34" charset="0"/>
              </a:rPr>
              <a:t>Fermentasi</a:t>
            </a:r>
            <a:r>
              <a:rPr lang="en-US" sz="2400" b="1" dirty="0">
                <a:solidFill>
                  <a:srgbClr val="006600"/>
                </a:solidFill>
                <a:latin typeface="AvantGarde Md BT" pitchFamily="34" charset="0"/>
              </a:rPr>
              <a:t>          </a:t>
            </a:r>
            <a:r>
              <a:rPr lang="en-US" sz="2400" b="1" dirty="0" err="1">
                <a:solidFill>
                  <a:srgbClr val="006600"/>
                </a:solidFill>
                <a:latin typeface="AvantGarde Md BT" pitchFamily="34" charset="0"/>
              </a:rPr>
              <a:t>Spontan</a:t>
            </a:r>
            <a:r>
              <a:rPr lang="en-US" sz="2400" b="1" dirty="0">
                <a:solidFill>
                  <a:srgbClr val="006600"/>
                </a:solidFill>
                <a:latin typeface="AvantGarde Md BT" pitchFamily="34" charset="0"/>
              </a:rPr>
              <a:t> (</a:t>
            </a:r>
            <a:r>
              <a:rPr lang="en-US" sz="2400" b="1" dirty="0" err="1">
                <a:solidFill>
                  <a:srgbClr val="006600"/>
                </a:solidFill>
                <a:latin typeface="AvantGarde Md BT" pitchFamily="34" charset="0"/>
              </a:rPr>
              <a:t>dengan</a:t>
            </a:r>
            <a:r>
              <a:rPr lang="en-US" sz="2400" b="1" dirty="0">
                <a:solidFill>
                  <a:srgbClr val="006600"/>
                </a:solidFill>
                <a:latin typeface="AvantGarde Md BT" pitchFamily="34" charset="0"/>
              </a:rPr>
              <a:t> </a:t>
            </a:r>
            <a:r>
              <a:rPr lang="en-US" sz="2400" b="1" dirty="0" err="1">
                <a:solidFill>
                  <a:srgbClr val="006600"/>
                </a:solidFill>
                <a:latin typeface="AvantGarde Md BT" pitchFamily="34" charset="0"/>
              </a:rPr>
              <a:t>garam</a:t>
            </a:r>
            <a:r>
              <a:rPr lang="en-US" sz="2400" b="1" dirty="0">
                <a:solidFill>
                  <a:srgbClr val="006600"/>
                </a:solidFill>
                <a:latin typeface="AvantGarde Md BT" pitchFamily="34" charset="0"/>
              </a:rPr>
              <a:t>), </a:t>
            </a:r>
            <a:r>
              <a:rPr lang="en-US" sz="2400" b="1" dirty="0" err="1">
                <a:solidFill>
                  <a:srgbClr val="006600"/>
                </a:solidFill>
                <a:latin typeface="AvantGarde Md BT" pitchFamily="34" charset="0"/>
              </a:rPr>
              <a:t>inokulum</a:t>
            </a:r>
            <a:endParaRPr lang="en-US" sz="2400" b="1" dirty="0">
              <a:solidFill>
                <a:srgbClr val="006600"/>
              </a:solidFill>
              <a:latin typeface="AvantGarde Md BT" pitchFamily="34" charset="0"/>
            </a:endParaRPr>
          </a:p>
          <a:p>
            <a:endParaRPr lang="en-US" sz="2400" b="1" dirty="0">
              <a:solidFill>
                <a:srgbClr val="006600"/>
              </a:solidFill>
              <a:latin typeface="AvantGarde Md BT" pitchFamily="34" charset="0"/>
            </a:endParaRPr>
          </a:p>
          <a:p>
            <a:r>
              <a:rPr lang="en-US" sz="2400" b="1" dirty="0">
                <a:solidFill>
                  <a:schemeClr val="accent2"/>
                </a:solidFill>
                <a:latin typeface="AvantGarde Md BT" pitchFamily="34" charset="0"/>
              </a:rPr>
              <a:t>@ PENGEMASAN/PENGALENGAN</a:t>
            </a:r>
          </a:p>
          <a:p>
            <a:endParaRPr lang="en-US" sz="2400" b="1" dirty="0">
              <a:solidFill>
                <a:schemeClr val="accent2"/>
              </a:solidFill>
              <a:latin typeface="AvantGarde Md BT" pitchFamily="34" charset="0"/>
            </a:endParaRPr>
          </a:p>
          <a:p>
            <a:endParaRPr lang="en-US" sz="2400" b="1" dirty="0">
              <a:solidFill>
                <a:schemeClr val="accent2"/>
              </a:solidFill>
              <a:latin typeface="Dutch801 XBd BT" pitchFamily="18" charset="0"/>
            </a:endParaRPr>
          </a:p>
          <a:p>
            <a:endParaRPr lang="en-US" sz="2400" b="1" dirty="0">
              <a:solidFill>
                <a:schemeClr val="accent2"/>
              </a:solidFill>
              <a:latin typeface="Dutch801 XBd BT" pitchFamily="18" charset="0"/>
            </a:endParaRPr>
          </a:p>
          <a:p>
            <a:endParaRPr lang="en-US" sz="2400" b="1" dirty="0">
              <a:latin typeface="Dutch801 XBd BT" pitchFamily="18" charset="0"/>
            </a:endParaRPr>
          </a:p>
        </p:txBody>
      </p:sp>
      <p:sp>
        <p:nvSpPr>
          <p:cNvPr id="5124" name="Line 10"/>
          <p:cNvSpPr>
            <a:spLocks noChangeShapeType="1"/>
          </p:cNvSpPr>
          <p:nvPr/>
        </p:nvSpPr>
        <p:spPr bwMode="auto">
          <a:xfrm>
            <a:off x="2411413" y="2924175"/>
            <a:ext cx="1008062" cy="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5125" name="Line 11"/>
          <p:cNvSpPr>
            <a:spLocks noChangeShapeType="1"/>
          </p:cNvSpPr>
          <p:nvPr/>
        </p:nvSpPr>
        <p:spPr bwMode="auto">
          <a:xfrm>
            <a:off x="2339975" y="3573463"/>
            <a:ext cx="1079500" cy="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5126" name="Line 12"/>
          <p:cNvSpPr>
            <a:spLocks noChangeShapeType="1"/>
          </p:cNvSpPr>
          <p:nvPr/>
        </p:nvSpPr>
        <p:spPr bwMode="auto">
          <a:xfrm>
            <a:off x="3059113" y="4005263"/>
            <a:ext cx="720725" cy="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Tree>
    <p:extLst>
      <p:ext uri="{BB962C8B-B14F-4D97-AF65-F5344CB8AC3E}">
        <p14:creationId xmlns:p14="http://schemas.microsoft.com/office/powerpoint/2010/main" val="6947054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128">
                                            <p:txEl>
                                              <p:pRg st="0" end="0"/>
                                            </p:txEl>
                                          </p:spTgt>
                                        </p:tgtEl>
                                        <p:attrNameLst>
                                          <p:attrName>style.visibility</p:attrName>
                                        </p:attrNameLst>
                                      </p:cBhvr>
                                      <p:to>
                                        <p:strVal val="visible"/>
                                      </p:to>
                                    </p:set>
                                    <p:animEffect transition="in" filter="blinds(horizontal)">
                                      <p:cBhvr>
                                        <p:cTn id="7" dur="500"/>
                                        <p:tgtEl>
                                          <p:spTgt spid="512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5128">
                                            <p:txEl>
                                              <p:pRg st="2" end="2"/>
                                            </p:txEl>
                                          </p:spTgt>
                                        </p:tgtEl>
                                        <p:attrNameLst>
                                          <p:attrName>style.visibility</p:attrName>
                                        </p:attrNameLst>
                                      </p:cBhvr>
                                      <p:to>
                                        <p:strVal val="visible"/>
                                      </p:to>
                                    </p:set>
                                    <p:animEffect transition="in" filter="blinds(horizontal)">
                                      <p:cBhvr>
                                        <p:cTn id="12" dur="500"/>
                                        <p:tgtEl>
                                          <p:spTgt spid="5128">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5128">
                                            <p:txEl>
                                              <p:pRg st="3" end="3"/>
                                            </p:txEl>
                                          </p:spTgt>
                                        </p:tgtEl>
                                        <p:attrNameLst>
                                          <p:attrName>style.visibility</p:attrName>
                                        </p:attrNameLst>
                                      </p:cBhvr>
                                      <p:to>
                                        <p:strVal val="visible"/>
                                      </p:to>
                                    </p:set>
                                    <p:animEffect transition="in" filter="box(in)">
                                      <p:cBhvr>
                                        <p:cTn id="17" dur="500"/>
                                        <p:tgtEl>
                                          <p:spTgt spid="5128">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nodeType="clickEffect">
                                  <p:stCondLst>
                                    <p:cond delay="0"/>
                                  </p:stCondLst>
                                  <p:childTnLst>
                                    <p:set>
                                      <p:cBhvr>
                                        <p:cTn id="21" dur="1" fill="hold">
                                          <p:stCondLst>
                                            <p:cond delay="0"/>
                                          </p:stCondLst>
                                        </p:cTn>
                                        <p:tgtEl>
                                          <p:spTgt spid="5128">
                                            <p:txEl>
                                              <p:pRg st="5" end="5"/>
                                            </p:txEl>
                                          </p:spTgt>
                                        </p:tgtEl>
                                        <p:attrNameLst>
                                          <p:attrName>style.visibility</p:attrName>
                                        </p:attrNameLst>
                                      </p:cBhvr>
                                      <p:to>
                                        <p:strVal val="visible"/>
                                      </p:to>
                                    </p:set>
                                    <p:animEffect transition="in" filter="diamond(in)">
                                      <p:cBhvr>
                                        <p:cTn id="22" dur="2000"/>
                                        <p:tgtEl>
                                          <p:spTgt spid="5128">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5128">
                                            <p:txEl>
                                              <p:pRg st="6" end="6"/>
                                            </p:txEl>
                                          </p:spTgt>
                                        </p:tgtEl>
                                        <p:attrNameLst>
                                          <p:attrName>style.visibility</p:attrName>
                                        </p:attrNameLst>
                                      </p:cBhvr>
                                      <p:to>
                                        <p:strVal val="visible"/>
                                      </p:to>
                                    </p:set>
                                    <p:animEffect transition="in" filter="box(in)">
                                      <p:cBhvr>
                                        <p:cTn id="27" dur="500"/>
                                        <p:tgtEl>
                                          <p:spTgt spid="5128">
                                            <p:txEl>
                                              <p:pRg st="6" end="6"/>
                                            </p:txEl>
                                          </p:spTgt>
                                        </p:tgtEl>
                                      </p:cBhvr>
                                    </p:animEffect>
                                  </p:childTnLst>
                                </p:cTn>
                              </p:par>
                              <p:par>
                                <p:cTn id="28" presetID="4" presetClass="entr" presetSubtype="16" fill="hold" nodeType="withEffect">
                                  <p:stCondLst>
                                    <p:cond delay="0"/>
                                  </p:stCondLst>
                                  <p:childTnLst>
                                    <p:set>
                                      <p:cBhvr>
                                        <p:cTn id="29" dur="1" fill="hold">
                                          <p:stCondLst>
                                            <p:cond delay="0"/>
                                          </p:stCondLst>
                                        </p:cTn>
                                        <p:tgtEl>
                                          <p:spTgt spid="5128">
                                            <p:txEl>
                                              <p:pRg st="7" end="7"/>
                                            </p:txEl>
                                          </p:spTgt>
                                        </p:tgtEl>
                                        <p:attrNameLst>
                                          <p:attrName>style.visibility</p:attrName>
                                        </p:attrNameLst>
                                      </p:cBhvr>
                                      <p:to>
                                        <p:strVal val="visible"/>
                                      </p:to>
                                    </p:set>
                                    <p:animEffect transition="in" filter="box(in)">
                                      <p:cBhvr>
                                        <p:cTn id="30" dur="500"/>
                                        <p:tgtEl>
                                          <p:spTgt spid="5128">
                                            <p:txEl>
                                              <p:pRg st="7" end="7"/>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nodeType="clickEffect">
                                  <p:stCondLst>
                                    <p:cond delay="0"/>
                                  </p:stCondLst>
                                  <p:childTnLst>
                                    <p:set>
                                      <p:cBhvr>
                                        <p:cTn id="34" dur="1" fill="hold">
                                          <p:stCondLst>
                                            <p:cond delay="0"/>
                                          </p:stCondLst>
                                        </p:cTn>
                                        <p:tgtEl>
                                          <p:spTgt spid="5128">
                                            <p:txEl>
                                              <p:pRg st="8" end="8"/>
                                            </p:txEl>
                                          </p:spTgt>
                                        </p:tgtEl>
                                        <p:attrNameLst>
                                          <p:attrName>style.visibility</p:attrName>
                                        </p:attrNameLst>
                                      </p:cBhvr>
                                      <p:to>
                                        <p:strVal val="visible"/>
                                      </p:to>
                                    </p:set>
                                    <p:anim calcmode="lin" valueType="num">
                                      <p:cBhvr additive="base">
                                        <p:cTn id="35" dur="500" fill="hold"/>
                                        <p:tgtEl>
                                          <p:spTgt spid="5128">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5128">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4" fill="hold" nodeType="clickEffect">
                                  <p:stCondLst>
                                    <p:cond delay="0"/>
                                  </p:stCondLst>
                                  <p:childTnLst>
                                    <p:set>
                                      <p:cBhvr>
                                        <p:cTn id="40" dur="1" fill="hold">
                                          <p:stCondLst>
                                            <p:cond delay="0"/>
                                          </p:stCondLst>
                                        </p:cTn>
                                        <p:tgtEl>
                                          <p:spTgt spid="5128">
                                            <p:txEl>
                                              <p:pRg st="9" end="9"/>
                                            </p:txEl>
                                          </p:spTgt>
                                        </p:tgtEl>
                                        <p:attrNameLst>
                                          <p:attrName>style.visibility</p:attrName>
                                        </p:attrNameLst>
                                      </p:cBhvr>
                                      <p:to>
                                        <p:strVal val="visible"/>
                                      </p:to>
                                    </p:set>
                                    <p:animEffect transition="in" filter="wipe(down)">
                                      <p:cBhvr>
                                        <p:cTn id="41" dur="500"/>
                                        <p:tgtEl>
                                          <p:spTgt spid="5128">
                                            <p:txEl>
                                              <p:pRg st="9" end="9"/>
                                            </p:txEl>
                                          </p:spTgt>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 presetClass="entr" presetSubtype="10" fill="hold" nodeType="clickEffect">
                                  <p:stCondLst>
                                    <p:cond delay="0"/>
                                  </p:stCondLst>
                                  <p:childTnLst>
                                    <p:set>
                                      <p:cBhvr>
                                        <p:cTn id="45" dur="1" fill="hold">
                                          <p:stCondLst>
                                            <p:cond delay="0"/>
                                          </p:stCondLst>
                                        </p:cTn>
                                        <p:tgtEl>
                                          <p:spTgt spid="5128">
                                            <p:txEl>
                                              <p:pRg st="11" end="11"/>
                                            </p:txEl>
                                          </p:spTgt>
                                        </p:tgtEl>
                                        <p:attrNameLst>
                                          <p:attrName>style.visibility</p:attrName>
                                        </p:attrNameLst>
                                      </p:cBhvr>
                                      <p:to>
                                        <p:strVal val="visible"/>
                                      </p:to>
                                    </p:set>
                                    <p:animEffect transition="in" filter="checkerboard(across)">
                                      <p:cBhvr>
                                        <p:cTn id="46" dur="500"/>
                                        <p:tgtEl>
                                          <p:spTgt spid="5128">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0" y="188913"/>
            <a:ext cx="37084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endParaRPr lang="id-ID"/>
          </a:p>
        </p:txBody>
      </p:sp>
      <p:sp>
        <p:nvSpPr>
          <p:cNvPr id="8197" name="Text Box 5"/>
          <p:cNvSpPr txBox="1">
            <a:spLocks noChangeArrowheads="1"/>
          </p:cNvSpPr>
          <p:nvPr/>
        </p:nvSpPr>
        <p:spPr bwMode="auto">
          <a:xfrm>
            <a:off x="152400" y="260350"/>
            <a:ext cx="7451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000" b="1" dirty="0">
                <a:solidFill>
                  <a:srgbClr val="002060"/>
                </a:solidFill>
              </a:rPr>
              <a:t>PRODUK –PRODUK BAHAN PANGAN OLEH MIKROBA</a:t>
            </a:r>
          </a:p>
        </p:txBody>
      </p:sp>
      <p:graphicFrame>
        <p:nvGraphicFramePr>
          <p:cNvPr id="8232" name="Group 40"/>
          <p:cNvGraphicFramePr>
            <a:graphicFrameLocks noGrp="1"/>
          </p:cNvGraphicFramePr>
          <p:nvPr/>
        </p:nvGraphicFramePr>
        <p:xfrm>
          <a:off x="252413" y="1143000"/>
          <a:ext cx="7677150" cy="3986213"/>
        </p:xfrm>
        <a:graphic>
          <a:graphicData uri="http://schemas.openxmlformats.org/drawingml/2006/table">
            <a:tbl>
              <a:tblPr/>
              <a:tblGrid>
                <a:gridCol w="1850424"/>
                <a:gridCol w="1850424"/>
                <a:gridCol w="3976302"/>
              </a:tblGrid>
              <a:tr h="43184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MKROBA</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1" i="0" u="none" strike="noStrike" cap="none" normalizeH="0" baseline="0" smtClean="0">
                          <a:ln>
                            <a:noFill/>
                          </a:ln>
                          <a:solidFill>
                            <a:schemeClr val="tx1"/>
                          </a:solidFill>
                          <a:effectLst>
                            <a:outerShdw blurRad="38100" dist="38100" dir="2700000" algn="tl">
                              <a:srgbClr val="000000"/>
                            </a:outerShdw>
                          </a:effectLst>
                          <a:latin typeface="Verdana" pitchFamily="34" charset="0"/>
                        </a:rPr>
                        <a:t>SUBSTRAT</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1" i="0" u="none" strike="noStrike" cap="none" normalizeH="0" baseline="0" smtClean="0">
                          <a:ln>
                            <a:noFill/>
                          </a:ln>
                          <a:solidFill>
                            <a:schemeClr val="tx1"/>
                          </a:solidFill>
                          <a:effectLst>
                            <a:outerShdw blurRad="38100" dist="38100" dir="2700000" algn="tl">
                              <a:srgbClr val="000000"/>
                            </a:outerShdw>
                          </a:effectLst>
                          <a:latin typeface="Verdana" pitchFamily="34" charset="0"/>
                        </a:rPr>
                        <a:t>PRODUK</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4365">
                <a:tc>
                  <a:txBody>
                    <a:bodyPr/>
                    <a:lstStyle/>
                    <a:p>
                      <a:pPr marL="533400" marR="0" lvl="0" indent="-53340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rPr>
                        <a:t>1.Rhizopus</a:t>
                      </a:r>
                    </a:p>
                    <a:p>
                      <a:pPr marL="533400" marR="0" lvl="0" indent="-53340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rPr>
                        <a:t>2.Mucor,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rPr>
                        <a:t>khamir</a:t>
                      </a: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p>
                      <a:pPr marL="533400" marR="0" lvl="0" indent="-53340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rPr>
                        <a:t>3.Monilia</a:t>
                      </a:r>
                    </a:p>
                    <a:p>
                      <a:pPr marL="533400" marR="0" lvl="0" indent="-53340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rPr>
                        <a:t>4.Saccharomyces</a:t>
                      </a:r>
                    </a:p>
                    <a:p>
                      <a:pPr marL="533400" marR="0" lvl="0" indent="-53340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rPr>
                        <a:t>5.Bakteri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rPr>
                        <a:t>asam</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rPr>
                        <a:t>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rPr>
                        <a:t>laktat</a:t>
                      </a: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p>
                      <a:pPr marL="533400" marR="0" lvl="0" indent="-53340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p>
                      <a:pPr marL="533400" marR="0" lvl="0" indent="-53340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p>
                      <a:pPr marL="533400" marR="0" lvl="0" indent="-53340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rPr>
                        <a:t>6.Lactobacillus</a:t>
                      </a:r>
                    </a:p>
                    <a:p>
                      <a:pPr marL="533400" marR="0" lvl="0" indent="-53340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rPr>
                        <a:t>7.L.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rPr>
                        <a:t>cellubiosis</a:t>
                      </a: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p>
                      <a:pPr marL="533400" marR="0" lvl="0" indent="-53340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p>
                      <a:pPr marL="533400" marR="0" lvl="0" indent="-53340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rPr>
                        <a:t>8.Asp.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rPr>
                        <a:t>Oryzae</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rPr>
                        <a:t>,</a:t>
                      </a:r>
                    </a:p>
                    <a:p>
                      <a:pPr marL="533400" marR="0" lvl="0" indent="-53340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rPr>
                        <a:t> Asp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rPr>
                        <a:t>Wentii</a:t>
                      </a: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rPr>
                        <a:t>Kedelai</a:t>
                      </a: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rPr>
                        <a:t>Ubi</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rPr>
                        <a:t>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rPr>
                        <a:t>Kayu</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rPr>
                        <a:t>,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rPr>
                        <a:t>beras</a:t>
                      </a: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rPr>
                        <a:t>Ampas</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rPr>
                        <a:t>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rPr>
                        <a:t>kedelai</a:t>
                      </a: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rPr>
                        <a:t>Gandum</a:t>
                      </a: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rPr>
                        <a:t>Durian</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rPr>
                        <a:t>sawi,kubis</a:t>
                      </a: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rPr>
                        <a:t>Susu</a:t>
                      </a: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rPr>
                        <a:t>Buncis</a:t>
                      </a: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rPr>
                        <a:t>Kedelai</a:t>
                      </a: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rPr>
                        <a:t>Tempe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rPr>
                        <a:t>nilai</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rPr>
                        <a:t>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rPr>
                        <a:t>gizi</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rPr>
                        <a:t> </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rPr>
                        <a:t>↑</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rPr>
                        <a:t>Tape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ea typeface="Batang" pitchFamily="18" charset="-127"/>
                        </a:rPr>
                        <a:t>manis</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rPr>
                        <a:t>,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ea typeface="Batang" pitchFamily="18" charset="-127"/>
                        </a:rPr>
                        <a:t>alkoholis</a:t>
                      </a: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ea typeface="Batang" pitchFamily="18" charset="-127"/>
                        </a:rPr>
                        <a:t>Oncom</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rPr>
                        <a:t>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ea typeface="Batang" pitchFamily="18" charset="-127"/>
                        </a:rPr>
                        <a:t>nilai</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rPr>
                        <a:t>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ea typeface="Batang" pitchFamily="18" charset="-127"/>
                        </a:rPr>
                        <a:t>gizi</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rPr>
                        <a:t> ↑</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ea typeface="Batang" pitchFamily="18" charset="-127"/>
                        </a:rPr>
                        <a:t>Bir</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rPr>
                        <a:t>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ea typeface="Batang" pitchFamily="18" charset="-127"/>
                        </a:rPr>
                        <a:t>alkoholis</a:t>
                      </a: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ea typeface="Batang" pitchFamily="18" charset="-127"/>
                        </a:rPr>
                        <a:t>Tempoyak</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rPr>
                        <a:t>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ea typeface="Batang" pitchFamily="18" charset="-127"/>
                        </a:rPr>
                        <a:t>asam</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rPr>
                        <a:t>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ea typeface="Batang" pitchFamily="18" charset="-127"/>
                        </a:rPr>
                        <a:t>organik</a:t>
                      </a: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rPr>
                        <a:t>Pickles, sauerkraut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ea typeface="Batang" pitchFamily="18" charset="-127"/>
                        </a:rPr>
                        <a:t>asam</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rPr>
                        <a:t>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ea typeface="Batang" pitchFamily="18" charset="-127"/>
                        </a:rPr>
                        <a:t>laktat</a:t>
                      </a: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ea typeface="Batang" pitchFamily="18" charset="-127"/>
                        </a:rPr>
                        <a:t>Keju</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rPr>
                        <a:t>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ea typeface="Batang" pitchFamily="18" charset="-127"/>
                        </a:rPr>
                        <a:t>asam</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rPr>
                        <a:t>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ea typeface="Batang" pitchFamily="18" charset="-127"/>
                        </a:rPr>
                        <a:t>laktat</a:t>
                      </a: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ea typeface="Batang" pitchFamily="18" charset="-127"/>
                        </a:rPr>
                        <a:t>Fermentasi</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rPr>
                        <a:t>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ea typeface="Batang" pitchFamily="18" charset="-127"/>
                        </a:rPr>
                        <a:t>buncis</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rPr>
                        <a:t>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ea typeface="Batang" pitchFamily="18" charset="-127"/>
                        </a:rPr>
                        <a:t>asam</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rPr>
                        <a:t>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ea typeface="Batang" pitchFamily="18" charset="-127"/>
                        </a:rPr>
                        <a:t>organik</a:t>
                      </a: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ea typeface="Batang" pitchFamily="18" charset="-127"/>
                        </a:rPr>
                        <a:t>Kecap</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rPr>
                        <a:t>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ea typeface="Batang" pitchFamily="18" charset="-127"/>
                        </a:rPr>
                        <a:t>Nilai</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rPr>
                        <a:t> </a:t>
                      </a:r>
                      <a:r>
                        <a:rPr kumimoji="0" lang="en-US" sz="1600" b="1" i="0" u="none" strike="noStrike" cap="none" normalizeH="0" baseline="0" dirty="0" err="1" smtClean="0">
                          <a:ln>
                            <a:noFill/>
                          </a:ln>
                          <a:solidFill>
                            <a:schemeClr val="tx1"/>
                          </a:solidFill>
                          <a:effectLst>
                            <a:outerShdw blurRad="38100" dist="38100" dir="2700000" algn="tl">
                              <a:srgbClr val="000000"/>
                            </a:outerShdw>
                          </a:effectLst>
                          <a:latin typeface="Arial Narrow" pitchFamily="34" charset="0"/>
                          <a:ea typeface="Batang" pitchFamily="18" charset="-127"/>
                        </a:rPr>
                        <a:t>gizi</a:t>
                      </a:r>
                      <a:r>
                        <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rPr>
                        <a:t> ↑</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600" b="1"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a typeface="Batang" pitchFamily="18" charset="-127"/>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162" name="Line 29"/>
          <p:cNvSpPr>
            <a:spLocks noChangeShapeType="1"/>
          </p:cNvSpPr>
          <p:nvPr/>
        </p:nvSpPr>
        <p:spPr bwMode="auto">
          <a:xfrm>
            <a:off x="4648200" y="1752600"/>
            <a:ext cx="647700" cy="0"/>
          </a:xfrm>
          <a:prstGeom prst="line">
            <a:avLst/>
          </a:prstGeom>
          <a:noFill/>
          <a:ln w="76200">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6163" name="Line 31"/>
          <p:cNvSpPr>
            <a:spLocks noChangeShapeType="1"/>
          </p:cNvSpPr>
          <p:nvPr/>
        </p:nvSpPr>
        <p:spPr bwMode="auto">
          <a:xfrm>
            <a:off x="4648200" y="2133600"/>
            <a:ext cx="647700" cy="0"/>
          </a:xfrm>
          <a:prstGeom prst="line">
            <a:avLst/>
          </a:prstGeom>
          <a:noFill/>
          <a:ln w="76200">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6164" name="Line 34"/>
          <p:cNvSpPr>
            <a:spLocks noChangeShapeType="1"/>
          </p:cNvSpPr>
          <p:nvPr/>
        </p:nvSpPr>
        <p:spPr bwMode="auto">
          <a:xfrm>
            <a:off x="4724400" y="2438400"/>
            <a:ext cx="647700" cy="0"/>
          </a:xfrm>
          <a:prstGeom prst="line">
            <a:avLst/>
          </a:prstGeom>
          <a:noFill/>
          <a:ln w="76200">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6165" name="Line 35"/>
          <p:cNvSpPr>
            <a:spLocks noChangeShapeType="1"/>
          </p:cNvSpPr>
          <p:nvPr/>
        </p:nvSpPr>
        <p:spPr bwMode="auto">
          <a:xfrm>
            <a:off x="4495800" y="2743200"/>
            <a:ext cx="647700" cy="0"/>
          </a:xfrm>
          <a:prstGeom prst="line">
            <a:avLst/>
          </a:prstGeom>
          <a:noFill/>
          <a:ln w="76200">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6166" name="Line 36"/>
          <p:cNvSpPr>
            <a:spLocks noChangeShapeType="1"/>
          </p:cNvSpPr>
          <p:nvPr/>
        </p:nvSpPr>
        <p:spPr bwMode="auto">
          <a:xfrm>
            <a:off x="4953000" y="2971800"/>
            <a:ext cx="647700" cy="0"/>
          </a:xfrm>
          <a:prstGeom prst="line">
            <a:avLst/>
          </a:prstGeom>
          <a:noFill/>
          <a:ln w="76200">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6167" name="Line 37"/>
          <p:cNvSpPr>
            <a:spLocks noChangeShapeType="1"/>
          </p:cNvSpPr>
          <p:nvPr/>
        </p:nvSpPr>
        <p:spPr bwMode="auto">
          <a:xfrm>
            <a:off x="5638800" y="3200400"/>
            <a:ext cx="647700" cy="0"/>
          </a:xfrm>
          <a:prstGeom prst="line">
            <a:avLst/>
          </a:prstGeom>
          <a:noFill/>
          <a:ln w="76200">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6168" name="Line 41"/>
          <p:cNvSpPr>
            <a:spLocks noChangeShapeType="1"/>
          </p:cNvSpPr>
          <p:nvPr/>
        </p:nvSpPr>
        <p:spPr bwMode="auto">
          <a:xfrm>
            <a:off x="4572000" y="3810000"/>
            <a:ext cx="647700" cy="0"/>
          </a:xfrm>
          <a:prstGeom prst="line">
            <a:avLst/>
          </a:prstGeom>
          <a:noFill/>
          <a:ln w="76200">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6169" name="Line 42"/>
          <p:cNvSpPr>
            <a:spLocks noChangeShapeType="1"/>
          </p:cNvSpPr>
          <p:nvPr/>
        </p:nvSpPr>
        <p:spPr bwMode="auto">
          <a:xfrm>
            <a:off x="5638800" y="4114800"/>
            <a:ext cx="647700" cy="0"/>
          </a:xfrm>
          <a:prstGeom prst="line">
            <a:avLst/>
          </a:prstGeom>
          <a:noFill/>
          <a:ln w="76200">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6170" name="Line 43"/>
          <p:cNvSpPr>
            <a:spLocks noChangeShapeType="1"/>
          </p:cNvSpPr>
          <p:nvPr/>
        </p:nvSpPr>
        <p:spPr bwMode="auto">
          <a:xfrm>
            <a:off x="4724400" y="4724400"/>
            <a:ext cx="647700" cy="0"/>
          </a:xfrm>
          <a:prstGeom prst="line">
            <a:avLst/>
          </a:prstGeom>
          <a:noFill/>
          <a:ln w="76200">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Tree>
    <p:extLst>
      <p:ext uri="{BB962C8B-B14F-4D97-AF65-F5344CB8AC3E}">
        <p14:creationId xmlns:p14="http://schemas.microsoft.com/office/powerpoint/2010/main" val="8325607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8197">
                                            <p:txEl>
                                              <p:pRg st="0" end="0"/>
                                            </p:txEl>
                                          </p:spTgt>
                                        </p:tgtEl>
                                        <p:attrNameLst>
                                          <p:attrName>style.visibility</p:attrName>
                                        </p:attrNameLst>
                                      </p:cBhvr>
                                      <p:to>
                                        <p:strVal val="visible"/>
                                      </p:to>
                                    </p:set>
                                    <p:animEffect transition="in" filter="blinds(horizontal)">
                                      <p:cBhvr>
                                        <p:cTn id="7" dur="500"/>
                                        <p:tgtEl>
                                          <p:spTgt spid="819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8232"/>
                                        </p:tgtEl>
                                        <p:attrNameLst>
                                          <p:attrName>style.visibility</p:attrName>
                                        </p:attrNameLst>
                                      </p:cBhvr>
                                      <p:to>
                                        <p:strVal val="visible"/>
                                      </p:to>
                                    </p:set>
                                    <p:animEffect transition="in" filter="box(in)">
                                      <p:cBhvr>
                                        <p:cTn id="12" dur="500"/>
                                        <p:tgtEl>
                                          <p:spTgt spid="82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81000" y="228600"/>
            <a:ext cx="8229600" cy="609600"/>
          </a:xfrm>
          <a:solidFill>
            <a:srgbClr val="002060"/>
          </a:solidFill>
        </p:spPr>
        <p:txBody>
          <a:bodyPr/>
          <a:lstStyle/>
          <a:p>
            <a:pPr algn="l" eaLnBrk="1" hangingPunct="1">
              <a:defRPr/>
            </a:pPr>
            <a:r>
              <a:rPr lang="en-US" sz="2400" b="1" smtClean="0">
                <a:solidFill>
                  <a:srgbClr val="A4F8D2"/>
                </a:solidFill>
              </a:rPr>
              <a:t>BEBERAPA PRODUK MIKROBA YANG MERUGIKAN</a:t>
            </a:r>
          </a:p>
        </p:txBody>
      </p:sp>
      <p:graphicFrame>
        <p:nvGraphicFramePr>
          <p:cNvPr id="17458" name="Group 50"/>
          <p:cNvGraphicFramePr>
            <a:graphicFrameLocks noGrp="1"/>
          </p:cNvGraphicFramePr>
          <p:nvPr>
            <p:ph type="tbl" idx="1"/>
          </p:nvPr>
        </p:nvGraphicFramePr>
        <p:xfrm>
          <a:off x="152400" y="1066800"/>
          <a:ext cx="8435975" cy="5931077"/>
        </p:xfrm>
        <a:graphic>
          <a:graphicData uri="http://schemas.openxmlformats.org/drawingml/2006/table">
            <a:tbl>
              <a:tblPr/>
              <a:tblGrid>
                <a:gridCol w="2665412"/>
                <a:gridCol w="1943100"/>
                <a:gridCol w="3827463"/>
              </a:tblGrid>
              <a:tr h="462969">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MKROBA</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bg2"/>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SUBSTRAT</a:t>
                      </a:r>
                    </a:p>
                  </a:txBody>
                  <a:tcPr marT="45718" marB="4571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0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PRODUK</a:t>
                      </a:r>
                    </a:p>
                  </a:txBody>
                  <a:tcPr marT="45718" marB="45718" horzOverflow="overflow">
                    <a:lnL w="12700" cap="flat" cmpd="sng" algn="ctr">
                      <a:solidFill>
                        <a:schemeClr val="bg2"/>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a:noFill/>
                    </a:lnTlToBr>
                    <a:lnBlToTr>
                      <a:noFill/>
                    </a:lnBlToTr>
                    <a:noFill/>
                  </a:tcPr>
                </a:tc>
              </a:tr>
              <a:tr h="5467931">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1.Asp </a:t>
                      </a: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flavus</a:t>
                      </a: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2.Penicillium</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3.Penicillium, </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   </a:t>
                      </a: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Aspergillus</a:t>
                      </a: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4. Cl. </a:t>
                      </a: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Botulinum</a:t>
                      </a: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5. </a:t>
                      </a: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Staphyllococcus</a:t>
                      </a: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 </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6.Salmonella</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7.Str. </a:t>
                      </a: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lactis</a:t>
                      </a: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Kacang</a:t>
                      </a: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Beras</a:t>
                      </a: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 </a:t>
                      </a: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gandum</a:t>
                      </a: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Buah-buahan</a:t>
                      </a: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Makanan</a:t>
                      </a: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 </a:t>
                      </a: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kaleng</a:t>
                      </a: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Susu</a:t>
                      </a: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 </a:t>
                      </a: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daging</a:t>
                      </a: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Susu</a:t>
                      </a: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 </a:t>
                      </a: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daging</a:t>
                      </a: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 </a:t>
                      </a: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telur</a:t>
                      </a: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Susu</a:t>
                      </a: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marT="45718" marB="45718" horzOverflow="overflow">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Aflatoksin</a:t>
                      </a: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         </a:t>
                      </a: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karsinogenik</a:t>
                      </a: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Luteosterin</a:t>
                      </a: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          </a:t>
                      </a: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penyebab</a:t>
                      </a: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 </a:t>
                      </a: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penyakit</a:t>
                      </a: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 lever</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Patulin</a:t>
                      </a: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          </a:t>
                      </a: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karsinogenik</a:t>
                      </a: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Toksin</a:t>
                      </a: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             botulism</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Enterotoksin</a:t>
                      </a: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              </a:t>
                      </a: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diare</a:t>
                      </a: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Patogen</a:t>
                      </a:r>
                      <a:r>
                        <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rPr>
                        <a:t>               </a:t>
                      </a: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tiphus</a:t>
                      </a: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1800" b="1" i="0" u="none" strike="noStrike" cap="none" normalizeH="0" baseline="0" dirty="0" err="1" smtClean="0">
                          <a:ln>
                            <a:noFill/>
                          </a:ln>
                          <a:solidFill>
                            <a:schemeClr val="tx1"/>
                          </a:solidFill>
                          <a:effectLst>
                            <a:outerShdw blurRad="38100" dist="38100" dir="2700000" algn="tl">
                              <a:srgbClr val="000000"/>
                            </a:outerShdw>
                          </a:effectLst>
                          <a:latin typeface="Verdana" pitchFamily="34" charset="0"/>
                        </a:rPr>
                        <a:t>Asam</a:t>
                      </a: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sz="1800" b="1" i="0" u="none" strike="noStrike" cap="none" normalizeH="0" baseline="0" dirty="0" smtClean="0">
                        <a:ln>
                          <a:noFill/>
                        </a:ln>
                        <a:solidFill>
                          <a:schemeClr val="tx1"/>
                        </a:solidFill>
                        <a:effectLst>
                          <a:outerShdw blurRad="38100" dist="38100" dir="2700000" algn="tl">
                            <a:srgbClr val="000000"/>
                          </a:outerShdw>
                        </a:effectLst>
                        <a:latin typeface="Verdana" pitchFamily="34" charset="0"/>
                      </a:endParaRPr>
                    </a:p>
                  </a:txBody>
                  <a:tcPr marT="45718" marB="45718" horzOverflow="overflow">
                    <a:lnL w="12700" cap="flat" cmpd="sng" algn="ctr">
                      <a:solidFill>
                        <a:schemeClr val="bg2"/>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2"/>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4068862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581</Words>
  <Application>Microsoft Office PowerPoint</Application>
  <PresentationFormat>On-screen Show (4:3)</PresentationFormat>
  <Paragraphs>191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BEBERAPA PRODUK MIKROBA YANG MERUGIKAN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dc:creator>
  <cp:lastModifiedBy>Acer</cp:lastModifiedBy>
  <cp:revision>6</cp:revision>
  <dcterms:created xsi:type="dcterms:W3CDTF">2006-08-16T00:00:00Z</dcterms:created>
  <dcterms:modified xsi:type="dcterms:W3CDTF">2022-02-13T13:38:21Z</dcterms:modified>
</cp:coreProperties>
</file>