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60" r:id="rId14"/>
    <p:sldId id="271" r:id="rId15"/>
    <p:sldId id="272" r:id="rId16"/>
    <p:sldId id="273" r:id="rId17"/>
    <p:sldId id="274" r:id="rId18"/>
    <p:sldId id="275" r:id="rId19"/>
    <p:sldId id="276" r:id="rId20"/>
    <p:sldId id="261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62" r:id="rId35"/>
    <p:sldId id="291" r:id="rId36"/>
    <p:sldId id="292" r:id="rId37"/>
    <p:sldId id="293" r:id="rId38"/>
    <p:sldId id="294" r:id="rId39"/>
    <p:sldId id="295" r:id="rId40"/>
    <p:sldId id="290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id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915"/>
  </p:normalViewPr>
  <p:slideViewPr>
    <p:cSldViewPr snapToGrid="0" showGuides="1">
      <p:cViewPr varScale="1">
        <p:scale>
          <a:sx n="90" d="100"/>
          <a:sy n="90" d="100"/>
        </p:scale>
        <p:origin x="896" y="184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FC0F2103-E0E3-A5EB-84B0-0F8BA3D94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B77DB18D-A866-2082-50D5-E22B6358D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/>
              <a:t>Klik untuk mengedit gaya subjudul Master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19F2B64A-7EF0-4B27-6693-773BF82BA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74E-79E3-0E42-ADA9-0D35FA91BC36}" type="datetimeFigureOut">
              <a:rPr lang="id-US" smtClean="0"/>
              <a:t>8/26/24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B50F538C-7C7B-AE9A-17CD-D270B76C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AA7C6B8F-5266-BD2D-535E-42E650908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AE8E-63DA-9B48-A2E5-A9DD24E81E23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2221506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1A65921D-87F7-B1F7-1AD1-2929DDA26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1F313715-659D-B5FC-F236-E31B5ACD3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348B65C9-43A1-BB3C-C54D-875FDA0E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74E-79E3-0E42-ADA9-0D35FA91BC36}" type="datetimeFigureOut">
              <a:rPr lang="id-US" smtClean="0"/>
              <a:t>8/26/24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EA59CF75-644D-E538-7ED9-F6B90AF48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45E9556E-44C6-9B67-6BC6-A99CB49DB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AE8E-63DA-9B48-A2E5-A9DD24E81E23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154552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>
            <a:extLst>
              <a:ext uri="{FF2B5EF4-FFF2-40B4-BE49-F238E27FC236}">
                <a16:creationId xmlns:a16="http://schemas.microsoft.com/office/drawing/2014/main" id="{5B814331-51E8-1301-BFDA-A598762B4D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id="{3EE12B57-3FD4-2384-B007-1B39AAFDB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C2603842-8D42-0F69-39DE-634E816F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74E-79E3-0E42-ADA9-0D35FA91BC36}" type="datetimeFigureOut">
              <a:rPr lang="id-US" smtClean="0"/>
              <a:t>8/26/24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8CB6084B-4B45-0EE0-5E39-A0002301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DDCA149B-2689-E316-1539-39F9CF71B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AE8E-63DA-9B48-A2E5-A9DD24E81E23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1266498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04E2C3C6-24A1-C26B-E538-0D2DE8F5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1F81BBA9-B92B-D24C-43FE-E1D1405B1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C3B2CB83-569D-9945-FE6C-2488F1C42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74E-79E3-0E42-ADA9-0D35FA91BC36}" type="datetimeFigureOut">
              <a:rPr lang="id-US" smtClean="0"/>
              <a:t>8/26/24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571F78CA-A8FB-24C3-03F7-EF4B72BEB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43EE602F-E97E-5BBE-78B7-837D6D9C8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AE8E-63DA-9B48-A2E5-A9DD24E81E23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472916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C524957F-D4E8-7434-EF6D-61AF9FE4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95D8DC3F-1E5B-C59E-BB40-17DFBD350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E699D11E-D305-93DB-4CFA-3D62241CA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74E-79E3-0E42-ADA9-0D35FA91BC36}" type="datetimeFigureOut">
              <a:rPr lang="id-US" smtClean="0"/>
              <a:t>8/26/24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37F59600-AA69-A6B8-A6F3-6A800CAA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96E6B3FF-F3F5-FA81-0FF6-C2C34D6C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AE8E-63DA-9B48-A2E5-A9DD24E81E23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997844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3D1664F8-1D9C-8F9F-7379-552AA509E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C2EB57BD-2E83-7C78-00FF-764FBB12B8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41BE960E-CDBC-F7C5-E5CE-6F96AEEE0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0349E203-0D19-A928-949A-7B8AA2EC4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74E-79E3-0E42-ADA9-0D35FA91BC36}" type="datetimeFigureOut">
              <a:rPr lang="id-US" smtClean="0"/>
              <a:t>8/26/24</a:t>
            </a:fld>
            <a:endParaRPr lang="id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F936A997-BD8C-0FDC-6783-C0A7683F3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49054070-C99A-8049-52E6-F84B8945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AE8E-63DA-9B48-A2E5-A9DD24E81E23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3744167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3BAC86D8-2120-BCE1-038F-C6C276A2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43E7D7E4-2F63-7FBB-F797-31B2D4324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id="{9C94ED7D-B0DE-79AA-2AAF-259C4E5D02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5" name="Tampungan Teks 4">
            <a:extLst>
              <a:ext uri="{FF2B5EF4-FFF2-40B4-BE49-F238E27FC236}">
                <a16:creationId xmlns:a16="http://schemas.microsoft.com/office/drawing/2014/main" id="{0B5F9830-3B48-D463-CEE1-36F93EA588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Tampungan Konten 5">
            <a:extLst>
              <a:ext uri="{FF2B5EF4-FFF2-40B4-BE49-F238E27FC236}">
                <a16:creationId xmlns:a16="http://schemas.microsoft.com/office/drawing/2014/main" id="{2A191849-BEBC-D17A-C3A2-FA894A63B0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7" name="Tampungan Tanggal 6">
            <a:extLst>
              <a:ext uri="{FF2B5EF4-FFF2-40B4-BE49-F238E27FC236}">
                <a16:creationId xmlns:a16="http://schemas.microsoft.com/office/drawing/2014/main" id="{6B67AE53-45B6-C47F-1223-95FD6CF47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74E-79E3-0E42-ADA9-0D35FA91BC36}" type="datetimeFigureOut">
              <a:rPr lang="id-US" smtClean="0"/>
              <a:t>8/26/24</a:t>
            </a:fld>
            <a:endParaRPr lang="id-US"/>
          </a:p>
        </p:txBody>
      </p:sp>
      <p:sp>
        <p:nvSpPr>
          <p:cNvPr id="8" name="Tampungan Kaki 7">
            <a:extLst>
              <a:ext uri="{FF2B5EF4-FFF2-40B4-BE49-F238E27FC236}">
                <a16:creationId xmlns:a16="http://schemas.microsoft.com/office/drawing/2014/main" id="{02024006-24B7-3B7D-5E13-32F33BB55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9" name="Tampungan Nomor Slide 8">
            <a:extLst>
              <a:ext uri="{FF2B5EF4-FFF2-40B4-BE49-F238E27FC236}">
                <a16:creationId xmlns:a16="http://schemas.microsoft.com/office/drawing/2014/main" id="{E341CE47-7909-32DC-B4A2-64B484382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AE8E-63DA-9B48-A2E5-A9DD24E81E23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42160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10839F61-CA69-4FBB-9417-B9EEFC14E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anggal 2">
            <a:extLst>
              <a:ext uri="{FF2B5EF4-FFF2-40B4-BE49-F238E27FC236}">
                <a16:creationId xmlns:a16="http://schemas.microsoft.com/office/drawing/2014/main" id="{0D97C854-7919-1276-C441-099228ED1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74E-79E3-0E42-ADA9-0D35FA91BC36}" type="datetimeFigureOut">
              <a:rPr lang="id-US" smtClean="0"/>
              <a:t>8/26/24</a:t>
            </a:fld>
            <a:endParaRPr lang="id-US"/>
          </a:p>
        </p:txBody>
      </p:sp>
      <p:sp>
        <p:nvSpPr>
          <p:cNvPr id="4" name="Tampungan Kaki 3">
            <a:extLst>
              <a:ext uri="{FF2B5EF4-FFF2-40B4-BE49-F238E27FC236}">
                <a16:creationId xmlns:a16="http://schemas.microsoft.com/office/drawing/2014/main" id="{C27F8832-E19E-836A-F028-78ED52114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id="{EA3663F9-5B76-EECC-61C9-CA600255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AE8E-63DA-9B48-A2E5-A9DD24E81E23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314200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anggal 1">
            <a:extLst>
              <a:ext uri="{FF2B5EF4-FFF2-40B4-BE49-F238E27FC236}">
                <a16:creationId xmlns:a16="http://schemas.microsoft.com/office/drawing/2014/main" id="{D32FDF37-AAEF-B3C7-7678-0EB3A8B99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74E-79E3-0E42-ADA9-0D35FA91BC36}" type="datetimeFigureOut">
              <a:rPr lang="id-US" smtClean="0"/>
              <a:t>8/26/24</a:t>
            </a:fld>
            <a:endParaRPr lang="id-US"/>
          </a:p>
        </p:txBody>
      </p:sp>
      <p:sp>
        <p:nvSpPr>
          <p:cNvPr id="3" name="Tampungan Kaki 2">
            <a:extLst>
              <a:ext uri="{FF2B5EF4-FFF2-40B4-BE49-F238E27FC236}">
                <a16:creationId xmlns:a16="http://schemas.microsoft.com/office/drawing/2014/main" id="{B7B16CDE-FDED-BAED-9F41-2133B901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4" name="Tampungan Nomor Slide 3">
            <a:extLst>
              <a:ext uri="{FF2B5EF4-FFF2-40B4-BE49-F238E27FC236}">
                <a16:creationId xmlns:a16="http://schemas.microsoft.com/office/drawing/2014/main" id="{2970D960-9501-934C-5FDA-40556137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AE8E-63DA-9B48-A2E5-A9DD24E81E23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234511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127FEEAE-410F-DAC6-471C-0E7FB128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195F12A3-0281-95A2-3803-29A4A1218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96252772-D207-6C7B-7EF9-E7D9CC5734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C36E8C59-7A33-005D-A32A-1399F1F41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74E-79E3-0E42-ADA9-0D35FA91BC36}" type="datetimeFigureOut">
              <a:rPr lang="id-US" smtClean="0"/>
              <a:t>8/26/24</a:t>
            </a:fld>
            <a:endParaRPr lang="id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D8DBF177-492A-2D5F-5279-2114151E3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CB329BFF-BCCE-0A34-F7FB-ED19A524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AE8E-63DA-9B48-A2E5-A9DD24E81E23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302266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20C7CC32-B66A-CA45-FFE1-828A01A85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id="{65BC8BBC-6BD9-55BE-4A34-12EDCFCDDE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US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id="{16F6FA68-2E03-6DE0-73C2-D0DAD13F7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id="{240CBB2A-1248-4177-0C0F-29BE09B72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74E-79E3-0E42-ADA9-0D35FA91BC36}" type="datetimeFigureOut">
              <a:rPr lang="id-US" smtClean="0"/>
              <a:t>8/26/24</a:t>
            </a:fld>
            <a:endParaRPr lang="id-US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id="{564569AE-2AFC-0625-83B8-2B89A67B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US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id="{88915259-E653-27BA-5C85-30F9C12A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0AE8E-63DA-9B48-A2E5-A9DD24E81E23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255316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Judul 1">
            <a:extLst>
              <a:ext uri="{FF2B5EF4-FFF2-40B4-BE49-F238E27FC236}">
                <a16:creationId xmlns:a16="http://schemas.microsoft.com/office/drawing/2014/main" id="{ACAF42F2-F20A-2A37-5687-1169F917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/>
              <a:t>Klik untuk mengedit gaya judul Master</a:t>
            </a:r>
            <a:endParaRPr lang="id-US"/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id="{8F3893D2-9E34-25E6-5483-FDDF83C74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id-US"/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id="{442A9237-1A51-1EAF-5302-0229E788F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74E-79E3-0E42-ADA9-0D35FA91BC36}" type="datetimeFigureOut">
              <a:rPr lang="id-US" smtClean="0"/>
              <a:t>8/26/24</a:t>
            </a:fld>
            <a:endParaRPr lang="id-US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id="{8732BA16-6887-551F-7E6C-D7F2DEBFBD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US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id="{A67C2AF6-DF98-3E37-148C-5F09956305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0AE8E-63DA-9B48-A2E5-A9DD24E81E23}" type="slidenum">
              <a:rPr lang="id-US" smtClean="0"/>
              <a:t>‹#›</a:t>
            </a:fld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26600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bar 4">
            <a:extLst>
              <a:ext uri="{FF2B5EF4-FFF2-40B4-BE49-F238E27FC236}">
                <a16:creationId xmlns:a16="http://schemas.microsoft.com/office/drawing/2014/main" id="{F51BD16D-44D5-A0D5-9E0A-E8947B807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20"/>
            <a:ext cx="12192000" cy="6843979"/>
          </a:xfrm>
          <a:prstGeom prst="rect">
            <a:avLst/>
          </a:prstGeom>
        </p:spPr>
      </p:pic>
      <p:sp>
        <p:nvSpPr>
          <p:cNvPr id="3" name="Subjudul 2">
            <a:extLst>
              <a:ext uri="{FF2B5EF4-FFF2-40B4-BE49-F238E27FC236}">
                <a16:creationId xmlns:a16="http://schemas.microsoft.com/office/drawing/2014/main" id="{6E641A95-BF9C-86A9-64D1-700B4B8CC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CHAPTER 21 </a:t>
            </a:r>
          </a:p>
          <a:p>
            <a:r>
              <a:rPr lang="id-ID" sz="2800" b="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800" b="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b="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800" b="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b="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Derivatives</a:t>
            </a:r>
            <a:r>
              <a:rPr lang="id-ID" sz="2800" b="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: </a:t>
            </a:r>
            <a:r>
              <a:rPr lang="id-ID" sz="2800" b="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Nucleophilic</a:t>
            </a:r>
            <a:r>
              <a:rPr lang="id-ID" sz="2800" b="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b="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Acyl</a:t>
            </a:r>
            <a:r>
              <a:rPr lang="id-ID" sz="2800" b="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b="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Substitution</a:t>
            </a:r>
            <a:r>
              <a:rPr lang="id-ID" sz="2800" b="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b="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Reactions</a:t>
            </a:r>
            <a:r>
              <a:rPr lang="id-ID" sz="2800" b="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800" dirty="0">
              <a:solidFill>
                <a:schemeClr val="bg1"/>
              </a:solidFill>
              <a:effectLst/>
              <a:latin typeface="Optima" panose="02000503060000020004" pitchFamily="2" charset="0"/>
            </a:endParaRPr>
          </a:p>
          <a:p>
            <a:endParaRPr lang="id-US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4" name="Judul 1">
            <a:extLst>
              <a:ext uri="{FF2B5EF4-FFF2-40B4-BE49-F238E27FC236}">
                <a16:creationId xmlns:a16="http://schemas.microsoft.com/office/drawing/2014/main" id="{CF2C7FAF-30DC-CAF7-BC40-08D1065865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9175"/>
            <a:ext cx="9144000" cy="9779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id-US" dirty="0">
                <a:solidFill>
                  <a:schemeClr val="bg1"/>
                </a:solidFill>
                <a:latin typeface="Optima" panose="02000503060000020004" pitchFamily="2" charset="0"/>
              </a:rPr>
              <a:t>ORGANIC CHEMISTRY III</a:t>
            </a:r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959FE27D-E03D-12C3-75FC-77393D725C49}"/>
              </a:ext>
            </a:extLst>
          </p:cNvPr>
          <p:cNvSpPr txBox="1"/>
          <p:nvPr/>
        </p:nvSpPr>
        <p:spPr>
          <a:xfrm>
            <a:off x="472678" y="5870098"/>
            <a:ext cx="117193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chemeClr val="bg1"/>
                </a:solidFill>
                <a:effectLst/>
                <a:latin typeface="Mulish"/>
              </a:rPr>
              <a:t>FIGURE 21.1 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The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lives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of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rock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climbers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depend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on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their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ropes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,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typically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made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of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a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nylon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polymer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prepared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by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a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nucleophilic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acyl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substitution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b="1" dirty="0" err="1">
                <a:solidFill>
                  <a:schemeClr val="bg1"/>
                </a:solidFill>
                <a:effectLst/>
                <a:latin typeface="IBMPlexSans"/>
              </a:rPr>
              <a:t>reaction</a:t>
            </a:r>
            <a:r>
              <a:rPr lang="id-ID" sz="1800" b="1" dirty="0">
                <a:solidFill>
                  <a:schemeClr val="bg1"/>
                </a:solidFill>
                <a:effectLst/>
                <a:latin typeface="IBMPlexSans"/>
              </a:rPr>
              <a:t>. 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(</a:t>
            </a:r>
            <a:r>
              <a:rPr lang="id-ID" sz="1800" dirty="0" err="1">
                <a:solidFill>
                  <a:schemeClr val="bg1"/>
                </a:solidFill>
                <a:effectLst/>
                <a:latin typeface="IBMPlexSans"/>
              </a:rPr>
              <a:t>credit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: </a:t>
            </a:r>
            <a:r>
              <a:rPr lang="id-ID" sz="1800" dirty="0" err="1">
                <a:solidFill>
                  <a:schemeClr val="bg1"/>
                </a:solidFill>
                <a:effectLst/>
                <a:latin typeface="IBMPlexSans"/>
              </a:rPr>
              <a:t>modification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dirty="0" err="1">
                <a:solidFill>
                  <a:schemeClr val="bg1"/>
                </a:solidFill>
                <a:effectLst/>
                <a:latin typeface="IBMPlexSans"/>
              </a:rPr>
              <a:t>of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 </a:t>
            </a:r>
            <a:r>
              <a:rPr lang="id-ID" sz="1800" dirty="0" err="1">
                <a:solidFill>
                  <a:schemeClr val="bg1"/>
                </a:solidFill>
                <a:effectLst/>
                <a:latin typeface="IBMPlexSans"/>
              </a:rPr>
              <a:t>work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 “110823-A-NR754-001” </a:t>
            </a:r>
            <a:r>
              <a:rPr lang="id-ID" sz="1800" dirty="0" err="1">
                <a:solidFill>
                  <a:schemeClr val="bg1"/>
                </a:solidFill>
                <a:effectLst/>
                <a:latin typeface="IBMPlexSans"/>
              </a:rPr>
              <a:t>by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 USASOC News Service/</a:t>
            </a:r>
            <a:r>
              <a:rPr lang="id-ID" sz="1800" dirty="0" err="1">
                <a:solidFill>
                  <a:schemeClr val="bg1"/>
                </a:solidFill>
                <a:effectLst/>
                <a:latin typeface="IBMPlexSans"/>
              </a:rPr>
              <a:t>Flickr</a:t>
            </a:r>
            <a:r>
              <a:rPr lang="id-ID" sz="1800" dirty="0">
                <a:solidFill>
                  <a:schemeClr val="bg1"/>
                </a:solidFill>
                <a:effectLst/>
                <a:latin typeface="IBMPlexSans"/>
              </a:rPr>
              <a:t>, CC BY 2.0) </a:t>
            </a:r>
            <a:endParaRPr lang="id-ID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5258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04F344E9-090F-54FE-D5CC-0E4A8C44F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046" y="1092056"/>
            <a:ext cx="7739891" cy="5394470"/>
          </a:xfrm>
          <a:prstGeom prst="rect">
            <a:avLst/>
          </a:prstGeom>
        </p:spPr>
      </p:pic>
      <p:sp>
        <p:nvSpPr>
          <p:cNvPr id="4" name="Kotak Teks 3">
            <a:extLst>
              <a:ext uri="{FF2B5EF4-FFF2-40B4-BE49-F238E27FC236}">
                <a16:creationId xmlns:a16="http://schemas.microsoft.com/office/drawing/2014/main" id="{4775565F-C267-6971-CFC4-50DE6E6DAE0A}"/>
              </a:ext>
            </a:extLst>
          </p:cNvPr>
          <p:cNvSpPr txBox="1"/>
          <p:nvPr/>
        </p:nvSpPr>
        <p:spPr>
          <a:xfrm>
            <a:off x="1202116" y="371474"/>
            <a:ext cx="821334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summary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nomenclature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rules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derivatives</a:t>
            </a:r>
            <a:endParaRPr lang="id-ID" sz="22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173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407E5A6E-2FCF-D556-49CF-6FD9AB578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655541"/>
            <a:ext cx="7715250" cy="59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34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FB5C9E8B-13EE-1A03-421C-0CE7C022EF87}"/>
              </a:ext>
            </a:extLst>
          </p:cNvPr>
          <p:cNvSpPr txBox="1"/>
          <p:nvPr/>
        </p:nvSpPr>
        <p:spPr>
          <a:xfrm>
            <a:off x="1335880" y="334056"/>
            <a:ext cx="93511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IBMPlexSerif"/>
              </a:rPr>
              <a:t>PROBLEM 21-1 </a:t>
            </a:r>
            <a:r>
              <a:rPr lang="id-ID" sz="2000" dirty="0" err="1">
                <a:effectLst/>
                <a:latin typeface="IBMPlexSerif"/>
              </a:rPr>
              <a:t>Give</a:t>
            </a:r>
            <a:r>
              <a:rPr lang="id-ID" sz="2000" dirty="0">
                <a:effectLst/>
                <a:latin typeface="IBMPlexSerif"/>
              </a:rPr>
              <a:t> IUOAC </a:t>
            </a:r>
            <a:r>
              <a:rPr lang="id-ID" sz="2000" dirty="0" err="1">
                <a:effectLst/>
                <a:latin typeface="IBMPlexSerif"/>
              </a:rPr>
              <a:t>name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for</a:t>
            </a:r>
            <a:r>
              <a:rPr lang="id-ID" sz="2000" dirty="0">
                <a:effectLst/>
                <a:latin typeface="IBMPlexSerif"/>
              </a:rPr>
              <a:t> the </a:t>
            </a:r>
            <a:r>
              <a:rPr lang="id-ID" sz="2000" dirty="0" err="1">
                <a:effectLst/>
                <a:latin typeface="IBMPlexSerif"/>
              </a:rPr>
              <a:t>following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substance</a:t>
            </a:r>
            <a:r>
              <a:rPr lang="id-ID" sz="2000" dirty="0">
                <a:effectLst/>
                <a:latin typeface="IBMPlexSerif"/>
              </a:rPr>
              <a:t> </a:t>
            </a:r>
            <a:endParaRPr lang="id-ID" sz="2000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7F785619-2DB9-729F-3607-9C8A34FBC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749295"/>
            <a:ext cx="8439150" cy="1512544"/>
          </a:xfrm>
          <a:prstGeom prst="rect">
            <a:avLst/>
          </a:prstGeom>
        </p:spPr>
      </p:pic>
      <p:pic>
        <p:nvPicPr>
          <p:cNvPr id="6" name="Gambar 5">
            <a:extLst>
              <a:ext uri="{FF2B5EF4-FFF2-40B4-BE49-F238E27FC236}">
                <a16:creationId xmlns:a16="http://schemas.microsoft.com/office/drawing/2014/main" id="{61149255-968A-5AF3-7BAB-6482B6A05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62" y="2217729"/>
            <a:ext cx="7658019" cy="2740025"/>
          </a:xfrm>
          <a:prstGeom prst="rect">
            <a:avLst/>
          </a:prstGeom>
        </p:spPr>
      </p:pic>
      <p:sp>
        <p:nvSpPr>
          <p:cNvPr id="8" name="Kotak Teks 7">
            <a:extLst>
              <a:ext uri="{FF2B5EF4-FFF2-40B4-BE49-F238E27FC236}">
                <a16:creationId xmlns:a16="http://schemas.microsoft.com/office/drawing/2014/main" id="{BC3D8D37-BA4D-2A19-6DF8-9F4A7259732B}"/>
              </a:ext>
            </a:extLst>
          </p:cNvPr>
          <p:cNvSpPr txBox="1"/>
          <p:nvPr/>
        </p:nvSpPr>
        <p:spPr>
          <a:xfrm>
            <a:off x="1135855" y="5043481"/>
            <a:ext cx="102227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IBMPlexSerif"/>
              </a:rPr>
              <a:t>PROBLEM 21-2  </a:t>
            </a:r>
            <a:r>
              <a:rPr lang="id-ID" sz="2000" dirty="0" err="1">
                <a:effectLst/>
                <a:latin typeface="IBMPlexSerif"/>
              </a:rPr>
              <a:t>Draw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structures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corresponding</a:t>
            </a:r>
            <a:r>
              <a:rPr lang="id-ID" sz="2000" dirty="0">
                <a:effectLst/>
                <a:latin typeface="IBMPlexSerif"/>
              </a:rPr>
              <a:t> to the </a:t>
            </a:r>
            <a:r>
              <a:rPr lang="id-ID" sz="2000" dirty="0" err="1">
                <a:effectLst/>
                <a:latin typeface="IBMPlexSerif"/>
              </a:rPr>
              <a:t>following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names</a:t>
            </a:r>
            <a:r>
              <a:rPr lang="id-ID" sz="2000" dirty="0">
                <a:effectLst/>
                <a:latin typeface="IBMPlexSerif"/>
              </a:rPr>
              <a:t>:</a:t>
            </a:r>
            <a:br>
              <a:rPr lang="id-ID" sz="2000" dirty="0">
                <a:effectLst/>
                <a:latin typeface="IBMPlexSerif"/>
              </a:rPr>
            </a:br>
            <a:r>
              <a:rPr lang="id-ID" sz="2000" b="1" dirty="0">
                <a:effectLst/>
                <a:latin typeface="IBMPlexSans"/>
              </a:rPr>
              <a:t>(</a:t>
            </a:r>
            <a:r>
              <a:rPr lang="id-ID" sz="2000" b="1" dirty="0" err="1">
                <a:effectLst/>
                <a:latin typeface="IBMPlexSans"/>
              </a:rPr>
              <a:t>a</a:t>
            </a:r>
            <a:r>
              <a:rPr lang="id-ID" sz="2000" b="1" dirty="0">
                <a:effectLst/>
                <a:latin typeface="IBMPlexSans"/>
              </a:rPr>
              <a:t>) </a:t>
            </a:r>
            <a:r>
              <a:rPr lang="id-ID" sz="2000" dirty="0" err="1">
                <a:effectLst/>
                <a:latin typeface="IBMPlexSerif"/>
              </a:rPr>
              <a:t>Phenyl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benzoate</a:t>
            </a:r>
            <a:r>
              <a:rPr lang="id-ID" sz="2000" dirty="0">
                <a:effectLst/>
                <a:latin typeface="IBMPlexSerif"/>
              </a:rPr>
              <a:t>   </a:t>
            </a:r>
            <a:r>
              <a:rPr lang="id-ID" sz="2000" b="1" dirty="0">
                <a:effectLst/>
                <a:latin typeface="IBMPlexSans"/>
              </a:rPr>
              <a:t>(</a:t>
            </a:r>
            <a:r>
              <a:rPr lang="id-ID" sz="2000" b="1" dirty="0" err="1">
                <a:effectLst/>
                <a:latin typeface="IBMPlexSans"/>
              </a:rPr>
              <a:t>b</a:t>
            </a:r>
            <a:r>
              <a:rPr lang="id-ID" sz="2000" b="1" dirty="0">
                <a:effectLst/>
                <a:latin typeface="IBMPlexSans"/>
              </a:rPr>
              <a:t>) </a:t>
            </a:r>
            <a:r>
              <a:rPr lang="id-ID" sz="2000" dirty="0" err="1">
                <a:effectLst/>
                <a:latin typeface="IBMPlexSerif"/>
              </a:rPr>
              <a:t>N-Ethyl-N-methylbutanamide</a:t>
            </a:r>
            <a:r>
              <a:rPr lang="id-ID" sz="2000" dirty="0">
                <a:effectLst/>
                <a:latin typeface="IBMPlexSerif"/>
              </a:rPr>
              <a:t>   </a:t>
            </a:r>
            <a:r>
              <a:rPr lang="id-ID" sz="2000" b="1" dirty="0">
                <a:effectLst/>
                <a:latin typeface="IBMPlexSans"/>
              </a:rPr>
              <a:t>(c) </a:t>
            </a:r>
            <a:r>
              <a:rPr lang="id-ID" sz="2000" dirty="0">
                <a:effectLst/>
                <a:latin typeface="IBMPlexSerif"/>
              </a:rPr>
              <a:t>2,4-Dimethylpentanoyl </a:t>
            </a:r>
            <a:r>
              <a:rPr lang="id-ID" sz="2000" dirty="0" err="1">
                <a:effectLst/>
                <a:latin typeface="IBMPlexSerif"/>
              </a:rPr>
              <a:t>chloride</a:t>
            </a:r>
            <a:r>
              <a:rPr lang="id-ID" sz="2000" dirty="0">
                <a:effectLst/>
                <a:latin typeface="IBMPlexSerif"/>
              </a:rPr>
              <a:t> </a:t>
            </a:r>
            <a:endParaRPr lang="id-ID" sz="2000" dirty="0"/>
          </a:p>
          <a:p>
            <a:r>
              <a:rPr lang="id-ID" sz="2000" b="1" dirty="0">
                <a:effectLst/>
                <a:latin typeface="IBMPlexSans"/>
              </a:rPr>
              <a:t>(d) </a:t>
            </a:r>
            <a:r>
              <a:rPr lang="id-ID" sz="2000" dirty="0" err="1">
                <a:effectLst/>
                <a:latin typeface="IBMPlexSerif"/>
              </a:rPr>
              <a:t>Methyl</a:t>
            </a:r>
            <a:r>
              <a:rPr lang="id-ID" sz="2000" dirty="0">
                <a:effectLst/>
                <a:latin typeface="IBMPlexSerif"/>
              </a:rPr>
              <a:t> 1-methylcyclohexanecarboxylate </a:t>
            </a:r>
            <a:r>
              <a:rPr lang="id-ID" sz="2000" b="1" dirty="0">
                <a:effectLst/>
                <a:latin typeface="IBMPlexSans"/>
              </a:rPr>
              <a:t>(</a:t>
            </a:r>
            <a:r>
              <a:rPr lang="id-ID" sz="2000" b="1" dirty="0" err="1">
                <a:effectLst/>
                <a:latin typeface="IBMPlexSans"/>
              </a:rPr>
              <a:t>e</a:t>
            </a:r>
            <a:r>
              <a:rPr lang="id-ID" sz="2000" b="1" dirty="0">
                <a:effectLst/>
                <a:latin typeface="IBMPlexSans"/>
              </a:rPr>
              <a:t>) </a:t>
            </a:r>
            <a:r>
              <a:rPr lang="id-ID" sz="2000" dirty="0" err="1">
                <a:effectLst/>
                <a:latin typeface="IBMPlexSerif"/>
              </a:rPr>
              <a:t>Ethyl</a:t>
            </a:r>
            <a:r>
              <a:rPr lang="id-ID" sz="2000" dirty="0">
                <a:effectLst/>
                <a:latin typeface="IBMPlexSerif"/>
              </a:rPr>
              <a:t> 3-oxopentanoate </a:t>
            </a:r>
          </a:p>
          <a:p>
            <a:r>
              <a:rPr lang="id-ID" sz="2000" b="1" dirty="0">
                <a:effectLst/>
                <a:latin typeface="IBMPlexSans"/>
              </a:rPr>
              <a:t>(</a:t>
            </a:r>
            <a:r>
              <a:rPr lang="id-ID" sz="2000" b="1" dirty="0" err="1">
                <a:effectLst/>
                <a:latin typeface="IBMPlexSans"/>
              </a:rPr>
              <a:t>f</a:t>
            </a:r>
            <a:r>
              <a:rPr lang="id-ID" sz="2000" b="1" dirty="0">
                <a:effectLst/>
                <a:latin typeface="IBMPlexSans"/>
              </a:rPr>
              <a:t>) </a:t>
            </a:r>
            <a:r>
              <a:rPr lang="id-ID" sz="2000" dirty="0" err="1">
                <a:effectLst/>
                <a:latin typeface="IBMPlexSerif"/>
              </a:rPr>
              <a:t>Methyl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p-bromobenzenethioate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b="1" dirty="0">
                <a:effectLst/>
                <a:latin typeface="IBMPlexSans"/>
              </a:rPr>
              <a:t>(</a:t>
            </a:r>
            <a:r>
              <a:rPr lang="id-ID" sz="2000" b="1" dirty="0" err="1">
                <a:effectLst/>
                <a:latin typeface="IBMPlexSans"/>
              </a:rPr>
              <a:t>g</a:t>
            </a:r>
            <a:r>
              <a:rPr lang="id-ID" sz="2000" b="1" dirty="0">
                <a:effectLst/>
                <a:latin typeface="IBMPlexSans"/>
              </a:rPr>
              <a:t>) </a:t>
            </a:r>
            <a:r>
              <a:rPr lang="id-ID" sz="2000" dirty="0" err="1">
                <a:effectLst/>
                <a:latin typeface="IBMPlexSerif"/>
              </a:rPr>
              <a:t>Formic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propanoic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anhydride</a:t>
            </a:r>
            <a:r>
              <a:rPr lang="id-ID" sz="2000" dirty="0">
                <a:effectLst/>
                <a:latin typeface="IBMPlexSerif"/>
              </a:rPr>
              <a:t> </a:t>
            </a:r>
          </a:p>
          <a:p>
            <a:r>
              <a:rPr lang="id-ID" sz="2000" b="1" dirty="0">
                <a:effectLst/>
                <a:latin typeface="IBMPlexSans"/>
              </a:rPr>
              <a:t>(</a:t>
            </a:r>
            <a:r>
              <a:rPr lang="id-ID" sz="2000" b="1" dirty="0" err="1">
                <a:effectLst/>
                <a:latin typeface="IBMPlexSans"/>
              </a:rPr>
              <a:t>h</a:t>
            </a:r>
            <a:r>
              <a:rPr lang="id-ID" sz="2000" b="1" dirty="0">
                <a:effectLst/>
                <a:latin typeface="IBMPlexSans"/>
              </a:rPr>
              <a:t>) </a:t>
            </a:r>
            <a:r>
              <a:rPr lang="id-ID" sz="2000" dirty="0">
                <a:effectLst/>
                <a:latin typeface="IBMPlexSerif"/>
              </a:rPr>
              <a:t>cis-2-Methylcyclopentanecarbonyl </a:t>
            </a:r>
            <a:r>
              <a:rPr lang="id-ID" sz="2000" dirty="0" err="1">
                <a:effectLst/>
                <a:latin typeface="IBMPlexSerif"/>
              </a:rPr>
              <a:t>bromide</a:t>
            </a:r>
            <a:r>
              <a:rPr lang="id-ID" sz="2000" dirty="0">
                <a:effectLst/>
                <a:latin typeface="IBMPlexSerif"/>
              </a:rPr>
              <a:t> 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3753931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3D854295-756B-9F17-1528-20B68FC35641}"/>
              </a:ext>
            </a:extLst>
          </p:cNvPr>
          <p:cNvSpPr txBox="1"/>
          <p:nvPr/>
        </p:nvSpPr>
        <p:spPr>
          <a:xfrm>
            <a:off x="1009356" y="434312"/>
            <a:ext cx="9949375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21.2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Nucleophilic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Acyl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Substitution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Reactions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15FCBDCE-C330-3F37-FC1B-3C8BF5B4B925}"/>
              </a:ext>
            </a:extLst>
          </p:cNvPr>
          <p:cNvSpPr txBox="1"/>
          <p:nvPr/>
        </p:nvSpPr>
        <p:spPr>
          <a:xfrm>
            <a:off x="852194" y="1824043"/>
            <a:ext cx="29768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nucleophile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polar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key</a:t>
            </a:r>
            <a:r>
              <a:rPr lang="id-ID" sz="2200" dirty="0">
                <a:effectLst/>
                <a:latin typeface="Optima" panose="02000503060000020004" pitchFamily="2" charset="0"/>
              </a:rPr>
              <a:t> step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three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four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major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carbonyl-group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AD53D7F5-4EC7-E753-32F7-1DB06B366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342" y="1019171"/>
            <a:ext cx="7184649" cy="5424490"/>
          </a:xfrm>
          <a:prstGeom prst="rect">
            <a:avLst/>
          </a:prstGeom>
        </p:spPr>
      </p:pic>
      <p:sp>
        <p:nvSpPr>
          <p:cNvPr id="8" name="Kotak Teks 7">
            <a:extLst>
              <a:ext uri="{FF2B5EF4-FFF2-40B4-BE49-F238E27FC236}">
                <a16:creationId xmlns:a16="http://schemas.microsoft.com/office/drawing/2014/main" id="{DFC7D7E2-78F8-C598-42F3-95728A807F37}"/>
              </a:ext>
            </a:extLst>
          </p:cNvPr>
          <p:cNvSpPr txBox="1"/>
          <p:nvPr/>
        </p:nvSpPr>
        <p:spPr>
          <a:xfrm>
            <a:off x="664368" y="6024569"/>
            <a:ext cx="5431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rgbClr val="C11126"/>
                </a:solidFill>
                <a:effectLst/>
                <a:latin typeface="Mulish"/>
              </a:rPr>
              <a:t>FIGURE 21.2 </a:t>
            </a:r>
            <a:r>
              <a:rPr lang="id-ID" sz="1800" b="1" dirty="0">
                <a:effectLst/>
                <a:latin typeface="IBMPlexSans"/>
              </a:rPr>
              <a:t>The </a:t>
            </a:r>
            <a:r>
              <a:rPr lang="id-ID" sz="1800" b="1" dirty="0" err="1">
                <a:effectLst/>
                <a:latin typeface="IBMPlexSans"/>
              </a:rPr>
              <a:t>general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mechanisms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of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nucleophilic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addition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and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nucleophilic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acyl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substitution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reactions</a:t>
            </a:r>
            <a:r>
              <a:rPr lang="id-ID" sz="1800" b="1" dirty="0">
                <a:effectLst/>
                <a:latin typeface="IBMPlexSans"/>
              </a:rPr>
              <a:t>.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25925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BDD2CC7F-B38E-3CF9-3A5B-5968891A5A2F}"/>
              </a:ext>
            </a:extLst>
          </p:cNvPr>
          <p:cNvSpPr txBox="1"/>
          <p:nvPr/>
        </p:nvSpPr>
        <p:spPr>
          <a:xfrm>
            <a:off x="935830" y="321823"/>
            <a:ext cx="1015126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difference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behavior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between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aldehydes</a:t>
            </a:r>
            <a:r>
              <a:rPr lang="id-ID" sz="2200" dirty="0">
                <a:effectLst/>
                <a:latin typeface="Optima" panose="02000503060000020004" pitchFamily="2" charset="0"/>
              </a:rPr>
              <a:t>/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derivatives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consequence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structure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derivatives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bonded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act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often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stable</a:t>
            </a:r>
            <a:r>
              <a:rPr lang="id-ID" sz="2200" dirty="0">
                <a:effectLst/>
                <a:latin typeface="Optima" panose="02000503060000020004" pitchFamily="2" charset="0"/>
              </a:rPr>
              <a:t> anion.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soon</a:t>
            </a:r>
            <a:r>
              <a:rPr lang="id-ID" sz="2200" dirty="0">
                <a:effectLst/>
                <a:latin typeface="Optima" panose="02000503060000020004" pitchFamily="2" charset="0"/>
              </a:rPr>
              <a:t> as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tetrahedral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intermediate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formed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expelled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generate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new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Aldehydes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ketones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however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however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therefore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don’t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undergo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C36DBC07-B34C-E99E-7071-0D4895DEE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12"/>
          <a:stretch/>
        </p:blipFill>
        <p:spPr>
          <a:xfrm>
            <a:off x="1904064" y="2486021"/>
            <a:ext cx="8383879" cy="2364637"/>
          </a:xfrm>
          <a:prstGeom prst="rect">
            <a:avLst/>
          </a:prstGeom>
        </p:spPr>
      </p:pic>
      <p:pic>
        <p:nvPicPr>
          <p:cNvPr id="9" name="Gambar 8">
            <a:extLst>
              <a:ext uri="{FF2B5EF4-FFF2-40B4-BE49-F238E27FC236}">
                <a16:creationId xmlns:a16="http://schemas.microsoft.com/office/drawing/2014/main" id="{7B689BDC-58C6-0DFB-D1F2-2F2C1F8B1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78" y="5200653"/>
            <a:ext cx="10452507" cy="15430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1918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6F6AA3CD-026E-3710-12C6-DC36311A07A1}"/>
              </a:ext>
            </a:extLst>
          </p:cNvPr>
          <p:cNvSpPr txBox="1"/>
          <p:nvPr/>
        </p:nvSpPr>
        <p:spPr>
          <a:xfrm>
            <a:off x="792956" y="501134"/>
            <a:ext cx="8193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Relative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Reactivity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Derivatives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4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43E185AC-CA44-D541-CEFF-68B880500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390" y="1142994"/>
            <a:ext cx="7568514" cy="2540000"/>
          </a:xfrm>
          <a:prstGeom prst="rect">
            <a:avLst/>
          </a:prstGeom>
        </p:spPr>
      </p:pic>
      <p:pic>
        <p:nvPicPr>
          <p:cNvPr id="5" name="Gambar 4">
            <a:extLst>
              <a:ext uri="{FF2B5EF4-FFF2-40B4-BE49-F238E27FC236}">
                <a16:creationId xmlns:a16="http://schemas.microsoft.com/office/drawing/2014/main" id="{C6227B9A-8268-E7FE-E37E-1CE66AE97F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802"/>
          <a:stretch/>
        </p:blipFill>
        <p:spPr>
          <a:xfrm>
            <a:off x="1524065" y="3482965"/>
            <a:ext cx="9501130" cy="304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98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6FB6C011-77C5-05D8-552D-8A3CC5D6C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317" y="213493"/>
            <a:ext cx="8104391" cy="6431014"/>
          </a:xfrm>
          <a:prstGeom prst="rect">
            <a:avLst/>
          </a:prstGeom>
        </p:spPr>
      </p:pic>
      <p:sp>
        <p:nvSpPr>
          <p:cNvPr id="4" name="Kotak Teks 3">
            <a:extLst>
              <a:ext uri="{FF2B5EF4-FFF2-40B4-BE49-F238E27FC236}">
                <a16:creationId xmlns:a16="http://schemas.microsoft.com/office/drawing/2014/main" id="{D38F3AE8-7243-4D57-BFAD-2C791845725F}"/>
              </a:ext>
            </a:extLst>
          </p:cNvPr>
          <p:cNvSpPr txBox="1"/>
          <p:nvPr/>
        </p:nvSpPr>
        <p:spPr>
          <a:xfrm>
            <a:off x="3579015" y="5835479"/>
            <a:ext cx="51363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1800" b="1" dirty="0">
                <a:solidFill>
                  <a:srgbClr val="C11126"/>
                </a:solidFill>
                <a:effectLst/>
                <a:latin typeface="Mulish"/>
              </a:rPr>
              <a:t>FIGURE 21.3 </a:t>
            </a:r>
            <a:r>
              <a:rPr lang="id-ID" sz="1800" b="1" dirty="0" err="1">
                <a:effectLst/>
                <a:latin typeface="IBMPlexSans"/>
              </a:rPr>
              <a:t>Interconversions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of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carboxylic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acid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derivatives</a:t>
            </a:r>
            <a:r>
              <a:rPr lang="id-ID" sz="1800" b="1" dirty="0">
                <a:effectLst/>
                <a:latin typeface="IBMPlexSans"/>
              </a:rPr>
              <a:t>. </a:t>
            </a:r>
            <a:r>
              <a:rPr lang="id-ID" sz="1800" dirty="0" err="1">
                <a:effectLst/>
                <a:latin typeface="IBMPlexSans"/>
              </a:rPr>
              <a:t>A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more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reactive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acid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derivative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can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be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converted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into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a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less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reactive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one</a:t>
            </a:r>
            <a:r>
              <a:rPr lang="id-ID" sz="1800" dirty="0">
                <a:effectLst/>
                <a:latin typeface="IBMPlexSans"/>
              </a:rPr>
              <a:t>, </a:t>
            </a:r>
            <a:r>
              <a:rPr lang="id-ID" sz="1800" dirty="0" err="1">
                <a:effectLst/>
                <a:latin typeface="IBMPlexSans"/>
              </a:rPr>
              <a:t>but</a:t>
            </a:r>
            <a:r>
              <a:rPr lang="id-ID" sz="1800" dirty="0">
                <a:effectLst/>
                <a:latin typeface="IBMPlexSans"/>
              </a:rPr>
              <a:t> not </a:t>
            </a:r>
            <a:r>
              <a:rPr lang="id-ID" sz="1800" dirty="0" err="1">
                <a:effectLst/>
                <a:latin typeface="IBMPlexSans"/>
              </a:rPr>
              <a:t>vice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versa</a:t>
            </a:r>
            <a:r>
              <a:rPr lang="id-ID" sz="1800" dirty="0">
                <a:effectLst/>
                <a:latin typeface="IBMPlexSans"/>
              </a:rPr>
              <a:t>.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85644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59D2A930-4FC0-EB95-A872-A0643F11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351" y="485778"/>
            <a:ext cx="10247437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91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28D06CDF-D180-91D6-1776-AFE00676C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863" y="200028"/>
            <a:ext cx="9893690" cy="660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46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BB8960F3-8445-FC07-040B-5AC0CB424FA5}"/>
              </a:ext>
            </a:extLst>
          </p:cNvPr>
          <p:cNvSpPr txBox="1"/>
          <p:nvPr/>
        </p:nvSpPr>
        <p:spPr>
          <a:xfrm>
            <a:off x="1092994" y="481310"/>
            <a:ext cx="10294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Optima" panose="02000503060000020004" pitchFamily="2" charset="0"/>
              </a:rPr>
              <a:t>PROBLEM 21-4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Rank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compounds</a:t>
            </a:r>
            <a:r>
              <a:rPr lang="id-ID" sz="2000" dirty="0">
                <a:effectLst/>
                <a:latin typeface="Optima" panose="02000503060000020004" pitchFamily="2" charset="0"/>
              </a:rPr>
              <a:t> in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each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sets</a:t>
            </a:r>
            <a:r>
              <a:rPr lang="id-ID" sz="2000" dirty="0">
                <a:effectLst/>
                <a:latin typeface="Optima" panose="02000503060000020004" pitchFamily="2" charset="0"/>
              </a:rPr>
              <a:t> in order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expected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reactivity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toward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000" dirty="0">
                <a:effectLst/>
                <a:latin typeface="Optima" panose="02000503060000020004" pitchFamily="2" charset="0"/>
              </a:rPr>
              <a:t>: </a:t>
            </a:r>
            <a:endParaRPr lang="id-ID" sz="2000" dirty="0">
              <a:latin typeface="Optima" panose="02000503060000020004" pitchFamily="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8905E5C4-9D4A-514E-DA1B-34831FB76FE8}"/>
              </a:ext>
            </a:extLst>
          </p:cNvPr>
          <p:cNvSpPr txBox="1"/>
          <p:nvPr/>
        </p:nvSpPr>
        <p:spPr>
          <a:xfrm>
            <a:off x="1092993" y="2220008"/>
            <a:ext cx="102941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IBMPlexSerif"/>
              </a:rPr>
              <a:t>PROBLEM 21-5  </a:t>
            </a:r>
            <a:r>
              <a:rPr lang="id-ID" sz="2000" dirty="0" err="1">
                <a:effectLst/>
                <a:latin typeface="IBMPlexSerif"/>
              </a:rPr>
              <a:t>Predict</a:t>
            </a:r>
            <a:r>
              <a:rPr lang="id-ID" sz="2000" dirty="0">
                <a:effectLst/>
                <a:latin typeface="IBMPlexSerif"/>
              </a:rPr>
              <a:t> the </a:t>
            </a:r>
            <a:r>
              <a:rPr lang="id-ID" sz="2000" dirty="0" err="1">
                <a:effectLst/>
                <a:latin typeface="IBMPlexSerif"/>
              </a:rPr>
              <a:t>products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of</a:t>
            </a:r>
            <a:r>
              <a:rPr lang="id-ID" sz="2000" dirty="0">
                <a:effectLst/>
                <a:latin typeface="IBMPlexSerif"/>
              </a:rPr>
              <a:t> the </a:t>
            </a:r>
            <a:r>
              <a:rPr lang="id-ID" sz="2000" dirty="0" err="1">
                <a:effectLst/>
                <a:latin typeface="IBMPlexSerif"/>
              </a:rPr>
              <a:t>following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nucleophilic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acyl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substitution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reactions</a:t>
            </a:r>
            <a:r>
              <a:rPr lang="id-ID" sz="2000" dirty="0">
                <a:effectLst/>
                <a:latin typeface="IBMPlexSerif"/>
              </a:rPr>
              <a:t>:</a:t>
            </a:r>
            <a:endParaRPr lang="id-ID" sz="2000" dirty="0"/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1158A448-DAA8-F56F-70DC-C0722C549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55"/>
          <a:stretch/>
        </p:blipFill>
        <p:spPr>
          <a:xfrm>
            <a:off x="1618418" y="2608239"/>
            <a:ext cx="7217604" cy="1938992"/>
          </a:xfrm>
          <a:prstGeom prst="rect">
            <a:avLst/>
          </a:prstGeom>
        </p:spPr>
      </p:pic>
      <p:pic>
        <p:nvPicPr>
          <p:cNvPr id="9" name="Gambar 8">
            <a:extLst>
              <a:ext uri="{FF2B5EF4-FFF2-40B4-BE49-F238E27FC236}">
                <a16:creationId xmlns:a16="http://schemas.microsoft.com/office/drawing/2014/main" id="{765F4A06-14A2-2225-4539-1C6E8E12F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33"/>
          <a:stretch/>
        </p:blipFill>
        <p:spPr>
          <a:xfrm>
            <a:off x="1908170" y="1314447"/>
            <a:ext cx="7893051" cy="774563"/>
          </a:xfrm>
          <a:prstGeom prst="rect">
            <a:avLst/>
          </a:prstGeom>
        </p:spPr>
      </p:pic>
      <p:sp>
        <p:nvSpPr>
          <p:cNvPr id="11" name="Kotak Teks 10">
            <a:extLst>
              <a:ext uri="{FF2B5EF4-FFF2-40B4-BE49-F238E27FC236}">
                <a16:creationId xmlns:a16="http://schemas.microsoft.com/office/drawing/2014/main" id="{D8A76272-EC99-3784-6B9B-DB20CF5508F8}"/>
              </a:ext>
            </a:extLst>
          </p:cNvPr>
          <p:cNvSpPr txBox="1"/>
          <p:nvPr/>
        </p:nvSpPr>
        <p:spPr>
          <a:xfrm>
            <a:off x="1148956" y="4852125"/>
            <a:ext cx="54661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Optima" panose="02000503060000020004" pitchFamily="2" charset="0"/>
              </a:rPr>
              <a:t>PROBLEM 21-6 </a:t>
            </a:r>
            <a:r>
              <a:rPr lang="id-ID" sz="2000" dirty="0">
                <a:effectLst/>
                <a:latin typeface="Optima" panose="02000503060000020004" pitchFamily="2" charset="0"/>
              </a:rPr>
              <a:t>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structurere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presents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tetrahedral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alkoxide</a:t>
            </a:r>
            <a:r>
              <a:rPr lang="id-ID" sz="2000" dirty="0">
                <a:effectLst/>
                <a:latin typeface="Optima" panose="02000503060000020004" pitchFamily="2" charset="0"/>
              </a:rPr>
              <a:t> ion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intermediate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formed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additionof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nucleophile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derivative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Identify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nucleophile,the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leaving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0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starting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derivative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ultimate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12" name="Gambar 11">
            <a:extLst>
              <a:ext uri="{FF2B5EF4-FFF2-40B4-BE49-F238E27FC236}">
                <a16:creationId xmlns:a16="http://schemas.microsoft.com/office/drawing/2014/main" id="{4D566965-FEE9-6BE9-C55B-B1224C1A3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922" y="4471990"/>
            <a:ext cx="3456241" cy="239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5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BA9D4713-F098-0DBB-D478-5C92695308C9}"/>
              </a:ext>
            </a:extLst>
          </p:cNvPr>
          <p:cNvSpPr txBox="1"/>
          <p:nvPr/>
        </p:nvSpPr>
        <p:spPr>
          <a:xfrm>
            <a:off x="1674055" y="1119446"/>
            <a:ext cx="799044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CHAPTER CONTENTS </a:t>
            </a:r>
            <a:endParaRPr lang="id-ID" sz="2400" dirty="0">
              <a:effectLst/>
              <a:latin typeface="Optima" panose="02000503060000020004" pitchFamily="2" charset="0"/>
            </a:endParaRPr>
          </a:p>
          <a:p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21.1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Naming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Derivatives</a:t>
            </a:r>
            <a:b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21.2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Nucleophilic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Acyl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Substitution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Reactions</a:t>
            </a:r>
            <a:b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21.3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Reactions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Acids</a:t>
            </a:r>
            <a:b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21.4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Chemistry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Halides</a:t>
            </a:r>
            <a:b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21.5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Chemistry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Anhydrides</a:t>
            </a:r>
            <a:b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21.6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Chemistry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Esters</a:t>
            </a:r>
            <a:b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21.7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Chemistry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Amides</a:t>
            </a:r>
            <a:b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21.8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Chemistry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Thioesters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Acyl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Phosphates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:   </a:t>
            </a:r>
          </a:p>
          <a:p>
            <a:r>
              <a:rPr lang="id-ID" sz="2400" dirty="0">
                <a:solidFill>
                  <a:srgbClr val="007747"/>
                </a:solidFill>
                <a:latin typeface="Optima" panose="02000503060000020004" pitchFamily="2" charset="0"/>
              </a:rPr>
              <a:t>       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Biological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Derivatives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</a:p>
          <a:p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21.9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Polyamides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Polyesters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: Step-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Growth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Polymers</a:t>
            </a:r>
            <a:b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</a:b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21.10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Spectroscopy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Derivatives</a:t>
            </a:r>
            <a:r>
              <a:rPr lang="id-ID" sz="2400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400" dirty="0">
              <a:effectLst/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993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62F96577-7FC8-81D7-304A-1167FBCCE6BD}"/>
              </a:ext>
            </a:extLst>
          </p:cNvPr>
          <p:cNvSpPr txBox="1"/>
          <p:nvPr/>
        </p:nvSpPr>
        <p:spPr>
          <a:xfrm>
            <a:off x="1009356" y="434312"/>
            <a:ext cx="9949375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21.3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Reactions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Acids </a:t>
            </a:r>
            <a:endParaRPr lang="id-ID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BA1870C1-F784-233E-7A3C-81ED93BD810F}"/>
              </a:ext>
            </a:extLst>
          </p:cNvPr>
          <p:cNvSpPr txBox="1"/>
          <p:nvPr/>
        </p:nvSpPr>
        <p:spPr>
          <a:xfrm>
            <a:off x="966492" y="1015481"/>
            <a:ext cx="9949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Conversion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Acids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into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Chlorides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4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13351078-1E46-98B0-CF0A-A6CBD6EA8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511" y="1549382"/>
            <a:ext cx="7252089" cy="2551130"/>
          </a:xfrm>
          <a:prstGeom prst="rect">
            <a:avLst/>
          </a:prstGeom>
        </p:spPr>
      </p:pic>
      <p:pic>
        <p:nvPicPr>
          <p:cNvPr id="6" name="Gambar 5">
            <a:extLst>
              <a:ext uri="{FF2B5EF4-FFF2-40B4-BE49-F238E27FC236}">
                <a16:creationId xmlns:a16="http://schemas.microsoft.com/office/drawing/2014/main" id="{3D451AA3-6CDD-C82B-ED63-19DBE7AC1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31" y="4295231"/>
            <a:ext cx="10803088" cy="241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51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267D34DE-3BBD-74A2-57C7-8B982907EBD7}"/>
              </a:ext>
            </a:extLst>
          </p:cNvPr>
          <p:cNvSpPr txBox="1"/>
          <p:nvPr/>
        </p:nvSpPr>
        <p:spPr>
          <a:xfrm>
            <a:off x="892968" y="386834"/>
            <a:ext cx="73509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Conversion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Acids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into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Anhydrides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4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D2F41806-031B-DC57-A12C-36D6CB578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831" y="971551"/>
            <a:ext cx="6992702" cy="1833562"/>
          </a:xfrm>
          <a:prstGeom prst="rect">
            <a:avLst/>
          </a:prstGeom>
        </p:spPr>
      </p:pic>
      <p:sp>
        <p:nvSpPr>
          <p:cNvPr id="6" name="Kotak Teks 5">
            <a:extLst>
              <a:ext uri="{FF2B5EF4-FFF2-40B4-BE49-F238E27FC236}">
                <a16:creationId xmlns:a16="http://schemas.microsoft.com/office/drawing/2014/main" id="{B23D2A61-8441-E65F-13A1-445508F7B6CA}"/>
              </a:ext>
            </a:extLst>
          </p:cNvPr>
          <p:cNvSpPr txBox="1"/>
          <p:nvPr/>
        </p:nvSpPr>
        <p:spPr>
          <a:xfrm>
            <a:off x="892968" y="2972868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Conversion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Acids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into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Esters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400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54F38513-58BF-BB4F-121A-CC441BA43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196" y="4090988"/>
            <a:ext cx="9749608" cy="183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03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B6694C45-D220-2B20-49E7-36B83F17E292}"/>
              </a:ext>
            </a:extLst>
          </p:cNvPr>
          <p:cNvSpPr txBox="1"/>
          <p:nvPr/>
        </p:nvSpPr>
        <p:spPr>
          <a:xfrm>
            <a:off x="1121568" y="651600"/>
            <a:ext cx="992266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Esters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also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synthesized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acid-catalyzed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alcohol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process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called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Fischer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esterification</a:t>
            </a:r>
            <a:r>
              <a:rPr lang="id-ID" sz="2200" b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  <a:p>
            <a:pPr algn="just"/>
            <a:endParaRPr lang="id-ID" sz="2200" dirty="0">
              <a:latin typeface="Optima" panose="02000503060000020004" pitchFamily="2" charset="0"/>
            </a:endParaRPr>
          </a:p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Unfortunately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need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excess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liquid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alcohol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solvent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effectively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limits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method</a:t>
            </a:r>
            <a:r>
              <a:rPr lang="id-ID" sz="2200" dirty="0">
                <a:effectLst/>
                <a:latin typeface="Optima" panose="02000503060000020004" pitchFamily="2" charset="0"/>
              </a:rPr>
              <a:t> to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synthesis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methyl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ethyl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propyl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butyl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esters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A8D1F26E-7C1F-B6E4-2343-C7553F659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86" y="2775258"/>
            <a:ext cx="8879231" cy="2123658"/>
          </a:xfrm>
          <a:prstGeom prst="rect">
            <a:avLst/>
          </a:prstGeom>
        </p:spPr>
      </p:pic>
      <p:sp>
        <p:nvSpPr>
          <p:cNvPr id="7" name="Kotak Teks 6">
            <a:extLst>
              <a:ext uri="{FF2B5EF4-FFF2-40B4-BE49-F238E27FC236}">
                <a16:creationId xmlns:a16="http://schemas.microsoft.com/office/drawing/2014/main" id="{D5DEB9D3-BADE-98D5-570D-302CE52468CA}"/>
              </a:ext>
            </a:extLst>
          </p:cNvPr>
          <p:cNvSpPr txBox="1"/>
          <p:nvPr/>
        </p:nvSpPr>
        <p:spPr>
          <a:xfrm>
            <a:off x="1038409" y="5259943"/>
            <a:ext cx="9922669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id-ID" sz="1800" dirty="0">
                <a:effectLst/>
                <a:latin typeface="IBMPlexSerif"/>
              </a:rPr>
              <a:t>The </a:t>
            </a:r>
            <a:r>
              <a:rPr lang="id-ID" sz="1800" dirty="0" err="1">
                <a:effectLst/>
                <a:latin typeface="IBMPlexSerif"/>
              </a:rPr>
              <a:t>mechanism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of</a:t>
            </a:r>
            <a:r>
              <a:rPr lang="id-ID" sz="1800" dirty="0">
                <a:effectLst/>
                <a:latin typeface="IBMPlexSerif"/>
              </a:rPr>
              <a:t> the </a:t>
            </a:r>
            <a:r>
              <a:rPr lang="id-ID" sz="1800" dirty="0" err="1">
                <a:effectLst/>
                <a:latin typeface="IBMPlexSerif"/>
              </a:rPr>
              <a:t>Fischer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esterification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reaction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is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shown</a:t>
            </a:r>
            <a:r>
              <a:rPr lang="id-ID" sz="1800" dirty="0">
                <a:effectLst/>
                <a:latin typeface="IBMPlexSerif"/>
              </a:rPr>
              <a:t> in </a:t>
            </a:r>
            <a:r>
              <a:rPr lang="id-ID" sz="1800" b="1" dirty="0">
                <a:solidFill>
                  <a:srgbClr val="C11126"/>
                </a:solidFill>
                <a:effectLst/>
                <a:latin typeface="Mulish"/>
              </a:rPr>
              <a:t>FIGURE 21.5</a:t>
            </a:r>
            <a:r>
              <a:rPr lang="id-ID" sz="1800" dirty="0">
                <a:effectLst/>
                <a:latin typeface="IBMPlexSerif"/>
              </a:rPr>
              <a:t>. </a:t>
            </a:r>
            <a:r>
              <a:rPr lang="id-ID" sz="1800" dirty="0" err="1">
                <a:effectLst/>
                <a:latin typeface="IBMPlexSerif"/>
              </a:rPr>
              <a:t>Carboxylic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acids</a:t>
            </a:r>
            <a:r>
              <a:rPr lang="id-ID" sz="1800" dirty="0">
                <a:effectLst/>
                <a:latin typeface="IBMPlexSerif"/>
              </a:rPr>
              <a:t> are not </a:t>
            </a:r>
            <a:r>
              <a:rPr lang="id-ID" sz="1800" dirty="0" err="1">
                <a:effectLst/>
                <a:latin typeface="IBMPlexSerif"/>
              </a:rPr>
              <a:t>reactive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enough</a:t>
            </a:r>
            <a:r>
              <a:rPr lang="id-ID" sz="1800" dirty="0">
                <a:effectLst/>
                <a:latin typeface="IBMPlexSerif"/>
              </a:rPr>
              <a:t> to </a:t>
            </a:r>
            <a:r>
              <a:rPr lang="id-ID" sz="1800" dirty="0" err="1">
                <a:effectLst/>
                <a:latin typeface="IBMPlexSerif"/>
              </a:rPr>
              <a:t>undergo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nucleophilic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addition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directly</a:t>
            </a:r>
            <a:r>
              <a:rPr lang="id-ID" sz="1800" dirty="0">
                <a:effectLst/>
                <a:latin typeface="IBMPlexSerif"/>
              </a:rPr>
              <a:t>, </a:t>
            </a:r>
            <a:r>
              <a:rPr lang="id-ID" sz="1800" dirty="0" err="1">
                <a:effectLst/>
                <a:latin typeface="IBMPlexSerif"/>
              </a:rPr>
              <a:t>but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their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reactivity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is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greatly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enhanced</a:t>
            </a:r>
            <a:r>
              <a:rPr lang="id-ID" sz="1800" dirty="0">
                <a:effectLst/>
                <a:latin typeface="IBMPlexSerif"/>
              </a:rPr>
              <a:t> in the </a:t>
            </a:r>
            <a:r>
              <a:rPr lang="id-ID" sz="1800" dirty="0" err="1">
                <a:effectLst/>
                <a:latin typeface="IBMPlexSerif"/>
              </a:rPr>
              <a:t>presence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of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strong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acid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such</a:t>
            </a:r>
            <a:r>
              <a:rPr lang="id-ID" sz="1800" dirty="0">
                <a:effectLst/>
                <a:latin typeface="IBMPlexSerif"/>
              </a:rPr>
              <a:t> as </a:t>
            </a:r>
            <a:r>
              <a:rPr lang="id-ID" sz="1800" dirty="0" err="1">
                <a:effectLst/>
                <a:latin typeface="IBMPlexSerif"/>
              </a:rPr>
              <a:t>HCl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or</a:t>
            </a:r>
            <a:r>
              <a:rPr lang="id-ID" sz="1800" dirty="0">
                <a:effectLst/>
                <a:latin typeface="IBMPlexSerif"/>
              </a:rPr>
              <a:t> H</a:t>
            </a:r>
            <a:r>
              <a:rPr lang="id-ID" sz="800" dirty="0">
                <a:effectLst/>
                <a:latin typeface="IBMPlexSerif"/>
              </a:rPr>
              <a:t>2</a:t>
            </a:r>
            <a:r>
              <a:rPr lang="id-ID" sz="1800" dirty="0">
                <a:effectLst/>
                <a:latin typeface="IBMPlexSerif"/>
              </a:rPr>
              <a:t>SO</a:t>
            </a:r>
            <a:r>
              <a:rPr lang="id-ID" sz="800" dirty="0">
                <a:effectLst/>
                <a:latin typeface="IBMPlexSerif"/>
              </a:rPr>
              <a:t>4</a:t>
            </a:r>
            <a:r>
              <a:rPr lang="id-ID" sz="1800" dirty="0">
                <a:effectLst/>
                <a:latin typeface="IBMPlexSerif"/>
              </a:rPr>
              <a:t>. The mineral </a:t>
            </a:r>
            <a:r>
              <a:rPr lang="id-ID" sz="1800" dirty="0" err="1">
                <a:effectLst/>
                <a:latin typeface="IBMPlexSerif"/>
              </a:rPr>
              <a:t>acid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protonates</a:t>
            </a:r>
            <a:r>
              <a:rPr lang="id-ID" sz="1800" dirty="0">
                <a:effectLst/>
                <a:latin typeface="IBMPlexSerif"/>
              </a:rPr>
              <a:t> the </a:t>
            </a:r>
            <a:r>
              <a:rPr lang="id-ID" sz="1800" dirty="0" err="1">
                <a:effectLst/>
                <a:latin typeface="IBMPlexSerif"/>
              </a:rPr>
              <a:t>carbonyl-group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oxygen</a:t>
            </a:r>
            <a:r>
              <a:rPr lang="id-ID" sz="1800" dirty="0">
                <a:effectLst/>
                <a:latin typeface="IBMPlexSerif"/>
              </a:rPr>
              <a:t> atom, </a:t>
            </a:r>
            <a:r>
              <a:rPr lang="id-ID" sz="1800" dirty="0" err="1">
                <a:effectLst/>
                <a:latin typeface="IBMPlexSerif"/>
              </a:rPr>
              <a:t>thereby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giving</a:t>
            </a:r>
            <a:r>
              <a:rPr lang="id-ID" sz="1800" dirty="0">
                <a:effectLst/>
                <a:latin typeface="IBMPlexSerif"/>
              </a:rPr>
              <a:t> the </a:t>
            </a:r>
            <a:r>
              <a:rPr lang="id-ID" sz="1800" dirty="0" err="1">
                <a:effectLst/>
                <a:latin typeface="IBMPlexSerif"/>
              </a:rPr>
              <a:t>carboxylic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acid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positive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charge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and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rendering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it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much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more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reactive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toward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nucleophiles</a:t>
            </a:r>
            <a:r>
              <a:rPr lang="id-ID" sz="1800" dirty="0">
                <a:effectLst/>
                <a:latin typeface="IBMPlexSerif"/>
              </a:rPr>
              <a:t>. </a:t>
            </a:r>
            <a:r>
              <a:rPr lang="id-ID" sz="1800" dirty="0" err="1">
                <a:effectLst/>
                <a:latin typeface="IBMPlexSerif"/>
              </a:rPr>
              <a:t>Subsequent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loss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of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water</a:t>
            </a:r>
            <a:r>
              <a:rPr lang="id-ID" sz="1800" dirty="0">
                <a:effectLst/>
                <a:latin typeface="IBMPlexSerif"/>
              </a:rPr>
              <a:t> from the </a:t>
            </a:r>
            <a:r>
              <a:rPr lang="id-ID" sz="1800" dirty="0" err="1">
                <a:effectLst/>
                <a:latin typeface="IBMPlexSerif"/>
              </a:rPr>
              <a:t>tetrahedral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intermediate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yields</a:t>
            </a:r>
            <a:r>
              <a:rPr lang="id-ID" sz="1800" dirty="0">
                <a:effectLst/>
                <a:latin typeface="IBMPlexSerif"/>
              </a:rPr>
              <a:t> the ester </a:t>
            </a:r>
            <a:r>
              <a:rPr lang="id-ID" sz="1800" dirty="0" err="1">
                <a:effectLst/>
                <a:latin typeface="IBMPlexSerif"/>
              </a:rPr>
              <a:t>product</a:t>
            </a:r>
            <a:r>
              <a:rPr lang="id-ID" sz="1800" dirty="0">
                <a:effectLst/>
                <a:latin typeface="IBMPlexSerif"/>
              </a:rPr>
              <a:t>.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65499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ambar 5">
            <a:extLst>
              <a:ext uri="{FF2B5EF4-FFF2-40B4-BE49-F238E27FC236}">
                <a16:creationId xmlns:a16="http://schemas.microsoft.com/office/drawing/2014/main" id="{E12DBA61-B79E-AD70-E26A-810B0C95D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707" y="16934"/>
            <a:ext cx="8400691" cy="682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1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25FB160A-960B-4B9C-0388-18E93AE2A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2" y="17378"/>
            <a:ext cx="8872129" cy="680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41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E973880D-C1EE-F0C7-3ECF-7265E10398E9}"/>
              </a:ext>
            </a:extLst>
          </p:cNvPr>
          <p:cNvSpPr txBox="1"/>
          <p:nvPr/>
        </p:nvSpPr>
        <p:spPr>
          <a:xfrm>
            <a:off x="1166812" y="674638"/>
            <a:ext cx="985837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Evidence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support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mechanism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shown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b="1" dirty="0">
                <a:solidFill>
                  <a:srgbClr val="C11126"/>
                </a:solidFill>
                <a:effectLst/>
                <a:latin typeface="Optima" panose="02000503060000020004" pitchFamily="2" charset="0"/>
              </a:rPr>
              <a:t>FIGURE 21.5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comes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isotope-labeling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experiments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  <a:p>
            <a:pPr algn="just"/>
            <a:endParaRPr lang="id-ID" sz="2200" dirty="0">
              <a:latin typeface="Optima" panose="02000503060000020004" pitchFamily="2" charset="0"/>
            </a:endParaRPr>
          </a:p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When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baseline="30000" dirty="0">
                <a:effectLst/>
                <a:latin typeface="Optima" panose="02000503060000020004" pitchFamily="2" charset="0"/>
              </a:rPr>
              <a:t>18</a:t>
            </a:r>
            <a:r>
              <a:rPr lang="id-ID" sz="2200" dirty="0">
                <a:effectLst/>
                <a:latin typeface="Optima" panose="02000503060000020004" pitchFamily="2" charset="0"/>
              </a:rPr>
              <a:t>O-labeled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methanol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benzoic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methyl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benzoate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found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baseline="30000" dirty="0">
                <a:effectLst/>
                <a:latin typeface="Optima" panose="02000503060000020004" pitchFamily="2" charset="0"/>
              </a:rPr>
              <a:t>18</a:t>
            </a:r>
            <a:r>
              <a:rPr lang="id-ID" sz="2200" dirty="0">
                <a:effectLst/>
                <a:latin typeface="Optima" panose="02000503060000020004" pitchFamily="2" charset="0"/>
              </a:rPr>
              <a:t>O-labeled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whereas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water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produced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unlabeled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  <a:p>
            <a:pPr algn="just"/>
            <a:endParaRPr lang="id-ID" sz="2200" dirty="0">
              <a:latin typeface="Optima" panose="02000503060000020004" pitchFamily="2" charset="0"/>
            </a:endParaRPr>
          </a:p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C–OH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broken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during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rather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CO–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RO–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alcohol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broken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rather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</a:t>
            </a:r>
            <a:r>
              <a:rPr lang="id-ID" sz="2200" dirty="0">
                <a:effectLst/>
                <a:latin typeface="Optima" panose="02000503060000020004" pitchFamily="2" charset="0"/>
              </a:rPr>
              <a:t>–OH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bond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A0E94E7F-262D-AF85-C015-95FFA6C2E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67" y="3942550"/>
            <a:ext cx="9057932" cy="21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65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12DAD1A3-50B2-E123-0ECA-DA81C124B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97" y="314323"/>
            <a:ext cx="10518345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33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2970190F-DE0C-C465-A1D4-5159508A0296}"/>
              </a:ext>
            </a:extLst>
          </p:cNvPr>
          <p:cNvSpPr txBox="1"/>
          <p:nvPr/>
        </p:nvSpPr>
        <p:spPr>
          <a:xfrm>
            <a:off x="1264443" y="819835"/>
            <a:ext cx="100512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Optima" panose="02000503060000020004" pitchFamily="2" charset="0"/>
              </a:rPr>
              <a:t>PROBLEM 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21-7 </a:t>
            </a:r>
          </a:p>
          <a:p>
            <a:r>
              <a:rPr lang="id-ID" sz="20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might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prepare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esters</a:t>
            </a:r>
            <a:r>
              <a:rPr lang="id-ID" sz="2000" dirty="0">
                <a:effectLst/>
                <a:latin typeface="Optima" panose="02000503060000020004" pitchFamily="2" charset="0"/>
              </a:rPr>
              <a:t> from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corresponding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000" dirty="0">
                <a:effectLst/>
                <a:latin typeface="Optima" panose="02000503060000020004" pitchFamily="2" charset="0"/>
              </a:rPr>
              <a:t>?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8B0664F6-CC14-B894-5868-F6921B9BB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004" y="1676262"/>
            <a:ext cx="9742133" cy="1417637"/>
          </a:xfrm>
          <a:prstGeom prst="rect">
            <a:avLst/>
          </a:prstGeom>
        </p:spPr>
      </p:pic>
      <p:sp>
        <p:nvSpPr>
          <p:cNvPr id="7" name="Kotak Teks 6">
            <a:extLst>
              <a:ext uri="{FF2B5EF4-FFF2-40B4-BE49-F238E27FC236}">
                <a16:creationId xmlns:a16="http://schemas.microsoft.com/office/drawing/2014/main" id="{E28E87F0-D77F-9E9E-9BD9-912ABA3E7070}"/>
              </a:ext>
            </a:extLst>
          </p:cNvPr>
          <p:cNvSpPr txBox="1"/>
          <p:nvPr/>
        </p:nvSpPr>
        <p:spPr>
          <a:xfrm>
            <a:off x="1264443" y="3757613"/>
            <a:ext cx="41959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b="1" dirty="0">
                <a:effectLst/>
                <a:latin typeface="Optima" panose="02000503060000020004" pitchFamily="2" charset="0"/>
              </a:rPr>
              <a:t>PROBLEM 21-8 </a:t>
            </a:r>
          </a:p>
          <a:p>
            <a:pPr algn="just"/>
            <a:r>
              <a:rPr lang="id-ID" sz="2000" dirty="0">
                <a:effectLst/>
                <a:latin typeface="Optima" panose="02000503060000020004" pitchFamily="2" charset="0"/>
              </a:rPr>
              <a:t>If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molecule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treated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catalyst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intramolecular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esterification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occurs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What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structure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product</a:t>
            </a:r>
            <a:r>
              <a:rPr lang="id-ID" sz="2000" dirty="0">
                <a:effectLst/>
                <a:latin typeface="Optima" panose="02000503060000020004" pitchFamily="2" charset="0"/>
              </a:rPr>
              <a:t>? (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Intramolecular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means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within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same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molecule</a:t>
            </a:r>
            <a:r>
              <a:rPr lang="id-ID" sz="2000" dirty="0">
                <a:effectLst/>
                <a:latin typeface="Optima" panose="02000503060000020004" pitchFamily="2" charset="0"/>
              </a:rPr>
              <a:t>.)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308115E4-98AE-712E-046B-29E9A2CFF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070" y="3764101"/>
            <a:ext cx="4195986" cy="215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38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83BFD657-F305-FA91-C390-EF498A2A3750}"/>
              </a:ext>
            </a:extLst>
          </p:cNvPr>
          <p:cNvSpPr txBox="1"/>
          <p:nvPr/>
        </p:nvSpPr>
        <p:spPr>
          <a:xfrm>
            <a:off x="978693" y="443984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Conversion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Acids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into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Amides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400" dirty="0">
              <a:latin typeface="Optima" panose="02000503060000020004" pitchFamily="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B418BC1F-9A4D-8824-B940-CB7C1E429258}"/>
              </a:ext>
            </a:extLst>
          </p:cNvPr>
          <p:cNvSpPr txBox="1"/>
          <p:nvPr/>
        </p:nvSpPr>
        <p:spPr>
          <a:xfrm>
            <a:off x="1464468" y="1007626"/>
            <a:ext cx="920829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Amides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difficult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direct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because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that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convert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into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unreactive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anions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–OH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must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replaced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better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nonacidic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leaving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.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practice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amides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often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activating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carbodiimide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(R-N=C=N-R ),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followed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Dicyclohexylcarbodiimide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(DCC)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1-ethyl-3-(3-dimethyl amino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propyl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carbodiimide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(EDEC)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commonly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used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A26BE9D2-54E5-BEC5-45B8-7543DCD17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388" y="3924658"/>
            <a:ext cx="8831211" cy="261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23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78AF341C-2E6F-9FA0-6FD7-C7FF35B0B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71" y="0"/>
            <a:ext cx="8949054" cy="649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23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CD949B4D-B715-B25E-802A-F9B1BA3C8C55}"/>
              </a:ext>
            </a:extLst>
          </p:cNvPr>
          <p:cNvSpPr txBox="1"/>
          <p:nvPr/>
        </p:nvSpPr>
        <p:spPr>
          <a:xfrm>
            <a:off x="1009356" y="1152940"/>
            <a:ext cx="994937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derivatives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among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most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widely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occurring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molecules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both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laboratory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chemistry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biological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pathways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Thus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200" dirty="0">
                <a:effectLst/>
                <a:latin typeface="Optima" panose="02000503060000020004" pitchFamily="2" charset="0"/>
              </a:rPr>
              <a:t> study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them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their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primary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—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200" dirty="0">
                <a:effectLst/>
                <a:latin typeface="Optima" panose="02000503060000020004" pitchFamily="2" charset="0"/>
              </a:rPr>
              <a:t>—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fundamental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understanding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organic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chemistry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We’ll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begin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this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chapter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by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first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learning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about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derivatives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,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we’ll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then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explore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the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chemistry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acyl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substitution</a:t>
            </a:r>
            <a:r>
              <a:rPr lang="id-ID" sz="2200" b="1" dirty="0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FF0000"/>
                </a:solidFill>
                <a:effectLst/>
                <a:latin typeface="Optima" panose="02000503060000020004" pitchFamily="2" charset="0"/>
              </a:rPr>
              <a:t>reactions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42141934-3686-F426-A403-A140ACDD6750}"/>
              </a:ext>
            </a:extLst>
          </p:cNvPr>
          <p:cNvSpPr txBox="1"/>
          <p:nvPr/>
        </p:nvSpPr>
        <p:spPr>
          <a:xfrm>
            <a:off x="1009356" y="434312"/>
            <a:ext cx="9949375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WHY THIS CHAPTER?</a:t>
            </a:r>
            <a:endParaRPr lang="id-US" sz="2800" dirty="0">
              <a:solidFill>
                <a:schemeClr val="bg1"/>
              </a:solidFill>
            </a:endParaRPr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id="{15AD7293-E9B9-AE34-E9A2-1BF7F8AE777B}"/>
              </a:ext>
            </a:extLst>
          </p:cNvPr>
          <p:cNvSpPr txBox="1"/>
          <p:nvPr/>
        </p:nvSpPr>
        <p:spPr>
          <a:xfrm>
            <a:off x="1009356" y="3396737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Preview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Carbonyl</a:t>
            </a:r>
            <a:r>
              <a:rPr lang="id-ID" sz="2400" b="1" dirty="0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747"/>
                </a:solidFill>
                <a:effectLst/>
                <a:latin typeface="Optima" panose="02000503060000020004" pitchFamily="2" charset="0"/>
              </a:rPr>
              <a:t>Chemistry</a:t>
            </a:r>
            <a:r>
              <a:rPr lang="id-ID" sz="2400" dirty="0">
                <a:effectLst/>
                <a:latin typeface="Optima" panose="02000503060000020004" pitchFamily="2" charset="0"/>
              </a:rPr>
              <a:t>: </a:t>
            </a: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43239077-0414-0262-557A-8E8599ABE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408" y="4120369"/>
            <a:ext cx="6703060" cy="1436370"/>
          </a:xfrm>
          <a:prstGeom prst="rect">
            <a:avLst/>
          </a:prstGeom>
        </p:spPr>
      </p:pic>
      <p:sp>
        <p:nvSpPr>
          <p:cNvPr id="11" name="Kotak Teks 10">
            <a:extLst>
              <a:ext uri="{FF2B5EF4-FFF2-40B4-BE49-F238E27FC236}">
                <a16:creationId xmlns:a16="http://schemas.microsoft.com/office/drawing/2014/main" id="{93353704-5106-8F91-2879-BB4EE4B7BE35}"/>
              </a:ext>
            </a:extLst>
          </p:cNvPr>
          <p:cNvSpPr txBox="1"/>
          <p:nvPr/>
        </p:nvSpPr>
        <p:spPr>
          <a:xfrm>
            <a:off x="1135967" y="4424414"/>
            <a:ext cx="18094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dirty="0">
                <a:effectLst/>
                <a:latin typeface="IBMPlexSerif"/>
              </a:rPr>
              <a:t>An  </a:t>
            </a:r>
            <a:r>
              <a:rPr lang="id-ID" sz="2000" dirty="0" err="1">
                <a:effectLst/>
                <a:latin typeface="IBMPlexSerif"/>
              </a:rPr>
              <a:t>acyl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group</a:t>
            </a:r>
            <a:r>
              <a:rPr lang="id-ID" sz="2000" dirty="0">
                <a:effectLst/>
                <a:latin typeface="IBMPlexSerif"/>
              </a:rPr>
              <a:t> </a:t>
            </a:r>
            <a:endParaRPr lang="id-ID" sz="20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65CA89-D80A-CD29-E005-B437DFE5CFF4}"/>
              </a:ext>
            </a:extLst>
          </p:cNvPr>
          <p:cNvSpPr/>
          <p:nvPr/>
        </p:nvSpPr>
        <p:spPr>
          <a:xfrm>
            <a:off x="3291840" y="4346917"/>
            <a:ext cx="492369" cy="886265"/>
          </a:xfrm>
          <a:prstGeom prst="ellipse">
            <a:avLst/>
          </a:prstGeom>
          <a:solidFill>
            <a:schemeClr val="accent1">
              <a:alpha val="23537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US"/>
          </a:p>
        </p:txBody>
      </p:sp>
      <p:sp>
        <p:nvSpPr>
          <p:cNvPr id="14" name="Kotak Teks 13">
            <a:extLst>
              <a:ext uri="{FF2B5EF4-FFF2-40B4-BE49-F238E27FC236}">
                <a16:creationId xmlns:a16="http://schemas.microsoft.com/office/drawing/2014/main" id="{0C8A398A-9F03-0C79-B7ED-C20C872E2BEB}"/>
              </a:ext>
            </a:extLst>
          </p:cNvPr>
          <p:cNvSpPr txBox="1"/>
          <p:nvPr/>
        </p:nvSpPr>
        <p:spPr>
          <a:xfrm>
            <a:off x="2092764" y="5581639"/>
            <a:ext cx="20011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dirty="0">
                <a:latin typeface="IBMPlexSerif"/>
              </a:rPr>
              <a:t>A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leaving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group</a:t>
            </a:r>
            <a:r>
              <a:rPr lang="id-ID" sz="2000" dirty="0">
                <a:effectLst/>
                <a:latin typeface="IBMPlexSerif"/>
              </a:rPr>
              <a:t> </a:t>
            </a:r>
            <a:endParaRPr lang="id-ID" sz="2000" dirty="0"/>
          </a:p>
        </p:txBody>
      </p:sp>
      <p:sp>
        <p:nvSpPr>
          <p:cNvPr id="17" name="Panah Kanan 16">
            <a:extLst>
              <a:ext uri="{FF2B5EF4-FFF2-40B4-BE49-F238E27FC236}">
                <a16:creationId xmlns:a16="http://schemas.microsoft.com/office/drawing/2014/main" id="{71306FF3-5B85-EACF-17C1-F56CA677B3E5}"/>
              </a:ext>
            </a:extLst>
          </p:cNvPr>
          <p:cNvSpPr/>
          <p:nvPr/>
        </p:nvSpPr>
        <p:spPr>
          <a:xfrm>
            <a:off x="2557060" y="4806347"/>
            <a:ext cx="553272" cy="17310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US"/>
          </a:p>
        </p:txBody>
      </p:sp>
      <p:sp>
        <p:nvSpPr>
          <p:cNvPr id="18" name="Panah Atas 17">
            <a:extLst>
              <a:ext uri="{FF2B5EF4-FFF2-40B4-BE49-F238E27FC236}">
                <a16:creationId xmlns:a16="http://schemas.microsoft.com/office/drawing/2014/main" id="{F99F6BB0-169D-DDAE-FA2B-73E62A2A61D5}"/>
              </a:ext>
            </a:extLst>
          </p:cNvPr>
          <p:cNvSpPr/>
          <p:nvPr/>
        </p:nvSpPr>
        <p:spPr>
          <a:xfrm>
            <a:off x="3868778" y="5473910"/>
            <a:ext cx="140877" cy="41494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US"/>
          </a:p>
        </p:txBody>
      </p:sp>
    </p:spTree>
    <p:extLst>
      <p:ext uri="{BB962C8B-B14F-4D97-AF65-F5344CB8AC3E}">
        <p14:creationId xmlns:p14="http://schemas.microsoft.com/office/powerpoint/2010/main" val="2967963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B097FBE7-D507-3279-8975-1ED32C601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050" y="82550"/>
            <a:ext cx="70739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51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B8E943A7-3B21-85C9-A62D-D634008A2E55}"/>
              </a:ext>
            </a:extLst>
          </p:cNvPr>
          <p:cNvSpPr txBox="1"/>
          <p:nvPr/>
        </p:nvSpPr>
        <p:spPr>
          <a:xfrm>
            <a:off x="892969" y="115368"/>
            <a:ext cx="7493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Conversion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Acids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into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Alcohols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4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310D3173-4F1C-1064-B730-347917940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735" y="656171"/>
            <a:ext cx="9607061" cy="2057378"/>
          </a:xfrm>
          <a:prstGeom prst="rect">
            <a:avLst/>
          </a:prstGeom>
        </p:spPr>
      </p:pic>
      <p:pic>
        <p:nvPicPr>
          <p:cNvPr id="6" name="Gambar 5">
            <a:extLst>
              <a:ext uri="{FF2B5EF4-FFF2-40B4-BE49-F238E27FC236}">
                <a16:creationId xmlns:a16="http://schemas.microsoft.com/office/drawing/2014/main" id="{08BEF192-2628-1B9E-A9A6-3EA22E034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624" y="2599260"/>
            <a:ext cx="8308638" cy="2057377"/>
          </a:xfrm>
          <a:prstGeom prst="rect">
            <a:avLst/>
          </a:prstGeom>
        </p:spPr>
      </p:pic>
      <p:pic>
        <p:nvPicPr>
          <p:cNvPr id="7" name="Gambar 6">
            <a:extLst>
              <a:ext uri="{FF2B5EF4-FFF2-40B4-BE49-F238E27FC236}">
                <a16:creationId xmlns:a16="http://schemas.microsoft.com/office/drawing/2014/main" id="{4C30FB47-617B-F856-C1D5-EEEA1F16A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503" y="4848222"/>
            <a:ext cx="7091667" cy="19086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355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7E0D84DF-5C02-7B9C-873B-E33638180F3F}"/>
              </a:ext>
            </a:extLst>
          </p:cNvPr>
          <p:cNvSpPr txBox="1"/>
          <p:nvPr/>
        </p:nvSpPr>
        <p:spPr>
          <a:xfrm>
            <a:off x="450056" y="172519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Biological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Conversions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Acids </a:t>
            </a:r>
            <a:endParaRPr lang="id-ID" sz="24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49705B93-F8D0-2EFD-E61D-4595C76AD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032" y="1168267"/>
            <a:ext cx="4602239" cy="2898648"/>
          </a:xfrm>
          <a:prstGeom prst="rect">
            <a:avLst/>
          </a:prstGeom>
        </p:spPr>
      </p:pic>
      <p:pic>
        <p:nvPicPr>
          <p:cNvPr id="6" name="Gambar 5">
            <a:extLst>
              <a:ext uri="{FF2B5EF4-FFF2-40B4-BE49-F238E27FC236}">
                <a16:creationId xmlns:a16="http://schemas.microsoft.com/office/drawing/2014/main" id="{31CD3F90-71A2-E1E9-C36E-0617933FC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789" y="4106596"/>
            <a:ext cx="4389680" cy="2521731"/>
          </a:xfrm>
          <a:prstGeom prst="rect">
            <a:avLst/>
          </a:prstGeom>
        </p:spPr>
      </p:pic>
      <p:sp>
        <p:nvSpPr>
          <p:cNvPr id="8" name="Kotak Teks 7">
            <a:extLst>
              <a:ext uri="{FF2B5EF4-FFF2-40B4-BE49-F238E27FC236}">
                <a16:creationId xmlns:a16="http://schemas.microsoft.com/office/drawing/2014/main" id="{B5E0B14C-A46A-267D-7EB7-9932E7861BB7}"/>
              </a:ext>
            </a:extLst>
          </p:cNvPr>
          <p:cNvSpPr txBox="1"/>
          <p:nvPr/>
        </p:nvSpPr>
        <p:spPr>
          <a:xfrm>
            <a:off x="621506" y="798935"/>
            <a:ext cx="53189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b="1" dirty="0">
                <a:solidFill>
                  <a:srgbClr val="C11126"/>
                </a:solidFill>
                <a:effectLst/>
                <a:latin typeface="Mulish"/>
              </a:rPr>
              <a:t>FIGURE 21.7 </a:t>
            </a:r>
            <a:r>
              <a:rPr lang="id-ID" sz="1800" b="1" dirty="0">
                <a:effectLst/>
                <a:latin typeface="Mulish"/>
              </a:rPr>
              <a:t>MECHANISM </a:t>
            </a:r>
          </a:p>
          <a:p>
            <a:r>
              <a:rPr lang="id-ID" sz="1800" b="1" dirty="0">
                <a:effectLst/>
                <a:latin typeface="IBMPlexSans"/>
              </a:rPr>
              <a:t>In </a:t>
            </a:r>
            <a:r>
              <a:rPr lang="id-ID" sz="1800" b="1" dirty="0" err="1">
                <a:effectLst/>
                <a:latin typeface="IBMPlexSans"/>
              </a:rPr>
              <a:t>fatty-acid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biosynthesis</a:t>
            </a:r>
            <a:r>
              <a:rPr lang="id-ID" sz="1800" b="1" dirty="0">
                <a:effectLst/>
                <a:latin typeface="IBMPlexSans"/>
              </a:rPr>
              <a:t>, </a:t>
            </a:r>
            <a:r>
              <a:rPr lang="id-ID" sz="1800" b="1" dirty="0" err="1">
                <a:effectLst/>
                <a:latin typeface="IBMPlexSans"/>
              </a:rPr>
              <a:t>a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carboxylic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acid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is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activated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by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reaction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with</a:t>
            </a:r>
            <a:r>
              <a:rPr lang="id-ID" sz="1800" b="1" dirty="0">
                <a:effectLst/>
                <a:latin typeface="IBMPlexSans"/>
              </a:rPr>
              <a:t> ATP to </a:t>
            </a:r>
            <a:r>
              <a:rPr lang="id-ID" sz="1800" b="1" dirty="0" err="1">
                <a:effectLst/>
                <a:latin typeface="IBMPlexSans"/>
              </a:rPr>
              <a:t>give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an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acyl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adenylate</a:t>
            </a:r>
            <a:r>
              <a:rPr lang="id-ID" sz="1800" b="1" dirty="0">
                <a:effectLst/>
                <a:latin typeface="IBMPlexSans"/>
              </a:rPr>
              <a:t>, </a:t>
            </a:r>
            <a:r>
              <a:rPr lang="id-ID" sz="1800" b="1" dirty="0" err="1">
                <a:effectLst/>
                <a:latin typeface="IBMPlexSans"/>
              </a:rPr>
              <a:t>which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undergoes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nucleophilic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acyl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substitution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with</a:t>
            </a:r>
            <a:r>
              <a:rPr lang="id-ID" sz="1800" b="1" dirty="0">
                <a:effectLst/>
                <a:latin typeface="IBMPlexSans"/>
              </a:rPr>
              <a:t> the –SH </a:t>
            </a:r>
            <a:r>
              <a:rPr lang="id-ID" sz="1800" b="1" dirty="0" err="1">
                <a:effectLst/>
                <a:latin typeface="IBMPlexSans"/>
              </a:rPr>
              <a:t>group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on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coenzyme</a:t>
            </a:r>
            <a:r>
              <a:rPr lang="id-ID" sz="1800" b="1" dirty="0">
                <a:effectLst/>
                <a:latin typeface="IBMPlexSans"/>
              </a:rPr>
              <a:t> </a:t>
            </a:r>
            <a:r>
              <a:rPr lang="id-ID" sz="1800" b="1" dirty="0" err="1">
                <a:effectLst/>
                <a:latin typeface="IBMPlexSans"/>
              </a:rPr>
              <a:t>A</a:t>
            </a:r>
            <a:r>
              <a:rPr lang="id-ID" sz="1800" b="1" dirty="0">
                <a:effectLst/>
                <a:latin typeface="IBMPlexSans"/>
              </a:rPr>
              <a:t>. </a:t>
            </a:r>
            <a:r>
              <a:rPr lang="id-ID" sz="1800" dirty="0">
                <a:effectLst/>
                <a:latin typeface="IBMPlexSans"/>
              </a:rPr>
              <a:t>(ATP = </a:t>
            </a:r>
            <a:r>
              <a:rPr lang="id-ID" sz="1800" dirty="0" err="1">
                <a:effectLst/>
                <a:latin typeface="IBMPlexSans"/>
              </a:rPr>
              <a:t>adenosine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triphosphate</a:t>
            </a:r>
            <a:r>
              <a:rPr lang="id-ID" sz="1800" dirty="0">
                <a:effectLst/>
                <a:latin typeface="IBMPlexSans"/>
              </a:rPr>
              <a:t>; AMP = </a:t>
            </a:r>
            <a:r>
              <a:rPr lang="id-ID" sz="1800" dirty="0" err="1">
                <a:effectLst/>
                <a:latin typeface="IBMPlexSans"/>
              </a:rPr>
              <a:t>adenosine</a:t>
            </a:r>
            <a:r>
              <a:rPr lang="id-ID" sz="1800" dirty="0">
                <a:effectLst/>
                <a:latin typeface="IBMPlexSans"/>
              </a:rPr>
              <a:t> </a:t>
            </a:r>
            <a:r>
              <a:rPr lang="id-ID" sz="1800" dirty="0" err="1">
                <a:effectLst/>
                <a:latin typeface="IBMPlexSans"/>
              </a:rPr>
              <a:t>monophosphate</a:t>
            </a:r>
            <a:r>
              <a:rPr lang="id-ID" sz="1800" dirty="0">
                <a:effectLst/>
                <a:latin typeface="IBMPlexSans"/>
              </a:rPr>
              <a:t>.) </a:t>
            </a:r>
            <a:endParaRPr lang="id-ID" dirty="0"/>
          </a:p>
          <a:p>
            <a:endParaRPr lang="id-ID" dirty="0"/>
          </a:p>
        </p:txBody>
      </p:sp>
      <p:pic>
        <p:nvPicPr>
          <p:cNvPr id="9" name="Gambar 8">
            <a:extLst>
              <a:ext uri="{FF2B5EF4-FFF2-40B4-BE49-F238E27FC236}">
                <a16:creationId xmlns:a16="http://schemas.microsoft.com/office/drawing/2014/main" id="{25F45306-9F64-126E-C7B0-73AD14F29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481" y="2830260"/>
            <a:ext cx="26035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87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EBFD887F-9DCB-5B3A-D68A-B0981192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038" y="187324"/>
            <a:ext cx="2976562" cy="2099411"/>
          </a:xfrm>
          <a:prstGeom prst="rect">
            <a:avLst/>
          </a:prstGeom>
        </p:spPr>
      </p:pic>
      <p:pic>
        <p:nvPicPr>
          <p:cNvPr id="3" name="Gambar 2">
            <a:extLst>
              <a:ext uri="{FF2B5EF4-FFF2-40B4-BE49-F238E27FC236}">
                <a16:creationId xmlns:a16="http://schemas.microsoft.com/office/drawing/2014/main" id="{56899E71-CAEC-3CC5-38FF-3F8459298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07992"/>
            <a:ext cx="4343400" cy="2184400"/>
          </a:xfrm>
          <a:prstGeom prst="rect">
            <a:avLst/>
          </a:prstGeom>
        </p:spPr>
      </p:pic>
      <p:pic>
        <p:nvPicPr>
          <p:cNvPr id="4" name="Gambar 3">
            <a:extLst>
              <a:ext uri="{FF2B5EF4-FFF2-40B4-BE49-F238E27FC236}">
                <a16:creationId xmlns:a16="http://schemas.microsoft.com/office/drawing/2014/main" id="{3DD1E5C6-B0BF-1D67-3C96-35386382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696" y="-14291"/>
            <a:ext cx="508000" cy="558800"/>
          </a:xfrm>
          <a:prstGeom prst="rect">
            <a:avLst/>
          </a:prstGeom>
        </p:spPr>
      </p:pic>
      <p:pic>
        <p:nvPicPr>
          <p:cNvPr id="5" name="Gambar 4">
            <a:extLst>
              <a:ext uri="{FF2B5EF4-FFF2-40B4-BE49-F238E27FC236}">
                <a16:creationId xmlns:a16="http://schemas.microsoft.com/office/drawing/2014/main" id="{37BBCB1D-207B-BF67-9F82-01EC2F3E7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038" y="2701133"/>
            <a:ext cx="3121242" cy="1627188"/>
          </a:xfrm>
          <a:prstGeom prst="rect">
            <a:avLst/>
          </a:prstGeom>
        </p:spPr>
      </p:pic>
      <p:pic>
        <p:nvPicPr>
          <p:cNvPr id="6" name="Gambar 5">
            <a:extLst>
              <a:ext uri="{FF2B5EF4-FFF2-40B4-BE49-F238E27FC236}">
                <a16:creationId xmlns:a16="http://schemas.microsoft.com/office/drawing/2014/main" id="{B6174151-D3DD-CFD3-7893-4B05EA2EB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2874" y="2636833"/>
            <a:ext cx="3289300" cy="2184400"/>
          </a:xfrm>
          <a:prstGeom prst="rect">
            <a:avLst/>
          </a:prstGeom>
        </p:spPr>
      </p:pic>
      <p:pic>
        <p:nvPicPr>
          <p:cNvPr id="7" name="Gambar 6">
            <a:extLst>
              <a:ext uri="{FF2B5EF4-FFF2-40B4-BE49-F238E27FC236}">
                <a16:creationId xmlns:a16="http://schemas.microsoft.com/office/drawing/2014/main" id="{F7383867-31E4-EE1C-977E-55A9D3699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4038" y="4514061"/>
            <a:ext cx="2868844" cy="1172364"/>
          </a:xfrm>
          <a:prstGeom prst="rect">
            <a:avLst/>
          </a:prstGeom>
        </p:spPr>
      </p:pic>
      <p:pic>
        <p:nvPicPr>
          <p:cNvPr id="8" name="Gambar 7">
            <a:extLst>
              <a:ext uri="{FF2B5EF4-FFF2-40B4-BE49-F238E27FC236}">
                <a16:creationId xmlns:a16="http://schemas.microsoft.com/office/drawing/2014/main" id="{81424821-1E58-D125-A6BA-A901518AA8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6900" y="4751385"/>
            <a:ext cx="47371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223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4B505F8A-BC32-7D2C-C4EA-FEF22C301F6F}"/>
              </a:ext>
            </a:extLst>
          </p:cNvPr>
          <p:cNvSpPr txBox="1"/>
          <p:nvPr/>
        </p:nvSpPr>
        <p:spPr>
          <a:xfrm>
            <a:off x="1009356" y="434312"/>
            <a:ext cx="9949375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21.4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Chemistry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Halides</a:t>
            </a:r>
            <a:r>
              <a:rPr lang="id-ID" sz="2800" dirty="0">
                <a:solidFill>
                  <a:schemeClr val="bg1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800" dirty="0">
              <a:solidFill>
                <a:schemeClr val="bg1"/>
              </a:solidFill>
              <a:latin typeface="Optima" panose="02000503060000020004" pitchFamily="2" charset="0"/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B4B0DFC1-D8AE-44D4-28E5-2CD47FE875D9}"/>
              </a:ext>
            </a:extLst>
          </p:cNvPr>
          <p:cNvSpPr txBox="1"/>
          <p:nvPr/>
        </p:nvSpPr>
        <p:spPr>
          <a:xfrm>
            <a:off x="1009356" y="958329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Preparation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Halides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400" dirty="0">
              <a:latin typeface="Optima" panose="02000503060000020004" pitchFamily="2" charset="0"/>
            </a:endParaRPr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0AE2D784-D4C6-0EC6-5FB5-D4ABF2F8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468" y="1425705"/>
            <a:ext cx="7586858" cy="12221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Kotak Teks 8">
            <a:extLst>
              <a:ext uri="{FF2B5EF4-FFF2-40B4-BE49-F238E27FC236}">
                <a16:creationId xmlns:a16="http://schemas.microsoft.com/office/drawing/2014/main" id="{D837CB91-2099-8BB2-4B25-5166122D2BAC}"/>
              </a:ext>
            </a:extLst>
          </p:cNvPr>
          <p:cNvSpPr txBox="1"/>
          <p:nvPr/>
        </p:nvSpPr>
        <p:spPr>
          <a:xfrm>
            <a:off x="864393" y="3244334"/>
            <a:ext cx="3507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Reactions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of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Acid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Halides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endParaRPr lang="id-ID" sz="2400" dirty="0"/>
          </a:p>
        </p:txBody>
      </p:sp>
      <p:pic>
        <p:nvPicPr>
          <p:cNvPr id="10" name="Gambar 9">
            <a:extLst>
              <a:ext uri="{FF2B5EF4-FFF2-40B4-BE49-F238E27FC236}">
                <a16:creationId xmlns:a16="http://schemas.microsoft.com/office/drawing/2014/main" id="{B340315F-D137-3764-E4D2-5E6BFA0F8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136" y="2728914"/>
            <a:ext cx="5937515" cy="4243387"/>
          </a:xfrm>
          <a:prstGeom prst="rect">
            <a:avLst/>
          </a:prstGeom>
        </p:spPr>
      </p:pic>
      <p:sp>
        <p:nvSpPr>
          <p:cNvPr id="13" name="Kotak Teks 12">
            <a:extLst>
              <a:ext uri="{FF2B5EF4-FFF2-40B4-BE49-F238E27FC236}">
                <a16:creationId xmlns:a16="http://schemas.microsoft.com/office/drawing/2014/main" id="{726E34BE-3E49-C97D-5B7D-A54A9DF0651C}"/>
              </a:ext>
            </a:extLst>
          </p:cNvPr>
          <p:cNvSpPr txBox="1"/>
          <p:nvPr/>
        </p:nvSpPr>
        <p:spPr>
          <a:xfrm>
            <a:off x="864393" y="3909376"/>
            <a:ext cx="37504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1800" dirty="0" err="1">
                <a:effectLst/>
                <a:latin typeface="IBMPlexSerif"/>
              </a:rPr>
              <a:t>Acid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halides</a:t>
            </a:r>
            <a:r>
              <a:rPr lang="id-ID" sz="1800" dirty="0">
                <a:effectLst/>
                <a:latin typeface="IBMPlexSerif"/>
              </a:rPr>
              <a:t> are </a:t>
            </a:r>
            <a:r>
              <a:rPr lang="id-ID" sz="1800" dirty="0" err="1">
                <a:effectLst/>
                <a:latin typeface="IBMPlexSerif"/>
              </a:rPr>
              <a:t>among</a:t>
            </a:r>
            <a:r>
              <a:rPr lang="id-ID" sz="1800" dirty="0">
                <a:effectLst/>
                <a:latin typeface="IBMPlexSerif"/>
              </a:rPr>
              <a:t> the </a:t>
            </a:r>
            <a:r>
              <a:rPr lang="id-ID" sz="1800" dirty="0" err="1">
                <a:effectLst/>
                <a:latin typeface="IBMPlexSerif"/>
              </a:rPr>
              <a:t>most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reactive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of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carboxylic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acid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derivatives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and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can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be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converted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into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many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other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kinds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of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compounds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by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nucleophilic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acyl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substitution</a:t>
            </a:r>
            <a:r>
              <a:rPr lang="id-ID" sz="1800" dirty="0">
                <a:effectLst/>
                <a:latin typeface="IBMPlexSerif"/>
              </a:rPr>
              <a:t> </a:t>
            </a:r>
            <a:r>
              <a:rPr lang="id-ID" sz="1800" dirty="0" err="1">
                <a:effectLst/>
                <a:latin typeface="IBMPlexSerif"/>
              </a:rPr>
              <a:t>mechanisms</a:t>
            </a:r>
            <a:r>
              <a:rPr lang="id-ID" sz="1800" dirty="0">
                <a:effectLst/>
                <a:latin typeface="IBMPlexSerif"/>
              </a:rPr>
              <a:t>.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107990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6DD62130-D74F-A339-BBCD-AEF3715E9F98}"/>
              </a:ext>
            </a:extLst>
          </p:cNvPr>
          <p:cNvSpPr txBox="1"/>
          <p:nvPr/>
        </p:nvSpPr>
        <p:spPr>
          <a:xfrm>
            <a:off x="792955" y="458271"/>
            <a:ext cx="89534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Conversion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Halides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into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Carboxylic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Acids: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Hydrolysis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200" dirty="0">
              <a:solidFill>
                <a:srgbClr val="7030A0"/>
              </a:solidFill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E2681677-CE40-CD50-3F50-23CBA1E39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33"/>
          <a:stretch/>
        </p:blipFill>
        <p:spPr>
          <a:xfrm>
            <a:off x="1635122" y="1042983"/>
            <a:ext cx="8953423" cy="1771649"/>
          </a:xfrm>
          <a:prstGeom prst="rect">
            <a:avLst/>
          </a:prstGeom>
        </p:spPr>
      </p:pic>
      <p:sp>
        <p:nvSpPr>
          <p:cNvPr id="7" name="Kotak Teks 6">
            <a:extLst>
              <a:ext uri="{FF2B5EF4-FFF2-40B4-BE49-F238E27FC236}">
                <a16:creationId xmlns:a16="http://schemas.microsoft.com/office/drawing/2014/main" id="{E2716E81-B6F2-87CD-0DA5-3119F1E934B9}"/>
              </a:ext>
            </a:extLst>
          </p:cNvPr>
          <p:cNvSpPr txBox="1"/>
          <p:nvPr/>
        </p:nvSpPr>
        <p:spPr>
          <a:xfrm>
            <a:off x="792955" y="3213556"/>
            <a:ext cx="61007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Conversion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Halides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into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Anhydrides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200" dirty="0">
              <a:solidFill>
                <a:srgbClr val="7030A0"/>
              </a:solidFill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89C1F24B-963A-A9AE-3932-95644E69D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689" y="4043367"/>
            <a:ext cx="7850689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87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452A9109-1BDE-14D1-FC29-0AB1EE5FB359}"/>
              </a:ext>
            </a:extLst>
          </p:cNvPr>
          <p:cNvSpPr txBox="1"/>
          <p:nvPr/>
        </p:nvSpPr>
        <p:spPr>
          <a:xfrm>
            <a:off x="964405" y="186807"/>
            <a:ext cx="729376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Conversion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Halides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into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Esters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: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Alcoholysis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200" dirty="0">
              <a:solidFill>
                <a:srgbClr val="7030A0"/>
              </a:solidFill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487539AB-96F5-0672-122B-31F476BA8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552" y="603242"/>
            <a:ext cx="7295850" cy="2254250"/>
          </a:xfrm>
          <a:prstGeom prst="rect">
            <a:avLst/>
          </a:prstGeom>
        </p:spPr>
      </p:pic>
      <p:sp>
        <p:nvSpPr>
          <p:cNvPr id="7" name="Kotak Teks 6">
            <a:extLst>
              <a:ext uri="{FF2B5EF4-FFF2-40B4-BE49-F238E27FC236}">
                <a16:creationId xmlns:a16="http://schemas.microsoft.com/office/drawing/2014/main" id="{474BBCDE-5F8C-47A0-5EA2-A312C6C6787F}"/>
              </a:ext>
            </a:extLst>
          </p:cNvPr>
          <p:cNvSpPr txBox="1"/>
          <p:nvPr/>
        </p:nvSpPr>
        <p:spPr>
          <a:xfrm>
            <a:off x="1064417" y="3143246"/>
            <a:ext cx="98940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dirty="0">
                <a:effectLst/>
                <a:latin typeface="Optima" panose="02000503060000020004" pitchFamily="2" charset="0"/>
              </a:rPr>
              <a:t>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alcohol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chloride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strongly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affected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steric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hindrance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856CB39D-B6FA-0DCA-DCC7-E3FC5C946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772" y="3574395"/>
            <a:ext cx="8294524" cy="315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71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ambar 5">
            <a:extLst>
              <a:ext uri="{FF2B5EF4-FFF2-40B4-BE49-F238E27FC236}">
                <a16:creationId xmlns:a16="http://schemas.microsoft.com/office/drawing/2014/main" id="{336CCBB3-C186-07A1-097B-B23636CB7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703" y="2854332"/>
            <a:ext cx="8353532" cy="4003675"/>
          </a:xfrm>
          <a:prstGeom prst="rect">
            <a:avLst/>
          </a:prstGeom>
        </p:spPr>
      </p:pic>
      <p:sp>
        <p:nvSpPr>
          <p:cNvPr id="3" name="Kotak Teks 2">
            <a:extLst>
              <a:ext uri="{FF2B5EF4-FFF2-40B4-BE49-F238E27FC236}">
                <a16:creationId xmlns:a16="http://schemas.microsoft.com/office/drawing/2014/main" id="{86AC59B8-7B56-769F-FF29-09B02871C65D}"/>
              </a:ext>
            </a:extLst>
          </p:cNvPr>
          <p:cNvSpPr txBox="1"/>
          <p:nvPr/>
        </p:nvSpPr>
        <p:spPr>
          <a:xfrm>
            <a:off x="821524" y="420123"/>
            <a:ext cx="106084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Optima" panose="02000503060000020004" pitchFamily="2" charset="0"/>
              </a:rPr>
              <a:t>PROBLEM 21-9 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might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prepare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esters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using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nucleophilic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substitution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chloride</a:t>
            </a:r>
            <a:r>
              <a:rPr lang="id-ID" sz="2000" dirty="0">
                <a:effectLst/>
                <a:latin typeface="Optima" panose="02000503060000020004" pitchFamily="2" charset="0"/>
              </a:rPr>
              <a:t>? </a:t>
            </a:r>
            <a:endParaRPr lang="id-ID" sz="2000" dirty="0">
              <a:latin typeface="Optima" panose="02000503060000020004" pitchFamily="2" charset="0"/>
            </a:endParaRPr>
          </a:p>
          <a:p>
            <a:r>
              <a:rPr lang="id-ID" sz="20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>
                <a:effectLst/>
                <a:latin typeface="Optima" panose="02000503060000020004" pitchFamily="2" charset="0"/>
              </a:rPr>
              <a:t>CH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000" dirty="0">
                <a:effectLst/>
                <a:latin typeface="Optima" panose="02000503060000020004" pitchFamily="2" charset="0"/>
              </a:rPr>
              <a:t>CH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000" dirty="0">
                <a:effectLst/>
                <a:latin typeface="Optima" panose="02000503060000020004" pitchFamily="2" charset="0"/>
              </a:rPr>
              <a:t>CO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000" dirty="0">
                <a:effectLst/>
                <a:latin typeface="Optima" panose="02000503060000020004" pitchFamily="2" charset="0"/>
              </a:rPr>
              <a:t>CH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(</a:t>
            </a:r>
            <a:r>
              <a:rPr lang="id-ID" sz="2000" b="1" dirty="0" err="1">
                <a:effectLst/>
                <a:latin typeface="Optima" panose="02000503060000020004" pitchFamily="2" charset="0"/>
              </a:rPr>
              <a:t>b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) </a:t>
            </a:r>
            <a:r>
              <a:rPr lang="id-ID" sz="2000" dirty="0">
                <a:effectLst/>
                <a:latin typeface="Optima" panose="02000503060000020004" pitchFamily="2" charset="0"/>
              </a:rPr>
              <a:t>CH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000" dirty="0">
                <a:effectLst/>
                <a:latin typeface="Optima" panose="02000503060000020004" pitchFamily="2" charset="0"/>
              </a:rPr>
              <a:t>CO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000" dirty="0">
                <a:effectLst/>
                <a:latin typeface="Optima" panose="02000503060000020004" pitchFamily="2" charset="0"/>
              </a:rPr>
              <a:t>CH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000" dirty="0">
                <a:effectLst/>
                <a:latin typeface="Optima" panose="02000503060000020004" pitchFamily="2" charset="0"/>
              </a:rPr>
              <a:t>CH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3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b="1" dirty="0">
                <a:effectLst/>
                <a:latin typeface="Optima" panose="02000503060000020004" pitchFamily="2" charset="0"/>
              </a:rPr>
              <a:t>(c)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Ethyl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benzoate</a:t>
            </a:r>
            <a:br>
              <a:rPr lang="id-ID" sz="2000" dirty="0">
                <a:effectLst/>
                <a:latin typeface="Optima" panose="02000503060000020004" pitchFamily="2" charset="0"/>
              </a:rPr>
            </a:br>
            <a:endParaRPr lang="id-ID" sz="2000" dirty="0">
              <a:effectLst/>
              <a:latin typeface="Optima" panose="02000503060000020004" pitchFamily="2" charset="0"/>
            </a:endParaRPr>
          </a:p>
          <a:p>
            <a:pPr algn="just"/>
            <a:r>
              <a:rPr lang="id-ID" sz="2000" b="1" dirty="0">
                <a:effectLst/>
                <a:latin typeface="Optima" panose="02000503060000020004" pitchFamily="2" charset="0"/>
              </a:rPr>
              <a:t>PROBLEM 21-10 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Which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method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would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choose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wanted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prepare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cyclohexyl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benzoate</a:t>
            </a:r>
            <a:r>
              <a:rPr lang="id-ID" sz="2000" dirty="0">
                <a:effectLst/>
                <a:latin typeface="Optima" panose="02000503060000020004" pitchFamily="2" charset="0"/>
              </a:rPr>
              <a:t>—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Fischer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esterification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chloride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alcohol</a:t>
            </a:r>
            <a:r>
              <a:rPr lang="id-ID" sz="2000" dirty="0">
                <a:effectLst/>
                <a:latin typeface="Optima" panose="02000503060000020004" pitchFamily="2" charset="0"/>
              </a:rPr>
              <a:t>?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Expl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endParaRPr lang="id-ID" sz="2000" dirty="0">
              <a:latin typeface="Optima" panose="02000503060000020004" pitchFamily="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CB7DDB9F-76A8-B79C-AE05-A8D055E47C53}"/>
              </a:ext>
            </a:extLst>
          </p:cNvPr>
          <p:cNvSpPr txBox="1"/>
          <p:nvPr/>
        </p:nvSpPr>
        <p:spPr>
          <a:xfrm>
            <a:off x="821524" y="2610309"/>
            <a:ext cx="769382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 err="1">
                <a:solidFill>
                  <a:srgbClr val="7030A0"/>
                </a:solidFill>
                <a:effectLst/>
                <a:latin typeface="Mulish"/>
              </a:rPr>
              <a:t>Conversion</a:t>
            </a:r>
            <a:r>
              <a:rPr lang="id-ID" sz="2200" b="1" dirty="0">
                <a:solidFill>
                  <a:srgbClr val="7030A0"/>
                </a:solidFill>
                <a:effectLst/>
                <a:latin typeface="Mulish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Mulish"/>
              </a:rPr>
              <a:t>of</a:t>
            </a:r>
            <a:r>
              <a:rPr lang="id-ID" sz="2200" b="1" dirty="0">
                <a:solidFill>
                  <a:srgbClr val="7030A0"/>
                </a:solidFill>
                <a:effectLst/>
                <a:latin typeface="Mulish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Mulish"/>
              </a:rPr>
              <a:t>Acid</a:t>
            </a:r>
            <a:r>
              <a:rPr lang="id-ID" sz="2200" b="1" dirty="0">
                <a:solidFill>
                  <a:srgbClr val="7030A0"/>
                </a:solidFill>
                <a:latin typeface="Mulish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Mulish"/>
              </a:rPr>
              <a:t>Halides</a:t>
            </a:r>
            <a:r>
              <a:rPr lang="id-ID" sz="2200" b="1" dirty="0">
                <a:solidFill>
                  <a:srgbClr val="7030A0"/>
                </a:solidFill>
                <a:effectLst/>
                <a:latin typeface="Mulish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Mulish"/>
              </a:rPr>
              <a:t>into</a:t>
            </a:r>
            <a:r>
              <a:rPr lang="id-ID" sz="2200" b="1" dirty="0">
                <a:solidFill>
                  <a:srgbClr val="7030A0"/>
                </a:solidFill>
                <a:effectLst/>
                <a:latin typeface="Mulish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Mulish"/>
              </a:rPr>
              <a:t>Amides</a:t>
            </a:r>
            <a:r>
              <a:rPr lang="id-ID" sz="2200" b="1" dirty="0">
                <a:solidFill>
                  <a:srgbClr val="7030A0"/>
                </a:solidFill>
                <a:effectLst/>
                <a:latin typeface="Mulish"/>
              </a:rPr>
              <a:t>: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Mulish"/>
              </a:rPr>
              <a:t>Aminolysis</a:t>
            </a:r>
            <a:r>
              <a:rPr lang="id-ID" sz="2200" b="1" dirty="0">
                <a:solidFill>
                  <a:srgbClr val="7030A0"/>
                </a:solidFill>
                <a:effectLst/>
                <a:latin typeface="Mulish"/>
              </a:rPr>
              <a:t> </a:t>
            </a:r>
            <a:endParaRPr lang="id-ID" sz="2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090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D408E699-4E2C-73EA-8485-0E207DA973F3}"/>
              </a:ext>
            </a:extLst>
          </p:cNvPr>
          <p:cNvSpPr txBox="1"/>
          <p:nvPr/>
        </p:nvSpPr>
        <p:spPr>
          <a:xfrm>
            <a:off x="1078705" y="808762"/>
            <a:ext cx="967978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>
                <a:effectLst/>
                <a:latin typeface="Optima" panose="02000503060000020004" pitchFamily="2" charset="0"/>
              </a:rPr>
              <a:t>If,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however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component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valuable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synthesis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often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carried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out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using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equivalent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plus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equivalent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inexpensive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base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such</a:t>
            </a:r>
            <a:r>
              <a:rPr lang="id-ID" sz="2200" dirty="0">
                <a:effectLst/>
                <a:latin typeface="Optima" panose="02000503060000020004" pitchFamily="2" charset="0"/>
              </a:rPr>
              <a:t> as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NaOH</a:t>
            </a:r>
            <a:r>
              <a:rPr lang="id-ID" sz="2200" dirty="0">
                <a:effectLst/>
                <a:latin typeface="Optima" panose="02000503060000020004" pitchFamily="2" charset="0"/>
              </a:rPr>
              <a:t>. For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example</a:t>
            </a:r>
            <a:r>
              <a:rPr lang="id-ID" sz="22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sedative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trimetozine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prepared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commercially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3,4,5-trimethoxybenzoyl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chloride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amine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morpholine</a:t>
            </a:r>
            <a:r>
              <a:rPr lang="id-ID" sz="2200" dirty="0">
                <a:effectLst/>
                <a:latin typeface="Optima" panose="02000503060000020004" pitchFamily="2" charset="0"/>
              </a:rPr>
              <a:t> in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presence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equivalent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NaOH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DE7B40CA-3932-07C3-724E-164D39667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51" y="2843466"/>
            <a:ext cx="10206363" cy="28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712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143A2B3F-3330-1B3F-1EE5-6ADD30CAD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00" y="120192"/>
            <a:ext cx="10599023" cy="4357688"/>
          </a:xfrm>
          <a:prstGeom prst="rect">
            <a:avLst/>
          </a:prstGeom>
        </p:spPr>
      </p:pic>
      <p:sp>
        <p:nvSpPr>
          <p:cNvPr id="4" name="Kotak Teks 3">
            <a:extLst>
              <a:ext uri="{FF2B5EF4-FFF2-40B4-BE49-F238E27FC236}">
                <a16:creationId xmlns:a16="http://schemas.microsoft.com/office/drawing/2014/main" id="{C8755E38-E2A7-08C8-0590-C58414B3F421}"/>
              </a:ext>
            </a:extLst>
          </p:cNvPr>
          <p:cNvSpPr txBox="1"/>
          <p:nvPr/>
        </p:nvSpPr>
        <p:spPr>
          <a:xfrm>
            <a:off x="750093" y="4592182"/>
            <a:ext cx="103689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IBMPlexSerif"/>
              </a:rPr>
              <a:t>PROBLEM 21-11 </a:t>
            </a:r>
            <a:r>
              <a:rPr lang="id-ID" sz="2000" dirty="0" err="1">
                <a:effectLst/>
                <a:latin typeface="IBMPlexSerif"/>
              </a:rPr>
              <a:t>Write</a:t>
            </a:r>
            <a:r>
              <a:rPr lang="id-ID" sz="2000" dirty="0">
                <a:effectLst/>
                <a:latin typeface="IBMPlexSerif"/>
              </a:rPr>
              <a:t> the </a:t>
            </a:r>
            <a:r>
              <a:rPr lang="id-ID" sz="2000" dirty="0" err="1">
                <a:effectLst/>
                <a:latin typeface="IBMPlexSerif"/>
              </a:rPr>
              <a:t>mechanism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of</a:t>
            </a:r>
            <a:r>
              <a:rPr lang="id-ID" sz="2000" dirty="0">
                <a:effectLst/>
                <a:latin typeface="IBMPlexSerif"/>
              </a:rPr>
              <a:t> the </a:t>
            </a:r>
            <a:r>
              <a:rPr lang="id-ID" sz="2000" dirty="0" err="1">
                <a:effectLst/>
                <a:latin typeface="IBMPlexSerif"/>
              </a:rPr>
              <a:t>reaction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just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shown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between</a:t>
            </a:r>
            <a:r>
              <a:rPr lang="id-ID" sz="2000" dirty="0">
                <a:effectLst/>
                <a:latin typeface="IBMPlexSerif"/>
              </a:rPr>
              <a:t> 3,4,5-trimethoxy </a:t>
            </a:r>
            <a:r>
              <a:rPr lang="id-ID" sz="2000" dirty="0" err="1">
                <a:effectLst/>
                <a:latin typeface="IBMPlexSerif"/>
              </a:rPr>
              <a:t>benzoyl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chloride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and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morpholine</a:t>
            </a:r>
            <a:r>
              <a:rPr lang="id-ID" sz="2000" dirty="0">
                <a:effectLst/>
                <a:latin typeface="IBMPlexSerif"/>
              </a:rPr>
              <a:t> to </a:t>
            </a:r>
            <a:r>
              <a:rPr lang="id-ID" sz="2000" dirty="0" err="1">
                <a:effectLst/>
                <a:latin typeface="IBMPlexSerif"/>
              </a:rPr>
              <a:t>form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trimetozine</a:t>
            </a:r>
            <a:r>
              <a:rPr lang="id-ID" sz="2000" dirty="0">
                <a:effectLst/>
                <a:latin typeface="IBMPlexSerif"/>
              </a:rPr>
              <a:t>. Use </a:t>
            </a:r>
            <a:r>
              <a:rPr lang="id-ID" sz="2000" dirty="0" err="1">
                <a:effectLst/>
                <a:latin typeface="IBMPlexSerif"/>
              </a:rPr>
              <a:t>curved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arrows</a:t>
            </a:r>
            <a:r>
              <a:rPr lang="id-ID" sz="2000" dirty="0">
                <a:effectLst/>
                <a:latin typeface="IBMPlexSerif"/>
              </a:rPr>
              <a:t> to </a:t>
            </a:r>
            <a:r>
              <a:rPr lang="id-ID" sz="2000" dirty="0" err="1">
                <a:effectLst/>
                <a:latin typeface="IBMPlexSerif"/>
              </a:rPr>
              <a:t>show</a:t>
            </a:r>
            <a:r>
              <a:rPr lang="id-ID" sz="2000" dirty="0">
                <a:effectLst/>
                <a:latin typeface="IBMPlexSerif"/>
              </a:rPr>
              <a:t> the </a:t>
            </a:r>
            <a:r>
              <a:rPr lang="id-ID" sz="2000" dirty="0" err="1">
                <a:effectLst/>
                <a:latin typeface="IBMPlexSerif"/>
              </a:rPr>
              <a:t>electron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flow</a:t>
            </a:r>
            <a:r>
              <a:rPr lang="id-ID" sz="2000" dirty="0">
                <a:effectLst/>
                <a:latin typeface="IBMPlexSerif"/>
              </a:rPr>
              <a:t> in </a:t>
            </a:r>
            <a:r>
              <a:rPr lang="id-ID" sz="2000" dirty="0" err="1">
                <a:effectLst/>
                <a:latin typeface="IBMPlexSerif"/>
              </a:rPr>
              <a:t>each</a:t>
            </a:r>
            <a:r>
              <a:rPr lang="id-ID" sz="2000" dirty="0">
                <a:effectLst/>
                <a:latin typeface="IBMPlexSerif"/>
              </a:rPr>
              <a:t> step. </a:t>
            </a:r>
          </a:p>
          <a:p>
            <a:endParaRPr lang="id-ID" sz="2000" dirty="0"/>
          </a:p>
          <a:p>
            <a:r>
              <a:rPr lang="id-ID" sz="2000" b="1" dirty="0">
                <a:effectLst/>
                <a:latin typeface="IBMPlexSerif"/>
              </a:rPr>
              <a:t>PROBLEM 21-12 </a:t>
            </a:r>
            <a:r>
              <a:rPr lang="id-ID" sz="2000" dirty="0" err="1">
                <a:effectLst/>
                <a:latin typeface="IBMPlexSerif"/>
              </a:rPr>
              <a:t>How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could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you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prepare</a:t>
            </a:r>
            <a:r>
              <a:rPr lang="id-ID" sz="2000" dirty="0">
                <a:effectLst/>
                <a:latin typeface="IBMPlexSerif"/>
              </a:rPr>
              <a:t> the </a:t>
            </a:r>
            <a:r>
              <a:rPr lang="id-ID" sz="2000" dirty="0" err="1">
                <a:effectLst/>
                <a:latin typeface="IBMPlexSerif"/>
              </a:rPr>
              <a:t>following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amides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using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an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acid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chloride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and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an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amine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or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dirty="0" err="1">
                <a:effectLst/>
                <a:latin typeface="IBMPlexSerif"/>
              </a:rPr>
              <a:t>ammonia</a:t>
            </a:r>
            <a:r>
              <a:rPr lang="id-ID" sz="2000" dirty="0">
                <a:effectLst/>
                <a:latin typeface="IBMPlexSerif"/>
              </a:rPr>
              <a:t>? </a:t>
            </a:r>
            <a:r>
              <a:rPr lang="id-ID" sz="2000" b="1" dirty="0">
                <a:effectLst/>
                <a:latin typeface="IBMPlexSans"/>
              </a:rPr>
              <a:t>(</a:t>
            </a:r>
            <a:r>
              <a:rPr lang="id-ID" sz="2000" b="1" dirty="0" err="1">
                <a:effectLst/>
                <a:latin typeface="IBMPlexSans"/>
              </a:rPr>
              <a:t>a</a:t>
            </a:r>
            <a:r>
              <a:rPr lang="id-ID" sz="2000" b="1" dirty="0">
                <a:effectLst/>
                <a:latin typeface="IBMPlexSans"/>
              </a:rPr>
              <a:t>) </a:t>
            </a:r>
            <a:r>
              <a:rPr lang="id-ID" sz="2000" dirty="0">
                <a:effectLst/>
                <a:latin typeface="IBMPlexSerif"/>
              </a:rPr>
              <a:t>CH</a:t>
            </a:r>
            <a:r>
              <a:rPr lang="id-ID" sz="2000" baseline="-25000" dirty="0">
                <a:effectLst/>
                <a:latin typeface="IBMPlexSerif"/>
              </a:rPr>
              <a:t>3</a:t>
            </a:r>
            <a:r>
              <a:rPr lang="id-ID" sz="2000" dirty="0">
                <a:effectLst/>
                <a:latin typeface="IBMPlexSerif"/>
              </a:rPr>
              <a:t>CH</a:t>
            </a:r>
            <a:r>
              <a:rPr lang="id-ID" sz="2000" baseline="-25000" dirty="0">
                <a:effectLst/>
                <a:latin typeface="IBMPlexSerif"/>
              </a:rPr>
              <a:t>2</a:t>
            </a:r>
            <a:r>
              <a:rPr lang="id-ID" sz="2000" dirty="0">
                <a:effectLst/>
                <a:latin typeface="IBMPlexSerif"/>
              </a:rPr>
              <a:t>CONHCH</a:t>
            </a:r>
            <a:r>
              <a:rPr lang="id-ID" sz="2000" baseline="-25000" dirty="0">
                <a:effectLst/>
                <a:latin typeface="IBMPlexSerif"/>
              </a:rPr>
              <a:t>3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b="1" dirty="0">
                <a:effectLst/>
                <a:latin typeface="IBMPlexSans"/>
              </a:rPr>
              <a:t>(</a:t>
            </a:r>
            <a:r>
              <a:rPr lang="id-ID" sz="2000" b="1" dirty="0" err="1">
                <a:effectLst/>
                <a:latin typeface="IBMPlexSans"/>
              </a:rPr>
              <a:t>b</a:t>
            </a:r>
            <a:r>
              <a:rPr lang="id-ID" sz="2000" b="1" dirty="0">
                <a:effectLst/>
                <a:latin typeface="IBMPlexSans"/>
              </a:rPr>
              <a:t>) </a:t>
            </a:r>
            <a:r>
              <a:rPr lang="id-ID" sz="2000" dirty="0">
                <a:effectLst/>
                <a:latin typeface="IBMPlexSerif"/>
              </a:rPr>
              <a:t>N,N-</a:t>
            </a:r>
            <a:r>
              <a:rPr lang="id-ID" sz="2000" dirty="0" err="1">
                <a:effectLst/>
                <a:latin typeface="IBMPlexSerif"/>
              </a:rPr>
              <a:t>Diethylbenzamide</a:t>
            </a:r>
            <a:r>
              <a:rPr lang="id-ID" sz="2000" dirty="0">
                <a:effectLst/>
                <a:latin typeface="IBMPlexSerif"/>
              </a:rPr>
              <a:t> </a:t>
            </a:r>
            <a:r>
              <a:rPr lang="id-ID" sz="2000" b="1" dirty="0">
                <a:effectLst/>
                <a:latin typeface="IBMPlexSans"/>
              </a:rPr>
              <a:t>(c) </a:t>
            </a:r>
            <a:r>
              <a:rPr lang="id-ID" sz="2000" dirty="0" err="1">
                <a:effectLst/>
                <a:latin typeface="IBMPlexSerif"/>
              </a:rPr>
              <a:t>Propanamide</a:t>
            </a:r>
            <a:r>
              <a:rPr lang="id-ID" sz="2000" dirty="0">
                <a:effectLst/>
                <a:latin typeface="IBMPlexSerif"/>
              </a:rPr>
              <a:t> 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1968612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1">
            <a:extLst>
              <a:ext uri="{FF2B5EF4-FFF2-40B4-BE49-F238E27FC236}">
                <a16:creationId xmlns:a16="http://schemas.microsoft.com/office/drawing/2014/main" id="{510CA6AA-167B-6E7F-B494-AA09DFA3B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25" y="1099919"/>
            <a:ext cx="9993314" cy="413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08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tak Teks 3">
            <a:extLst>
              <a:ext uri="{FF2B5EF4-FFF2-40B4-BE49-F238E27FC236}">
                <a16:creationId xmlns:a16="http://schemas.microsoft.com/office/drawing/2014/main" id="{1A167B51-0F29-FE79-B607-CDB59B5B90B2}"/>
              </a:ext>
            </a:extLst>
          </p:cNvPr>
          <p:cNvSpPr txBox="1"/>
          <p:nvPr/>
        </p:nvSpPr>
        <p:spPr>
          <a:xfrm>
            <a:off x="950115" y="505512"/>
            <a:ext cx="98369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Conversion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Chlorides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into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Alcohols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: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Reduction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Grignard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Reaction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200" dirty="0">
              <a:solidFill>
                <a:srgbClr val="7030A0"/>
              </a:solidFill>
              <a:latin typeface="Optima" panose="02000503060000020004" pitchFamily="2" charset="0"/>
            </a:endParaRPr>
          </a:p>
        </p:txBody>
      </p:sp>
      <p:pic>
        <p:nvPicPr>
          <p:cNvPr id="6" name="Gambar 5">
            <a:extLst>
              <a:ext uri="{FF2B5EF4-FFF2-40B4-BE49-F238E27FC236}">
                <a16:creationId xmlns:a16="http://schemas.microsoft.com/office/drawing/2014/main" id="{8CB7078D-5375-2FF6-9F0D-29CE4B7BB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461" y="1049141"/>
            <a:ext cx="6557963" cy="2268701"/>
          </a:xfrm>
          <a:prstGeom prst="rect">
            <a:avLst/>
          </a:prstGeom>
        </p:spPr>
      </p:pic>
      <p:pic>
        <p:nvPicPr>
          <p:cNvPr id="7" name="Gambar 6">
            <a:extLst>
              <a:ext uri="{FF2B5EF4-FFF2-40B4-BE49-F238E27FC236}">
                <a16:creationId xmlns:a16="http://schemas.microsoft.com/office/drawing/2014/main" id="{9F64C538-EAC4-B106-BB20-720DF691B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86" y="3929062"/>
            <a:ext cx="9759576" cy="2628900"/>
          </a:xfrm>
          <a:prstGeom prst="rect">
            <a:avLst/>
          </a:prstGeom>
        </p:spPr>
      </p:pic>
      <p:sp>
        <p:nvSpPr>
          <p:cNvPr id="8" name="Kotak Teks 7">
            <a:extLst>
              <a:ext uri="{FF2B5EF4-FFF2-40B4-BE49-F238E27FC236}">
                <a16:creationId xmlns:a16="http://schemas.microsoft.com/office/drawing/2014/main" id="{685EEFE6-D068-01F2-66A8-F651A38E3BEE}"/>
              </a:ext>
            </a:extLst>
          </p:cNvPr>
          <p:cNvSpPr txBox="1"/>
          <p:nvPr/>
        </p:nvSpPr>
        <p:spPr>
          <a:xfrm>
            <a:off x="9715500" y="1528763"/>
            <a:ext cx="1176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US" dirty="0"/>
              <a:t>1</a:t>
            </a:r>
            <a:r>
              <a:rPr lang="id-US" baseline="30000" dirty="0"/>
              <a:t>o</a:t>
            </a:r>
            <a:r>
              <a:rPr lang="id-US" dirty="0"/>
              <a:t> Alcohol</a:t>
            </a:r>
          </a:p>
        </p:txBody>
      </p:sp>
      <p:sp>
        <p:nvSpPr>
          <p:cNvPr id="9" name="Kotak Teks 8">
            <a:extLst>
              <a:ext uri="{FF2B5EF4-FFF2-40B4-BE49-F238E27FC236}">
                <a16:creationId xmlns:a16="http://schemas.microsoft.com/office/drawing/2014/main" id="{D32BC2AB-707F-BB89-2265-4CD343FAD512}"/>
              </a:ext>
            </a:extLst>
          </p:cNvPr>
          <p:cNvSpPr txBox="1"/>
          <p:nvPr/>
        </p:nvSpPr>
        <p:spPr>
          <a:xfrm>
            <a:off x="9867900" y="1681163"/>
            <a:ext cx="1176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US" dirty="0"/>
              <a:t>1</a:t>
            </a:r>
            <a:r>
              <a:rPr lang="id-US" baseline="30000" dirty="0"/>
              <a:t>o</a:t>
            </a:r>
            <a:r>
              <a:rPr lang="id-US" dirty="0"/>
              <a:t> Alcohol</a:t>
            </a:r>
          </a:p>
        </p:txBody>
      </p:sp>
      <p:sp>
        <p:nvSpPr>
          <p:cNvPr id="10" name="Kotak Teks 9">
            <a:extLst>
              <a:ext uri="{FF2B5EF4-FFF2-40B4-BE49-F238E27FC236}">
                <a16:creationId xmlns:a16="http://schemas.microsoft.com/office/drawing/2014/main" id="{A841B0E7-F0F4-0309-39AC-2D8774D99C97}"/>
              </a:ext>
            </a:extLst>
          </p:cNvPr>
          <p:cNvSpPr txBox="1"/>
          <p:nvPr/>
        </p:nvSpPr>
        <p:spPr>
          <a:xfrm>
            <a:off x="10643260" y="5243512"/>
            <a:ext cx="113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US" dirty="0"/>
              <a:t>3</a:t>
            </a:r>
            <a:r>
              <a:rPr lang="id-US" baseline="30000" dirty="0"/>
              <a:t>o</a:t>
            </a:r>
            <a:r>
              <a:rPr lang="id-US" dirty="0"/>
              <a:t> Alcohol</a:t>
            </a:r>
          </a:p>
        </p:txBody>
      </p:sp>
    </p:spTree>
    <p:extLst>
      <p:ext uri="{BB962C8B-B14F-4D97-AF65-F5344CB8AC3E}">
        <p14:creationId xmlns:p14="http://schemas.microsoft.com/office/powerpoint/2010/main" val="14542164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otak Teks 3">
            <a:extLst>
              <a:ext uri="{FF2B5EF4-FFF2-40B4-BE49-F238E27FC236}">
                <a16:creationId xmlns:a16="http://schemas.microsoft.com/office/drawing/2014/main" id="{9C9AD0F0-E0E6-EB25-272C-81C52B62F059}"/>
              </a:ext>
            </a:extLst>
          </p:cNvPr>
          <p:cNvSpPr txBox="1"/>
          <p:nvPr/>
        </p:nvSpPr>
        <p:spPr>
          <a:xfrm>
            <a:off x="1021555" y="419782"/>
            <a:ext cx="98798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Conversion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of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Chlorides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into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Ketones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: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Diorganocopper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200" b="1" dirty="0" err="1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Reaction</a:t>
            </a:r>
            <a:r>
              <a:rPr lang="id-ID" sz="2200" b="1" dirty="0">
                <a:solidFill>
                  <a:srgbClr val="7030A0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200" dirty="0">
              <a:solidFill>
                <a:srgbClr val="7030A0"/>
              </a:solidFill>
              <a:latin typeface="Optima" panose="02000503060000020004" pitchFamily="2" charset="0"/>
            </a:endParaRPr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4286C1FB-32F3-E651-BC72-86C8F856F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212" y="899191"/>
            <a:ext cx="8115476" cy="2459235"/>
          </a:xfrm>
          <a:prstGeom prst="rect">
            <a:avLst/>
          </a:prstGeom>
        </p:spPr>
      </p:pic>
      <p:pic>
        <p:nvPicPr>
          <p:cNvPr id="6" name="Gambar 5">
            <a:extLst>
              <a:ext uri="{FF2B5EF4-FFF2-40B4-BE49-F238E27FC236}">
                <a16:creationId xmlns:a16="http://schemas.microsoft.com/office/drawing/2014/main" id="{15843E97-2F21-919A-919E-6CC3634C3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728" y="3793243"/>
            <a:ext cx="9080252" cy="24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08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F682AF43-ADE5-83DD-991F-F863C5E1CA32}"/>
              </a:ext>
            </a:extLst>
          </p:cNvPr>
          <p:cNvSpPr txBox="1"/>
          <p:nvPr/>
        </p:nvSpPr>
        <p:spPr>
          <a:xfrm>
            <a:off x="1121569" y="624185"/>
            <a:ext cx="977979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b="1" dirty="0" err="1">
                <a:effectLst/>
                <a:latin typeface="IBMPlexSerif"/>
              </a:rPr>
              <a:t>Note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that</a:t>
            </a:r>
            <a:r>
              <a:rPr lang="id-ID" sz="2200" dirty="0">
                <a:effectLst/>
                <a:latin typeface="IBMPlexSerif"/>
              </a:rPr>
              <a:t> the </a:t>
            </a:r>
            <a:r>
              <a:rPr lang="id-ID" sz="2200" dirty="0" err="1">
                <a:effectLst/>
                <a:latin typeface="IBMPlexSerif"/>
              </a:rPr>
              <a:t>diorganocopper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reaction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occurs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only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with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acid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chlorides</a:t>
            </a:r>
            <a:r>
              <a:rPr lang="id-ID" sz="2200" dirty="0">
                <a:effectLst/>
                <a:latin typeface="IBMPlexSerif"/>
              </a:rPr>
              <a:t>. </a:t>
            </a:r>
            <a:r>
              <a:rPr lang="id-ID" sz="2200" dirty="0" err="1">
                <a:effectLst/>
                <a:latin typeface="IBMPlexSerif"/>
              </a:rPr>
              <a:t>Carboxylic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acids</a:t>
            </a:r>
            <a:r>
              <a:rPr lang="id-ID" sz="2200" dirty="0">
                <a:effectLst/>
                <a:latin typeface="IBMPlexSerif"/>
              </a:rPr>
              <a:t>, </a:t>
            </a:r>
            <a:r>
              <a:rPr lang="id-ID" sz="2200" dirty="0" err="1">
                <a:effectLst/>
                <a:latin typeface="IBMPlexSerif"/>
              </a:rPr>
              <a:t>esters</a:t>
            </a:r>
            <a:r>
              <a:rPr lang="id-ID" sz="2200" dirty="0">
                <a:effectLst/>
                <a:latin typeface="IBMPlexSerif"/>
              </a:rPr>
              <a:t>, </a:t>
            </a:r>
            <a:r>
              <a:rPr lang="id-ID" sz="2200" dirty="0" err="1">
                <a:effectLst/>
                <a:latin typeface="IBMPlexSerif"/>
              </a:rPr>
              <a:t>acid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anhydrides</a:t>
            </a:r>
            <a:r>
              <a:rPr lang="id-ID" sz="2200" dirty="0">
                <a:effectLst/>
                <a:latin typeface="IBMPlexSerif"/>
              </a:rPr>
              <a:t>, </a:t>
            </a:r>
            <a:r>
              <a:rPr lang="id-ID" sz="2200" dirty="0" err="1">
                <a:effectLst/>
                <a:latin typeface="IBMPlexSerif"/>
              </a:rPr>
              <a:t>and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amides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do</a:t>
            </a:r>
            <a:r>
              <a:rPr lang="id-ID" sz="2200" dirty="0">
                <a:effectLst/>
                <a:latin typeface="IBMPlexSerif"/>
              </a:rPr>
              <a:t> not </a:t>
            </a:r>
            <a:r>
              <a:rPr lang="id-ID" sz="2200" dirty="0" err="1">
                <a:effectLst/>
                <a:latin typeface="IBMPlexSerif"/>
              </a:rPr>
              <a:t>react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with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lithium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diorganocopper</a:t>
            </a:r>
            <a:r>
              <a:rPr lang="id-ID" sz="2200" dirty="0">
                <a:effectLst/>
                <a:latin typeface="IBMPlexSerif"/>
              </a:rPr>
              <a:t> </a:t>
            </a:r>
            <a:r>
              <a:rPr lang="id-ID" sz="2200" dirty="0" err="1">
                <a:effectLst/>
                <a:latin typeface="IBMPlexSerif"/>
              </a:rPr>
              <a:t>reagents</a:t>
            </a:r>
            <a:r>
              <a:rPr lang="id-ID" sz="2200" dirty="0">
                <a:effectLst/>
                <a:latin typeface="IBMPlexSerif"/>
              </a:rPr>
              <a:t>. </a:t>
            </a:r>
            <a:endParaRPr lang="id-ID" sz="2200" dirty="0"/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id="{0D8098B0-BE45-AC92-87E1-A913D01579D8}"/>
              </a:ext>
            </a:extLst>
          </p:cNvPr>
          <p:cNvSpPr txBox="1"/>
          <p:nvPr/>
        </p:nvSpPr>
        <p:spPr>
          <a:xfrm>
            <a:off x="1121568" y="2067222"/>
            <a:ext cx="97797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000" b="1" dirty="0">
                <a:effectLst/>
                <a:latin typeface="Optima" panose="02000503060000020004" pitchFamily="2" charset="0"/>
              </a:rPr>
              <a:t>PROBLEM 21-13 </a:t>
            </a:r>
          </a:p>
          <a:p>
            <a:r>
              <a:rPr lang="id-ID" sz="2000" dirty="0" err="1">
                <a:effectLst/>
                <a:latin typeface="Optima" panose="02000503060000020004" pitchFamily="2" charset="0"/>
              </a:rPr>
              <a:t>How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could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you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prepare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following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ketones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reaction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chloride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lithium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diorganocopper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reagent</a:t>
            </a:r>
            <a:r>
              <a:rPr lang="id-ID" sz="2000" dirty="0">
                <a:effectLst/>
                <a:latin typeface="Optima" panose="02000503060000020004" pitchFamily="2" charset="0"/>
              </a:rPr>
              <a:t>? </a:t>
            </a:r>
            <a:endParaRPr lang="id-ID" sz="2000" dirty="0">
              <a:latin typeface="Optima" panose="02000503060000020004" pitchFamily="2" charset="0"/>
            </a:endParaRPr>
          </a:p>
        </p:txBody>
      </p:sp>
      <p:pic>
        <p:nvPicPr>
          <p:cNvPr id="8" name="Gambar 7">
            <a:extLst>
              <a:ext uri="{FF2B5EF4-FFF2-40B4-BE49-F238E27FC236}">
                <a16:creationId xmlns:a16="http://schemas.microsoft.com/office/drawing/2014/main" id="{CF84B87A-D4CC-D716-92A7-AAB60A63A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69" y="3259137"/>
            <a:ext cx="8316843" cy="272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435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ambar Sampai Berjumpa Lagi Png, Vektor, PSD, dan Clipart Dengan Background  Transparan untuk Download Gratis | Pngtree">
            <a:extLst>
              <a:ext uri="{FF2B5EF4-FFF2-40B4-BE49-F238E27FC236}">
                <a16:creationId xmlns:a16="http://schemas.microsoft.com/office/drawing/2014/main" id="{036C9063-BD8E-FFEB-F013-951A846B2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43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87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id="{45BB11FD-5E95-D5E2-BAC6-3F333188A82D}"/>
              </a:ext>
            </a:extLst>
          </p:cNvPr>
          <p:cNvSpPr txBox="1"/>
          <p:nvPr/>
        </p:nvSpPr>
        <p:spPr>
          <a:xfrm>
            <a:off x="1009356" y="434312"/>
            <a:ext cx="9949375" cy="523220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id-ID" sz="2800" dirty="0">
                <a:solidFill>
                  <a:schemeClr val="bg1"/>
                </a:solidFill>
                <a:effectLst/>
                <a:latin typeface="Mulish"/>
              </a:rPr>
              <a:t>21.1 </a:t>
            </a:r>
            <a:r>
              <a:rPr lang="id-ID" sz="2800" dirty="0" err="1">
                <a:solidFill>
                  <a:schemeClr val="bg1"/>
                </a:solidFill>
                <a:effectLst/>
                <a:latin typeface="Mulish"/>
              </a:rPr>
              <a:t>Naming</a:t>
            </a:r>
            <a:r>
              <a:rPr lang="id-ID" sz="2800" dirty="0">
                <a:solidFill>
                  <a:schemeClr val="bg1"/>
                </a:solidFill>
                <a:effectLst/>
                <a:latin typeface="Mulish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Mulish"/>
              </a:rPr>
              <a:t>Carboxylic</a:t>
            </a:r>
            <a:r>
              <a:rPr lang="id-ID" sz="2800" dirty="0">
                <a:solidFill>
                  <a:schemeClr val="bg1"/>
                </a:solidFill>
                <a:effectLst/>
                <a:latin typeface="Mulish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Mulish"/>
              </a:rPr>
              <a:t>Acid</a:t>
            </a:r>
            <a:r>
              <a:rPr lang="id-ID" sz="2800" dirty="0">
                <a:solidFill>
                  <a:schemeClr val="bg1"/>
                </a:solidFill>
                <a:effectLst/>
                <a:latin typeface="Mulish"/>
              </a:rPr>
              <a:t> </a:t>
            </a:r>
            <a:r>
              <a:rPr lang="id-ID" sz="2800" dirty="0" err="1">
                <a:solidFill>
                  <a:schemeClr val="bg1"/>
                </a:solidFill>
                <a:effectLst/>
                <a:latin typeface="Mulish"/>
              </a:rPr>
              <a:t>Derivatives</a:t>
            </a:r>
            <a:r>
              <a:rPr lang="id-ID" sz="2800" dirty="0">
                <a:solidFill>
                  <a:schemeClr val="bg1"/>
                </a:solidFill>
                <a:effectLst/>
                <a:latin typeface="Mulish"/>
              </a:rPr>
              <a:t> </a:t>
            </a:r>
            <a:endParaRPr lang="id-ID" sz="2800" dirty="0">
              <a:solidFill>
                <a:schemeClr val="bg1"/>
              </a:solidFill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id="{F2A0C801-B3CB-9A13-1A02-DF0CBA0697BB}"/>
              </a:ext>
            </a:extLst>
          </p:cNvPr>
          <p:cNvSpPr txBox="1"/>
          <p:nvPr/>
        </p:nvSpPr>
        <p:spPr>
          <a:xfrm>
            <a:off x="1009356" y="1081425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Halides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, RCOX </a:t>
            </a:r>
            <a:endParaRPr lang="id-ID" sz="2400" dirty="0">
              <a:latin typeface="Optima" panose="02000503060000020004" pitchFamily="2" charset="0"/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F9035CC7-90AD-1D9C-E26F-84B0BA035DF6}"/>
              </a:ext>
            </a:extLst>
          </p:cNvPr>
          <p:cNvSpPr txBox="1"/>
          <p:nvPr/>
        </p:nvSpPr>
        <p:spPr>
          <a:xfrm>
            <a:off x="1009355" y="1894782"/>
            <a:ext cx="99493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halides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identifying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first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halide</a:t>
            </a:r>
            <a:r>
              <a:rPr lang="id-ID" sz="22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derived</a:t>
            </a:r>
            <a:r>
              <a:rPr lang="id-ID" sz="2200" dirty="0">
                <a:effectLst/>
                <a:latin typeface="Optima" panose="02000503060000020004" pitchFamily="2" charset="0"/>
              </a:rPr>
              <a:t> from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replacing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-</a:t>
            </a:r>
            <a:r>
              <a:rPr lang="id-ID" sz="2200" i="1" dirty="0" err="1">
                <a:effectLst/>
                <a:latin typeface="Optima" panose="02000503060000020004" pitchFamily="2" charset="0"/>
              </a:rPr>
              <a:t>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-</a:t>
            </a:r>
            <a:r>
              <a:rPr lang="id-ID" sz="2200" i="1" dirty="0" err="1">
                <a:effectLst/>
                <a:latin typeface="Optima" panose="02000503060000020004" pitchFamily="2" charset="0"/>
              </a:rPr>
              <a:t>oic</a:t>
            </a:r>
            <a:r>
              <a:rPr lang="id-ID" sz="2200" i="1" dirty="0">
                <a:effectLst/>
                <a:latin typeface="Optima" panose="02000503060000020004" pitchFamily="2" charset="0"/>
              </a:rPr>
              <a:t> </a:t>
            </a:r>
            <a:r>
              <a:rPr lang="id-ID" sz="2200" i="1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i="1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-</a:t>
            </a:r>
            <a:r>
              <a:rPr lang="id-ID" sz="2200" i="1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oyl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-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ending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200" dirty="0">
                <a:latin typeface="Optima" panose="02000503060000020004" pitchFamily="2" charset="0"/>
              </a:rPr>
              <a:t> </a:t>
            </a:r>
          </a:p>
          <a:p>
            <a:pPr algn="just"/>
            <a:r>
              <a:rPr lang="id-ID" sz="2200" i="1" dirty="0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-</a:t>
            </a:r>
            <a:r>
              <a:rPr lang="id-ID" sz="2200" i="1" dirty="0" err="1">
                <a:solidFill>
                  <a:srgbClr val="0070C0"/>
                </a:solidFill>
                <a:effectLst/>
                <a:latin typeface="Optima" panose="02000503060000020004" pitchFamily="2" charset="0"/>
              </a:rPr>
              <a:t>carbonyl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D77E5764-865E-6288-5B59-2DED25B24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7" y="3516669"/>
            <a:ext cx="7662685" cy="295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3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A4FB7A84-5970-732D-A7EC-310CB92283AC}"/>
              </a:ext>
            </a:extLst>
          </p:cNvPr>
          <p:cNvSpPr txBox="1"/>
          <p:nvPr/>
        </p:nvSpPr>
        <p:spPr>
          <a:xfrm>
            <a:off x="935831" y="586859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Acid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Anhydrides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, RCO</a:t>
            </a:r>
            <a:r>
              <a:rPr lang="id-ID" sz="2400" b="1" baseline="-250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2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COR′ </a:t>
            </a:r>
            <a:endParaRPr lang="id-ID" sz="24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581333A2-6ACC-9426-2CC0-00E17F5BC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24" y="1360483"/>
            <a:ext cx="8104741" cy="1839913"/>
          </a:xfrm>
          <a:prstGeom prst="rect">
            <a:avLst/>
          </a:prstGeom>
        </p:spPr>
      </p:pic>
      <p:pic>
        <p:nvPicPr>
          <p:cNvPr id="6" name="Gambar 5">
            <a:extLst>
              <a:ext uri="{FF2B5EF4-FFF2-40B4-BE49-F238E27FC236}">
                <a16:creationId xmlns:a16="http://schemas.microsoft.com/office/drawing/2014/main" id="{8388A929-2397-6258-B09F-3C9C5129A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906" y="3951293"/>
            <a:ext cx="6247541" cy="204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83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4F1BA87E-7D56-6FCD-F968-9E06E4D4CA97}"/>
              </a:ext>
            </a:extLst>
          </p:cNvPr>
          <p:cNvSpPr txBox="1"/>
          <p:nvPr/>
        </p:nvSpPr>
        <p:spPr>
          <a:xfrm>
            <a:off x="792956" y="343971"/>
            <a:ext cx="6100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Esters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, RCO</a:t>
            </a:r>
            <a:r>
              <a:rPr lang="id-ID" sz="2400" b="1" baseline="-250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2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R′ </a:t>
            </a:r>
            <a:endParaRPr lang="id-ID" sz="24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4740BDEC-815A-AE6B-A62E-5422DC15B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11" y="1282701"/>
            <a:ext cx="8051778" cy="1960563"/>
          </a:xfrm>
          <a:prstGeom prst="rect">
            <a:avLst/>
          </a:prstGeom>
        </p:spPr>
      </p:pic>
      <p:sp>
        <p:nvSpPr>
          <p:cNvPr id="6" name="Kotak Teks 5">
            <a:extLst>
              <a:ext uri="{FF2B5EF4-FFF2-40B4-BE49-F238E27FC236}">
                <a16:creationId xmlns:a16="http://schemas.microsoft.com/office/drawing/2014/main" id="{719DD8DB-F79C-59A5-228C-4566080A123B}"/>
              </a:ext>
            </a:extLst>
          </p:cNvPr>
          <p:cNvSpPr txBox="1"/>
          <p:nvPr/>
        </p:nvSpPr>
        <p:spPr>
          <a:xfrm>
            <a:off x="3664743" y="267038"/>
            <a:ext cx="6100762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id-ID" sz="2000" dirty="0" err="1">
                <a:effectLst/>
                <a:latin typeface="Optima" panose="02000503060000020004" pitchFamily="2" charset="0"/>
              </a:rPr>
              <a:t>Esters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named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first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identifying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attached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oxygen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-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ic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ending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replaced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-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ate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  <p:sp>
        <p:nvSpPr>
          <p:cNvPr id="8" name="Kotak Teks 7">
            <a:extLst>
              <a:ext uri="{FF2B5EF4-FFF2-40B4-BE49-F238E27FC236}">
                <a16:creationId xmlns:a16="http://schemas.microsoft.com/office/drawing/2014/main" id="{5F462924-D752-EDD2-07AC-A19314AD0B38}"/>
              </a:ext>
            </a:extLst>
          </p:cNvPr>
          <p:cNvSpPr txBox="1"/>
          <p:nvPr/>
        </p:nvSpPr>
        <p:spPr>
          <a:xfrm>
            <a:off x="792956" y="3392785"/>
            <a:ext cx="26217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Mulish"/>
              </a:rPr>
              <a:t>Amides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, RCONH</a:t>
            </a:r>
            <a:r>
              <a:rPr lang="id-ID" sz="2400" b="1" baseline="-25000" dirty="0">
                <a:solidFill>
                  <a:srgbClr val="007F99"/>
                </a:solidFill>
                <a:effectLst/>
                <a:latin typeface="Mulish"/>
              </a:rPr>
              <a:t>2</a:t>
            </a:r>
            <a:r>
              <a:rPr lang="id-ID" sz="2400" b="1" dirty="0">
                <a:solidFill>
                  <a:srgbClr val="007F99"/>
                </a:solidFill>
                <a:effectLst/>
                <a:latin typeface="Mulish"/>
              </a:rPr>
              <a:t> </a:t>
            </a:r>
            <a:endParaRPr lang="id-ID" sz="2400" dirty="0"/>
          </a:p>
        </p:txBody>
      </p:sp>
      <p:pic>
        <p:nvPicPr>
          <p:cNvPr id="9" name="Gambar 8">
            <a:extLst>
              <a:ext uri="{FF2B5EF4-FFF2-40B4-BE49-F238E27FC236}">
                <a16:creationId xmlns:a16="http://schemas.microsoft.com/office/drawing/2014/main" id="{3DD31143-0C0C-F6A0-E422-C7479ADCD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315" y="4501817"/>
            <a:ext cx="7991945" cy="2182674"/>
          </a:xfrm>
          <a:prstGeom prst="rect">
            <a:avLst/>
          </a:prstGeom>
        </p:spPr>
      </p:pic>
      <p:sp>
        <p:nvSpPr>
          <p:cNvPr id="11" name="Kotak Teks 10">
            <a:extLst>
              <a:ext uri="{FF2B5EF4-FFF2-40B4-BE49-F238E27FC236}">
                <a16:creationId xmlns:a16="http://schemas.microsoft.com/office/drawing/2014/main" id="{310F114B-4F5B-DE6F-BE9B-D453B048142D}"/>
              </a:ext>
            </a:extLst>
          </p:cNvPr>
          <p:cNvSpPr txBox="1"/>
          <p:nvPr/>
        </p:nvSpPr>
        <p:spPr>
          <a:xfrm>
            <a:off x="3532583" y="3382799"/>
            <a:ext cx="672226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d-ID" sz="2000" dirty="0" err="1">
                <a:effectLst/>
                <a:latin typeface="Optima" panose="02000503060000020004" pitchFamily="2" charset="0"/>
              </a:rPr>
              <a:t>Amides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unsubstituted</a:t>
            </a:r>
            <a:r>
              <a:rPr lang="id-ID" sz="2000" dirty="0">
                <a:effectLst/>
                <a:latin typeface="Optima" panose="02000503060000020004" pitchFamily="2" charset="0"/>
              </a:rPr>
              <a:t> –NH</a:t>
            </a:r>
            <a:r>
              <a:rPr lang="id-ID" sz="2000" baseline="-25000" dirty="0">
                <a:effectLst/>
                <a:latin typeface="Optima" panose="02000503060000020004" pitchFamily="2" charset="0"/>
              </a:rPr>
              <a:t>2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named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replacing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i="1" dirty="0">
                <a:effectLst/>
                <a:latin typeface="Optima" panose="02000503060000020004" pitchFamily="2" charset="0"/>
              </a:rPr>
              <a:t>-</a:t>
            </a:r>
            <a:r>
              <a:rPr lang="id-ID" sz="2000" i="1" dirty="0" err="1">
                <a:effectLst/>
                <a:latin typeface="Optima" panose="02000503060000020004" pitchFamily="2" charset="0"/>
              </a:rPr>
              <a:t>oic</a:t>
            </a:r>
            <a:r>
              <a:rPr lang="id-ID" sz="2000" i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i="1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i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i="1" dirty="0">
                <a:effectLst/>
                <a:latin typeface="Optima" panose="02000503060000020004" pitchFamily="2" charset="0"/>
              </a:rPr>
              <a:t>-</a:t>
            </a:r>
            <a:r>
              <a:rPr lang="id-ID" sz="2000" i="1" dirty="0" err="1">
                <a:effectLst/>
                <a:latin typeface="Optima" panose="02000503060000020004" pitchFamily="2" charset="0"/>
              </a:rPr>
              <a:t>ic</a:t>
            </a:r>
            <a:r>
              <a:rPr lang="id-ID" sz="2000" i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i="1" dirty="0" err="1">
                <a:effectLst/>
                <a:latin typeface="Optima" panose="02000503060000020004" pitchFamily="2" charset="0"/>
              </a:rPr>
              <a:t>aci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ending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i="1" dirty="0">
                <a:effectLst/>
                <a:latin typeface="Optima" panose="02000503060000020004" pitchFamily="2" charset="0"/>
              </a:rPr>
              <a:t>-</a:t>
            </a:r>
            <a:r>
              <a:rPr lang="id-ID" sz="2000" i="1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000" dirty="0">
                <a:effectLst/>
                <a:latin typeface="Optima" panose="02000503060000020004" pitchFamily="2" charset="0"/>
              </a:rPr>
              <a:t>,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or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replacing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i="1" dirty="0">
                <a:effectLst/>
                <a:latin typeface="Optima" panose="02000503060000020004" pitchFamily="2" charset="0"/>
              </a:rPr>
              <a:t>-</a:t>
            </a:r>
            <a:r>
              <a:rPr lang="id-ID" sz="2000" i="1" dirty="0" err="1">
                <a:effectLst/>
                <a:latin typeface="Optima" panose="02000503060000020004" pitchFamily="2" charset="0"/>
              </a:rPr>
              <a:t>carboxylic</a:t>
            </a:r>
            <a:r>
              <a:rPr lang="id-ID" sz="2000" i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i="1" dirty="0" err="1">
                <a:effectLst/>
                <a:latin typeface="Optima" panose="02000503060000020004" pitchFamily="2" charset="0"/>
              </a:rPr>
              <a:t>acid</a:t>
            </a:r>
            <a:r>
              <a:rPr lang="id-ID" sz="2000" i="1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ending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with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i="1" dirty="0">
                <a:effectLst/>
                <a:latin typeface="Optima" panose="02000503060000020004" pitchFamily="2" charset="0"/>
              </a:rPr>
              <a:t>-</a:t>
            </a:r>
            <a:r>
              <a:rPr lang="id-ID" sz="2000" i="1" dirty="0" err="1">
                <a:effectLst/>
                <a:latin typeface="Optima" panose="02000503060000020004" pitchFamily="2" charset="0"/>
              </a:rPr>
              <a:t>carboxamide</a:t>
            </a:r>
            <a:r>
              <a:rPr lang="id-ID" sz="2000" dirty="0">
                <a:effectLst/>
                <a:latin typeface="Optima" panose="02000503060000020004" pitchFamily="2" charset="0"/>
              </a:rPr>
              <a:t>. </a:t>
            </a:r>
            <a:endParaRPr lang="id-ID" sz="2000" dirty="0">
              <a:latin typeface="Optima" panose="02000503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27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mbar 3">
            <a:extLst>
              <a:ext uri="{FF2B5EF4-FFF2-40B4-BE49-F238E27FC236}">
                <a16:creationId xmlns:a16="http://schemas.microsoft.com/office/drawing/2014/main" id="{6CD710BE-BCBE-5B34-D2FD-940E05D16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436" y="1326420"/>
            <a:ext cx="6949749" cy="2102580"/>
          </a:xfrm>
          <a:prstGeom prst="rect">
            <a:avLst/>
          </a:prstGeom>
        </p:spPr>
      </p:pic>
      <p:sp>
        <p:nvSpPr>
          <p:cNvPr id="3" name="Kotak Teks 2">
            <a:extLst>
              <a:ext uri="{FF2B5EF4-FFF2-40B4-BE49-F238E27FC236}">
                <a16:creationId xmlns:a16="http://schemas.microsoft.com/office/drawing/2014/main" id="{FA2526A4-B8D8-20C5-547E-05EA9C6BEE93}"/>
              </a:ext>
            </a:extLst>
          </p:cNvPr>
          <p:cNvSpPr txBox="1"/>
          <p:nvPr/>
        </p:nvSpPr>
        <p:spPr>
          <a:xfrm>
            <a:off x="1235864" y="457106"/>
            <a:ext cx="94368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000" dirty="0">
                <a:effectLst/>
                <a:latin typeface="Optima" panose="02000503060000020004" pitchFamily="2" charset="0"/>
              </a:rPr>
              <a:t>If the nitrogen atom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further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substituted</a:t>
            </a:r>
            <a:r>
              <a:rPr lang="id-ID" sz="2000" dirty="0">
                <a:effectLst/>
                <a:latin typeface="Optima" panose="02000503060000020004" pitchFamily="2" charset="0"/>
              </a:rPr>
              <a:t>,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compound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named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first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identifying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substituent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groups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then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parent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amide</a:t>
            </a:r>
            <a:r>
              <a:rPr lang="id-ID" sz="2000" dirty="0">
                <a:effectLst/>
                <a:latin typeface="Optima" panose="02000503060000020004" pitchFamily="2" charset="0"/>
              </a:rPr>
              <a:t>.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substituents</a:t>
            </a:r>
            <a:r>
              <a:rPr lang="id-ID" sz="2000" dirty="0">
                <a:effectLst/>
                <a:latin typeface="Optima" panose="02000503060000020004" pitchFamily="2" charset="0"/>
              </a:rPr>
              <a:t> are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preceded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000" dirty="0">
                <a:effectLst/>
                <a:latin typeface="Optima" panose="02000503060000020004" pitchFamily="2" charset="0"/>
              </a:rPr>
              <a:t> the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letter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i="1" dirty="0" err="1">
                <a:effectLst/>
                <a:latin typeface="Optima" panose="02000503060000020004" pitchFamily="2" charset="0"/>
              </a:rPr>
              <a:t>N</a:t>
            </a:r>
            <a:r>
              <a:rPr lang="id-ID" sz="2000" dirty="0">
                <a:effectLst/>
                <a:latin typeface="Optima" panose="02000503060000020004" pitchFamily="2" charset="0"/>
              </a:rPr>
              <a:t> to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identify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them</a:t>
            </a:r>
            <a:r>
              <a:rPr lang="id-ID" sz="2000" dirty="0">
                <a:effectLst/>
                <a:latin typeface="Optima" panose="02000503060000020004" pitchFamily="2" charset="0"/>
              </a:rPr>
              <a:t> as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being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directly</a:t>
            </a:r>
            <a:r>
              <a:rPr lang="id-ID" sz="2000" dirty="0">
                <a:effectLst/>
                <a:latin typeface="Optima" panose="02000503060000020004" pitchFamily="2" charset="0"/>
              </a:rPr>
              <a:t> </a:t>
            </a:r>
            <a:r>
              <a:rPr lang="id-ID" sz="2000" dirty="0" err="1">
                <a:effectLst/>
                <a:latin typeface="Optima" panose="02000503060000020004" pitchFamily="2" charset="0"/>
              </a:rPr>
              <a:t>attached</a:t>
            </a:r>
            <a:r>
              <a:rPr lang="id-ID" sz="2000" dirty="0">
                <a:effectLst/>
                <a:latin typeface="Optima" panose="02000503060000020004" pitchFamily="2" charset="0"/>
              </a:rPr>
              <a:t> to nitrogen. </a:t>
            </a:r>
            <a:endParaRPr lang="id-ID" sz="2000" dirty="0">
              <a:latin typeface="Optima" panose="02000503060000020004" pitchFamily="2" charset="0"/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6BB74C83-3920-93D3-67D2-810D6A0B85C4}"/>
              </a:ext>
            </a:extLst>
          </p:cNvPr>
          <p:cNvSpPr txBox="1"/>
          <p:nvPr/>
        </p:nvSpPr>
        <p:spPr>
          <a:xfrm>
            <a:off x="1235864" y="3672955"/>
            <a:ext cx="2893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b="1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Thioesters</a:t>
            </a:r>
            <a:r>
              <a:rPr lang="id-ID" sz="2400" b="1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, RCOSR′ </a:t>
            </a:r>
            <a:endParaRPr lang="id-ID" sz="2400" dirty="0">
              <a:latin typeface="Optima" panose="02000503060000020004" pitchFamily="2" charset="0"/>
            </a:endParaRPr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8996634B-8043-3AAF-5EAD-925EA2437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022" y="4298314"/>
            <a:ext cx="7902575" cy="230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5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otak Teks 2">
            <a:extLst>
              <a:ext uri="{FF2B5EF4-FFF2-40B4-BE49-F238E27FC236}">
                <a16:creationId xmlns:a16="http://schemas.microsoft.com/office/drawing/2014/main" id="{852C7E17-2552-FE67-DB7A-247076C5FA56}"/>
              </a:ext>
            </a:extLst>
          </p:cNvPr>
          <p:cNvSpPr txBox="1"/>
          <p:nvPr/>
        </p:nvSpPr>
        <p:spPr>
          <a:xfrm>
            <a:off x="721518" y="586859"/>
            <a:ext cx="77938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24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Acyl</a:t>
            </a:r>
            <a:r>
              <a:rPr lang="id-ID" sz="24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r>
              <a:rPr lang="id-ID" sz="24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Phosphates</a:t>
            </a:r>
            <a:r>
              <a:rPr lang="id-ID" sz="24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, RCO</a:t>
            </a:r>
            <a:r>
              <a:rPr lang="id-ID" sz="2400" baseline="-250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2</a:t>
            </a:r>
            <a:r>
              <a:rPr lang="id-ID" sz="24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PO</a:t>
            </a:r>
            <a:r>
              <a:rPr lang="id-ID" sz="2400" baseline="-250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3</a:t>
            </a:r>
            <a:r>
              <a:rPr lang="id-ID" sz="2400" baseline="300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2– </a:t>
            </a:r>
            <a:r>
              <a:rPr lang="id-ID" sz="2400" dirty="0" err="1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and</a:t>
            </a:r>
            <a:r>
              <a:rPr lang="id-ID" sz="24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RCO</a:t>
            </a:r>
            <a:r>
              <a:rPr lang="id-ID" sz="2400" baseline="-250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2</a:t>
            </a:r>
            <a:r>
              <a:rPr lang="id-ID" sz="24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PO</a:t>
            </a:r>
            <a:r>
              <a:rPr lang="id-ID" sz="2400" baseline="-250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3</a:t>
            </a:r>
            <a:r>
              <a:rPr lang="id-ID" sz="24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R′</a:t>
            </a:r>
            <a:r>
              <a:rPr lang="id-ID" sz="2400" baseline="300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–</a:t>
            </a:r>
            <a:r>
              <a:rPr lang="id-ID" sz="2400" dirty="0">
                <a:solidFill>
                  <a:srgbClr val="007F99"/>
                </a:solidFill>
                <a:effectLst/>
                <a:latin typeface="Optima" panose="02000503060000020004" pitchFamily="2" charset="0"/>
              </a:rPr>
              <a:t> </a:t>
            </a:r>
            <a:endParaRPr lang="id-ID" sz="2400" dirty="0">
              <a:latin typeface="Optima" panose="02000503060000020004" pitchFamily="2" charset="0"/>
            </a:endParaRPr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id="{3A9E1DE7-BEBA-C58A-6EB0-6B86A52F783D}"/>
              </a:ext>
            </a:extLst>
          </p:cNvPr>
          <p:cNvSpPr txBox="1"/>
          <p:nvPr/>
        </p:nvSpPr>
        <p:spPr>
          <a:xfrm>
            <a:off x="1396599" y="1100044"/>
            <a:ext cx="887611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phosphates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citing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adding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word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phosphate</a:t>
            </a:r>
            <a:r>
              <a:rPr lang="id-ID" sz="2200" dirty="0">
                <a:effectLst/>
                <a:latin typeface="Optima" panose="02000503060000020004" pitchFamily="2" charset="0"/>
              </a:rPr>
              <a:t>. If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an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alkyl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attached</a:t>
            </a:r>
            <a:r>
              <a:rPr lang="id-ID" sz="2200" dirty="0">
                <a:effectLst/>
                <a:latin typeface="Optima" panose="02000503060000020004" pitchFamily="2" charset="0"/>
              </a:rPr>
              <a:t> to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one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phosphate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oxygens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it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is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identified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after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name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of</a:t>
            </a:r>
            <a:r>
              <a:rPr lang="id-ID" sz="2200" dirty="0">
                <a:effectLst/>
                <a:latin typeface="Optima" panose="02000503060000020004" pitchFamily="2" charset="0"/>
              </a:rPr>
              <a:t> the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group</a:t>
            </a:r>
            <a:r>
              <a:rPr lang="id-ID" sz="2200" dirty="0">
                <a:effectLst/>
                <a:latin typeface="Optima" panose="02000503060000020004" pitchFamily="2" charset="0"/>
              </a:rPr>
              <a:t>. In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biological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chemistry</a:t>
            </a:r>
            <a:r>
              <a:rPr lang="id-ID" sz="2200" dirty="0">
                <a:effectLst/>
                <a:latin typeface="Optima" panose="02000503060000020004" pitchFamily="2" charset="0"/>
              </a:rPr>
              <a:t>,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acyl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adenosyl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phosphates</a:t>
            </a:r>
            <a:r>
              <a:rPr lang="id-ID" sz="2200" dirty="0">
                <a:effectLst/>
                <a:latin typeface="Optima" panose="02000503060000020004" pitchFamily="2" charset="0"/>
              </a:rPr>
              <a:t> are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particularly</a:t>
            </a:r>
            <a:r>
              <a:rPr lang="id-ID" sz="2200" dirty="0">
                <a:effectLst/>
                <a:latin typeface="Optima" panose="02000503060000020004" pitchFamily="2" charset="0"/>
              </a:rPr>
              <a:t> </a:t>
            </a:r>
            <a:r>
              <a:rPr lang="id-ID" sz="2200" dirty="0" err="1">
                <a:effectLst/>
                <a:latin typeface="Optima" panose="02000503060000020004" pitchFamily="2" charset="0"/>
              </a:rPr>
              <a:t>common</a:t>
            </a:r>
            <a:r>
              <a:rPr lang="id-ID" sz="2200" dirty="0">
                <a:effectLst/>
                <a:latin typeface="Optima" panose="02000503060000020004" pitchFamily="2" charset="0"/>
              </a:rPr>
              <a:t>. </a:t>
            </a:r>
            <a:endParaRPr lang="id-ID" sz="2200" dirty="0">
              <a:latin typeface="Optima" panose="02000503060000020004" pitchFamily="2" charset="0"/>
            </a:endParaRPr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id="{FA8AB2D5-8842-920A-F076-71943B126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828" y="2598113"/>
            <a:ext cx="8702882" cy="363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838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1566</Words>
  <Application>Microsoft Macintosh PowerPoint</Application>
  <PresentationFormat>Layar Lebar</PresentationFormat>
  <Paragraphs>88</Paragraphs>
  <Slides>43</Slides>
  <Notes>0</Notes>
  <HiddenSlides>0</HiddenSlides>
  <MMClips>0</MMClips>
  <ScaleCrop>false</ScaleCrop>
  <HeadingPairs>
    <vt:vector size="6" baseType="variant">
      <vt:variant>
        <vt:lpstr>Font Dipakai</vt:lpstr>
      </vt:variant>
      <vt:variant>
        <vt:i4>7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43</vt:i4>
      </vt:variant>
    </vt:vector>
  </HeadingPairs>
  <TitlesOfParts>
    <vt:vector size="51" baseType="lpstr">
      <vt:lpstr>Arial</vt:lpstr>
      <vt:lpstr>Calibri</vt:lpstr>
      <vt:lpstr>Calibri Light</vt:lpstr>
      <vt:lpstr>IBMPlexSans</vt:lpstr>
      <vt:lpstr>IBMPlexSerif</vt:lpstr>
      <vt:lpstr>Mulish</vt:lpstr>
      <vt:lpstr>Optima</vt:lpstr>
      <vt:lpstr>Tema Office</vt:lpstr>
      <vt:lpstr>ORGANIC CHEMISTRY III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CHEMISTRY III</dc:title>
  <dc:creator>Microsoft Office User</dc:creator>
  <cp:lastModifiedBy>Microsoft Office User</cp:lastModifiedBy>
  <cp:revision>8</cp:revision>
  <dcterms:created xsi:type="dcterms:W3CDTF">2024-08-25T03:35:46Z</dcterms:created>
  <dcterms:modified xsi:type="dcterms:W3CDTF">2024-08-26T11:00:01Z</dcterms:modified>
</cp:coreProperties>
</file>