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0762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smtClean="0"/>
              <a:pPr/>
              <a:t>3/27/2018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26615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7203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2746089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788691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501171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452016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48963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47789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21608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89458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8729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3/27/2018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37313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64811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3/27/2018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23083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77822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37685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smtClean="0"/>
              <a:pPr/>
              <a:t>3/27/2018</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80437103"/>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Sumber penyusunan karya ilmiah</a:t>
            </a:r>
            <a:endParaRPr lang="id-ID" dirty="0"/>
          </a:p>
        </p:txBody>
      </p:sp>
      <p:sp>
        <p:nvSpPr>
          <p:cNvPr id="3" name="Subtitle 2"/>
          <p:cNvSpPr>
            <a:spLocks noGrp="1"/>
          </p:cNvSpPr>
          <p:nvPr>
            <p:ph type="subTitle" idx="1"/>
          </p:nvPr>
        </p:nvSpPr>
        <p:spPr/>
        <p:txBody>
          <a:bodyPr/>
          <a:lstStyle/>
          <a:p>
            <a:endParaRPr lang="id-ID"/>
          </a:p>
        </p:txBody>
      </p:sp>
    </p:spTree>
    <p:extLst>
      <p:ext uri="{BB962C8B-B14F-4D97-AF65-F5344CB8AC3E}">
        <p14:creationId xmlns:p14="http://schemas.microsoft.com/office/powerpoint/2010/main" val="2500836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lstStyle/>
          <a:p>
            <a:pPr marL="0" indent="0">
              <a:buNone/>
            </a:pPr>
            <a:r>
              <a:rPr lang="id-ID" dirty="0"/>
              <a:t>Sumber gagasan penysunan karya ilmiah yang dimaksudkan di sini adalah bahan penulisan. Bahan penulisan adalah berbagai informasi baik teoritis maupun realistis-empiris yang menimbulkan inspirasi untuk menyusun karya ilmiah. Sumber-sumber  informasi dapat diperoleh dari hal-hal seperti diuraikan di bawah ini.</a:t>
            </a:r>
          </a:p>
          <a:p>
            <a:pPr marL="0" indent="0">
              <a:buNone/>
            </a:pPr>
            <a:endParaRPr lang="id-ID" dirty="0"/>
          </a:p>
        </p:txBody>
      </p:sp>
    </p:spTree>
    <p:extLst>
      <p:ext uri="{BB962C8B-B14F-4D97-AF65-F5344CB8AC3E}">
        <p14:creationId xmlns:p14="http://schemas.microsoft.com/office/powerpoint/2010/main" val="3082397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a.      Inferensi atau pengalaman</a:t>
            </a:r>
            <a:br>
              <a:rPr lang="id-ID" dirty="0"/>
            </a:br>
            <a:endParaRPr lang="id-ID" dirty="0"/>
          </a:p>
        </p:txBody>
      </p:sp>
      <p:sp>
        <p:nvSpPr>
          <p:cNvPr id="3" name="Content Placeholder 2"/>
          <p:cNvSpPr>
            <a:spLocks noGrp="1"/>
          </p:cNvSpPr>
          <p:nvPr>
            <p:ph idx="1"/>
          </p:nvPr>
        </p:nvSpPr>
        <p:spPr/>
        <p:txBody>
          <a:bodyPr>
            <a:normAutofit lnSpcReduction="10000"/>
          </a:bodyPr>
          <a:lstStyle/>
          <a:p>
            <a:r>
              <a:rPr lang="id-ID" dirty="0"/>
              <a:t> </a:t>
            </a:r>
          </a:p>
          <a:p>
            <a:r>
              <a:rPr lang="id-ID" dirty="0"/>
              <a:t>Profesi yang kita tekuni, aktivitas yang kita jalani, dan pekerjaan yang kita kerjakan pasti memunculkan persoalan-persoalan. Kerap kali dalam benak kita mempunyai gagasan untuk mengembangkan aktivitas tersebut menjadi lebih baik, maju, dan berkualitas. Sering pula, ketika kita menjalani kegiatan, pekerjaan, dan profesi menemui masalah dan terlintas cara memecahkannya. Gagasan, cara memecahkan masalah, dan hal-hal baru yang kita dapatkan dari aktivitas itu dapat kita pakai sebagai bahan untuk menulis karya ilmiah. Sumber yang kita peroleh seperti itu berarti bersumber dari pengalaman sehari-hari.</a:t>
            </a:r>
          </a:p>
          <a:p>
            <a:endParaRPr lang="id-ID" dirty="0"/>
          </a:p>
        </p:txBody>
      </p:sp>
    </p:spTree>
    <p:extLst>
      <p:ext uri="{BB962C8B-B14F-4D97-AF65-F5344CB8AC3E}">
        <p14:creationId xmlns:p14="http://schemas.microsoft.com/office/powerpoint/2010/main" val="3887000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b.      Observasi</a:t>
            </a:r>
            <a:br>
              <a:rPr lang="id-ID" dirty="0"/>
            </a:br>
            <a:r>
              <a:rPr lang="id-ID" dirty="0"/>
              <a:t> </a:t>
            </a:r>
            <a:br>
              <a:rPr lang="id-ID" dirty="0"/>
            </a:br>
            <a:endParaRPr lang="id-ID" dirty="0"/>
          </a:p>
        </p:txBody>
      </p:sp>
      <p:sp>
        <p:nvSpPr>
          <p:cNvPr id="3" name="Content Placeholder 2"/>
          <p:cNvSpPr>
            <a:spLocks noGrp="1"/>
          </p:cNvSpPr>
          <p:nvPr>
            <p:ph idx="1"/>
          </p:nvPr>
        </p:nvSpPr>
        <p:spPr/>
        <p:txBody>
          <a:bodyPr>
            <a:normAutofit/>
          </a:bodyPr>
          <a:lstStyle/>
          <a:p>
            <a:r>
              <a:rPr lang="id-ID" dirty="0" smtClean="0"/>
              <a:t>Sumber </a:t>
            </a:r>
            <a:r>
              <a:rPr lang="id-ID" dirty="0"/>
              <a:t>penulisan karya ilmiah dapat diperoleh pula dari observasi. Observasi yang dimaksud adalah pengamatan terhadap suatu objek, kejadian, atau fenomena tertentu. Kegiatan observasi itu dilakukan dengan terjun langsung atau melibatkan diri ke dalam objek, peristiwa, dan fenomena yang diamati. Proses observasi harus dilakukan dengan sadar (terencana) dan terukur.</a:t>
            </a:r>
          </a:p>
          <a:p>
            <a:r>
              <a:rPr lang="id-ID" dirty="0"/>
              <a:t> </a:t>
            </a:r>
          </a:p>
          <a:p>
            <a:endParaRPr lang="id-ID" dirty="0"/>
          </a:p>
        </p:txBody>
      </p:sp>
    </p:spTree>
    <p:extLst>
      <p:ext uri="{BB962C8B-B14F-4D97-AF65-F5344CB8AC3E}">
        <p14:creationId xmlns:p14="http://schemas.microsoft.com/office/powerpoint/2010/main" val="1415261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c.       Pustaka</a:t>
            </a:r>
            <a:br>
              <a:rPr lang="id-ID" dirty="0"/>
            </a:br>
            <a:endParaRPr lang="id-ID" dirty="0"/>
          </a:p>
        </p:txBody>
      </p:sp>
      <p:sp>
        <p:nvSpPr>
          <p:cNvPr id="3" name="Content Placeholder 2"/>
          <p:cNvSpPr>
            <a:spLocks noGrp="1"/>
          </p:cNvSpPr>
          <p:nvPr>
            <p:ph idx="1"/>
          </p:nvPr>
        </p:nvSpPr>
        <p:spPr/>
        <p:txBody>
          <a:bodyPr/>
          <a:lstStyle/>
          <a:p>
            <a:r>
              <a:rPr lang="id-ID" dirty="0"/>
              <a:t> </a:t>
            </a:r>
          </a:p>
          <a:p>
            <a:r>
              <a:rPr lang="id-ID" dirty="0"/>
              <a:t> </a:t>
            </a:r>
          </a:p>
          <a:p>
            <a:r>
              <a:rPr lang="id-ID" dirty="0"/>
              <a:t>Sumber pustaka maksudnya adalah sumber yang diperoleh dari buku dan media cetak lainnya. Untuk mendapatkan bahan penuluisan karya ilmiah dari sumber ini harus melalui proses membaca kritis.</a:t>
            </a:r>
          </a:p>
          <a:p>
            <a:r>
              <a:rPr lang="id-ID" dirty="0"/>
              <a:t> </a:t>
            </a:r>
          </a:p>
          <a:p>
            <a:endParaRPr lang="id-ID" dirty="0"/>
          </a:p>
        </p:txBody>
      </p:sp>
    </p:spTree>
    <p:extLst>
      <p:ext uri="{BB962C8B-B14F-4D97-AF65-F5344CB8AC3E}">
        <p14:creationId xmlns:p14="http://schemas.microsoft.com/office/powerpoint/2010/main" val="2064559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d.      Deduksi dari suatu teori</a:t>
            </a:r>
            <a:br>
              <a:rPr lang="id-ID" dirty="0"/>
            </a:br>
            <a:endParaRPr lang="id-ID" dirty="0"/>
          </a:p>
        </p:txBody>
      </p:sp>
      <p:sp>
        <p:nvSpPr>
          <p:cNvPr id="3" name="Content Placeholder 2"/>
          <p:cNvSpPr>
            <a:spLocks noGrp="1"/>
          </p:cNvSpPr>
          <p:nvPr>
            <p:ph idx="1"/>
          </p:nvPr>
        </p:nvSpPr>
        <p:spPr/>
        <p:txBody>
          <a:bodyPr/>
          <a:lstStyle/>
          <a:p>
            <a:r>
              <a:rPr lang="id-ID" dirty="0"/>
              <a:t> </a:t>
            </a:r>
          </a:p>
          <a:p>
            <a:r>
              <a:rPr lang="id-ID" dirty="0"/>
              <a:t>Yang dimaksudkan deduksi dari suatu teori adalah pernyataan-pernyataan umum dari suatu kesimpulan suatu teori tertentu yang sudah umum dan diyakini kebenarannya. Penulis karya ilmiah berkeinginan untuk membuktikan simpulan teori tersebut pada hal lain.</a:t>
            </a:r>
          </a:p>
          <a:p>
            <a:endParaRPr lang="id-ID" dirty="0"/>
          </a:p>
        </p:txBody>
      </p:sp>
    </p:spTree>
    <p:extLst>
      <p:ext uri="{BB962C8B-B14F-4D97-AF65-F5344CB8AC3E}">
        <p14:creationId xmlns:p14="http://schemas.microsoft.com/office/powerpoint/2010/main" val="2470098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e.       Kebijakan-kebijakan</a:t>
            </a:r>
            <a:br>
              <a:rPr lang="id-ID" dirty="0"/>
            </a:br>
            <a:endParaRPr lang="id-ID" dirty="0"/>
          </a:p>
        </p:txBody>
      </p:sp>
      <p:sp>
        <p:nvSpPr>
          <p:cNvPr id="3" name="Content Placeholder 2"/>
          <p:cNvSpPr>
            <a:spLocks noGrp="1"/>
          </p:cNvSpPr>
          <p:nvPr>
            <p:ph idx="1"/>
          </p:nvPr>
        </p:nvSpPr>
        <p:spPr/>
        <p:txBody>
          <a:bodyPr/>
          <a:lstStyle/>
          <a:p>
            <a:r>
              <a:rPr lang="id-ID" dirty="0"/>
              <a:t> </a:t>
            </a:r>
          </a:p>
          <a:p>
            <a:r>
              <a:rPr lang="id-ID" dirty="0"/>
              <a:t>Kebijakan-kebijakan tertentu dapat manjadi bahan penuliusan karya ilmiah. Yang dimaksudkan dangan kebijakan adalah ketentua-ketentuan tentang suatu hal yang diberikan atau diberlakukan oleh pihak tertentu. Kebijakan-kebijakan tersebut menimbulkan dampak tertentu pada pihak lain. Pihak lain ada yang setuju, ada yang menolak, ada pula yang tidak mendapatkan pengaruh apa pun. Hal tersebut dapat dipakai sebagai bahan untuk menyusun karya ilmiah.</a:t>
            </a:r>
          </a:p>
          <a:p>
            <a:endParaRPr lang="id-ID" dirty="0"/>
          </a:p>
        </p:txBody>
      </p:sp>
    </p:spTree>
    <p:extLst>
      <p:ext uri="{BB962C8B-B14F-4D97-AF65-F5344CB8AC3E}">
        <p14:creationId xmlns:p14="http://schemas.microsoft.com/office/powerpoint/2010/main" val="3134840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f.       Laporan penelitian</a:t>
            </a:r>
            <a:br>
              <a:rPr lang="id-ID" dirty="0"/>
            </a:br>
            <a:endParaRPr lang="id-ID" dirty="0"/>
          </a:p>
        </p:txBody>
      </p:sp>
      <p:sp>
        <p:nvSpPr>
          <p:cNvPr id="3" name="Content Placeholder 2"/>
          <p:cNvSpPr>
            <a:spLocks noGrp="1"/>
          </p:cNvSpPr>
          <p:nvPr>
            <p:ph idx="1"/>
          </p:nvPr>
        </p:nvSpPr>
        <p:spPr/>
        <p:txBody>
          <a:bodyPr/>
          <a:lstStyle/>
          <a:p>
            <a:r>
              <a:rPr lang="id-ID" dirty="0" smtClean="0"/>
              <a:t>Sumber </a:t>
            </a:r>
            <a:r>
              <a:rPr lang="id-ID" dirty="0"/>
              <a:t>dari laporan penelitian adalah sumber yang merupakan laporan dari suatu penelitian yang pernah dilakukan oleh orang lain. Penelitian itu telah dibukukan menjadi sebuah karya ilmiah. Dengan membaca laporan penelitian tersebut diharapkan kita akan memperoleh masalah lain yang dapat kita jadikan sebagai karya ilmiah.</a:t>
            </a:r>
          </a:p>
          <a:p>
            <a:endParaRPr lang="id-ID" dirty="0"/>
          </a:p>
        </p:txBody>
      </p:sp>
    </p:spTree>
    <p:extLst>
      <p:ext uri="{BB962C8B-B14F-4D97-AF65-F5344CB8AC3E}">
        <p14:creationId xmlns:p14="http://schemas.microsoft.com/office/powerpoint/2010/main" val="1283039043"/>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AD2E03"/>
      </a:dk2>
      <a:lt2>
        <a:srgbClr val="D75626"/>
      </a:lt2>
      <a:accent1>
        <a:srgbClr val="760603"/>
      </a:accent1>
      <a:accent2>
        <a:srgbClr val="FA9C1F"/>
      </a:accent2>
      <a:accent3>
        <a:srgbClr val="D9BB55"/>
      </a:accent3>
      <a:accent4>
        <a:srgbClr val="829551"/>
      </a:accent4>
      <a:accent5>
        <a:srgbClr val="58A28B"/>
      </a:accent5>
      <a:accent6>
        <a:srgbClr val="426480"/>
      </a:accent6>
      <a:hlink>
        <a:srgbClr val="460402"/>
      </a:hlink>
      <a:folHlink>
        <a:srgbClr val="991111"/>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42000"/>
                <a:satMod val="200000"/>
                <a:lumMod val="118000"/>
              </a:schemeClr>
            </a:gs>
            <a:gs pos="100000">
              <a:schemeClr val="phClr">
                <a:shade val="94000"/>
                <a:hueMod val="22000"/>
                <a:satMod val="220000"/>
                <a:lumMod val="6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903AAAE-3EA5-424A-B142-CC51DC1F897D}"/>
    </a:ext>
  </a:extLst>
</a:theme>
</file>

<file path=docProps/app.xml><?xml version="1.0" encoding="utf-8"?>
<Properties xmlns="http://schemas.openxmlformats.org/officeDocument/2006/extended-properties" xmlns:vt="http://schemas.openxmlformats.org/officeDocument/2006/docPropsVTypes">
  <Template>Slice</Template>
  <TotalTime>4</TotalTime>
  <Words>175</Words>
  <Application>Microsoft Office PowerPoint</Application>
  <PresentationFormat>Widescreen</PresentationFormat>
  <Paragraphs>21</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Century Gothic</vt:lpstr>
      <vt:lpstr>Wingdings 3</vt:lpstr>
      <vt:lpstr>Slice</vt:lpstr>
      <vt:lpstr>Sumber penyusunan karya ilmiah</vt:lpstr>
      <vt:lpstr>PowerPoint Presentation</vt:lpstr>
      <vt:lpstr>a.      Inferensi atau pengalaman </vt:lpstr>
      <vt:lpstr>b.      Observasi   </vt:lpstr>
      <vt:lpstr>c.       Pustaka </vt:lpstr>
      <vt:lpstr>d.      Deduksi dari suatu teori </vt:lpstr>
      <vt:lpstr>e.       Kebijakan-kebijakan </vt:lpstr>
      <vt:lpstr>f.       Laporan penelitian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Sumber penyusunan karya ilmiah</dc:title>
  <dc:creator>User</dc:creator>
  <cp:lastModifiedBy>User</cp:lastModifiedBy>
  <cp:revision>1</cp:revision>
  <dcterms:created xsi:type="dcterms:W3CDTF">2018-03-27T16:34:38Z</dcterms:created>
  <dcterms:modified xsi:type="dcterms:W3CDTF">2018-03-27T16:39:11Z</dcterms:modified>
</cp:coreProperties>
</file>