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61" r:id="rId3"/>
    <p:sldId id="259" r:id="rId4"/>
    <p:sldId id="262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-378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9AB3A824-1A51-4B26-AD58-A6D8E14F6C04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65334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32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D3FFE419-2371-464F-8239-3959401C3561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42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93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5059C3-6A89-4494-99FF-5A4D6FFD50EB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309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129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87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6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4414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37D525BB-DA17-4BA0-B3C8-3AC3ABC827E6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4340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16C4C9A-3960-41CF-A4E9-2A8FB932454B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1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3CBC1C18-307B-4F68-A007-B5B542270E8D}" type="datetimeFigureOut">
              <a:rPr lang="en-US" smtClean="0"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5766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12E521-391F-4F0B-916A-99CBD8529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8545" y="1023867"/>
            <a:ext cx="3955885" cy="3349641"/>
          </a:xfrm>
        </p:spPr>
        <p:txBody>
          <a:bodyPr/>
          <a:lstStyle/>
          <a:p>
            <a:r>
              <a:rPr lang="en-US" dirty="0" err="1" smtClean="0"/>
              <a:t>Matematika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II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E938A54-BBCA-4041-910A-5C89110BC6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Rabu, </a:t>
            </a:r>
            <a:r>
              <a:rPr lang="en-US" dirty="0" smtClean="0"/>
              <a:t>21 </a:t>
            </a:r>
            <a:r>
              <a:rPr lang="en-US" dirty="0" err="1"/>
              <a:t>Februari</a:t>
            </a:r>
            <a:r>
              <a:rPr lang="en-US" dirty="0"/>
              <a:t> 2024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081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18;p3">
            <a:extLst>
              <a:ext uri="{FF2B5EF4-FFF2-40B4-BE49-F238E27FC236}">
                <a16:creationId xmlns:a16="http://schemas.microsoft.com/office/drawing/2014/main" xmlns="" id="{BEA2C233-C610-48A1-9C6B-C6A7B8477F45}"/>
              </a:ext>
            </a:extLst>
          </p:cNvPr>
          <p:cNvSpPr/>
          <p:nvPr/>
        </p:nvSpPr>
        <p:spPr>
          <a:xfrm>
            <a:off x="4030142" y="119922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19;p3">
            <a:extLst>
              <a:ext uri="{FF2B5EF4-FFF2-40B4-BE49-F238E27FC236}">
                <a16:creationId xmlns:a16="http://schemas.microsoft.com/office/drawing/2014/main" xmlns="" id="{E6C41101-D740-4CE9-A545-1BAF98DAEBE0}"/>
              </a:ext>
            </a:extLst>
          </p:cNvPr>
          <p:cNvSpPr/>
          <p:nvPr/>
        </p:nvSpPr>
        <p:spPr>
          <a:xfrm>
            <a:off x="0" y="420174"/>
            <a:ext cx="4941481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0;p3">
            <a:extLst>
              <a:ext uri="{FF2B5EF4-FFF2-40B4-BE49-F238E27FC236}">
                <a16:creationId xmlns:a16="http://schemas.microsoft.com/office/drawing/2014/main" xmlns="" id="{7E215386-F442-4087-A0B9-D6202B0BFDD3}"/>
              </a:ext>
            </a:extLst>
          </p:cNvPr>
          <p:cNvSpPr/>
          <p:nvPr/>
        </p:nvSpPr>
        <p:spPr>
          <a:xfrm rot="10800000" flipH="1">
            <a:off x="4141320" y="941750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06269"/>
              </a:gs>
              <a:gs pos="2987">
                <a:srgbClr val="206269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1;p3">
            <a:extLst>
              <a:ext uri="{FF2B5EF4-FFF2-40B4-BE49-F238E27FC236}">
                <a16:creationId xmlns:a16="http://schemas.microsoft.com/office/drawing/2014/main" xmlns="" id="{F5335A28-6A96-4219-A21D-12EA1CC0E376}"/>
              </a:ext>
            </a:extLst>
          </p:cNvPr>
          <p:cNvSpPr/>
          <p:nvPr/>
        </p:nvSpPr>
        <p:spPr>
          <a:xfrm>
            <a:off x="4141320" y="118184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23;p3">
            <a:extLst>
              <a:ext uri="{FF2B5EF4-FFF2-40B4-BE49-F238E27FC236}">
                <a16:creationId xmlns:a16="http://schemas.microsoft.com/office/drawing/2014/main" xmlns="" id="{DE22E140-61F7-425A-A46D-7E4480365C2C}"/>
              </a:ext>
            </a:extLst>
          </p:cNvPr>
          <p:cNvSpPr txBox="1"/>
          <p:nvPr/>
        </p:nvSpPr>
        <p:spPr>
          <a:xfrm>
            <a:off x="388420" y="713369"/>
            <a:ext cx="4135437" cy="528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sz="3600" dirty="0" err="1" smtClean="0"/>
              <a:t>Matematika</a:t>
            </a:r>
            <a:r>
              <a:rPr lang="en-US" sz="3600" dirty="0" smtClean="0"/>
              <a:t> </a:t>
            </a:r>
            <a:r>
              <a:rPr lang="en-US" sz="3600" dirty="0" err="1" smtClean="0"/>
              <a:t>Dasar</a:t>
            </a:r>
            <a:r>
              <a:rPr lang="en-US" sz="3600" dirty="0" smtClean="0"/>
              <a:t> II</a:t>
            </a:r>
            <a:endParaRPr sz="3600" dirty="0"/>
          </a:p>
        </p:txBody>
      </p:sp>
      <p:sp>
        <p:nvSpPr>
          <p:cNvPr id="38" name="Google Shape;23;p7">
            <a:extLst>
              <a:ext uri="{FF2B5EF4-FFF2-40B4-BE49-F238E27FC236}">
                <a16:creationId xmlns:a16="http://schemas.microsoft.com/office/drawing/2014/main" xmlns="" id="{689280F8-AF60-48B8-899E-9DDF2E53386E}"/>
              </a:ext>
            </a:extLst>
          </p:cNvPr>
          <p:cNvSpPr/>
          <p:nvPr/>
        </p:nvSpPr>
        <p:spPr>
          <a:xfrm>
            <a:off x="822604" y="1776713"/>
            <a:ext cx="2272752" cy="2272752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58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dist="393700" dir="8100000" algn="tr" rotWithShape="0">
              <a:srgbClr val="000000">
                <a:alpha val="2078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24;p7">
            <a:extLst>
              <a:ext uri="{FF2B5EF4-FFF2-40B4-BE49-F238E27FC236}">
                <a16:creationId xmlns:a16="http://schemas.microsoft.com/office/drawing/2014/main" xmlns="" id="{EAD7A364-CAC9-4911-BD6C-3086A45D51E9}"/>
              </a:ext>
            </a:extLst>
          </p:cNvPr>
          <p:cNvSpPr/>
          <p:nvPr/>
        </p:nvSpPr>
        <p:spPr>
          <a:xfrm>
            <a:off x="2226824" y="4892796"/>
            <a:ext cx="4312190" cy="1845282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58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dist="393700" dir="8100000" algn="tr" rotWithShape="0">
              <a:srgbClr val="000000">
                <a:alpha val="2078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25;p7">
            <a:extLst>
              <a:ext uri="{FF2B5EF4-FFF2-40B4-BE49-F238E27FC236}">
                <a16:creationId xmlns:a16="http://schemas.microsoft.com/office/drawing/2014/main" xmlns="" id="{167FF436-F255-4BD3-BDC4-2358B96E67C4}"/>
              </a:ext>
            </a:extLst>
          </p:cNvPr>
          <p:cNvSpPr/>
          <p:nvPr/>
        </p:nvSpPr>
        <p:spPr>
          <a:xfrm>
            <a:off x="5183804" y="333615"/>
            <a:ext cx="4647656" cy="3437102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58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dist="393700" dir="8100000" algn="tr" rotWithShape="0">
              <a:srgbClr val="000000">
                <a:alpha val="2078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26;p7">
            <a:extLst>
              <a:ext uri="{FF2B5EF4-FFF2-40B4-BE49-F238E27FC236}">
                <a16:creationId xmlns:a16="http://schemas.microsoft.com/office/drawing/2014/main" xmlns="" id="{2B0B2F1A-17D0-4EA8-98E4-F09552AA4153}"/>
              </a:ext>
            </a:extLst>
          </p:cNvPr>
          <p:cNvSpPr txBox="1"/>
          <p:nvPr/>
        </p:nvSpPr>
        <p:spPr>
          <a:xfrm>
            <a:off x="5493291" y="1253878"/>
            <a:ext cx="4028682" cy="2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Mata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kuliah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Matematika</a:t>
            </a:r>
            <a:r>
              <a:rPr lang="en-US" sz="2000" b="1" dirty="0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Dasar</a:t>
            </a:r>
            <a:r>
              <a:rPr lang="en-US" sz="2000" b="1" dirty="0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II </a:t>
            </a:r>
            <a:r>
              <a:rPr lang="en-US" sz="2000" b="1" dirty="0" err="1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mempelajari</a:t>
            </a:r>
            <a:r>
              <a:rPr lang="en-US" sz="2000" b="1" dirty="0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 Integral </a:t>
            </a:r>
            <a:r>
              <a:rPr lang="en-US" sz="2000" b="1" dirty="0" err="1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Tak</a:t>
            </a:r>
            <a:r>
              <a:rPr lang="en-US" sz="2000" b="1" dirty="0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Tentu</a:t>
            </a:r>
            <a:r>
              <a:rPr lang="en-US" sz="2000" b="1" dirty="0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, Integral </a:t>
            </a:r>
            <a:r>
              <a:rPr lang="en-US" sz="2000" b="1" dirty="0" err="1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Tertentu</a:t>
            </a:r>
            <a:r>
              <a:rPr lang="en-US" sz="2000" b="1" dirty="0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, </a:t>
            </a:r>
            <a:r>
              <a:rPr lang="en-US" sz="2000" b="1" dirty="0" err="1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dan</a:t>
            </a:r>
            <a:r>
              <a:rPr lang="en-US" sz="2000" b="1" dirty="0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Integral </a:t>
            </a:r>
            <a:r>
              <a:rPr lang="en-US" sz="2000" b="1" dirty="0" err="1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Lipat</a:t>
            </a:r>
            <a:r>
              <a:rPr lang="en-US" sz="2000" b="1" dirty="0" smtClean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.</a:t>
            </a:r>
            <a:endParaRPr lang="en-US" sz="2000" b="1" dirty="0">
              <a:solidFill>
                <a:srgbClr val="B755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3" name="Google Shape;27;p7">
            <a:extLst>
              <a:ext uri="{FF2B5EF4-FFF2-40B4-BE49-F238E27FC236}">
                <a16:creationId xmlns:a16="http://schemas.microsoft.com/office/drawing/2014/main" xmlns="" id="{9A78E1B4-E3C6-4C8A-9FBA-1337D0A43CFE}"/>
              </a:ext>
            </a:extLst>
          </p:cNvPr>
          <p:cNvSpPr txBox="1"/>
          <p:nvPr/>
        </p:nvSpPr>
        <p:spPr>
          <a:xfrm>
            <a:off x="2226824" y="5308148"/>
            <a:ext cx="4763268" cy="989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2400" b="1" dirty="0">
                <a:solidFill>
                  <a:srgbClr val="FFC000"/>
                </a:solidFill>
                <a:latin typeface="Avenir"/>
                <a:ea typeface="Avenir"/>
                <a:cs typeface="Avenir"/>
                <a:sym typeface="Avenir"/>
              </a:rPr>
              <a:t>Offline</a:t>
            </a:r>
          </a:p>
          <a:p>
            <a:pPr algn="ctr"/>
            <a:r>
              <a:rPr lang="en-ID" sz="2400" dirty="0"/>
              <a:t>Gedung </a:t>
            </a:r>
            <a:r>
              <a:rPr lang="en-ID" sz="2400" dirty="0" err="1"/>
              <a:t>Geofisika</a:t>
            </a:r>
            <a:endParaRPr lang="en-ID" sz="2400" dirty="0"/>
          </a:p>
        </p:txBody>
      </p:sp>
      <p:sp>
        <p:nvSpPr>
          <p:cNvPr id="44" name="Google Shape;28;p7">
            <a:extLst>
              <a:ext uri="{FF2B5EF4-FFF2-40B4-BE49-F238E27FC236}">
                <a16:creationId xmlns:a16="http://schemas.microsoft.com/office/drawing/2014/main" xmlns="" id="{615D7B2B-2EF1-45CD-91C3-AC2D1C70C16F}"/>
              </a:ext>
            </a:extLst>
          </p:cNvPr>
          <p:cNvSpPr txBox="1"/>
          <p:nvPr/>
        </p:nvSpPr>
        <p:spPr>
          <a:xfrm>
            <a:off x="939964" y="2052166"/>
            <a:ext cx="2100818" cy="1789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71CAC3"/>
                </a:solidFill>
                <a:latin typeface="Avenir"/>
                <a:ea typeface="Avenir"/>
                <a:cs typeface="Avenir"/>
                <a:sym typeface="Avenir"/>
              </a:rPr>
              <a:t>Jadwal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lvl="0" algn="ctr"/>
            <a:r>
              <a:rPr lang="en-ID" sz="2000" dirty="0" err="1" smtClean="0"/>
              <a:t>Rabu</a:t>
            </a:r>
            <a:endParaRPr lang="en-ID" sz="2000" dirty="0"/>
          </a:p>
          <a:p>
            <a:pPr lvl="0" algn="ctr"/>
            <a:r>
              <a:rPr lang="en-ID" sz="2000" dirty="0" smtClean="0"/>
              <a:t>07.30-09.30</a:t>
            </a:r>
            <a:endParaRPr lang="en-ID" sz="2000" dirty="0"/>
          </a:p>
          <a:p>
            <a:pPr lvl="0" algn="ctr"/>
            <a:r>
              <a:rPr lang="en-ID" sz="2000" dirty="0"/>
              <a:t>(100 </a:t>
            </a:r>
            <a:r>
              <a:rPr lang="en-ID" sz="2000" dirty="0" err="1"/>
              <a:t>menit</a:t>
            </a:r>
            <a:r>
              <a:rPr lang="en-ID" sz="2000" dirty="0"/>
              <a:t>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" name="Google Shape;29;p7">
            <a:extLst>
              <a:ext uri="{FF2B5EF4-FFF2-40B4-BE49-F238E27FC236}">
                <a16:creationId xmlns:a16="http://schemas.microsoft.com/office/drawing/2014/main" xmlns="" id="{E1965E21-1B22-4C00-95A0-CB1B9D12A7D2}"/>
              </a:ext>
            </a:extLst>
          </p:cNvPr>
          <p:cNvSpPr/>
          <p:nvPr/>
        </p:nvSpPr>
        <p:spPr>
          <a:xfrm>
            <a:off x="8590213" y="245067"/>
            <a:ext cx="1048816" cy="1048816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0" u="none" strike="noStrike" cap="none">
                <a:solidFill>
                  <a:srgbClr val="C44D58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6" name="Google Shape;30;p7">
            <a:extLst>
              <a:ext uri="{FF2B5EF4-FFF2-40B4-BE49-F238E27FC236}">
                <a16:creationId xmlns:a16="http://schemas.microsoft.com/office/drawing/2014/main" xmlns="" id="{1D4A965F-6F45-478B-9B26-8033DA1846C0}"/>
              </a:ext>
            </a:extLst>
          </p:cNvPr>
          <p:cNvSpPr/>
          <p:nvPr/>
        </p:nvSpPr>
        <p:spPr>
          <a:xfrm>
            <a:off x="7813123" y="3357995"/>
            <a:ext cx="4312190" cy="3412051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58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dist="393700" dir="8100000" algn="tr" rotWithShape="0">
              <a:srgbClr val="000000">
                <a:alpha val="2078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31;p7">
            <a:extLst>
              <a:ext uri="{FF2B5EF4-FFF2-40B4-BE49-F238E27FC236}">
                <a16:creationId xmlns:a16="http://schemas.microsoft.com/office/drawing/2014/main" xmlns="" id="{620AB663-60BF-4301-BDE7-78DCE151B484}"/>
              </a:ext>
            </a:extLst>
          </p:cNvPr>
          <p:cNvSpPr txBox="1"/>
          <p:nvPr/>
        </p:nvSpPr>
        <p:spPr>
          <a:xfrm>
            <a:off x="8153020" y="4010754"/>
            <a:ext cx="3805957" cy="18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b="1" dirty="0" err="1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Dosen</a:t>
            </a:r>
            <a:r>
              <a:rPr lang="en-US" b="1" dirty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Pengampu</a:t>
            </a:r>
            <a:endParaRPr lang="en-US" b="1" dirty="0">
              <a:solidFill>
                <a:srgbClr val="002060"/>
              </a:solidFill>
              <a:latin typeface="Avenir"/>
              <a:ea typeface="Avenir"/>
              <a:cs typeface="Avenir"/>
              <a:sym typeface="Avenir"/>
            </a:endParaRPr>
          </a:p>
          <a:p>
            <a:pPr lvl="0"/>
            <a:endParaRPr lang="en-US" sz="2000" b="1" i="0" u="none" strike="noStrike" cap="none" dirty="0">
              <a:solidFill>
                <a:srgbClr val="00206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342900" lvl="0" indent="-342900">
              <a:buAutoNum type="arabicPeriod"/>
            </a:pPr>
            <a:r>
              <a:rPr lang="en-US" sz="2000" b="1" dirty="0" err="1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Hasrul</a:t>
            </a:r>
            <a:r>
              <a:rPr lang="en-US" sz="2000" b="1" dirty="0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 Anwar, M.T.</a:t>
            </a:r>
            <a:endParaRPr lang="en-US" sz="2000" b="1" dirty="0">
              <a:solidFill>
                <a:srgbClr val="00206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342900" lvl="0" indent="-342900">
              <a:buAutoNum type="arabicPeriod"/>
            </a:pPr>
            <a:r>
              <a:rPr lang="en-US" sz="2000" b="1" i="0" u="none" strike="noStrike" cap="none" dirty="0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Tiara, M.T.</a:t>
            </a:r>
            <a:endParaRPr lang="en-US" sz="2000" b="1" i="0" u="none" strike="noStrike" cap="none" dirty="0">
              <a:solidFill>
                <a:srgbClr val="00206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8" name="Google Shape;32;p7">
            <a:extLst>
              <a:ext uri="{FF2B5EF4-FFF2-40B4-BE49-F238E27FC236}">
                <a16:creationId xmlns:a16="http://schemas.microsoft.com/office/drawing/2014/main" xmlns="" id="{FC3A326A-82CD-42A9-9444-1A97EB4FBC50}"/>
              </a:ext>
            </a:extLst>
          </p:cNvPr>
          <p:cNvSpPr/>
          <p:nvPr/>
        </p:nvSpPr>
        <p:spPr>
          <a:xfrm>
            <a:off x="250436" y="1906796"/>
            <a:ext cx="1048816" cy="1048816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0" u="none" strike="noStrike" cap="none">
                <a:solidFill>
                  <a:srgbClr val="4ECDC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49" name="Google Shape;33;p7">
            <a:extLst>
              <a:ext uri="{FF2B5EF4-FFF2-40B4-BE49-F238E27FC236}">
                <a16:creationId xmlns:a16="http://schemas.microsoft.com/office/drawing/2014/main" xmlns="" id="{C25DF947-0CC2-421F-9C7D-71E5768854CD}"/>
              </a:ext>
            </a:extLst>
          </p:cNvPr>
          <p:cNvSpPr/>
          <p:nvPr/>
        </p:nvSpPr>
        <p:spPr>
          <a:xfrm>
            <a:off x="1870218" y="5238564"/>
            <a:ext cx="1048817" cy="1048816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FFCC00"/>
                </a:solidFill>
                <a:latin typeface="Calibri"/>
                <a:cs typeface="Calibri"/>
                <a:sym typeface="Calibri"/>
              </a:rPr>
              <a:t>3</a:t>
            </a:r>
            <a:endParaRPr dirty="0"/>
          </a:p>
        </p:txBody>
      </p:sp>
      <p:sp>
        <p:nvSpPr>
          <p:cNvPr id="50" name="Google Shape;34;p7">
            <a:extLst>
              <a:ext uri="{FF2B5EF4-FFF2-40B4-BE49-F238E27FC236}">
                <a16:creationId xmlns:a16="http://schemas.microsoft.com/office/drawing/2014/main" xmlns="" id="{78F52BBF-7D1C-44AB-B3E2-09B2243BC6E0}"/>
              </a:ext>
            </a:extLst>
          </p:cNvPr>
          <p:cNvSpPr/>
          <p:nvPr/>
        </p:nvSpPr>
        <p:spPr>
          <a:xfrm>
            <a:off x="10993329" y="3429000"/>
            <a:ext cx="1048816" cy="1048816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0" u="none" strike="noStrike" cap="none" dirty="0">
                <a:solidFill>
                  <a:srgbClr val="55627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1910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0;p3">
            <a:extLst>
              <a:ext uri="{FF2B5EF4-FFF2-40B4-BE49-F238E27FC236}">
                <a16:creationId xmlns:a16="http://schemas.microsoft.com/office/drawing/2014/main" xmlns="" id="{43E5C424-92EB-40AA-82A0-E4F01AD01951}"/>
              </a:ext>
            </a:extLst>
          </p:cNvPr>
          <p:cNvSpPr txBox="1"/>
          <p:nvPr/>
        </p:nvSpPr>
        <p:spPr>
          <a:xfrm>
            <a:off x="5252129" y="5091548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b="0" i="0" u="none" strike="noStrike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endParaRPr dirty="0"/>
          </a:p>
        </p:txBody>
      </p:sp>
      <p:sp>
        <p:nvSpPr>
          <p:cNvPr id="5" name="Google Shape;21;p3">
            <a:extLst>
              <a:ext uri="{FF2B5EF4-FFF2-40B4-BE49-F238E27FC236}">
                <a16:creationId xmlns:a16="http://schemas.microsoft.com/office/drawing/2014/main" xmlns="" id="{46B81930-85E6-4351-BAB3-9DB084124A36}"/>
              </a:ext>
            </a:extLst>
          </p:cNvPr>
          <p:cNvSpPr/>
          <p:nvPr/>
        </p:nvSpPr>
        <p:spPr>
          <a:xfrm>
            <a:off x="5258479" y="5085950"/>
            <a:ext cx="482597" cy="482597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22;p3">
            <a:extLst>
              <a:ext uri="{FF2B5EF4-FFF2-40B4-BE49-F238E27FC236}">
                <a16:creationId xmlns:a16="http://schemas.microsoft.com/office/drawing/2014/main" xmlns="" id="{B30B3F2C-F49D-46DF-9158-1D0FD4E01243}"/>
              </a:ext>
            </a:extLst>
          </p:cNvPr>
          <p:cNvSpPr/>
          <p:nvPr/>
        </p:nvSpPr>
        <p:spPr>
          <a:xfrm rot="19157208">
            <a:off x="4344766" y="2952998"/>
            <a:ext cx="1588038" cy="2990512"/>
          </a:xfrm>
          <a:custGeom>
            <a:avLst/>
            <a:gdLst/>
            <a:ahLst/>
            <a:cxnLst/>
            <a:rect l="l" t="t" r="r" b="b"/>
            <a:pathLst>
              <a:path w="19810" h="21591" extrusionOk="0">
                <a:moveTo>
                  <a:pt x="10048" y="1"/>
                </a:moveTo>
                <a:cubicBezTo>
                  <a:pt x="8944" y="-9"/>
                  <a:pt x="7814" y="89"/>
                  <a:pt x="6696" y="310"/>
                </a:cubicBezTo>
                <a:cubicBezTo>
                  <a:pt x="795" y="1472"/>
                  <a:pt x="-1790" y="5469"/>
                  <a:pt x="1338" y="8590"/>
                </a:cubicBezTo>
                <a:lnTo>
                  <a:pt x="1546" y="8736"/>
                </a:lnTo>
                <a:cubicBezTo>
                  <a:pt x="6797" y="6215"/>
                  <a:pt x="13200" y="4924"/>
                  <a:pt x="19647" y="4843"/>
                </a:cubicBezTo>
                <a:cubicBezTo>
                  <a:pt x="18884" y="2019"/>
                  <a:pt x="14711" y="44"/>
                  <a:pt x="10048" y="1"/>
                </a:cubicBezTo>
                <a:close/>
                <a:moveTo>
                  <a:pt x="19720" y="6074"/>
                </a:moveTo>
                <a:cubicBezTo>
                  <a:pt x="13731" y="6146"/>
                  <a:pt x="7777" y="7348"/>
                  <a:pt x="2897" y="9688"/>
                </a:cubicBezTo>
                <a:lnTo>
                  <a:pt x="4130" y="10556"/>
                </a:lnTo>
                <a:cubicBezTo>
                  <a:pt x="8654" y="8383"/>
                  <a:pt x="14168" y="7264"/>
                  <a:pt x="19724" y="7193"/>
                </a:cubicBezTo>
                <a:lnTo>
                  <a:pt x="19720" y="6074"/>
                </a:lnTo>
                <a:close/>
                <a:moveTo>
                  <a:pt x="19733" y="8258"/>
                </a:moveTo>
                <a:cubicBezTo>
                  <a:pt x="14590" y="8327"/>
                  <a:pt x="9481" y="9360"/>
                  <a:pt x="5291" y="11371"/>
                </a:cubicBezTo>
                <a:lnTo>
                  <a:pt x="19810" y="21591"/>
                </a:lnTo>
                <a:lnTo>
                  <a:pt x="19733" y="8258"/>
                </a:lnTo>
                <a:close/>
              </a:path>
            </a:pathLst>
          </a:custGeom>
          <a:solidFill>
            <a:srgbClr val="E14E17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23;p3">
            <a:extLst>
              <a:ext uri="{FF2B5EF4-FFF2-40B4-BE49-F238E27FC236}">
                <a16:creationId xmlns:a16="http://schemas.microsoft.com/office/drawing/2014/main" xmlns="" id="{12F685C6-3280-418E-A778-41999584BF69}"/>
              </a:ext>
            </a:extLst>
          </p:cNvPr>
          <p:cNvSpPr txBox="1"/>
          <p:nvPr/>
        </p:nvSpPr>
        <p:spPr>
          <a:xfrm>
            <a:off x="4073468" y="3210830"/>
            <a:ext cx="1043060" cy="1076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75" tIns="21475" rIns="21475" bIns="214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ts val="500"/>
              <a:buFont typeface="Calibri"/>
              <a:buNone/>
            </a:pPr>
            <a:r>
              <a:rPr lang="en-US" b="0" i="0" u="none" strike="noStrike" cap="none" dirty="0" smtClean="0">
                <a:latin typeface="Berlin Sans FB" pitchFamily="34" charset="0"/>
                <a:ea typeface="Calibri"/>
                <a:cs typeface="Calibri"/>
                <a:sym typeface="Calibri"/>
              </a:rPr>
              <a:t>Integral </a:t>
            </a:r>
            <a:r>
              <a:rPr lang="en-US" b="0" i="0" u="none" strike="noStrike" cap="none" dirty="0" err="1" smtClean="0">
                <a:latin typeface="Berlin Sans FB" pitchFamily="34" charset="0"/>
                <a:ea typeface="Calibri"/>
                <a:cs typeface="Calibri"/>
                <a:sym typeface="Calibri"/>
              </a:rPr>
              <a:t>Tak</a:t>
            </a:r>
            <a:r>
              <a:rPr lang="en-US" b="0" i="0" u="none" strike="noStrike" cap="none" dirty="0" smtClean="0">
                <a:latin typeface="Berlin Sans FB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b="0" i="0" u="none" strike="noStrike" cap="none" dirty="0" err="1" smtClean="0">
                <a:latin typeface="Berlin Sans FB" pitchFamily="34" charset="0"/>
                <a:ea typeface="Calibri"/>
                <a:cs typeface="Calibri"/>
                <a:sym typeface="Calibri"/>
              </a:rPr>
              <a:t>Tentu</a:t>
            </a:r>
            <a:endParaRPr dirty="0">
              <a:latin typeface="Berlin Sans FB" pitchFamily="34" charset="0"/>
            </a:endParaRPr>
          </a:p>
        </p:txBody>
      </p:sp>
      <p:sp>
        <p:nvSpPr>
          <p:cNvPr id="8" name="Google Shape;25;p3">
            <a:extLst>
              <a:ext uri="{FF2B5EF4-FFF2-40B4-BE49-F238E27FC236}">
                <a16:creationId xmlns:a16="http://schemas.microsoft.com/office/drawing/2014/main" xmlns="" id="{7394717B-874C-47B4-953C-AEDB4E20EAF7}"/>
              </a:ext>
            </a:extLst>
          </p:cNvPr>
          <p:cNvSpPr txBox="1"/>
          <p:nvPr/>
        </p:nvSpPr>
        <p:spPr>
          <a:xfrm>
            <a:off x="5379129" y="4198582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dirty="0">
                <a:solidFill>
                  <a:srgbClr val="FFFFFF"/>
                </a:solidFill>
                <a:latin typeface="Avenir"/>
                <a:sym typeface="Avenir"/>
              </a:rPr>
              <a:t>1</a:t>
            </a:r>
            <a:endParaRPr dirty="0"/>
          </a:p>
        </p:txBody>
      </p:sp>
      <p:sp>
        <p:nvSpPr>
          <p:cNvPr id="9" name="Google Shape;26;p3">
            <a:extLst>
              <a:ext uri="{FF2B5EF4-FFF2-40B4-BE49-F238E27FC236}">
                <a16:creationId xmlns:a16="http://schemas.microsoft.com/office/drawing/2014/main" xmlns="" id="{5ECFC425-9654-490A-A93E-53C6966CF11F}"/>
              </a:ext>
            </a:extLst>
          </p:cNvPr>
          <p:cNvSpPr/>
          <p:nvPr/>
        </p:nvSpPr>
        <p:spPr>
          <a:xfrm>
            <a:off x="5385479" y="4192985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27;p3">
            <a:extLst>
              <a:ext uri="{FF2B5EF4-FFF2-40B4-BE49-F238E27FC236}">
                <a16:creationId xmlns:a16="http://schemas.microsoft.com/office/drawing/2014/main" xmlns="" id="{3313D479-667D-4208-BA17-E8847D4DEBFD}"/>
              </a:ext>
            </a:extLst>
          </p:cNvPr>
          <p:cNvSpPr/>
          <p:nvPr/>
        </p:nvSpPr>
        <p:spPr>
          <a:xfrm rot="21575237">
            <a:off x="5141674" y="2066264"/>
            <a:ext cx="1588037" cy="2990512"/>
          </a:xfrm>
          <a:custGeom>
            <a:avLst/>
            <a:gdLst/>
            <a:ahLst/>
            <a:cxnLst/>
            <a:rect l="l" t="t" r="r" b="b"/>
            <a:pathLst>
              <a:path w="19810" h="21591" extrusionOk="0">
                <a:moveTo>
                  <a:pt x="10048" y="1"/>
                </a:moveTo>
                <a:cubicBezTo>
                  <a:pt x="8944" y="-9"/>
                  <a:pt x="7814" y="89"/>
                  <a:pt x="6696" y="310"/>
                </a:cubicBezTo>
                <a:cubicBezTo>
                  <a:pt x="795" y="1472"/>
                  <a:pt x="-1790" y="5469"/>
                  <a:pt x="1338" y="8590"/>
                </a:cubicBezTo>
                <a:lnTo>
                  <a:pt x="1546" y="8736"/>
                </a:lnTo>
                <a:cubicBezTo>
                  <a:pt x="6797" y="6215"/>
                  <a:pt x="13200" y="4924"/>
                  <a:pt x="19647" y="4843"/>
                </a:cubicBezTo>
                <a:cubicBezTo>
                  <a:pt x="18884" y="2019"/>
                  <a:pt x="14711" y="44"/>
                  <a:pt x="10048" y="1"/>
                </a:cubicBezTo>
                <a:close/>
                <a:moveTo>
                  <a:pt x="19720" y="6074"/>
                </a:moveTo>
                <a:cubicBezTo>
                  <a:pt x="13731" y="6146"/>
                  <a:pt x="7777" y="7348"/>
                  <a:pt x="2897" y="9688"/>
                </a:cubicBezTo>
                <a:lnTo>
                  <a:pt x="4130" y="10556"/>
                </a:lnTo>
                <a:cubicBezTo>
                  <a:pt x="8654" y="8383"/>
                  <a:pt x="14168" y="7264"/>
                  <a:pt x="19724" y="7193"/>
                </a:cubicBezTo>
                <a:lnTo>
                  <a:pt x="19720" y="6074"/>
                </a:lnTo>
                <a:close/>
                <a:moveTo>
                  <a:pt x="19733" y="8258"/>
                </a:moveTo>
                <a:cubicBezTo>
                  <a:pt x="14590" y="8327"/>
                  <a:pt x="9481" y="9360"/>
                  <a:pt x="5291" y="11371"/>
                </a:cubicBezTo>
                <a:lnTo>
                  <a:pt x="19810" y="21591"/>
                </a:lnTo>
                <a:lnTo>
                  <a:pt x="19733" y="8258"/>
                </a:lnTo>
                <a:close/>
              </a:path>
            </a:pathLst>
          </a:custGeom>
          <a:solidFill>
            <a:srgbClr val="22AFBB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28;p3">
            <a:extLst>
              <a:ext uri="{FF2B5EF4-FFF2-40B4-BE49-F238E27FC236}">
                <a16:creationId xmlns:a16="http://schemas.microsoft.com/office/drawing/2014/main" xmlns="" id="{C755E960-2425-47CE-B6E4-441F8EAA344D}"/>
              </a:ext>
            </a:extLst>
          </p:cNvPr>
          <p:cNvSpPr txBox="1"/>
          <p:nvPr/>
        </p:nvSpPr>
        <p:spPr>
          <a:xfrm>
            <a:off x="5357020" y="2188861"/>
            <a:ext cx="933030" cy="53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75" tIns="21475" rIns="21475" bIns="214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ts val="500"/>
              <a:buFont typeface="Calibri"/>
              <a:buNone/>
            </a:pPr>
            <a:r>
              <a:rPr lang="en-US" b="0" i="0" u="none" strike="noStrike" cap="none" dirty="0" smtClean="0">
                <a:latin typeface="Berlin Sans FB" pitchFamily="34" charset="0"/>
                <a:ea typeface="Calibri"/>
                <a:cs typeface="Calibri"/>
                <a:sym typeface="Calibri"/>
              </a:rPr>
              <a:t>Integral </a:t>
            </a:r>
            <a:r>
              <a:rPr lang="en-US" b="0" i="0" u="none" strike="noStrike" cap="none" dirty="0" err="1" smtClean="0">
                <a:latin typeface="Berlin Sans FB" pitchFamily="34" charset="0"/>
                <a:ea typeface="Calibri"/>
                <a:cs typeface="Calibri"/>
                <a:sym typeface="Calibri"/>
              </a:rPr>
              <a:t>Tertentu</a:t>
            </a:r>
            <a:endParaRPr dirty="0">
              <a:latin typeface="Berlin Sans FB" pitchFamily="34" charset="0"/>
            </a:endParaRPr>
          </a:p>
        </p:txBody>
      </p:sp>
      <p:sp>
        <p:nvSpPr>
          <p:cNvPr id="12" name="Google Shape;30;p3">
            <a:extLst>
              <a:ext uri="{FF2B5EF4-FFF2-40B4-BE49-F238E27FC236}">
                <a16:creationId xmlns:a16="http://schemas.microsoft.com/office/drawing/2014/main" xmlns="" id="{E3B7179A-24BE-44AC-9C2A-236997328862}"/>
              </a:ext>
            </a:extLst>
          </p:cNvPr>
          <p:cNvSpPr txBox="1"/>
          <p:nvPr/>
        </p:nvSpPr>
        <p:spPr>
          <a:xfrm>
            <a:off x="6133412" y="3579106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dirty="0">
                <a:solidFill>
                  <a:srgbClr val="FFFFFF"/>
                </a:solidFill>
                <a:latin typeface="Avenir"/>
                <a:sym typeface="Avenir"/>
              </a:rPr>
              <a:t>2</a:t>
            </a:r>
            <a:endParaRPr dirty="0"/>
          </a:p>
        </p:txBody>
      </p:sp>
      <p:sp>
        <p:nvSpPr>
          <p:cNvPr id="13" name="Google Shape;31;p3">
            <a:extLst>
              <a:ext uri="{FF2B5EF4-FFF2-40B4-BE49-F238E27FC236}">
                <a16:creationId xmlns:a16="http://schemas.microsoft.com/office/drawing/2014/main" xmlns="" id="{35408ABC-317F-4E11-9E84-745C518F21DA}"/>
              </a:ext>
            </a:extLst>
          </p:cNvPr>
          <p:cNvSpPr/>
          <p:nvPr/>
        </p:nvSpPr>
        <p:spPr>
          <a:xfrm>
            <a:off x="6152462" y="3560808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32;p3">
            <a:extLst>
              <a:ext uri="{FF2B5EF4-FFF2-40B4-BE49-F238E27FC236}">
                <a16:creationId xmlns:a16="http://schemas.microsoft.com/office/drawing/2014/main" xmlns="" id="{4A747FBF-4E69-4F09-A595-66395A6E9A72}"/>
              </a:ext>
            </a:extLst>
          </p:cNvPr>
          <p:cNvSpPr/>
          <p:nvPr/>
        </p:nvSpPr>
        <p:spPr>
          <a:xfrm rot="2421580">
            <a:off x="6340034" y="1891084"/>
            <a:ext cx="1588038" cy="2990511"/>
          </a:xfrm>
          <a:custGeom>
            <a:avLst/>
            <a:gdLst/>
            <a:ahLst/>
            <a:cxnLst/>
            <a:rect l="l" t="t" r="r" b="b"/>
            <a:pathLst>
              <a:path w="19810" h="21591" extrusionOk="0">
                <a:moveTo>
                  <a:pt x="10048" y="1"/>
                </a:moveTo>
                <a:cubicBezTo>
                  <a:pt x="8944" y="-9"/>
                  <a:pt x="7814" y="89"/>
                  <a:pt x="6696" y="310"/>
                </a:cubicBezTo>
                <a:cubicBezTo>
                  <a:pt x="795" y="1472"/>
                  <a:pt x="-1790" y="5469"/>
                  <a:pt x="1338" y="8590"/>
                </a:cubicBezTo>
                <a:lnTo>
                  <a:pt x="1546" y="8736"/>
                </a:lnTo>
                <a:cubicBezTo>
                  <a:pt x="6797" y="6215"/>
                  <a:pt x="13200" y="4924"/>
                  <a:pt x="19647" y="4843"/>
                </a:cubicBezTo>
                <a:cubicBezTo>
                  <a:pt x="18884" y="2019"/>
                  <a:pt x="14711" y="44"/>
                  <a:pt x="10048" y="1"/>
                </a:cubicBezTo>
                <a:close/>
                <a:moveTo>
                  <a:pt x="19720" y="6074"/>
                </a:moveTo>
                <a:cubicBezTo>
                  <a:pt x="13731" y="6146"/>
                  <a:pt x="7777" y="7348"/>
                  <a:pt x="2897" y="9688"/>
                </a:cubicBezTo>
                <a:lnTo>
                  <a:pt x="4130" y="10556"/>
                </a:lnTo>
                <a:cubicBezTo>
                  <a:pt x="8654" y="8383"/>
                  <a:pt x="14168" y="7264"/>
                  <a:pt x="19724" y="7193"/>
                </a:cubicBezTo>
                <a:lnTo>
                  <a:pt x="19720" y="6074"/>
                </a:lnTo>
                <a:close/>
                <a:moveTo>
                  <a:pt x="19733" y="8258"/>
                </a:moveTo>
                <a:cubicBezTo>
                  <a:pt x="14590" y="8327"/>
                  <a:pt x="9481" y="9360"/>
                  <a:pt x="5291" y="11371"/>
                </a:cubicBezTo>
                <a:lnTo>
                  <a:pt x="19810" y="21591"/>
                </a:lnTo>
                <a:lnTo>
                  <a:pt x="19733" y="8258"/>
                </a:lnTo>
                <a:close/>
              </a:path>
            </a:pathLst>
          </a:custGeom>
          <a:solidFill>
            <a:srgbClr val="007AC6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33;p3">
            <a:extLst>
              <a:ext uri="{FF2B5EF4-FFF2-40B4-BE49-F238E27FC236}">
                <a16:creationId xmlns:a16="http://schemas.microsoft.com/office/drawing/2014/main" xmlns="" id="{4F983E6E-3DE2-4530-8C1F-31E52259E710}"/>
              </a:ext>
            </a:extLst>
          </p:cNvPr>
          <p:cNvSpPr txBox="1"/>
          <p:nvPr/>
        </p:nvSpPr>
        <p:spPr>
          <a:xfrm>
            <a:off x="7176709" y="2193290"/>
            <a:ext cx="933030" cy="610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75" tIns="21475" rIns="21475" bIns="214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ts val="500"/>
              <a:buFont typeface="Calibri"/>
              <a:buNone/>
            </a:pPr>
            <a:r>
              <a:rPr lang="en-US" b="0" i="0" u="none" strike="noStrike" cap="none" dirty="0" smtClean="0">
                <a:latin typeface="Berlin Sans FB" pitchFamily="34" charset="0"/>
                <a:ea typeface="Calibri"/>
                <a:cs typeface="Calibri"/>
                <a:sym typeface="Calibri"/>
              </a:rPr>
              <a:t>Integral </a:t>
            </a:r>
            <a:r>
              <a:rPr lang="en-US" b="0" i="0" u="none" strike="noStrike" cap="none" dirty="0" err="1" smtClean="0">
                <a:latin typeface="Berlin Sans FB" pitchFamily="34" charset="0"/>
                <a:ea typeface="Calibri"/>
                <a:cs typeface="Calibri"/>
                <a:sym typeface="Calibri"/>
              </a:rPr>
              <a:t>Tertentu</a:t>
            </a:r>
            <a:endParaRPr dirty="0">
              <a:latin typeface="Berlin Sans FB" pitchFamily="34" charset="0"/>
            </a:endParaRPr>
          </a:p>
        </p:txBody>
      </p:sp>
      <p:sp>
        <p:nvSpPr>
          <p:cNvPr id="16" name="Google Shape;35;p3">
            <a:extLst>
              <a:ext uri="{FF2B5EF4-FFF2-40B4-BE49-F238E27FC236}">
                <a16:creationId xmlns:a16="http://schemas.microsoft.com/office/drawing/2014/main" xmlns="" id="{EE73BDE6-ABDA-43E9-9E9C-10D363302541}"/>
              </a:ext>
            </a:extLst>
          </p:cNvPr>
          <p:cNvSpPr txBox="1"/>
          <p:nvPr/>
        </p:nvSpPr>
        <p:spPr>
          <a:xfrm>
            <a:off x="7089308" y="3566406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dirty="0">
                <a:solidFill>
                  <a:srgbClr val="FFFFFF"/>
                </a:solidFill>
                <a:latin typeface="Avenir"/>
                <a:sym typeface="Avenir"/>
              </a:rPr>
              <a:t>2</a:t>
            </a:r>
            <a:endParaRPr dirty="0"/>
          </a:p>
        </p:txBody>
      </p:sp>
      <p:sp>
        <p:nvSpPr>
          <p:cNvPr id="17" name="Google Shape;36;p3">
            <a:extLst>
              <a:ext uri="{FF2B5EF4-FFF2-40B4-BE49-F238E27FC236}">
                <a16:creationId xmlns:a16="http://schemas.microsoft.com/office/drawing/2014/main" xmlns="" id="{A909090B-47B3-420A-A294-290084AA3CBE}"/>
              </a:ext>
            </a:extLst>
          </p:cNvPr>
          <p:cNvSpPr/>
          <p:nvPr/>
        </p:nvSpPr>
        <p:spPr>
          <a:xfrm>
            <a:off x="7082958" y="3560808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37;p3">
            <a:extLst>
              <a:ext uri="{FF2B5EF4-FFF2-40B4-BE49-F238E27FC236}">
                <a16:creationId xmlns:a16="http://schemas.microsoft.com/office/drawing/2014/main" xmlns="" id="{C47F165B-08AD-40AB-BBEF-39AD2BBE7215}"/>
              </a:ext>
            </a:extLst>
          </p:cNvPr>
          <p:cNvSpPr/>
          <p:nvPr/>
        </p:nvSpPr>
        <p:spPr>
          <a:xfrm rot="4875751">
            <a:off x="7381073" y="2545409"/>
            <a:ext cx="1588037" cy="2990512"/>
          </a:xfrm>
          <a:custGeom>
            <a:avLst/>
            <a:gdLst/>
            <a:ahLst/>
            <a:cxnLst/>
            <a:rect l="l" t="t" r="r" b="b"/>
            <a:pathLst>
              <a:path w="19810" h="21591" extrusionOk="0">
                <a:moveTo>
                  <a:pt x="10048" y="1"/>
                </a:moveTo>
                <a:cubicBezTo>
                  <a:pt x="8944" y="-9"/>
                  <a:pt x="7814" y="89"/>
                  <a:pt x="6696" y="310"/>
                </a:cubicBezTo>
                <a:cubicBezTo>
                  <a:pt x="795" y="1472"/>
                  <a:pt x="-1790" y="5469"/>
                  <a:pt x="1338" y="8590"/>
                </a:cubicBezTo>
                <a:lnTo>
                  <a:pt x="1546" y="8736"/>
                </a:lnTo>
                <a:cubicBezTo>
                  <a:pt x="6797" y="6215"/>
                  <a:pt x="13200" y="4924"/>
                  <a:pt x="19647" y="4843"/>
                </a:cubicBezTo>
                <a:cubicBezTo>
                  <a:pt x="18884" y="2019"/>
                  <a:pt x="14711" y="44"/>
                  <a:pt x="10048" y="1"/>
                </a:cubicBezTo>
                <a:close/>
                <a:moveTo>
                  <a:pt x="19720" y="6074"/>
                </a:moveTo>
                <a:cubicBezTo>
                  <a:pt x="13731" y="6146"/>
                  <a:pt x="7777" y="7348"/>
                  <a:pt x="2897" y="9688"/>
                </a:cubicBezTo>
                <a:lnTo>
                  <a:pt x="4130" y="10556"/>
                </a:lnTo>
                <a:cubicBezTo>
                  <a:pt x="8654" y="8383"/>
                  <a:pt x="14168" y="7264"/>
                  <a:pt x="19724" y="7193"/>
                </a:cubicBezTo>
                <a:lnTo>
                  <a:pt x="19720" y="6074"/>
                </a:lnTo>
                <a:close/>
                <a:moveTo>
                  <a:pt x="19733" y="8258"/>
                </a:moveTo>
                <a:cubicBezTo>
                  <a:pt x="14590" y="8327"/>
                  <a:pt x="9481" y="9360"/>
                  <a:pt x="5291" y="11371"/>
                </a:cubicBezTo>
                <a:lnTo>
                  <a:pt x="19810" y="21591"/>
                </a:lnTo>
                <a:lnTo>
                  <a:pt x="19733" y="8258"/>
                </a:lnTo>
                <a:close/>
              </a:path>
            </a:pathLst>
          </a:custGeom>
          <a:solidFill>
            <a:srgbClr val="4132AA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38;p3">
            <a:extLst>
              <a:ext uri="{FF2B5EF4-FFF2-40B4-BE49-F238E27FC236}">
                <a16:creationId xmlns:a16="http://schemas.microsoft.com/office/drawing/2014/main" xmlns="" id="{7A4B2E8E-D9E9-45C9-A257-E7C01A6870C7}"/>
              </a:ext>
            </a:extLst>
          </p:cNvPr>
          <p:cNvSpPr txBox="1"/>
          <p:nvPr/>
        </p:nvSpPr>
        <p:spPr>
          <a:xfrm>
            <a:off x="8707395" y="3436283"/>
            <a:ext cx="819049" cy="700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75" tIns="21475" rIns="21475" bIns="214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ts val="500"/>
              <a:buFont typeface="Calibri"/>
              <a:buNone/>
            </a:pPr>
            <a:r>
              <a:rPr lang="en-US" b="0" i="0" u="none" strike="noStrike" cap="none" dirty="0" smtClean="0">
                <a:latin typeface="Berlin Sans FB" pitchFamily="34" charset="0"/>
                <a:ea typeface="Calibri"/>
                <a:cs typeface="Calibri"/>
                <a:sym typeface="Calibri"/>
              </a:rPr>
              <a:t>Integral </a:t>
            </a:r>
            <a:r>
              <a:rPr lang="en-US" b="0" i="0" u="none" strike="noStrike" cap="none" dirty="0" err="1" smtClean="0">
                <a:latin typeface="Berlin Sans FB" pitchFamily="34" charset="0"/>
                <a:ea typeface="Calibri"/>
                <a:cs typeface="Calibri"/>
                <a:sym typeface="Calibri"/>
              </a:rPr>
              <a:t>Lipat</a:t>
            </a:r>
            <a:r>
              <a:rPr lang="en-US" b="0" i="0" u="none" strike="noStrike" cap="none" dirty="0" smtClean="0">
                <a:latin typeface="Berlin Sans FB" pitchFamily="34" charset="0"/>
                <a:ea typeface="Calibri"/>
                <a:cs typeface="Calibri"/>
                <a:sym typeface="Calibri"/>
              </a:rPr>
              <a:t> </a:t>
            </a:r>
            <a:endParaRPr dirty="0">
              <a:latin typeface="Berlin Sans FB" pitchFamily="34" charset="0"/>
            </a:endParaRPr>
          </a:p>
        </p:txBody>
      </p:sp>
      <p:sp>
        <p:nvSpPr>
          <p:cNvPr id="20" name="Google Shape;40;p3">
            <a:extLst>
              <a:ext uri="{FF2B5EF4-FFF2-40B4-BE49-F238E27FC236}">
                <a16:creationId xmlns:a16="http://schemas.microsoft.com/office/drawing/2014/main" xmlns="" id="{0851CE60-A513-42A3-8749-8A5BF1B62BAE}"/>
              </a:ext>
            </a:extLst>
          </p:cNvPr>
          <p:cNvSpPr txBox="1"/>
          <p:nvPr/>
        </p:nvSpPr>
        <p:spPr>
          <a:xfrm>
            <a:off x="7837796" y="4198582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b="0" i="0" u="none" strike="noStrike" cap="none" dirty="0" smtClean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3</a:t>
            </a:r>
            <a:endParaRPr dirty="0"/>
          </a:p>
        </p:txBody>
      </p:sp>
      <p:sp>
        <p:nvSpPr>
          <p:cNvPr id="21" name="Google Shape;41;p3">
            <a:extLst>
              <a:ext uri="{FF2B5EF4-FFF2-40B4-BE49-F238E27FC236}">
                <a16:creationId xmlns:a16="http://schemas.microsoft.com/office/drawing/2014/main" xmlns="" id="{E7C32816-C7DB-49D6-AB8E-478580AA46D0}"/>
              </a:ext>
            </a:extLst>
          </p:cNvPr>
          <p:cNvSpPr/>
          <p:nvPr/>
        </p:nvSpPr>
        <p:spPr>
          <a:xfrm>
            <a:off x="7844146" y="4192985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46;p3">
            <a:extLst>
              <a:ext uri="{FF2B5EF4-FFF2-40B4-BE49-F238E27FC236}">
                <a16:creationId xmlns:a16="http://schemas.microsoft.com/office/drawing/2014/main" xmlns="" id="{2BD8AA46-5BD2-442D-BDAF-089BB07D3CA8}"/>
              </a:ext>
            </a:extLst>
          </p:cNvPr>
          <p:cNvSpPr/>
          <p:nvPr/>
        </p:nvSpPr>
        <p:spPr>
          <a:xfrm>
            <a:off x="7921528" y="5057288"/>
            <a:ext cx="482597" cy="482597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48;p3">
            <a:extLst>
              <a:ext uri="{FF2B5EF4-FFF2-40B4-BE49-F238E27FC236}">
                <a16:creationId xmlns:a16="http://schemas.microsoft.com/office/drawing/2014/main" xmlns="" id="{FD8799E1-450F-405F-BC47-FBA7772FDC86}"/>
              </a:ext>
            </a:extLst>
          </p:cNvPr>
          <p:cNvSpPr txBox="1"/>
          <p:nvPr/>
        </p:nvSpPr>
        <p:spPr>
          <a:xfrm>
            <a:off x="5499777" y="6099552"/>
            <a:ext cx="2732215" cy="434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029"/>
              </a:buClr>
              <a:buSzPts val="2000"/>
              <a:buFont typeface="Avenir"/>
              <a:buNone/>
            </a:pPr>
            <a:r>
              <a:rPr lang="en-US" sz="2800" b="0" i="0" u="none" strike="noStrike" cap="none" dirty="0" err="1" smtClean="0">
                <a:solidFill>
                  <a:srgbClr val="FF8029"/>
                </a:solidFill>
                <a:latin typeface="Bahnschrift Condensed" pitchFamily="34" charset="0"/>
                <a:ea typeface="Avenir"/>
                <a:cs typeface="Avenir"/>
                <a:sym typeface="Avenir"/>
              </a:rPr>
              <a:t>Matematika</a:t>
            </a:r>
            <a:r>
              <a:rPr lang="en-US" sz="2800" b="0" i="0" u="none" strike="noStrike" cap="none" dirty="0" smtClean="0">
                <a:solidFill>
                  <a:srgbClr val="FF8029"/>
                </a:solidFill>
                <a:latin typeface="Bahnschrift Condensed" pitchFamily="34" charset="0"/>
                <a:ea typeface="Avenir"/>
                <a:cs typeface="Avenir"/>
                <a:sym typeface="Avenir"/>
              </a:rPr>
              <a:t> </a:t>
            </a:r>
            <a:r>
              <a:rPr lang="en-US" sz="2800" b="0" i="0" u="none" strike="noStrike" cap="none" dirty="0" err="1" smtClean="0">
                <a:solidFill>
                  <a:srgbClr val="FF8029"/>
                </a:solidFill>
                <a:latin typeface="Bahnschrift Condensed" pitchFamily="34" charset="0"/>
                <a:ea typeface="Avenir"/>
                <a:cs typeface="Avenir"/>
                <a:sym typeface="Avenir"/>
              </a:rPr>
              <a:t>Dasar</a:t>
            </a:r>
            <a:r>
              <a:rPr lang="en-US" sz="2800" b="0" i="0" u="none" strike="noStrike" cap="none" dirty="0" smtClean="0">
                <a:solidFill>
                  <a:srgbClr val="FF8029"/>
                </a:solidFill>
                <a:latin typeface="Bahnschrift Condensed" pitchFamily="34" charset="0"/>
                <a:ea typeface="Avenir"/>
                <a:cs typeface="Avenir"/>
                <a:sym typeface="Avenir"/>
              </a:rPr>
              <a:t> II</a:t>
            </a:r>
            <a:endParaRPr sz="2400" dirty="0">
              <a:latin typeface="Bahnschrift Condensed" pitchFamily="34" charset="0"/>
            </a:endParaRPr>
          </a:p>
        </p:txBody>
      </p:sp>
      <p:sp>
        <p:nvSpPr>
          <p:cNvPr id="27" name="Google Shape;49;p3">
            <a:extLst>
              <a:ext uri="{FF2B5EF4-FFF2-40B4-BE49-F238E27FC236}">
                <a16:creationId xmlns:a16="http://schemas.microsoft.com/office/drawing/2014/main" xmlns="" id="{87C04621-BC07-422D-AC7C-6ECA276B013B}"/>
              </a:ext>
            </a:extLst>
          </p:cNvPr>
          <p:cNvSpPr txBox="1"/>
          <p:nvPr/>
        </p:nvSpPr>
        <p:spPr>
          <a:xfrm>
            <a:off x="5678260" y="5378568"/>
            <a:ext cx="2243267" cy="548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ts val="2600"/>
              <a:buFont typeface="Avenir"/>
              <a:buNone/>
            </a:pPr>
            <a:r>
              <a:rPr lang="en-US" sz="2600" b="1" dirty="0" err="1">
                <a:solidFill>
                  <a:srgbClr val="535353"/>
                </a:solidFill>
                <a:latin typeface="Avenir"/>
                <a:sym typeface="Avenir"/>
              </a:rPr>
              <a:t>Materi</a:t>
            </a:r>
            <a:endParaRPr dirty="0"/>
          </a:p>
        </p:txBody>
      </p:sp>
      <p:sp>
        <p:nvSpPr>
          <p:cNvPr id="30" name="Google Shape;38;p7">
            <a:extLst>
              <a:ext uri="{FF2B5EF4-FFF2-40B4-BE49-F238E27FC236}">
                <a16:creationId xmlns:a16="http://schemas.microsoft.com/office/drawing/2014/main" xmlns="" id="{F291C0E6-711C-468A-B449-35F5D0A1A7DC}"/>
              </a:ext>
            </a:extLst>
          </p:cNvPr>
          <p:cNvSpPr/>
          <p:nvPr/>
        </p:nvSpPr>
        <p:spPr>
          <a:xfrm>
            <a:off x="1136822" y="4448254"/>
            <a:ext cx="2332556" cy="383346"/>
          </a:xfrm>
          <a:prstGeom prst="flowChartTerminator">
            <a:avLst/>
          </a:prstGeom>
          <a:solidFill>
            <a:srgbClr val="0690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 err="1" smtClean="0">
                <a:solidFill>
                  <a:schemeClr val="lt1"/>
                </a:solidFill>
                <a:latin typeface="Corben"/>
                <a:ea typeface="Corben"/>
                <a:cs typeface="Corben"/>
                <a:sym typeface="Corben"/>
              </a:rPr>
              <a:t>Hasrul</a:t>
            </a:r>
            <a:r>
              <a:rPr lang="en-US" sz="1600" b="1" i="0" u="none" strike="noStrike" cap="none" dirty="0" smtClean="0">
                <a:solidFill>
                  <a:schemeClr val="lt1"/>
                </a:solidFill>
                <a:latin typeface="Corben"/>
                <a:ea typeface="Corben"/>
                <a:cs typeface="Corben"/>
                <a:sym typeface="Corben"/>
              </a:rPr>
              <a:t> Anwar</a:t>
            </a:r>
            <a:endParaRPr sz="1600" dirty="0"/>
          </a:p>
        </p:txBody>
      </p:sp>
      <p:sp>
        <p:nvSpPr>
          <p:cNvPr id="33" name="Google Shape;38;p7">
            <a:extLst>
              <a:ext uri="{FF2B5EF4-FFF2-40B4-BE49-F238E27FC236}">
                <a16:creationId xmlns:a16="http://schemas.microsoft.com/office/drawing/2014/main" xmlns="" id="{B75129EC-A4F9-40B4-A01F-C45F4A0B6159}"/>
              </a:ext>
            </a:extLst>
          </p:cNvPr>
          <p:cNvSpPr/>
          <p:nvPr/>
        </p:nvSpPr>
        <p:spPr>
          <a:xfrm>
            <a:off x="9885405" y="4568250"/>
            <a:ext cx="1963450" cy="383346"/>
          </a:xfrm>
          <a:prstGeom prst="flowChartTerminator">
            <a:avLst/>
          </a:prstGeom>
          <a:solidFill>
            <a:srgbClr val="0690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bg1"/>
                </a:solidFill>
                <a:latin typeface="Corben"/>
              </a:rPr>
              <a:t>Tiara</a:t>
            </a:r>
            <a:endParaRPr dirty="0">
              <a:solidFill>
                <a:schemeClr val="bg1"/>
              </a:solidFill>
              <a:latin typeface="Corben"/>
            </a:endParaRPr>
          </a:p>
        </p:txBody>
      </p:sp>
      <p:sp>
        <p:nvSpPr>
          <p:cNvPr id="34" name="Google Shape;18;p3">
            <a:extLst>
              <a:ext uri="{FF2B5EF4-FFF2-40B4-BE49-F238E27FC236}">
                <a16:creationId xmlns:a16="http://schemas.microsoft.com/office/drawing/2014/main" xmlns="" id="{BEA2C233-C610-48A1-9C6B-C6A7B8477F45}"/>
              </a:ext>
            </a:extLst>
          </p:cNvPr>
          <p:cNvSpPr/>
          <p:nvPr/>
        </p:nvSpPr>
        <p:spPr>
          <a:xfrm>
            <a:off x="4030142" y="119922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19;p3">
            <a:extLst>
              <a:ext uri="{FF2B5EF4-FFF2-40B4-BE49-F238E27FC236}">
                <a16:creationId xmlns:a16="http://schemas.microsoft.com/office/drawing/2014/main" xmlns="" id="{E6C41101-D740-4CE9-A545-1BAF98DAEBE0}"/>
              </a:ext>
            </a:extLst>
          </p:cNvPr>
          <p:cNvSpPr/>
          <p:nvPr/>
        </p:nvSpPr>
        <p:spPr>
          <a:xfrm>
            <a:off x="0" y="420174"/>
            <a:ext cx="4941481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0;p3">
            <a:extLst>
              <a:ext uri="{FF2B5EF4-FFF2-40B4-BE49-F238E27FC236}">
                <a16:creationId xmlns:a16="http://schemas.microsoft.com/office/drawing/2014/main" xmlns="" id="{7E215386-F442-4087-A0B9-D6202B0BFDD3}"/>
              </a:ext>
            </a:extLst>
          </p:cNvPr>
          <p:cNvSpPr/>
          <p:nvPr/>
        </p:nvSpPr>
        <p:spPr>
          <a:xfrm rot="10800000" flipH="1">
            <a:off x="4141320" y="941750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06269"/>
              </a:gs>
              <a:gs pos="2987">
                <a:srgbClr val="206269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1;p3">
            <a:extLst>
              <a:ext uri="{FF2B5EF4-FFF2-40B4-BE49-F238E27FC236}">
                <a16:creationId xmlns:a16="http://schemas.microsoft.com/office/drawing/2014/main" xmlns="" id="{F5335A28-6A96-4219-A21D-12EA1CC0E376}"/>
              </a:ext>
            </a:extLst>
          </p:cNvPr>
          <p:cNvSpPr/>
          <p:nvPr/>
        </p:nvSpPr>
        <p:spPr>
          <a:xfrm>
            <a:off x="4141320" y="118184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23;p3">
            <a:extLst>
              <a:ext uri="{FF2B5EF4-FFF2-40B4-BE49-F238E27FC236}">
                <a16:creationId xmlns:a16="http://schemas.microsoft.com/office/drawing/2014/main" xmlns="" id="{DE22E140-61F7-425A-A46D-7E4480365C2C}"/>
              </a:ext>
            </a:extLst>
          </p:cNvPr>
          <p:cNvSpPr txBox="1"/>
          <p:nvPr/>
        </p:nvSpPr>
        <p:spPr>
          <a:xfrm>
            <a:off x="396662" y="453922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sz="2800" b="1" dirty="0">
                <a:solidFill>
                  <a:srgbClr val="4BA7B5"/>
                </a:solidFill>
                <a:latin typeface="Avenir"/>
                <a:ea typeface="Avenir"/>
                <a:cs typeface="Avenir"/>
                <a:sym typeface="Avenir"/>
              </a:rPr>
              <a:t>MATERI PERKULIAHAN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204282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18;p3">
            <a:extLst>
              <a:ext uri="{FF2B5EF4-FFF2-40B4-BE49-F238E27FC236}">
                <a16:creationId xmlns:a16="http://schemas.microsoft.com/office/drawing/2014/main" xmlns="" id="{BEA2C233-C610-48A1-9C6B-C6A7B8477F45}"/>
              </a:ext>
            </a:extLst>
          </p:cNvPr>
          <p:cNvSpPr/>
          <p:nvPr/>
        </p:nvSpPr>
        <p:spPr>
          <a:xfrm>
            <a:off x="4030142" y="119922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19;p3">
            <a:extLst>
              <a:ext uri="{FF2B5EF4-FFF2-40B4-BE49-F238E27FC236}">
                <a16:creationId xmlns:a16="http://schemas.microsoft.com/office/drawing/2014/main" xmlns="" id="{E6C41101-D740-4CE9-A545-1BAF98DAEBE0}"/>
              </a:ext>
            </a:extLst>
          </p:cNvPr>
          <p:cNvSpPr/>
          <p:nvPr/>
        </p:nvSpPr>
        <p:spPr>
          <a:xfrm>
            <a:off x="0" y="420174"/>
            <a:ext cx="4941481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0;p3">
            <a:extLst>
              <a:ext uri="{FF2B5EF4-FFF2-40B4-BE49-F238E27FC236}">
                <a16:creationId xmlns:a16="http://schemas.microsoft.com/office/drawing/2014/main" xmlns="" id="{7E215386-F442-4087-A0B9-D6202B0BFDD3}"/>
              </a:ext>
            </a:extLst>
          </p:cNvPr>
          <p:cNvSpPr/>
          <p:nvPr/>
        </p:nvSpPr>
        <p:spPr>
          <a:xfrm rot="10800000" flipH="1">
            <a:off x="4141320" y="941750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06269"/>
              </a:gs>
              <a:gs pos="2987">
                <a:srgbClr val="206269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1;p3">
            <a:extLst>
              <a:ext uri="{FF2B5EF4-FFF2-40B4-BE49-F238E27FC236}">
                <a16:creationId xmlns:a16="http://schemas.microsoft.com/office/drawing/2014/main" xmlns="" id="{F5335A28-6A96-4219-A21D-12EA1CC0E376}"/>
              </a:ext>
            </a:extLst>
          </p:cNvPr>
          <p:cNvSpPr/>
          <p:nvPr/>
        </p:nvSpPr>
        <p:spPr>
          <a:xfrm>
            <a:off x="4141320" y="118184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23;p3">
            <a:extLst>
              <a:ext uri="{FF2B5EF4-FFF2-40B4-BE49-F238E27FC236}">
                <a16:creationId xmlns:a16="http://schemas.microsoft.com/office/drawing/2014/main" xmlns="" id="{DE22E140-61F7-425A-A46D-7E4480365C2C}"/>
              </a:ext>
            </a:extLst>
          </p:cNvPr>
          <p:cNvSpPr txBox="1"/>
          <p:nvPr/>
        </p:nvSpPr>
        <p:spPr>
          <a:xfrm>
            <a:off x="388421" y="725726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sz="2800" b="1" dirty="0" err="1">
                <a:solidFill>
                  <a:srgbClr val="4BA7B5"/>
                </a:solidFill>
                <a:latin typeface="Avenir"/>
                <a:sym typeface="Avenir"/>
              </a:rPr>
              <a:t>Standar</a:t>
            </a:r>
            <a:r>
              <a:rPr lang="en-US" sz="2800" b="1" dirty="0">
                <a:solidFill>
                  <a:srgbClr val="4BA7B5"/>
                </a:solidFill>
                <a:latin typeface="Avenir"/>
                <a:sym typeface="Avenir"/>
              </a:rPr>
              <a:t> </a:t>
            </a:r>
            <a:r>
              <a:rPr lang="en-US" sz="2800" b="1" dirty="0" err="1">
                <a:solidFill>
                  <a:srgbClr val="4BA7B5"/>
                </a:solidFill>
                <a:latin typeface="Avenir"/>
                <a:sym typeface="Avenir"/>
              </a:rPr>
              <a:t>Penilian</a:t>
            </a:r>
            <a:endParaRPr sz="36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CD29F93A-097B-49E9-8964-EBBDCD817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57434"/>
              </p:ext>
            </p:extLst>
          </p:nvPr>
        </p:nvGraphicFramePr>
        <p:xfrm>
          <a:off x="3565249" y="2430968"/>
          <a:ext cx="6008243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893">
                  <a:extLst>
                    <a:ext uri="{9D8B030D-6E8A-4147-A177-3AD203B41FA5}">
                      <a16:colId xmlns:a16="http://schemas.microsoft.com/office/drawing/2014/main" xmlns="" val="3220117964"/>
                    </a:ext>
                  </a:extLst>
                </a:gridCol>
                <a:gridCol w="1003649">
                  <a:extLst>
                    <a:ext uri="{9D8B030D-6E8A-4147-A177-3AD203B41FA5}">
                      <a16:colId xmlns:a16="http://schemas.microsoft.com/office/drawing/2014/main" xmlns="" val="432787158"/>
                    </a:ext>
                  </a:extLst>
                </a:gridCol>
                <a:gridCol w="1085580">
                  <a:extLst>
                    <a:ext uri="{9D8B030D-6E8A-4147-A177-3AD203B41FA5}">
                      <a16:colId xmlns:a16="http://schemas.microsoft.com/office/drawing/2014/main" xmlns="" val="1788270920"/>
                    </a:ext>
                  </a:extLst>
                </a:gridCol>
                <a:gridCol w="3004121">
                  <a:extLst>
                    <a:ext uri="{9D8B030D-6E8A-4147-A177-3AD203B41FA5}">
                      <a16:colId xmlns:a16="http://schemas.microsoft.com/office/drawing/2014/main" xmlns="" val="766306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Nilai Akhir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Huruf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Mutu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Angka </a:t>
                      </a:r>
                      <a:r>
                        <a:rPr lang="en-US" dirty="0" err="1"/>
                        <a:t>Mutu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Status </a:t>
                      </a:r>
                      <a:r>
                        <a:rPr lang="en-US" dirty="0" err="1"/>
                        <a:t>Penilaian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8866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/>
                        <a:t>≥ 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4,0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9368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71 ≤ 76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Lulus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3144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66 ≤ 71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Lulus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93911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61 ≤ 66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Lulus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2581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56 ≤ 61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Lulus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24170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50 ≤ 56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 </a:t>
                      </a:r>
                      <a:r>
                        <a:rPr lang="en-US" dirty="0" err="1"/>
                        <a:t>Bersyarat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5306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50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Tidak</a:t>
                      </a:r>
                      <a:r>
                        <a:rPr lang="en-US" dirty="0"/>
                        <a:t> Lulus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4756072"/>
                  </a:ext>
                </a:extLst>
              </a:tr>
            </a:tbl>
          </a:graphicData>
        </a:graphic>
      </p:graphicFrame>
      <p:sp>
        <p:nvSpPr>
          <p:cNvPr id="20" name="Google Shape;23;p3">
            <a:extLst>
              <a:ext uri="{FF2B5EF4-FFF2-40B4-BE49-F238E27FC236}">
                <a16:creationId xmlns:a16="http://schemas.microsoft.com/office/drawing/2014/main" xmlns="" id="{50D5402B-E763-45DD-9F3A-FD355154FCFA}"/>
              </a:ext>
            </a:extLst>
          </p:cNvPr>
          <p:cNvSpPr txBox="1"/>
          <p:nvPr/>
        </p:nvSpPr>
        <p:spPr>
          <a:xfrm>
            <a:off x="8063839" y="5777498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b="1" i="1" dirty="0">
                <a:latin typeface="Avenir"/>
                <a:sym typeface="Avenir"/>
              </a:rPr>
              <a:t>*</a:t>
            </a:r>
            <a:r>
              <a:rPr lang="en-US" b="1" i="1" dirty="0" err="1">
                <a:latin typeface="Avenir"/>
                <a:sym typeface="Avenir"/>
              </a:rPr>
              <a:t>Peraturan</a:t>
            </a:r>
            <a:r>
              <a:rPr lang="en-US" b="1" i="1" dirty="0">
                <a:latin typeface="Avenir"/>
                <a:sym typeface="Avenir"/>
              </a:rPr>
              <a:t> </a:t>
            </a:r>
            <a:r>
              <a:rPr lang="en-US" b="1" i="1" dirty="0" err="1">
                <a:latin typeface="Avenir"/>
                <a:sym typeface="Avenir"/>
              </a:rPr>
              <a:t>Akademik</a:t>
            </a:r>
            <a:r>
              <a:rPr lang="en-US" b="1" i="1" dirty="0">
                <a:latin typeface="Avenir"/>
                <a:sym typeface="Avenir"/>
              </a:rPr>
              <a:t> </a:t>
            </a:r>
            <a:r>
              <a:rPr lang="en-US" b="1" i="1" dirty="0" err="1">
                <a:latin typeface="Avenir"/>
                <a:sym typeface="Avenir"/>
              </a:rPr>
              <a:t>Unila</a:t>
            </a:r>
            <a:endParaRPr sz="2400" i="1" dirty="0"/>
          </a:p>
        </p:txBody>
      </p:sp>
    </p:spTree>
    <p:extLst>
      <p:ext uri="{BB962C8B-B14F-4D97-AF65-F5344CB8AC3E}">
        <p14:creationId xmlns:p14="http://schemas.microsoft.com/office/powerpoint/2010/main" val="60800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2A6AB3-1FC0-4742-B882-55243BBDD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 E R I M A</a:t>
            </a:r>
            <a:br>
              <a:rPr lang="en-US" dirty="0"/>
            </a:br>
            <a:r>
              <a:rPr lang="en-US" dirty="0"/>
              <a:t>				K A S I H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E03660C2-DC3B-48B8-B9EA-C4593E88D8A3}"/>
              </a:ext>
            </a:extLst>
          </p:cNvPr>
          <p:cNvSpPr txBox="1">
            <a:spLocks/>
          </p:cNvSpPr>
          <p:nvPr/>
        </p:nvSpPr>
        <p:spPr>
          <a:xfrm>
            <a:off x="235527" y="5121369"/>
            <a:ext cx="1208116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Selamat</a:t>
            </a:r>
            <a:r>
              <a:rPr lang="en-US" sz="3600" dirty="0"/>
              <a:t> </a:t>
            </a:r>
            <a:r>
              <a:rPr lang="en-US" sz="3600" dirty="0" err="1"/>
              <a:t>Menempuh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</a:t>
            </a:r>
            <a:r>
              <a:rPr lang="en-US" sz="3600" dirty="0" err="1" smtClean="0"/>
              <a:t>Matematika</a:t>
            </a:r>
            <a:r>
              <a:rPr lang="en-US" sz="3600" dirty="0" smtClean="0"/>
              <a:t> </a:t>
            </a:r>
            <a:r>
              <a:rPr lang="en-US" sz="3600" dirty="0" err="1" smtClean="0"/>
              <a:t>Dasar</a:t>
            </a:r>
            <a:r>
              <a:rPr lang="en-US" sz="3600" dirty="0" smtClean="0"/>
              <a:t> II</a:t>
            </a:r>
            <a:endParaRPr lang="en-US" sz="3600" dirty="0"/>
          </a:p>
          <a:p>
            <a:r>
              <a:rPr lang="en-US" sz="3600" dirty="0"/>
              <a:t> </a:t>
            </a:r>
          </a:p>
          <a:p>
            <a:r>
              <a:rPr lang="en-US" sz="3600" dirty="0"/>
              <a:t>Semester </a:t>
            </a:r>
            <a:r>
              <a:rPr lang="en-US" sz="3600" dirty="0" err="1"/>
              <a:t>Genap</a:t>
            </a:r>
            <a:r>
              <a:rPr lang="en-US" sz="3600" dirty="0"/>
              <a:t> TA 2023/2024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3682271217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eathered" id="{EEC9B30E-2747-4D42-BCBE-A02BDEEEA114}" vid="{E2D42CFC-65DC-41E3-8961-A8E5A2991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142</TotalTime>
  <Words>151</Words>
  <Application>Microsoft Office PowerPoint</Application>
  <PresentationFormat>Custom</PresentationFormat>
  <Paragraphs>71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Feathered</vt:lpstr>
      <vt:lpstr>Matematika Dasar II</vt:lpstr>
      <vt:lpstr>PowerPoint Presentation</vt:lpstr>
      <vt:lpstr>PowerPoint Presentation</vt:lpstr>
      <vt:lpstr>PowerPoint Presentation</vt:lpstr>
      <vt:lpstr>T E R I M A     K A S I 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KIMIA LINGKUNGAN</dc:title>
  <dc:creator>Senapati</dc:creator>
  <cp:lastModifiedBy>acer</cp:lastModifiedBy>
  <cp:revision>19</cp:revision>
  <dcterms:created xsi:type="dcterms:W3CDTF">2022-02-15T15:33:58Z</dcterms:created>
  <dcterms:modified xsi:type="dcterms:W3CDTF">2024-02-21T00:04:24Z</dcterms:modified>
</cp:coreProperties>
</file>