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5"/>
  </p:notesMasterIdLst>
  <p:sldIdLst>
    <p:sldId id="256" r:id="rId2"/>
    <p:sldId id="257" r:id="rId3"/>
    <p:sldId id="272" r:id="rId4"/>
  </p:sldIdLst>
  <p:sldSz cx="9144000" cy="5143500" type="screen16x9"/>
  <p:notesSz cx="6858000" cy="9144000"/>
  <p:embeddedFontLst>
    <p:embeddedFont>
      <p:font typeface="Lobster" panose="020B0604020202020204" charset="0"/>
      <p:regular r:id="rId6"/>
    </p:embeddedFont>
    <p:embeddedFont>
      <p:font typeface="Comfortaa" panose="020B0604020202020204" charset="0"/>
      <p:regular r:id="rId7"/>
      <p:bold r:id="rId8"/>
    </p:embeddedFont>
    <p:embeddedFont>
      <p:font typeface="Agency FB" panose="020B0503020202020204" pitchFamily="34" charset="0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7777"/>
    <a:srgbClr val="A28381"/>
    <a:srgbClr val="F5E8C7"/>
    <a:srgbClr val="C1CFC0"/>
    <a:srgbClr val="E7E0C9"/>
    <a:srgbClr val="DEBA9D"/>
    <a:srgbClr val="6F4C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E7388C9-EBA4-4F6A-998E-4FCAE35962E3}">
  <a:tblStyle styleId="{AE7388C9-EBA4-4F6A-998E-4FCAE35962E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219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59999" cy="59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35531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8b0d0710e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8b0d0710e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7480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8e0d54e6a4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8e0d54e6a4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3252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8e54c00952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8e54c00952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034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370770" y="946963"/>
            <a:ext cx="4090500" cy="2199000"/>
          </a:xfrm>
          <a:prstGeom prst="rect">
            <a:avLst/>
          </a:prstGeom>
          <a:effectLst>
            <a:outerShdw dist="19050" dir="18960000" algn="bl" rotWithShape="0">
              <a:srgbClr val="D25F4B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Allura"/>
              <a:buNone/>
              <a:defRPr sz="5500">
                <a:solidFill>
                  <a:srgbClr val="263C6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777720" y="3310738"/>
            <a:ext cx="3276600" cy="6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None/>
              <a:defRPr sz="1800">
                <a:latin typeface="Comfortaa"/>
                <a:ea typeface="Comfortaa"/>
                <a:cs typeface="Comfortaa"/>
                <a:sym typeface="Comforta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None/>
              <a:defRPr sz="1800">
                <a:latin typeface="Comfortaa"/>
                <a:ea typeface="Comfortaa"/>
                <a:cs typeface="Comfortaa"/>
                <a:sym typeface="Comforta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None/>
              <a:defRPr sz="1800">
                <a:latin typeface="Comfortaa"/>
                <a:ea typeface="Comfortaa"/>
                <a:cs typeface="Comfortaa"/>
                <a:sym typeface="Comforta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None/>
              <a:defRPr sz="1800">
                <a:latin typeface="Comfortaa"/>
                <a:ea typeface="Comfortaa"/>
                <a:cs typeface="Comfortaa"/>
                <a:sym typeface="Comforta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None/>
              <a:defRPr sz="1800">
                <a:latin typeface="Comfortaa"/>
                <a:ea typeface="Comfortaa"/>
                <a:cs typeface="Comfortaa"/>
                <a:sym typeface="Comforta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None/>
              <a:defRPr sz="1800">
                <a:latin typeface="Comfortaa"/>
                <a:ea typeface="Comfortaa"/>
                <a:cs typeface="Comfortaa"/>
                <a:sym typeface="Comforta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None/>
              <a:defRPr sz="1800">
                <a:latin typeface="Comfortaa"/>
                <a:ea typeface="Comfortaa"/>
                <a:cs typeface="Comfortaa"/>
                <a:sym typeface="Comforta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None/>
              <a:defRPr sz="18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7_1_1_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9" name="Google Shape;299;p31"/>
          <p:cNvCxnSpPr/>
          <p:nvPr/>
        </p:nvCxnSpPr>
        <p:spPr>
          <a:xfrm rot="-5400000">
            <a:off x="5611650" y="1802125"/>
            <a:ext cx="5203500" cy="1485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00" name="Google Shape;300;p31"/>
          <p:cNvCxnSpPr/>
          <p:nvPr/>
        </p:nvCxnSpPr>
        <p:spPr>
          <a:xfrm rot="5400000" flipH="1">
            <a:off x="-1030550" y="1535125"/>
            <a:ext cx="4607700" cy="26151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 rot="10800000" flipH="1">
            <a:off x="-34375" y="-65375"/>
            <a:ext cx="3498600" cy="1459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3250" y="1490925"/>
            <a:ext cx="7717500" cy="31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cxnSp>
        <p:nvCxnSpPr>
          <p:cNvPr id="26" name="Google Shape;26;p4"/>
          <p:cNvCxnSpPr/>
          <p:nvPr/>
        </p:nvCxnSpPr>
        <p:spPr>
          <a:xfrm rot="-5400000">
            <a:off x="7119192" y="3143700"/>
            <a:ext cx="2135100" cy="20145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713250" y="3696625"/>
            <a:ext cx="2926200" cy="7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7_1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7" name="Google Shape;287;p29"/>
          <p:cNvGrpSpPr/>
          <p:nvPr/>
        </p:nvGrpSpPr>
        <p:grpSpPr>
          <a:xfrm flipH="1">
            <a:off x="-175" y="-134800"/>
            <a:ext cx="9144335" cy="1954575"/>
            <a:chOff x="0" y="1629825"/>
            <a:chExt cx="7337775" cy="1954575"/>
          </a:xfrm>
        </p:grpSpPr>
        <p:cxnSp>
          <p:nvCxnSpPr>
            <p:cNvPr id="288" name="Google Shape;288;p29"/>
            <p:cNvCxnSpPr/>
            <p:nvPr/>
          </p:nvCxnSpPr>
          <p:spPr>
            <a:xfrm>
              <a:off x="0" y="1629825"/>
              <a:ext cx="3069300" cy="19545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29"/>
            <p:cNvCxnSpPr/>
            <p:nvPr/>
          </p:nvCxnSpPr>
          <p:spPr>
            <a:xfrm flipH="1">
              <a:off x="3033975" y="2476500"/>
              <a:ext cx="4303800" cy="11079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90" name="Google Shape;290;p29"/>
          <p:cNvCxnSpPr/>
          <p:nvPr/>
        </p:nvCxnSpPr>
        <p:spPr>
          <a:xfrm>
            <a:off x="-121400" y="3532375"/>
            <a:ext cx="5022600" cy="1779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7_1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3" name="Google Shape;293;p30"/>
          <p:cNvGrpSpPr/>
          <p:nvPr/>
        </p:nvGrpSpPr>
        <p:grpSpPr>
          <a:xfrm rot="10800000">
            <a:off x="-1880195" y="669155"/>
            <a:ext cx="12904395" cy="3805200"/>
            <a:chOff x="-1867070" y="-959950"/>
            <a:chExt cx="12904395" cy="3805200"/>
          </a:xfrm>
        </p:grpSpPr>
        <p:cxnSp>
          <p:nvCxnSpPr>
            <p:cNvPr id="294" name="Google Shape;294;p30"/>
            <p:cNvCxnSpPr/>
            <p:nvPr/>
          </p:nvCxnSpPr>
          <p:spPr>
            <a:xfrm rot="10800000" flipH="1">
              <a:off x="2407050" y="941750"/>
              <a:ext cx="4329900" cy="9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30"/>
            <p:cNvCxnSpPr/>
            <p:nvPr/>
          </p:nvCxnSpPr>
          <p:spPr>
            <a:xfrm rot="10800000" flipH="1">
              <a:off x="-1867070" y="942650"/>
              <a:ext cx="4247100" cy="19026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30"/>
            <p:cNvCxnSpPr/>
            <p:nvPr/>
          </p:nvCxnSpPr>
          <p:spPr>
            <a:xfrm rot="10800000" flipH="1">
              <a:off x="6790225" y="-959950"/>
              <a:ext cx="4247100" cy="19026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FFE798"/>
            </a:gs>
            <a:gs pos="100000">
              <a:srgbClr val="CFB78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  <a:noFill/>
          <a:ln>
            <a:noFill/>
          </a:ln>
          <a:effectLst>
            <a:outerShdw dist="19050" algn="bl" rotWithShape="0">
              <a:srgbClr val="D25F4B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246950"/>
            <a:ext cx="77175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■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■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Comfortaa"/>
              <a:buChar char="■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5" r:id="rId4"/>
    <p:sldLayoutId id="2147483656" r:id="rId5"/>
    <p:sldLayoutId id="2147483658" r:id="rId6"/>
    <p:sldLayoutId id="2147483674" r:id="rId7"/>
    <p:sldLayoutId id="2147483675" r:id="rId8"/>
    <p:sldLayoutId id="2147483676" r:id="rId9"/>
    <p:sldLayoutId id="214748367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9" name="Google Shape;309;p34"/>
          <p:cNvCxnSpPr/>
          <p:nvPr/>
        </p:nvCxnSpPr>
        <p:spPr>
          <a:xfrm rot="10800000" flipH="1">
            <a:off x="-111400" y="-45550"/>
            <a:ext cx="6293400" cy="1803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310" name="Google Shape;310;p34"/>
          <p:cNvGrpSpPr/>
          <p:nvPr/>
        </p:nvGrpSpPr>
        <p:grpSpPr>
          <a:xfrm>
            <a:off x="7509838" y="200381"/>
            <a:ext cx="1556131" cy="1518484"/>
            <a:chOff x="1125475" y="238125"/>
            <a:chExt cx="5321925" cy="5193175"/>
          </a:xfrm>
        </p:grpSpPr>
        <p:sp>
          <p:nvSpPr>
            <p:cNvPr id="311" name="Google Shape;311;p34"/>
            <p:cNvSpPr/>
            <p:nvPr/>
          </p:nvSpPr>
          <p:spPr>
            <a:xfrm>
              <a:off x="3670675" y="238125"/>
              <a:ext cx="327175" cy="316075"/>
            </a:xfrm>
            <a:custGeom>
              <a:avLst/>
              <a:gdLst/>
              <a:ahLst/>
              <a:cxnLst/>
              <a:rect l="l" t="t" r="r" b="b"/>
              <a:pathLst>
                <a:path w="13087" h="12643" extrusionOk="0">
                  <a:moveTo>
                    <a:pt x="0" y="0"/>
                  </a:moveTo>
                  <a:lnTo>
                    <a:pt x="0" y="333"/>
                  </a:lnTo>
                  <a:cubicBezTo>
                    <a:pt x="333" y="333"/>
                    <a:pt x="610" y="388"/>
                    <a:pt x="887" y="499"/>
                  </a:cubicBezTo>
                  <a:cubicBezTo>
                    <a:pt x="1165" y="610"/>
                    <a:pt x="1386" y="832"/>
                    <a:pt x="1608" y="1109"/>
                  </a:cubicBezTo>
                  <a:lnTo>
                    <a:pt x="1830" y="1386"/>
                  </a:lnTo>
                  <a:lnTo>
                    <a:pt x="1830" y="9649"/>
                  </a:lnTo>
                  <a:cubicBezTo>
                    <a:pt x="1886" y="10258"/>
                    <a:pt x="1775" y="10924"/>
                    <a:pt x="1497" y="11534"/>
                  </a:cubicBezTo>
                  <a:cubicBezTo>
                    <a:pt x="1109" y="11867"/>
                    <a:pt x="555" y="12033"/>
                    <a:pt x="0" y="12033"/>
                  </a:cubicBezTo>
                  <a:lnTo>
                    <a:pt x="0" y="12421"/>
                  </a:lnTo>
                  <a:lnTo>
                    <a:pt x="4436" y="12421"/>
                  </a:lnTo>
                  <a:lnTo>
                    <a:pt x="4436" y="12033"/>
                  </a:lnTo>
                  <a:cubicBezTo>
                    <a:pt x="3937" y="12033"/>
                    <a:pt x="3494" y="11922"/>
                    <a:pt x="3105" y="11645"/>
                  </a:cubicBezTo>
                  <a:cubicBezTo>
                    <a:pt x="2828" y="11312"/>
                    <a:pt x="2662" y="10647"/>
                    <a:pt x="2662" y="9649"/>
                  </a:cubicBezTo>
                  <a:lnTo>
                    <a:pt x="2662" y="2329"/>
                  </a:lnTo>
                  <a:lnTo>
                    <a:pt x="10979" y="12643"/>
                  </a:lnTo>
                  <a:lnTo>
                    <a:pt x="11312" y="12643"/>
                  </a:lnTo>
                  <a:lnTo>
                    <a:pt x="11312" y="2773"/>
                  </a:lnTo>
                  <a:cubicBezTo>
                    <a:pt x="11201" y="2107"/>
                    <a:pt x="11368" y="1442"/>
                    <a:pt x="11645" y="887"/>
                  </a:cubicBezTo>
                  <a:cubicBezTo>
                    <a:pt x="12033" y="555"/>
                    <a:pt x="12532" y="333"/>
                    <a:pt x="13087" y="333"/>
                  </a:cubicBezTo>
                  <a:lnTo>
                    <a:pt x="13087" y="0"/>
                  </a:lnTo>
                  <a:lnTo>
                    <a:pt x="8651" y="0"/>
                  </a:lnTo>
                  <a:lnTo>
                    <a:pt x="8651" y="333"/>
                  </a:lnTo>
                  <a:cubicBezTo>
                    <a:pt x="9150" y="333"/>
                    <a:pt x="9593" y="499"/>
                    <a:pt x="9981" y="721"/>
                  </a:cubicBezTo>
                  <a:cubicBezTo>
                    <a:pt x="10370" y="1331"/>
                    <a:pt x="10591" y="2052"/>
                    <a:pt x="10480" y="2773"/>
                  </a:cubicBezTo>
                  <a:lnTo>
                    <a:pt x="10480" y="9039"/>
                  </a:lnTo>
                  <a:lnTo>
                    <a:pt x="32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2" name="Google Shape;312;p34"/>
            <p:cNvSpPr/>
            <p:nvPr/>
          </p:nvSpPr>
          <p:spPr>
            <a:xfrm>
              <a:off x="1125475" y="2639150"/>
              <a:ext cx="433925" cy="316100"/>
            </a:xfrm>
            <a:custGeom>
              <a:avLst/>
              <a:gdLst/>
              <a:ahLst/>
              <a:cxnLst/>
              <a:rect l="l" t="t" r="r" b="b"/>
              <a:pathLst>
                <a:path w="17357" h="12644" extrusionOk="0">
                  <a:moveTo>
                    <a:pt x="13641" y="0"/>
                  </a:moveTo>
                  <a:lnTo>
                    <a:pt x="13641" y="389"/>
                  </a:lnTo>
                  <a:cubicBezTo>
                    <a:pt x="13918" y="389"/>
                    <a:pt x="14195" y="389"/>
                    <a:pt x="14473" y="500"/>
                  </a:cubicBezTo>
                  <a:cubicBezTo>
                    <a:pt x="14805" y="610"/>
                    <a:pt x="14972" y="888"/>
                    <a:pt x="14972" y="1220"/>
                  </a:cubicBezTo>
                  <a:cubicBezTo>
                    <a:pt x="14972" y="1387"/>
                    <a:pt x="14972" y="1498"/>
                    <a:pt x="14916" y="1609"/>
                  </a:cubicBezTo>
                  <a:cubicBezTo>
                    <a:pt x="14861" y="1941"/>
                    <a:pt x="14805" y="2274"/>
                    <a:pt x="14639" y="2607"/>
                  </a:cubicBezTo>
                  <a:lnTo>
                    <a:pt x="12310" y="8928"/>
                  </a:lnTo>
                  <a:lnTo>
                    <a:pt x="9593" y="1886"/>
                  </a:lnTo>
                  <a:cubicBezTo>
                    <a:pt x="9538" y="1664"/>
                    <a:pt x="9427" y="1498"/>
                    <a:pt x="9427" y="1387"/>
                  </a:cubicBezTo>
                  <a:cubicBezTo>
                    <a:pt x="9371" y="1331"/>
                    <a:pt x="9371" y="1220"/>
                    <a:pt x="9371" y="1109"/>
                  </a:cubicBezTo>
                  <a:cubicBezTo>
                    <a:pt x="9371" y="832"/>
                    <a:pt x="9538" y="555"/>
                    <a:pt x="9815" y="500"/>
                  </a:cubicBezTo>
                  <a:cubicBezTo>
                    <a:pt x="10148" y="389"/>
                    <a:pt x="10425" y="389"/>
                    <a:pt x="10758" y="389"/>
                  </a:cubicBezTo>
                  <a:lnTo>
                    <a:pt x="10758" y="56"/>
                  </a:lnTo>
                  <a:lnTo>
                    <a:pt x="5767" y="56"/>
                  </a:lnTo>
                  <a:lnTo>
                    <a:pt x="5767" y="389"/>
                  </a:lnTo>
                  <a:cubicBezTo>
                    <a:pt x="6044" y="389"/>
                    <a:pt x="6377" y="389"/>
                    <a:pt x="6654" y="500"/>
                  </a:cubicBezTo>
                  <a:cubicBezTo>
                    <a:pt x="6987" y="666"/>
                    <a:pt x="7264" y="943"/>
                    <a:pt x="7375" y="1331"/>
                  </a:cubicBezTo>
                  <a:lnTo>
                    <a:pt x="8262" y="3660"/>
                  </a:lnTo>
                  <a:lnTo>
                    <a:pt x="6266" y="8873"/>
                  </a:lnTo>
                  <a:lnTo>
                    <a:pt x="3604" y="1830"/>
                  </a:lnTo>
                  <a:cubicBezTo>
                    <a:pt x="3493" y="1664"/>
                    <a:pt x="3438" y="1498"/>
                    <a:pt x="3438" y="1387"/>
                  </a:cubicBezTo>
                  <a:cubicBezTo>
                    <a:pt x="3383" y="1276"/>
                    <a:pt x="3383" y="1165"/>
                    <a:pt x="3383" y="1054"/>
                  </a:cubicBezTo>
                  <a:cubicBezTo>
                    <a:pt x="3383" y="777"/>
                    <a:pt x="3549" y="555"/>
                    <a:pt x="3826" y="500"/>
                  </a:cubicBezTo>
                  <a:cubicBezTo>
                    <a:pt x="4048" y="389"/>
                    <a:pt x="4325" y="389"/>
                    <a:pt x="4602" y="389"/>
                  </a:cubicBezTo>
                  <a:lnTo>
                    <a:pt x="4602" y="56"/>
                  </a:lnTo>
                  <a:lnTo>
                    <a:pt x="0" y="56"/>
                  </a:lnTo>
                  <a:lnTo>
                    <a:pt x="0" y="389"/>
                  </a:lnTo>
                  <a:cubicBezTo>
                    <a:pt x="499" y="389"/>
                    <a:pt x="943" y="666"/>
                    <a:pt x="1220" y="1054"/>
                  </a:cubicBezTo>
                  <a:cubicBezTo>
                    <a:pt x="1774" y="2163"/>
                    <a:pt x="2218" y="3272"/>
                    <a:pt x="2606" y="4381"/>
                  </a:cubicBezTo>
                  <a:lnTo>
                    <a:pt x="4159" y="8762"/>
                  </a:lnTo>
                  <a:lnTo>
                    <a:pt x="5545" y="12643"/>
                  </a:lnTo>
                  <a:lnTo>
                    <a:pt x="5822" y="12643"/>
                  </a:lnTo>
                  <a:lnTo>
                    <a:pt x="8706" y="4714"/>
                  </a:lnTo>
                  <a:lnTo>
                    <a:pt x="10868" y="10481"/>
                  </a:lnTo>
                  <a:lnTo>
                    <a:pt x="11700" y="12643"/>
                  </a:lnTo>
                  <a:lnTo>
                    <a:pt x="11977" y="12643"/>
                  </a:lnTo>
                  <a:lnTo>
                    <a:pt x="13197" y="9261"/>
                  </a:lnTo>
                  <a:lnTo>
                    <a:pt x="13918" y="7098"/>
                  </a:lnTo>
                  <a:lnTo>
                    <a:pt x="15914" y="1498"/>
                  </a:lnTo>
                  <a:cubicBezTo>
                    <a:pt x="16025" y="1165"/>
                    <a:pt x="16247" y="832"/>
                    <a:pt x="16580" y="610"/>
                  </a:cubicBezTo>
                  <a:cubicBezTo>
                    <a:pt x="16802" y="500"/>
                    <a:pt x="17079" y="389"/>
                    <a:pt x="17356" y="389"/>
                  </a:cubicBezTo>
                  <a:lnTo>
                    <a:pt x="17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3" name="Google Shape;313;p34"/>
            <p:cNvSpPr/>
            <p:nvPr/>
          </p:nvSpPr>
          <p:spPr>
            <a:xfrm>
              <a:off x="6172900" y="2671025"/>
              <a:ext cx="274500" cy="310550"/>
            </a:xfrm>
            <a:custGeom>
              <a:avLst/>
              <a:gdLst/>
              <a:ahLst/>
              <a:cxnLst/>
              <a:rect l="l" t="t" r="r" b="b"/>
              <a:pathLst>
                <a:path w="10980" h="12422" extrusionOk="0">
                  <a:moveTo>
                    <a:pt x="0" y="1"/>
                  </a:moveTo>
                  <a:lnTo>
                    <a:pt x="0" y="389"/>
                  </a:lnTo>
                  <a:cubicBezTo>
                    <a:pt x="84" y="380"/>
                    <a:pt x="165" y="375"/>
                    <a:pt x="246" y="375"/>
                  </a:cubicBezTo>
                  <a:cubicBezTo>
                    <a:pt x="647" y="375"/>
                    <a:pt x="1017" y="491"/>
                    <a:pt x="1387" y="722"/>
                  </a:cubicBezTo>
                  <a:cubicBezTo>
                    <a:pt x="1608" y="1110"/>
                    <a:pt x="1719" y="1609"/>
                    <a:pt x="1664" y="2053"/>
                  </a:cubicBezTo>
                  <a:lnTo>
                    <a:pt x="1664" y="10370"/>
                  </a:lnTo>
                  <a:cubicBezTo>
                    <a:pt x="1664" y="11036"/>
                    <a:pt x="1553" y="11535"/>
                    <a:pt x="1387" y="11701"/>
                  </a:cubicBezTo>
                  <a:cubicBezTo>
                    <a:pt x="943" y="11923"/>
                    <a:pt x="499" y="12034"/>
                    <a:pt x="0" y="12034"/>
                  </a:cubicBezTo>
                  <a:lnTo>
                    <a:pt x="0" y="12422"/>
                  </a:lnTo>
                  <a:lnTo>
                    <a:pt x="10148" y="12422"/>
                  </a:lnTo>
                  <a:lnTo>
                    <a:pt x="10980" y="9261"/>
                  </a:lnTo>
                  <a:lnTo>
                    <a:pt x="10481" y="9206"/>
                  </a:lnTo>
                  <a:cubicBezTo>
                    <a:pt x="10203" y="10037"/>
                    <a:pt x="9593" y="10758"/>
                    <a:pt x="8817" y="11257"/>
                  </a:cubicBezTo>
                  <a:cubicBezTo>
                    <a:pt x="8074" y="11536"/>
                    <a:pt x="7292" y="11659"/>
                    <a:pt x="6503" y="11659"/>
                  </a:cubicBezTo>
                  <a:cubicBezTo>
                    <a:pt x="6350" y="11659"/>
                    <a:pt x="6198" y="11655"/>
                    <a:pt x="6045" y="11646"/>
                  </a:cubicBezTo>
                  <a:cubicBezTo>
                    <a:pt x="5851" y="11660"/>
                    <a:pt x="5658" y="11667"/>
                    <a:pt x="5466" y="11667"/>
                  </a:cubicBezTo>
                  <a:cubicBezTo>
                    <a:pt x="4941" y="11667"/>
                    <a:pt x="4425" y="11616"/>
                    <a:pt x="3937" y="11535"/>
                  </a:cubicBezTo>
                  <a:cubicBezTo>
                    <a:pt x="3660" y="11479"/>
                    <a:pt x="3549" y="11257"/>
                    <a:pt x="3549" y="10925"/>
                  </a:cubicBezTo>
                  <a:lnTo>
                    <a:pt x="3549" y="6267"/>
                  </a:lnTo>
                  <a:lnTo>
                    <a:pt x="6433" y="6267"/>
                  </a:lnTo>
                  <a:cubicBezTo>
                    <a:pt x="6525" y="6258"/>
                    <a:pt x="6618" y="6253"/>
                    <a:pt x="6709" y="6253"/>
                  </a:cubicBezTo>
                  <a:cubicBezTo>
                    <a:pt x="7169" y="6253"/>
                    <a:pt x="7616" y="6368"/>
                    <a:pt x="7985" y="6600"/>
                  </a:cubicBezTo>
                  <a:cubicBezTo>
                    <a:pt x="8263" y="7043"/>
                    <a:pt x="8429" y="7542"/>
                    <a:pt x="8484" y="8041"/>
                  </a:cubicBezTo>
                  <a:lnTo>
                    <a:pt x="8928" y="8041"/>
                  </a:lnTo>
                  <a:lnTo>
                    <a:pt x="8928" y="3716"/>
                  </a:lnTo>
                  <a:lnTo>
                    <a:pt x="8484" y="3716"/>
                  </a:lnTo>
                  <a:cubicBezTo>
                    <a:pt x="8484" y="4215"/>
                    <a:pt x="8263" y="4714"/>
                    <a:pt x="7985" y="5158"/>
                  </a:cubicBezTo>
                  <a:cubicBezTo>
                    <a:pt x="7599" y="5399"/>
                    <a:pt x="7129" y="5557"/>
                    <a:pt x="6647" y="5557"/>
                  </a:cubicBezTo>
                  <a:cubicBezTo>
                    <a:pt x="6576" y="5557"/>
                    <a:pt x="6504" y="5553"/>
                    <a:pt x="6433" y="5546"/>
                  </a:cubicBezTo>
                  <a:lnTo>
                    <a:pt x="3549" y="5546"/>
                  </a:lnTo>
                  <a:lnTo>
                    <a:pt x="3549" y="1387"/>
                  </a:lnTo>
                  <a:cubicBezTo>
                    <a:pt x="3549" y="1165"/>
                    <a:pt x="3605" y="999"/>
                    <a:pt x="3660" y="888"/>
                  </a:cubicBezTo>
                  <a:cubicBezTo>
                    <a:pt x="3716" y="777"/>
                    <a:pt x="3882" y="722"/>
                    <a:pt x="4159" y="722"/>
                  </a:cubicBezTo>
                  <a:lnTo>
                    <a:pt x="6765" y="722"/>
                  </a:lnTo>
                  <a:cubicBezTo>
                    <a:pt x="6882" y="713"/>
                    <a:pt x="6999" y="708"/>
                    <a:pt x="7116" y="708"/>
                  </a:cubicBezTo>
                  <a:cubicBezTo>
                    <a:pt x="7719" y="708"/>
                    <a:pt x="8315" y="831"/>
                    <a:pt x="8873" y="1110"/>
                  </a:cubicBezTo>
                  <a:cubicBezTo>
                    <a:pt x="9261" y="1553"/>
                    <a:pt x="9482" y="2108"/>
                    <a:pt x="9538" y="2718"/>
                  </a:cubicBezTo>
                  <a:lnTo>
                    <a:pt x="10037" y="2718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4" name="Google Shape;314;p34"/>
            <p:cNvSpPr/>
            <p:nvPr/>
          </p:nvSpPr>
          <p:spPr>
            <a:xfrm>
              <a:off x="3715025" y="5107975"/>
              <a:ext cx="210750" cy="323325"/>
            </a:xfrm>
            <a:custGeom>
              <a:avLst/>
              <a:gdLst/>
              <a:ahLst/>
              <a:cxnLst/>
              <a:rect l="l" t="t" r="r" b="b"/>
              <a:pathLst>
                <a:path w="8430" h="12933" extrusionOk="0">
                  <a:moveTo>
                    <a:pt x="3814" y="1"/>
                  </a:moveTo>
                  <a:cubicBezTo>
                    <a:pt x="2932" y="1"/>
                    <a:pt x="2065" y="377"/>
                    <a:pt x="1442" y="949"/>
                  </a:cubicBezTo>
                  <a:cubicBezTo>
                    <a:pt x="832" y="1559"/>
                    <a:pt x="500" y="2446"/>
                    <a:pt x="500" y="3333"/>
                  </a:cubicBezTo>
                  <a:cubicBezTo>
                    <a:pt x="555" y="4054"/>
                    <a:pt x="832" y="4719"/>
                    <a:pt x="1331" y="5274"/>
                  </a:cubicBezTo>
                  <a:cubicBezTo>
                    <a:pt x="1664" y="5662"/>
                    <a:pt x="2052" y="5939"/>
                    <a:pt x="2496" y="6217"/>
                  </a:cubicBezTo>
                  <a:lnTo>
                    <a:pt x="4049" y="7215"/>
                  </a:lnTo>
                  <a:cubicBezTo>
                    <a:pt x="4714" y="7603"/>
                    <a:pt x="5324" y="8046"/>
                    <a:pt x="5878" y="8490"/>
                  </a:cubicBezTo>
                  <a:cubicBezTo>
                    <a:pt x="6322" y="8934"/>
                    <a:pt x="6544" y="9488"/>
                    <a:pt x="6544" y="10098"/>
                  </a:cubicBezTo>
                  <a:cubicBezTo>
                    <a:pt x="6544" y="10708"/>
                    <a:pt x="6322" y="11263"/>
                    <a:pt x="5878" y="11706"/>
                  </a:cubicBezTo>
                  <a:cubicBezTo>
                    <a:pt x="5435" y="12039"/>
                    <a:pt x="4880" y="12261"/>
                    <a:pt x="4326" y="12261"/>
                  </a:cubicBezTo>
                  <a:cubicBezTo>
                    <a:pt x="3272" y="12261"/>
                    <a:pt x="2219" y="11762"/>
                    <a:pt x="1553" y="10930"/>
                  </a:cubicBezTo>
                  <a:cubicBezTo>
                    <a:pt x="1054" y="10320"/>
                    <a:pt x="721" y="9654"/>
                    <a:pt x="444" y="8934"/>
                  </a:cubicBezTo>
                  <a:lnTo>
                    <a:pt x="1" y="8934"/>
                  </a:lnTo>
                  <a:lnTo>
                    <a:pt x="555" y="12926"/>
                  </a:lnTo>
                  <a:lnTo>
                    <a:pt x="999" y="12926"/>
                  </a:lnTo>
                  <a:cubicBezTo>
                    <a:pt x="999" y="12760"/>
                    <a:pt x="1054" y="12649"/>
                    <a:pt x="1110" y="12483"/>
                  </a:cubicBezTo>
                  <a:cubicBezTo>
                    <a:pt x="1193" y="12358"/>
                    <a:pt x="1307" y="12295"/>
                    <a:pt x="1453" y="12295"/>
                  </a:cubicBezTo>
                  <a:cubicBezTo>
                    <a:pt x="1501" y="12295"/>
                    <a:pt x="1553" y="12302"/>
                    <a:pt x="1609" y="12316"/>
                  </a:cubicBezTo>
                  <a:cubicBezTo>
                    <a:pt x="1941" y="12372"/>
                    <a:pt x="2330" y="12483"/>
                    <a:pt x="2662" y="12593"/>
                  </a:cubicBezTo>
                  <a:cubicBezTo>
                    <a:pt x="3217" y="12815"/>
                    <a:pt x="3882" y="12926"/>
                    <a:pt x="4492" y="12926"/>
                  </a:cubicBezTo>
                  <a:cubicBezTo>
                    <a:pt x="4564" y="12930"/>
                    <a:pt x="4636" y="12932"/>
                    <a:pt x="4708" y="12932"/>
                  </a:cubicBezTo>
                  <a:cubicBezTo>
                    <a:pt x="5640" y="12932"/>
                    <a:pt x="6600" y="12601"/>
                    <a:pt x="7320" y="11983"/>
                  </a:cubicBezTo>
                  <a:cubicBezTo>
                    <a:pt x="8041" y="11318"/>
                    <a:pt x="8429" y="10431"/>
                    <a:pt x="8429" y="9488"/>
                  </a:cubicBezTo>
                  <a:cubicBezTo>
                    <a:pt x="8429" y="8823"/>
                    <a:pt x="8207" y="8157"/>
                    <a:pt x="7819" y="7603"/>
                  </a:cubicBezTo>
                  <a:cubicBezTo>
                    <a:pt x="7209" y="6882"/>
                    <a:pt x="6433" y="6327"/>
                    <a:pt x="5657" y="5884"/>
                  </a:cubicBezTo>
                  <a:lnTo>
                    <a:pt x="3993" y="4830"/>
                  </a:lnTo>
                  <a:cubicBezTo>
                    <a:pt x="3494" y="4553"/>
                    <a:pt x="2995" y="4165"/>
                    <a:pt x="2607" y="3721"/>
                  </a:cubicBezTo>
                  <a:cubicBezTo>
                    <a:pt x="2330" y="3389"/>
                    <a:pt x="2163" y="2945"/>
                    <a:pt x="2163" y="2501"/>
                  </a:cubicBezTo>
                  <a:cubicBezTo>
                    <a:pt x="2163" y="2002"/>
                    <a:pt x="2330" y="1559"/>
                    <a:pt x="2718" y="1226"/>
                  </a:cubicBezTo>
                  <a:cubicBezTo>
                    <a:pt x="3106" y="949"/>
                    <a:pt x="3605" y="782"/>
                    <a:pt x="4104" y="782"/>
                  </a:cubicBezTo>
                  <a:cubicBezTo>
                    <a:pt x="4825" y="838"/>
                    <a:pt x="5490" y="1060"/>
                    <a:pt x="6100" y="1503"/>
                  </a:cubicBezTo>
                  <a:cubicBezTo>
                    <a:pt x="6877" y="2113"/>
                    <a:pt x="7376" y="3000"/>
                    <a:pt x="7542" y="3998"/>
                  </a:cubicBezTo>
                  <a:lnTo>
                    <a:pt x="8041" y="3998"/>
                  </a:lnTo>
                  <a:lnTo>
                    <a:pt x="7597" y="6"/>
                  </a:lnTo>
                  <a:lnTo>
                    <a:pt x="7209" y="6"/>
                  </a:lnTo>
                  <a:cubicBezTo>
                    <a:pt x="7209" y="172"/>
                    <a:pt x="7098" y="339"/>
                    <a:pt x="7043" y="505"/>
                  </a:cubicBezTo>
                  <a:cubicBezTo>
                    <a:pt x="6877" y="616"/>
                    <a:pt x="6710" y="671"/>
                    <a:pt x="6544" y="671"/>
                  </a:cubicBezTo>
                  <a:cubicBezTo>
                    <a:pt x="6211" y="561"/>
                    <a:pt x="5823" y="450"/>
                    <a:pt x="5490" y="339"/>
                  </a:cubicBezTo>
                  <a:cubicBezTo>
                    <a:pt x="4991" y="117"/>
                    <a:pt x="4492" y="61"/>
                    <a:pt x="3993" y="6"/>
                  </a:cubicBezTo>
                  <a:cubicBezTo>
                    <a:pt x="3933" y="2"/>
                    <a:pt x="3873" y="1"/>
                    <a:pt x="3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5" name="Google Shape;315;p34"/>
            <p:cNvSpPr/>
            <p:nvPr/>
          </p:nvSpPr>
          <p:spPr>
            <a:xfrm>
              <a:off x="1763150" y="792625"/>
              <a:ext cx="4240650" cy="4087100"/>
            </a:xfrm>
            <a:custGeom>
              <a:avLst/>
              <a:gdLst/>
              <a:ahLst/>
              <a:cxnLst/>
              <a:rect l="l" t="t" r="r" b="b"/>
              <a:pathLst>
                <a:path w="169626" h="163484" extrusionOk="0">
                  <a:moveTo>
                    <a:pt x="86393" y="36210"/>
                  </a:moveTo>
                  <a:lnTo>
                    <a:pt x="86393" y="36210"/>
                  </a:lnTo>
                  <a:cubicBezTo>
                    <a:pt x="96097" y="37153"/>
                    <a:pt x="105191" y="41201"/>
                    <a:pt x="112455" y="47744"/>
                  </a:cubicBezTo>
                  <a:lnTo>
                    <a:pt x="101587" y="55618"/>
                  </a:lnTo>
                  <a:cubicBezTo>
                    <a:pt x="97816" y="52735"/>
                    <a:pt x="93436" y="50738"/>
                    <a:pt x="88778" y="49740"/>
                  </a:cubicBezTo>
                  <a:lnTo>
                    <a:pt x="86393" y="36210"/>
                  </a:lnTo>
                  <a:close/>
                  <a:moveTo>
                    <a:pt x="75248" y="36376"/>
                  </a:moveTo>
                  <a:lnTo>
                    <a:pt x="73473" y="50017"/>
                  </a:lnTo>
                  <a:cubicBezTo>
                    <a:pt x="68982" y="51182"/>
                    <a:pt x="64823" y="53234"/>
                    <a:pt x="61218" y="56173"/>
                  </a:cubicBezTo>
                  <a:cubicBezTo>
                    <a:pt x="56450" y="52956"/>
                    <a:pt x="51625" y="49685"/>
                    <a:pt x="50184" y="48520"/>
                  </a:cubicBezTo>
                  <a:cubicBezTo>
                    <a:pt x="57060" y="41977"/>
                    <a:pt x="65821" y="37763"/>
                    <a:pt x="75248" y="36376"/>
                  </a:cubicBezTo>
                  <a:close/>
                  <a:moveTo>
                    <a:pt x="73196" y="52014"/>
                  </a:moveTo>
                  <a:lnTo>
                    <a:pt x="71754" y="63104"/>
                  </a:lnTo>
                  <a:cubicBezTo>
                    <a:pt x="71144" y="62716"/>
                    <a:pt x="67207" y="60110"/>
                    <a:pt x="62827" y="57226"/>
                  </a:cubicBezTo>
                  <a:lnTo>
                    <a:pt x="62827" y="57171"/>
                  </a:lnTo>
                  <a:cubicBezTo>
                    <a:pt x="65932" y="54842"/>
                    <a:pt x="69425" y="53067"/>
                    <a:pt x="73196" y="52014"/>
                  </a:cubicBezTo>
                  <a:close/>
                  <a:moveTo>
                    <a:pt x="89110" y="51736"/>
                  </a:moveTo>
                  <a:lnTo>
                    <a:pt x="89110" y="51736"/>
                  </a:lnTo>
                  <a:cubicBezTo>
                    <a:pt x="93047" y="52679"/>
                    <a:pt x="96763" y="54398"/>
                    <a:pt x="99979" y="56782"/>
                  </a:cubicBezTo>
                  <a:lnTo>
                    <a:pt x="91162" y="63215"/>
                  </a:lnTo>
                  <a:lnTo>
                    <a:pt x="89110" y="51736"/>
                  </a:lnTo>
                  <a:close/>
                  <a:moveTo>
                    <a:pt x="51570" y="50017"/>
                  </a:moveTo>
                  <a:lnTo>
                    <a:pt x="51570" y="50017"/>
                  </a:lnTo>
                  <a:cubicBezTo>
                    <a:pt x="56949" y="53844"/>
                    <a:pt x="70922" y="62993"/>
                    <a:pt x="71588" y="63437"/>
                  </a:cubicBezTo>
                  <a:lnTo>
                    <a:pt x="71699" y="63326"/>
                  </a:lnTo>
                  <a:lnTo>
                    <a:pt x="70867" y="70035"/>
                  </a:lnTo>
                  <a:lnTo>
                    <a:pt x="51570" y="50017"/>
                  </a:lnTo>
                  <a:close/>
                  <a:moveTo>
                    <a:pt x="111513" y="49352"/>
                  </a:moveTo>
                  <a:lnTo>
                    <a:pt x="111513" y="49352"/>
                  </a:lnTo>
                  <a:cubicBezTo>
                    <a:pt x="102197" y="66154"/>
                    <a:pt x="100422" y="69647"/>
                    <a:pt x="100145" y="70479"/>
                  </a:cubicBezTo>
                  <a:lnTo>
                    <a:pt x="92548" y="69481"/>
                  </a:lnTo>
                  <a:lnTo>
                    <a:pt x="111513" y="49352"/>
                  </a:lnTo>
                  <a:close/>
                  <a:moveTo>
                    <a:pt x="105191" y="61496"/>
                  </a:moveTo>
                  <a:lnTo>
                    <a:pt x="105191" y="61551"/>
                  </a:lnTo>
                  <a:cubicBezTo>
                    <a:pt x="107853" y="64601"/>
                    <a:pt x="109905" y="68095"/>
                    <a:pt x="111235" y="71921"/>
                  </a:cubicBezTo>
                  <a:lnTo>
                    <a:pt x="100478" y="70534"/>
                  </a:lnTo>
                  <a:cubicBezTo>
                    <a:pt x="100755" y="69814"/>
                    <a:pt x="102419" y="66597"/>
                    <a:pt x="105191" y="61496"/>
                  </a:cubicBezTo>
                  <a:close/>
                  <a:moveTo>
                    <a:pt x="57193" y="62758"/>
                  </a:moveTo>
                  <a:cubicBezTo>
                    <a:pt x="59513" y="67177"/>
                    <a:pt x="61552" y="71091"/>
                    <a:pt x="61828" y="71643"/>
                  </a:cubicBezTo>
                  <a:lnTo>
                    <a:pt x="51736" y="73251"/>
                  </a:lnTo>
                  <a:cubicBezTo>
                    <a:pt x="52896" y="69442"/>
                    <a:pt x="54714" y="65908"/>
                    <a:pt x="57193" y="62758"/>
                  </a:cubicBezTo>
                  <a:close/>
                  <a:moveTo>
                    <a:pt x="112622" y="48021"/>
                  </a:moveTo>
                  <a:cubicBezTo>
                    <a:pt x="120108" y="54897"/>
                    <a:pt x="125154" y="64047"/>
                    <a:pt x="126873" y="74028"/>
                  </a:cubicBezTo>
                  <a:lnTo>
                    <a:pt x="113232" y="72253"/>
                  </a:lnTo>
                  <a:cubicBezTo>
                    <a:pt x="111845" y="67595"/>
                    <a:pt x="109405" y="63381"/>
                    <a:pt x="106134" y="59777"/>
                  </a:cubicBezTo>
                  <a:cubicBezTo>
                    <a:pt x="107908" y="56561"/>
                    <a:pt x="110071" y="52679"/>
                    <a:pt x="112511" y="48298"/>
                  </a:cubicBezTo>
                  <a:lnTo>
                    <a:pt x="112511" y="48243"/>
                  </a:lnTo>
                  <a:lnTo>
                    <a:pt x="112622" y="48021"/>
                  </a:lnTo>
                  <a:close/>
                  <a:moveTo>
                    <a:pt x="49851" y="48853"/>
                  </a:moveTo>
                  <a:cubicBezTo>
                    <a:pt x="50905" y="50627"/>
                    <a:pt x="53622" y="55895"/>
                    <a:pt x="56228" y="60886"/>
                  </a:cubicBezTo>
                  <a:cubicBezTo>
                    <a:pt x="53178" y="64601"/>
                    <a:pt x="50960" y="68926"/>
                    <a:pt x="49740" y="73584"/>
                  </a:cubicBezTo>
                  <a:lnTo>
                    <a:pt x="36210" y="75691"/>
                  </a:lnTo>
                  <a:cubicBezTo>
                    <a:pt x="37596" y="65488"/>
                    <a:pt x="42421" y="56006"/>
                    <a:pt x="49851" y="48853"/>
                  </a:cubicBezTo>
                  <a:close/>
                  <a:moveTo>
                    <a:pt x="81735" y="6100"/>
                  </a:moveTo>
                  <a:cubicBezTo>
                    <a:pt x="122104" y="6156"/>
                    <a:pt x="155430" y="37763"/>
                    <a:pt x="157537" y="78076"/>
                  </a:cubicBezTo>
                  <a:lnTo>
                    <a:pt x="127649" y="74139"/>
                  </a:lnTo>
                  <a:cubicBezTo>
                    <a:pt x="125930" y="63825"/>
                    <a:pt x="120773" y="54454"/>
                    <a:pt x="113065" y="47411"/>
                  </a:cubicBezTo>
                  <a:lnTo>
                    <a:pt x="113287" y="47134"/>
                  </a:lnTo>
                  <a:lnTo>
                    <a:pt x="113287" y="47134"/>
                  </a:lnTo>
                  <a:lnTo>
                    <a:pt x="113010" y="47356"/>
                  </a:lnTo>
                  <a:cubicBezTo>
                    <a:pt x="105579" y="40646"/>
                    <a:pt x="96208" y="36487"/>
                    <a:pt x="86282" y="35489"/>
                  </a:cubicBezTo>
                  <a:lnTo>
                    <a:pt x="81125" y="6100"/>
                  </a:lnTo>
                  <a:close/>
                  <a:moveTo>
                    <a:pt x="81680" y="2440"/>
                  </a:moveTo>
                  <a:cubicBezTo>
                    <a:pt x="82844" y="2440"/>
                    <a:pt x="84009" y="2440"/>
                    <a:pt x="85173" y="2496"/>
                  </a:cubicBezTo>
                  <a:lnTo>
                    <a:pt x="85562" y="2496"/>
                  </a:lnTo>
                  <a:cubicBezTo>
                    <a:pt x="87003" y="2551"/>
                    <a:pt x="88445" y="2662"/>
                    <a:pt x="89887" y="2828"/>
                  </a:cubicBezTo>
                  <a:lnTo>
                    <a:pt x="90330" y="2884"/>
                  </a:lnTo>
                  <a:cubicBezTo>
                    <a:pt x="91772" y="3050"/>
                    <a:pt x="93214" y="3217"/>
                    <a:pt x="94600" y="3438"/>
                  </a:cubicBezTo>
                  <a:lnTo>
                    <a:pt x="94988" y="3494"/>
                  </a:lnTo>
                  <a:cubicBezTo>
                    <a:pt x="96430" y="3771"/>
                    <a:pt x="97872" y="4048"/>
                    <a:pt x="99258" y="4381"/>
                  </a:cubicBezTo>
                  <a:lnTo>
                    <a:pt x="99646" y="4437"/>
                  </a:lnTo>
                  <a:cubicBezTo>
                    <a:pt x="101088" y="4769"/>
                    <a:pt x="102474" y="5157"/>
                    <a:pt x="103805" y="5546"/>
                  </a:cubicBezTo>
                  <a:lnTo>
                    <a:pt x="104249" y="5656"/>
                  </a:lnTo>
                  <a:cubicBezTo>
                    <a:pt x="105635" y="6045"/>
                    <a:pt x="107021" y="6488"/>
                    <a:pt x="108352" y="6987"/>
                  </a:cubicBezTo>
                  <a:lnTo>
                    <a:pt x="108740" y="7154"/>
                  </a:lnTo>
                  <a:cubicBezTo>
                    <a:pt x="110126" y="7653"/>
                    <a:pt x="111457" y="8152"/>
                    <a:pt x="112788" y="8706"/>
                  </a:cubicBezTo>
                  <a:lnTo>
                    <a:pt x="113176" y="8873"/>
                  </a:lnTo>
                  <a:cubicBezTo>
                    <a:pt x="114452" y="9483"/>
                    <a:pt x="115782" y="10093"/>
                    <a:pt x="117058" y="10703"/>
                  </a:cubicBezTo>
                  <a:lnTo>
                    <a:pt x="117446" y="10869"/>
                  </a:lnTo>
                  <a:cubicBezTo>
                    <a:pt x="118721" y="11534"/>
                    <a:pt x="119997" y="12255"/>
                    <a:pt x="121272" y="12976"/>
                  </a:cubicBezTo>
                  <a:lnTo>
                    <a:pt x="121605" y="13198"/>
                  </a:lnTo>
                  <a:cubicBezTo>
                    <a:pt x="122880" y="13863"/>
                    <a:pt x="124100" y="14695"/>
                    <a:pt x="125320" y="15471"/>
                  </a:cubicBezTo>
                  <a:lnTo>
                    <a:pt x="125653" y="15693"/>
                  </a:lnTo>
                  <a:cubicBezTo>
                    <a:pt x="126873" y="16469"/>
                    <a:pt x="128037" y="17301"/>
                    <a:pt x="129201" y="18188"/>
                  </a:cubicBezTo>
                  <a:lnTo>
                    <a:pt x="129534" y="18410"/>
                  </a:lnTo>
                  <a:cubicBezTo>
                    <a:pt x="130643" y="19297"/>
                    <a:pt x="131808" y="20185"/>
                    <a:pt x="132917" y="21127"/>
                  </a:cubicBezTo>
                  <a:lnTo>
                    <a:pt x="133194" y="21405"/>
                  </a:lnTo>
                  <a:cubicBezTo>
                    <a:pt x="134303" y="22347"/>
                    <a:pt x="135357" y="23290"/>
                    <a:pt x="136410" y="24288"/>
                  </a:cubicBezTo>
                  <a:lnTo>
                    <a:pt x="136743" y="24565"/>
                  </a:lnTo>
                  <a:cubicBezTo>
                    <a:pt x="137796" y="25563"/>
                    <a:pt x="138795" y="26617"/>
                    <a:pt x="139793" y="27671"/>
                  </a:cubicBezTo>
                  <a:cubicBezTo>
                    <a:pt x="139904" y="27726"/>
                    <a:pt x="139959" y="27837"/>
                    <a:pt x="140070" y="27948"/>
                  </a:cubicBezTo>
                  <a:lnTo>
                    <a:pt x="140125" y="27892"/>
                  </a:lnTo>
                  <a:cubicBezTo>
                    <a:pt x="141068" y="28946"/>
                    <a:pt x="142066" y="30055"/>
                    <a:pt x="142953" y="31164"/>
                  </a:cubicBezTo>
                  <a:cubicBezTo>
                    <a:pt x="143064" y="31275"/>
                    <a:pt x="143120" y="31386"/>
                    <a:pt x="143231" y="31497"/>
                  </a:cubicBezTo>
                  <a:cubicBezTo>
                    <a:pt x="144173" y="32606"/>
                    <a:pt x="145061" y="33715"/>
                    <a:pt x="145892" y="34879"/>
                  </a:cubicBezTo>
                  <a:lnTo>
                    <a:pt x="146336" y="35545"/>
                  </a:lnTo>
                  <a:cubicBezTo>
                    <a:pt x="147223" y="36709"/>
                    <a:pt x="147999" y="37929"/>
                    <a:pt x="148776" y="39094"/>
                  </a:cubicBezTo>
                  <a:lnTo>
                    <a:pt x="148998" y="39482"/>
                  </a:lnTo>
                  <a:cubicBezTo>
                    <a:pt x="149774" y="40702"/>
                    <a:pt x="150550" y="41922"/>
                    <a:pt x="151216" y="43197"/>
                  </a:cubicBezTo>
                  <a:lnTo>
                    <a:pt x="151437" y="43530"/>
                  </a:lnTo>
                  <a:cubicBezTo>
                    <a:pt x="152158" y="44805"/>
                    <a:pt x="152824" y="46080"/>
                    <a:pt x="153434" y="47411"/>
                  </a:cubicBezTo>
                  <a:cubicBezTo>
                    <a:pt x="153489" y="47522"/>
                    <a:pt x="153545" y="47633"/>
                    <a:pt x="153600" y="47744"/>
                  </a:cubicBezTo>
                  <a:cubicBezTo>
                    <a:pt x="154210" y="49075"/>
                    <a:pt x="154820" y="50406"/>
                    <a:pt x="155374" y="51736"/>
                  </a:cubicBezTo>
                  <a:cubicBezTo>
                    <a:pt x="155430" y="51847"/>
                    <a:pt x="155485" y="51958"/>
                    <a:pt x="155541" y="52125"/>
                  </a:cubicBezTo>
                  <a:cubicBezTo>
                    <a:pt x="156040" y="53455"/>
                    <a:pt x="156594" y="54786"/>
                    <a:pt x="157038" y="56173"/>
                  </a:cubicBezTo>
                  <a:cubicBezTo>
                    <a:pt x="157093" y="56283"/>
                    <a:pt x="157149" y="56450"/>
                    <a:pt x="157204" y="56561"/>
                  </a:cubicBezTo>
                  <a:cubicBezTo>
                    <a:pt x="157648" y="57947"/>
                    <a:pt x="158036" y="59333"/>
                    <a:pt x="158424" y="60720"/>
                  </a:cubicBezTo>
                  <a:cubicBezTo>
                    <a:pt x="158480" y="60830"/>
                    <a:pt x="158535" y="60997"/>
                    <a:pt x="158591" y="61108"/>
                  </a:cubicBezTo>
                  <a:cubicBezTo>
                    <a:pt x="158923" y="62494"/>
                    <a:pt x="159311" y="63880"/>
                    <a:pt x="159589" y="65322"/>
                  </a:cubicBezTo>
                  <a:cubicBezTo>
                    <a:pt x="159589" y="65433"/>
                    <a:pt x="159644" y="65599"/>
                    <a:pt x="159700" y="65710"/>
                  </a:cubicBezTo>
                  <a:cubicBezTo>
                    <a:pt x="159977" y="67096"/>
                    <a:pt x="160199" y="68538"/>
                    <a:pt x="160476" y="69980"/>
                  </a:cubicBezTo>
                  <a:cubicBezTo>
                    <a:pt x="160476" y="70146"/>
                    <a:pt x="160476" y="70257"/>
                    <a:pt x="160531" y="70368"/>
                  </a:cubicBezTo>
                  <a:cubicBezTo>
                    <a:pt x="160698" y="71810"/>
                    <a:pt x="160864" y="73251"/>
                    <a:pt x="161030" y="74693"/>
                  </a:cubicBezTo>
                  <a:lnTo>
                    <a:pt x="161030" y="75081"/>
                  </a:lnTo>
                  <a:cubicBezTo>
                    <a:pt x="161141" y="76246"/>
                    <a:pt x="161252" y="77410"/>
                    <a:pt x="161252" y="78519"/>
                  </a:cubicBezTo>
                  <a:lnTo>
                    <a:pt x="158258" y="78131"/>
                  </a:lnTo>
                  <a:cubicBezTo>
                    <a:pt x="158202" y="77189"/>
                    <a:pt x="158147" y="76301"/>
                    <a:pt x="158092" y="75359"/>
                  </a:cubicBezTo>
                  <a:lnTo>
                    <a:pt x="158036" y="74970"/>
                  </a:lnTo>
                  <a:cubicBezTo>
                    <a:pt x="157925" y="73584"/>
                    <a:pt x="157759" y="72198"/>
                    <a:pt x="157537" y="70812"/>
                  </a:cubicBezTo>
                  <a:lnTo>
                    <a:pt x="157482" y="70423"/>
                  </a:lnTo>
                  <a:cubicBezTo>
                    <a:pt x="157260" y="69037"/>
                    <a:pt x="157038" y="67706"/>
                    <a:pt x="156761" y="66320"/>
                  </a:cubicBezTo>
                  <a:cubicBezTo>
                    <a:pt x="156761" y="66209"/>
                    <a:pt x="156705" y="66043"/>
                    <a:pt x="156650" y="65932"/>
                  </a:cubicBezTo>
                  <a:cubicBezTo>
                    <a:pt x="156373" y="64546"/>
                    <a:pt x="156040" y="63215"/>
                    <a:pt x="155707" y="61884"/>
                  </a:cubicBezTo>
                  <a:cubicBezTo>
                    <a:pt x="155652" y="61773"/>
                    <a:pt x="155596" y="61607"/>
                    <a:pt x="155596" y="61496"/>
                  </a:cubicBezTo>
                  <a:cubicBezTo>
                    <a:pt x="155208" y="60165"/>
                    <a:pt x="154820" y="58834"/>
                    <a:pt x="154376" y="57503"/>
                  </a:cubicBezTo>
                  <a:cubicBezTo>
                    <a:pt x="154321" y="57392"/>
                    <a:pt x="154265" y="57282"/>
                    <a:pt x="154210" y="57115"/>
                  </a:cubicBezTo>
                  <a:cubicBezTo>
                    <a:pt x="153766" y="55840"/>
                    <a:pt x="153267" y="54509"/>
                    <a:pt x="152768" y="53234"/>
                  </a:cubicBezTo>
                  <a:cubicBezTo>
                    <a:pt x="152713" y="53123"/>
                    <a:pt x="152657" y="53012"/>
                    <a:pt x="152602" y="52845"/>
                  </a:cubicBezTo>
                  <a:cubicBezTo>
                    <a:pt x="152103" y="51570"/>
                    <a:pt x="151493" y="50295"/>
                    <a:pt x="150938" y="49075"/>
                  </a:cubicBezTo>
                  <a:lnTo>
                    <a:pt x="150717" y="48687"/>
                  </a:lnTo>
                  <a:cubicBezTo>
                    <a:pt x="150107" y="47467"/>
                    <a:pt x="149497" y="46247"/>
                    <a:pt x="148831" y="45027"/>
                  </a:cubicBezTo>
                  <a:cubicBezTo>
                    <a:pt x="148776" y="44916"/>
                    <a:pt x="148720" y="44750"/>
                    <a:pt x="148609" y="44639"/>
                  </a:cubicBezTo>
                  <a:cubicBezTo>
                    <a:pt x="147944" y="43419"/>
                    <a:pt x="147223" y="42254"/>
                    <a:pt x="146502" y="41090"/>
                  </a:cubicBezTo>
                  <a:cubicBezTo>
                    <a:pt x="146447" y="40979"/>
                    <a:pt x="146336" y="40868"/>
                    <a:pt x="146280" y="40757"/>
                  </a:cubicBezTo>
                  <a:cubicBezTo>
                    <a:pt x="145560" y="39593"/>
                    <a:pt x="144728" y="38428"/>
                    <a:pt x="143951" y="37319"/>
                  </a:cubicBezTo>
                  <a:lnTo>
                    <a:pt x="143508" y="36654"/>
                  </a:lnTo>
                  <a:cubicBezTo>
                    <a:pt x="142676" y="35545"/>
                    <a:pt x="141789" y="34491"/>
                    <a:pt x="140957" y="33382"/>
                  </a:cubicBezTo>
                  <a:lnTo>
                    <a:pt x="140680" y="33105"/>
                  </a:lnTo>
                  <a:cubicBezTo>
                    <a:pt x="139793" y="31996"/>
                    <a:pt x="138850" y="30998"/>
                    <a:pt x="137907" y="29944"/>
                  </a:cubicBezTo>
                  <a:lnTo>
                    <a:pt x="137630" y="29667"/>
                  </a:lnTo>
                  <a:cubicBezTo>
                    <a:pt x="136687" y="28669"/>
                    <a:pt x="135689" y="27671"/>
                    <a:pt x="134691" y="26728"/>
                  </a:cubicBezTo>
                  <a:lnTo>
                    <a:pt x="134414" y="26395"/>
                  </a:lnTo>
                  <a:cubicBezTo>
                    <a:pt x="133416" y="25453"/>
                    <a:pt x="132362" y="24565"/>
                    <a:pt x="131309" y="23623"/>
                  </a:cubicBezTo>
                  <a:lnTo>
                    <a:pt x="130976" y="23401"/>
                  </a:lnTo>
                  <a:cubicBezTo>
                    <a:pt x="129922" y="22514"/>
                    <a:pt x="128869" y="21626"/>
                    <a:pt x="127760" y="20795"/>
                  </a:cubicBezTo>
                  <a:lnTo>
                    <a:pt x="127427" y="20517"/>
                  </a:lnTo>
                  <a:cubicBezTo>
                    <a:pt x="126318" y="19686"/>
                    <a:pt x="125154" y="18909"/>
                    <a:pt x="124045" y="18133"/>
                  </a:cubicBezTo>
                  <a:lnTo>
                    <a:pt x="123656" y="17911"/>
                  </a:lnTo>
                  <a:cubicBezTo>
                    <a:pt x="122492" y="17190"/>
                    <a:pt x="121327" y="16414"/>
                    <a:pt x="120163" y="15749"/>
                  </a:cubicBezTo>
                  <a:lnTo>
                    <a:pt x="119775" y="15527"/>
                  </a:lnTo>
                  <a:cubicBezTo>
                    <a:pt x="118610" y="14861"/>
                    <a:pt x="117390" y="14196"/>
                    <a:pt x="116115" y="13586"/>
                  </a:cubicBezTo>
                  <a:lnTo>
                    <a:pt x="115782" y="13364"/>
                  </a:lnTo>
                  <a:cubicBezTo>
                    <a:pt x="114507" y="12754"/>
                    <a:pt x="113287" y="12200"/>
                    <a:pt x="112012" y="11645"/>
                  </a:cubicBezTo>
                  <a:cubicBezTo>
                    <a:pt x="111845" y="11590"/>
                    <a:pt x="111734" y="11534"/>
                    <a:pt x="111624" y="11479"/>
                  </a:cubicBezTo>
                  <a:cubicBezTo>
                    <a:pt x="110348" y="10924"/>
                    <a:pt x="109073" y="10425"/>
                    <a:pt x="107742" y="9926"/>
                  </a:cubicBezTo>
                  <a:lnTo>
                    <a:pt x="107354" y="9815"/>
                  </a:lnTo>
                  <a:cubicBezTo>
                    <a:pt x="106078" y="9316"/>
                    <a:pt x="104748" y="8928"/>
                    <a:pt x="103417" y="8540"/>
                  </a:cubicBezTo>
                  <a:lnTo>
                    <a:pt x="103029" y="8374"/>
                  </a:lnTo>
                  <a:cubicBezTo>
                    <a:pt x="101698" y="8041"/>
                    <a:pt x="100367" y="7653"/>
                    <a:pt x="98981" y="7375"/>
                  </a:cubicBezTo>
                  <a:lnTo>
                    <a:pt x="98593" y="7265"/>
                  </a:lnTo>
                  <a:cubicBezTo>
                    <a:pt x="97262" y="6932"/>
                    <a:pt x="95875" y="6710"/>
                    <a:pt x="94545" y="6433"/>
                  </a:cubicBezTo>
                  <a:lnTo>
                    <a:pt x="94101" y="6377"/>
                  </a:lnTo>
                  <a:cubicBezTo>
                    <a:pt x="92770" y="6156"/>
                    <a:pt x="91384" y="5989"/>
                    <a:pt x="89998" y="5823"/>
                  </a:cubicBezTo>
                  <a:lnTo>
                    <a:pt x="89609" y="5767"/>
                  </a:lnTo>
                  <a:cubicBezTo>
                    <a:pt x="88223" y="5656"/>
                    <a:pt x="86837" y="5546"/>
                    <a:pt x="85451" y="5490"/>
                  </a:cubicBezTo>
                  <a:lnTo>
                    <a:pt x="85007" y="5490"/>
                  </a:lnTo>
                  <a:cubicBezTo>
                    <a:pt x="83898" y="5435"/>
                    <a:pt x="82789" y="5379"/>
                    <a:pt x="81680" y="5379"/>
                  </a:cubicBezTo>
                  <a:lnTo>
                    <a:pt x="80959" y="5379"/>
                  </a:lnTo>
                  <a:lnTo>
                    <a:pt x="80848" y="4658"/>
                  </a:lnTo>
                  <a:lnTo>
                    <a:pt x="80460" y="2440"/>
                  </a:lnTo>
                  <a:close/>
                  <a:moveTo>
                    <a:pt x="79296" y="6156"/>
                  </a:moveTo>
                  <a:lnTo>
                    <a:pt x="75359" y="35711"/>
                  </a:lnTo>
                  <a:cubicBezTo>
                    <a:pt x="54564" y="38594"/>
                    <a:pt x="38262" y="55008"/>
                    <a:pt x="35545" y="75858"/>
                  </a:cubicBezTo>
                  <a:lnTo>
                    <a:pt x="5823" y="80571"/>
                  </a:lnTo>
                  <a:lnTo>
                    <a:pt x="5823" y="80571"/>
                  </a:lnTo>
                  <a:cubicBezTo>
                    <a:pt x="6599" y="40203"/>
                    <a:pt x="38872" y="7486"/>
                    <a:pt x="79296" y="6156"/>
                  </a:cubicBezTo>
                  <a:close/>
                  <a:moveTo>
                    <a:pt x="79739" y="2496"/>
                  </a:moveTo>
                  <a:lnTo>
                    <a:pt x="79351" y="5490"/>
                  </a:lnTo>
                  <a:cubicBezTo>
                    <a:pt x="78353" y="5490"/>
                    <a:pt x="77299" y="5546"/>
                    <a:pt x="76301" y="5656"/>
                  </a:cubicBezTo>
                  <a:lnTo>
                    <a:pt x="75913" y="5656"/>
                  </a:lnTo>
                  <a:cubicBezTo>
                    <a:pt x="74527" y="5767"/>
                    <a:pt x="73140" y="5878"/>
                    <a:pt x="71754" y="6045"/>
                  </a:cubicBezTo>
                  <a:lnTo>
                    <a:pt x="71311" y="6100"/>
                  </a:lnTo>
                  <a:cubicBezTo>
                    <a:pt x="69924" y="6322"/>
                    <a:pt x="68593" y="6544"/>
                    <a:pt x="67207" y="6821"/>
                  </a:cubicBezTo>
                  <a:lnTo>
                    <a:pt x="66819" y="6876"/>
                  </a:lnTo>
                  <a:cubicBezTo>
                    <a:pt x="65433" y="7154"/>
                    <a:pt x="64102" y="7486"/>
                    <a:pt x="62771" y="7819"/>
                  </a:cubicBezTo>
                  <a:lnTo>
                    <a:pt x="62383" y="7930"/>
                  </a:lnTo>
                  <a:cubicBezTo>
                    <a:pt x="61052" y="8263"/>
                    <a:pt x="59721" y="8651"/>
                    <a:pt x="58390" y="9094"/>
                  </a:cubicBezTo>
                  <a:lnTo>
                    <a:pt x="57670" y="9316"/>
                  </a:lnTo>
                  <a:cubicBezTo>
                    <a:pt x="56339" y="9760"/>
                    <a:pt x="55008" y="10203"/>
                    <a:pt x="53733" y="10703"/>
                  </a:cubicBezTo>
                  <a:lnTo>
                    <a:pt x="53344" y="10869"/>
                  </a:lnTo>
                  <a:cubicBezTo>
                    <a:pt x="52069" y="11368"/>
                    <a:pt x="50794" y="11922"/>
                    <a:pt x="49518" y="12477"/>
                  </a:cubicBezTo>
                  <a:lnTo>
                    <a:pt x="49186" y="12699"/>
                  </a:lnTo>
                  <a:cubicBezTo>
                    <a:pt x="47910" y="13253"/>
                    <a:pt x="46690" y="13863"/>
                    <a:pt x="45470" y="14473"/>
                  </a:cubicBezTo>
                  <a:lnTo>
                    <a:pt x="45082" y="14695"/>
                  </a:lnTo>
                  <a:cubicBezTo>
                    <a:pt x="43918" y="15360"/>
                    <a:pt x="42698" y="16081"/>
                    <a:pt x="41533" y="16802"/>
                  </a:cubicBezTo>
                  <a:lnTo>
                    <a:pt x="41145" y="17024"/>
                  </a:lnTo>
                  <a:cubicBezTo>
                    <a:pt x="39981" y="17745"/>
                    <a:pt x="38816" y="18466"/>
                    <a:pt x="37707" y="19297"/>
                  </a:cubicBezTo>
                  <a:lnTo>
                    <a:pt x="37375" y="19519"/>
                  </a:lnTo>
                  <a:cubicBezTo>
                    <a:pt x="36210" y="20351"/>
                    <a:pt x="35156" y="21183"/>
                    <a:pt x="34047" y="22015"/>
                  </a:cubicBezTo>
                  <a:lnTo>
                    <a:pt x="33715" y="22292"/>
                  </a:lnTo>
                  <a:cubicBezTo>
                    <a:pt x="32661" y="23179"/>
                    <a:pt x="31608" y="24066"/>
                    <a:pt x="30554" y="24954"/>
                  </a:cubicBezTo>
                  <a:lnTo>
                    <a:pt x="30277" y="25231"/>
                  </a:lnTo>
                  <a:cubicBezTo>
                    <a:pt x="29223" y="26173"/>
                    <a:pt x="28225" y="27116"/>
                    <a:pt x="27282" y="28114"/>
                  </a:cubicBezTo>
                  <a:lnTo>
                    <a:pt x="26950" y="28447"/>
                  </a:lnTo>
                  <a:cubicBezTo>
                    <a:pt x="26007" y="29390"/>
                    <a:pt x="25064" y="30443"/>
                    <a:pt x="24122" y="31497"/>
                  </a:cubicBezTo>
                  <a:lnTo>
                    <a:pt x="23844" y="31774"/>
                  </a:lnTo>
                  <a:cubicBezTo>
                    <a:pt x="22957" y="32828"/>
                    <a:pt x="22070" y="33881"/>
                    <a:pt x="21238" y="34990"/>
                  </a:cubicBezTo>
                  <a:lnTo>
                    <a:pt x="20961" y="35323"/>
                  </a:lnTo>
                  <a:cubicBezTo>
                    <a:pt x="20129" y="36432"/>
                    <a:pt x="19297" y="37541"/>
                    <a:pt x="18521" y="38650"/>
                  </a:cubicBezTo>
                  <a:lnTo>
                    <a:pt x="18299" y="39038"/>
                  </a:lnTo>
                  <a:cubicBezTo>
                    <a:pt x="17523" y="40147"/>
                    <a:pt x="16747" y="41312"/>
                    <a:pt x="16026" y="42476"/>
                  </a:cubicBezTo>
                  <a:lnTo>
                    <a:pt x="15860" y="42809"/>
                  </a:lnTo>
                  <a:cubicBezTo>
                    <a:pt x="15139" y="44029"/>
                    <a:pt x="14473" y="45249"/>
                    <a:pt x="13808" y="46469"/>
                  </a:cubicBezTo>
                  <a:lnTo>
                    <a:pt x="13641" y="46801"/>
                  </a:lnTo>
                  <a:cubicBezTo>
                    <a:pt x="12976" y="48077"/>
                    <a:pt x="12366" y="49297"/>
                    <a:pt x="11812" y="50572"/>
                  </a:cubicBezTo>
                  <a:cubicBezTo>
                    <a:pt x="11756" y="50683"/>
                    <a:pt x="11701" y="50794"/>
                    <a:pt x="11645" y="50960"/>
                  </a:cubicBezTo>
                  <a:cubicBezTo>
                    <a:pt x="11091" y="52180"/>
                    <a:pt x="10536" y="53455"/>
                    <a:pt x="10037" y="54786"/>
                  </a:cubicBezTo>
                  <a:lnTo>
                    <a:pt x="9926" y="55174"/>
                  </a:lnTo>
                  <a:cubicBezTo>
                    <a:pt x="9427" y="56450"/>
                    <a:pt x="8984" y="57781"/>
                    <a:pt x="8540" y="59111"/>
                  </a:cubicBezTo>
                  <a:lnTo>
                    <a:pt x="8374" y="59500"/>
                  </a:lnTo>
                  <a:cubicBezTo>
                    <a:pt x="7985" y="60830"/>
                    <a:pt x="7653" y="62161"/>
                    <a:pt x="7265" y="63492"/>
                  </a:cubicBezTo>
                  <a:cubicBezTo>
                    <a:pt x="7265" y="63603"/>
                    <a:pt x="7209" y="63769"/>
                    <a:pt x="7209" y="63880"/>
                  </a:cubicBezTo>
                  <a:cubicBezTo>
                    <a:pt x="6876" y="65211"/>
                    <a:pt x="6599" y="66597"/>
                    <a:pt x="6322" y="67928"/>
                  </a:cubicBezTo>
                  <a:lnTo>
                    <a:pt x="6266" y="68372"/>
                  </a:lnTo>
                  <a:cubicBezTo>
                    <a:pt x="5989" y="69703"/>
                    <a:pt x="5823" y="71089"/>
                    <a:pt x="5601" y="72475"/>
                  </a:cubicBezTo>
                  <a:cubicBezTo>
                    <a:pt x="5601" y="72586"/>
                    <a:pt x="5601" y="72752"/>
                    <a:pt x="5601" y="72863"/>
                  </a:cubicBezTo>
                  <a:cubicBezTo>
                    <a:pt x="5435" y="74250"/>
                    <a:pt x="5268" y="75636"/>
                    <a:pt x="5213" y="77022"/>
                  </a:cubicBezTo>
                  <a:lnTo>
                    <a:pt x="5213" y="77466"/>
                  </a:lnTo>
                  <a:cubicBezTo>
                    <a:pt x="5157" y="78519"/>
                    <a:pt x="5102" y="79573"/>
                    <a:pt x="5047" y="80626"/>
                  </a:cubicBezTo>
                  <a:lnTo>
                    <a:pt x="2052" y="81126"/>
                  </a:lnTo>
                  <a:cubicBezTo>
                    <a:pt x="2108" y="79850"/>
                    <a:pt x="2163" y="78575"/>
                    <a:pt x="2219" y="77244"/>
                  </a:cubicBezTo>
                  <a:lnTo>
                    <a:pt x="2219" y="76856"/>
                  </a:lnTo>
                  <a:cubicBezTo>
                    <a:pt x="2329" y="75414"/>
                    <a:pt x="2440" y="73972"/>
                    <a:pt x="2607" y="72531"/>
                  </a:cubicBezTo>
                  <a:cubicBezTo>
                    <a:pt x="2607" y="72420"/>
                    <a:pt x="2607" y="72253"/>
                    <a:pt x="2662" y="72142"/>
                  </a:cubicBezTo>
                  <a:cubicBezTo>
                    <a:pt x="2829" y="70701"/>
                    <a:pt x="3050" y="69259"/>
                    <a:pt x="3328" y="67873"/>
                  </a:cubicBezTo>
                  <a:lnTo>
                    <a:pt x="3383" y="67429"/>
                  </a:lnTo>
                  <a:cubicBezTo>
                    <a:pt x="3660" y="66043"/>
                    <a:pt x="3938" y="64601"/>
                    <a:pt x="4326" y="63215"/>
                  </a:cubicBezTo>
                  <a:cubicBezTo>
                    <a:pt x="4326" y="63048"/>
                    <a:pt x="4381" y="62938"/>
                    <a:pt x="4381" y="62827"/>
                  </a:cubicBezTo>
                  <a:cubicBezTo>
                    <a:pt x="4769" y="61440"/>
                    <a:pt x="5157" y="60054"/>
                    <a:pt x="5546" y="58668"/>
                  </a:cubicBezTo>
                  <a:cubicBezTo>
                    <a:pt x="5601" y="58501"/>
                    <a:pt x="5657" y="58391"/>
                    <a:pt x="5657" y="58280"/>
                  </a:cubicBezTo>
                  <a:cubicBezTo>
                    <a:pt x="6100" y="56893"/>
                    <a:pt x="6599" y="55507"/>
                    <a:pt x="7043" y="54176"/>
                  </a:cubicBezTo>
                  <a:lnTo>
                    <a:pt x="7209" y="53788"/>
                  </a:lnTo>
                  <a:cubicBezTo>
                    <a:pt x="7708" y="52402"/>
                    <a:pt x="8263" y="51071"/>
                    <a:pt x="8873" y="49796"/>
                  </a:cubicBezTo>
                  <a:lnTo>
                    <a:pt x="9039" y="49407"/>
                  </a:lnTo>
                  <a:cubicBezTo>
                    <a:pt x="9594" y="48077"/>
                    <a:pt x="10259" y="46746"/>
                    <a:pt x="10924" y="45470"/>
                  </a:cubicBezTo>
                  <a:cubicBezTo>
                    <a:pt x="10980" y="45360"/>
                    <a:pt x="11035" y="45249"/>
                    <a:pt x="11091" y="45138"/>
                  </a:cubicBezTo>
                  <a:cubicBezTo>
                    <a:pt x="11812" y="43862"/>
                    <a:pt x="12477" y="42587"/>
                    <a:pt x="13198" y="41367"/>
                  </a:cubicBezTo>
                  <a:lnTo>
                    <a:pt x="13420" y="40979"/>
                  </a:lnTo>
                  <a:cubicBezTo>
                    <a:pt x="14141" y="39759"/>
                    <a:pt x="14917" y="38539"/>
                    <a:pt x="15749" y="37375"/>
                  </a:cubicBezTo>
                  <a:lnTo>
                    <a:pt x="15970" y="36986"/>
                  </a:lnTo>
                  <a:cubicBezTo>
                    <a:pt x="16802" y="35822"/>
                    <a:pt x="17634" y="34657"/>
                    <a:pt x="18521" y="33493"/>
                  </a:cubicBezTo>
                  <a:lnTo>
                    <a:pt x="18798" y="33160"/>
                  </a:lnTo>
                  <a:cubicBezTo>
                    <a:pt x="19741" y="32051"/>
                    <a:pt x="20684" y="30887"/>
                    <a:pt x="21626" y="29833"/>
                  </a:cubicBezTo>
                  <a:lnTo>
                    <a:pt x="21904" y="29500"/>
                  </a:lnTo>
                  <a:cubicBezTo>
                    <a:pt x="22846" y="28447"/>
                    <a:pt x="23844" y="27393"/>
                    <a:pt x="24843" y="26340"/>
                  </a:cubicBezTo>
                  <a:lnTo>
                    <a:pt x="25120" y="26063"/>
                  </a:lnTo>
                  <a:cubicBezTo>
                    <a:pt x="26173" y="25009"/>
                    <a:pt x="27227" y="24011"/>
                    <a:pt x="28281" y="23068"/>
                  </a:cubicBezTo>
                  <a:cubicBezTo>
                    <a:pt x="28336" y="22957"/>
                    <a:pt x="28447" y="22846"/>
                    <a:pt x="28558" y="22791"/>
                  </a:cubicBezTo>
                  <a:cubicBezTo>
                    <a:pt x="29667" y="21793"/>
                    <a:pt x="30720" y="20906"/>
                    <a:pt x="31885" y="20018"/>
                  </a:cubicBezTo>
                  <a:lnTo>
                    <a:pt x="32218" y="19741"/>
                  </a:lnTo>
                  <a:cubicBezTo>
                    <a:pt x="33327" y="18854"/>
                    <a:pt x="34491" y="17967"/>
                    <a:pt x="35656" y="17135"/>
                  </a:cubicBezTo>
                  <a:lnTo>
                    <a:pt x="35988" y="16913"/>
                  </a:lnTo>
                  <a:cubicBezTo>
                    <a:pt x="37208" y="16081"/>
                    <a:pt x="38373" y="15250"/>
                    <a:pt x="39593" y="14473"/>
                  </a:cubicBezTo>
                  <a:lnTo>
                    <a:pt x="39981" y="14251"/>
                  </a:lnTo>
                  <a:cubicBezTo>
                    <a:pt x="41201" y="13531"/>
                    <a:pt x="42421" y="12810"/>
                    <a:pt x="43696" y="12089"/>
                  </a:cubicBezTo>
                  <a:lnTo>
                    <a:pt x="44084" y="11922"/>
                  </a:lnTo>
                  <a:cubicBezTo>
                    <a:pt x="45359" y="11202"/>
                    <a:pt x="46635" y="10592"/>
                    <a:pt x="47910" y="9982"/>
                  </a:cubicBezTo>
                  <a:lnTo>
                    <a:pt x="48298" y="9760"/>
                  </a:lnTo>
                  <a:cubicBezTo>
                    <a:pt x="49629" y="9150"/>
                    <a:pt x="50960" y="8595"/>
                    <a:pt x="52291" y="8041"/>
                  </a:cubicBezTo>
                  <a:lnTo>
                    <a:pt x="52679" y="7930"/>
                  </a:lnTo>
                  <a:cubicBezTo>
                    <a:pt x="54010" y="7375"/>
                    <a:pt x="55341" y="6876"/>
                    <a:pt x="56727" y="6433"/>
                  </a:cubicBezTo>
                  <a:lnTo>
                    <a:pt x="57503" y="6211"/>
                  </a:lnTo>
                  <a:cubicBezTo>
                    <a:pt x="58890" y="5767"/>
                    <a:pt x="60276" y="5324"/>
                    <a:pt x="61662" y="4991"/>
                  </a:cubicBezTo>
                  <a:lnTo>
                    <a:pt x="62050" y="4880"/>
                  </a:lnTo>
                  <a:cubicBezTo>
                    <a:pt x="63437" y="4547"/>
                    <a:pt x="64878" y="4215"/>
                    <a:pt x="66265" y="3938"/>
                  </a:cubicBezTo>
                  <a:lnTo>
                    <a:pt x="66708" y="3827"/>
                  </a:lnTo>
                  <a:cubicBezTo>
                    <a:pt x="68094" y="3605"/>
                    <a:pt x="69536" y="3328"/>
                    <a:pt x="70978" y="3161"/>
                  </a:cubicBezTo>
                  <a:lnTo>
                    <a:pt x="71366" y="3106"/>
                  </a:lnTo>
                  <a:cubicBezTo>
                    <a:pt x="72808" y="2939"/>
                    <a:pt x="74249" y="2773"/>
                    <a:pt x="75691" y="2662"/>
                  </a:cubicBezTo>
                  <a:lnTo>
                    <a:pt x="76079" y="2662"/>
                  </a:lnTo>
                  <a:cubicBezTo>
                    <a:pt x="77299" y="2551"/>
                    <a:pt x="78519" y="2496"/>
                    <a:pt x="79739" y="2496"/>
                  </a:cubicBezTo>
                  <a:close/>
                  <a:moveTo>
                    <a:pt x="70922" y="70479"/>
                  </a:moveTo>
                  <a:lnTo>
                    <a:pt x="81683" y="82012"/>
                  </a:lnTo>
                  <a:lnTo>
                    <a:pt x="81683" y="82012"/>
                  </a:lnTo>
                  <a:lnTo>
                    <a:pt x="1165" y="81514"/>
                  </a:lnTo>
                  <a:lnTo>
                    <a:pt x="62050" y="71865"/>
                  </a:lnTo>
                  <a:lnTo>
                    <a:pt x="70922" y="70479"/>
                  </a:lnTo>
                  <a:close/>
                  <a:moveTo>
                    <a:pt x="80072" y="1220"/>
                  </a:moveTo>
                  <a:lnTo>
                    <a:pt x="90996" y="63492"/>
                  </a:lnTo>
                  <a:lnTo>
                    <a:pt x="92049" y="69592"/>
                  </a:lnTo>
                  <a:lnTo>
                    <a:pt x="81735" y="82013"/>
                  </a:lnTo>
                  <a:lnTo>
                    <a:pt x="81735" y="82040"/>
                  </a:lnTo>
                  <a:lnTo>
                    <a:pt x="81734" y="82014"/>
                  </a:lnTo>
                  <a:lnTo>
                    <a:pt x="81735" y="82013"/>
                  </a:lnTo>
                  <a:lnTo>
                    <a:pt x="81734" y="82013"/>
                  </a:lnTo>
                  <a:lnTo>
                    <a:pt x="81734" y="82013"/>
                  </a:lnTo>
                  <a:lnTo>
                    <a:pt x="80072" y="1220"/>
                  </a:lnTo>
                  <a:close/>
                  <a:moveTo>
                    <a:pt x="161807" y="78797"/>
                  </a:moveTo>
                  <a:lnTo>
                    <a:pt x="98593" y="92216"/>
                  </a:lnTo>
                  <a:lnTo>
                    <a:pt x="92105" y="93602"/>
                  </a:lnTo>
                  <a:lnTo>
                    <a:pt x="81957" y="81791"/>
                  </a:lnTo>
                  <a:lnTo>
                    <a:pt x="161807" y="78797"/>
                  </a:lnTo>
                  <a:close/>
                  <a:moveTo>
                    <a:pt x="51515" y="89831"/>
                  </a:moveTo>
                  <a:lnTo>
                    <a:pt x="63048" y="91717"/>
                  </a:lnTo>
                  <a:lnTo>
                    <a:pt x="56561" y="100423"/>
                  </a:lnTo>
                  <a:cubicBezTo>
                    <a:pt x="54232" y="97262"/>
                    <a:pt x="52513" y="93658"/>
                    <a:pt x="51515" y="89831"/>
                  </a:cubicBezTo>
                  <a:close/>
                  <a:moveTo>
                    <a:pt x="112012" y="89610"/>
                  </a:moveTo>
                  <a:lnTo>
                    <a:pt x="112012" y="89610"/>
                  </a:lnTo>
                  <a:cubicBezTo>
                    <a:pt x="110847" y="94267"/>
                    <a:pt x="108629" y="98593"/>
                    <a:pt x="105524" y="102252"/>
                  </a:cubicBezTo>
                  <a:lnTo>
                    <a:pt x="98870" y="92382"/>
                  </a:lnTo>
                  <a:lnTo>
                    <a:pt x="112012" y="89610"/>
                  </a:lnTo>
                  <a:close/>
                  <a:moveTo>
                    <a:pt x="63492" y="91772"/>
                  </a:moveTo>
                  <a:lnTo>
                    <a:pt x="70534" y="92881"/>
                  </a:lnTo>
                  <a:lnTo>
                    <a:pt x="49075" y="111069"/>
                  </a:lnTo>
                  <a:lnTo>
                    <a:pt x="63492" y="91772"/>
                  </a:lnTo>
                  <a:close/>
                  <a:moveTo>
                    <a:pt x="71810" y="100811"/>
                  </a:moveTo>
                  <a:lnTo>
                    <a:pt x="73307" y="112067"/>
                  </a:lnTo>
                  <a:cubicBezTo>
                    <a:pt x="68982" y="110847"/>
                    <a:pt x="64989" y="108685"/>
                    <a:pt x="61551" y="105801"/>
                  </a:cubicBezTo>
                  <a:lnTo>
                    <a:pt x="71810" y="100811"/>
                  </a:lnTo>
                  <a:close/>
                  <a:moveTo>
                    <a:pt x="91051" y="100755"/>
                  </a:moveTo>
                  <a:lnTo>
                    <a:pt x="100866" y="106633"/>
                  </a:lnTo>
                  <a:cubicBezTo>
                    <a:pt x="97317" y="109350"/>
                    <a:pt x="93325" y="111291"/>
                    <a:pt x="88999" y="112345"/>
                  </a:cubicBezTo>
                  <a:lnTo>
                    <a:pt x="91051" y="100755"/>
                  </a:lnTo>
                  <a:close/>
                  <a:moveTo>
                    <a:pt x="36210" y="87336"/>
                  </a:moveTo>
                  <a:lnTo>
                    <a:pt x="49518" y="89499"/>
                  </a:lnTo>
                  <a:cubicBezTo>
                    <a:pt x="50572" y="93990"/>
                    <a:pt x="52568" y="98260"/>
                    <a:pt x="55396" y="101975"/>
                  </a:cubicBezTo>
                  <a:lnTo>
                    <a:pt x="47578" y="112455"/>
                  </a:lnTo>
                  <a:cubicBezTo>
                    <a:pt x="41312" y="105469"/>
                    <a:pt x="37319" y="96707"/>
                    <a:pt x="36210" y="87336"/>
                  </a:cubicBezTo>
                  <a:close/>
                  <a:moveTo>
                    <a:pt x="92216" y="93990"/>
                  </a:moveTo>
                  <a:lnTo>
                    <a:pt x="111956" y="112844"/>
                  </a:lnTo>
                  <a:lnTo>
                    <a:pt x="111956" y="112844"/>
                  </a:lnTo>
                  <a:lnTo>
                    <a:pt x="91107" y="100367"/>
                  </a:lnTo>
                  <a:lnTo>
                    <a:pt x="92216" y="93990"/>
                  </a:lnTo>
                  <a:close/>
                  <a:moveTo>
                    <a:pt x="59777" y="106689"/>
                  </a:moveTo>
                  <a:cubicBezTo>
                    <a:pt x="63714" y="110182"/>
                    <a:pt x="68427" y="112733"/>
                    <a:pt x="73529" y="114064"/>
                  </a:cubicBezTo>
                  <a:lnTo>
                    <a:pt x="73584" y="114064"/>
                  </a:lnTo>
                  <a:lnTo>
                    <a:pt x="75303" y="127261"/>
                  </a:lnTo>
                  <a:cubicBezTo>
                    <a:pt x="64656" y="125708"/>
                    <a:pt x="54897" y="120551"/>
                    <a:pt x="47688" y="112566"/>
                  </a:cubicBezTo>
                  <a:lnTo>
                    <a:pt x="59777" y="106689"/>
                  </a:lnTo>
                  <a:close/>
                  <a:moveTo>
                    <a:pt x="127372" y="86338"/>
                  </a:moveTo>
                  <a:lnTo>
                    <a:pt x="127372" y="86338"/>
                  </a:lnTo>
                  <a:cubicBezTo>
                    <a:pt x="125209" y="108075"/>
                    <a:pt x="108075" y="125265"/>
                    <a:pt x="86338" y="127483"/>
                  </a:cubicBezTo>
                  <a:lnTo>
                    <a:pt x="88667" y="114341"/>
                  </a:lnTo>
                  <a:cubicBezTo>
                    <a:pt x="93768" y="113232"/>
                    <a:pt x="98482" y="110958"/>
                    <a:pt x="102530" y="107631"/>
                  </a:cubicBezTo>
                  <a:lnTo>
                    <a:pt x="102530" y="107687"/>
                  </a:lnTo>
                  <a:lnTo>
                    <a:pt x="113620" y="114285"/>
                  </a:lnTo>
                  <a:lnTo>
                    <a:pt x="113121" y="113564"/>
                  </a:lnTo>
                  <a:lnTo>
                    <a:pt x="106577" y="103805"/>
                  </a:lnTo>
                  <a:cubicBezTo>
                    <a:pt x="110237" y="99646"/>
                    <a:pt x="112788" y="94600"/>
                    <a:pt x="114008" y="89166"/>
                  </a:cubicBezTo>
                  <a:lnTo>
                    <a:pt x="127372" y="86338"/>
                  </a:lnTo>
                  <a:close/>
                  <a:moveTo>
                    <a:pt x="5767" y="82401"/>
                  </a:moveTo>
                  <a:lnTo>
                    <a:pt x="35489" y="87225"/>
                  </a:lnTo>
                  <a:cubicBezTo>
                    <a:pt x="37984" y="108297"/>
                    <a:pt x="54398" y="125043"/>
                    <a:pt x="75414" y="127926"/>
                  </a:cubicBezTo>
                  <a:lnTo>
                    <a:pt x="75414" y="127982"/>
                  </a:lnTo>
                  <a:lnTo>
                    <a:pt x="79351" y="157925"/>
                  </a:lnTo>
                  <a:cubicBezTo>
                    <a:pt x="38539" y="156595"/>
                    <a:pt x="6045" y="123268"/>
                    <a:pt x="5767" y="82401"/>
                  </a:cubicBezTo>
                  <a:close/>
                  <a:moveTo>
                    <a:pt x="157648" y="79961"/>
                  </a:moveTo>
                  <a:cubicBezTo>
                    <a:pt x="157648" y="80626"/>
                    <a:pt x="157648" y="81347"/>
                    <a:pt x="157648" y="82068"/>
                  </a:cubicBezTo>
                  <a:cubicBezTo>
                    <a:pt x="157592" y="123934"/>
                    <a:pt x="123601" y="157870"/>
                    <a:pt x="81735" y="157925"/>
                  </a:cubicBezTo>
                  <a:lnTo>
                    <a:pt x="80959" y="157925"/>
                  </a:lnTo>
                  <a:lnTo>
                    <a:pt x="86171" y="128148"/>
                  </a:lnTo>
                  <a:cubicBezTo>
                    <a:pt x="108407" y="125986"/>
                    <a:pt x="125985" y="108352"/>
                    <a:pt x="128092" y="86172"/>
                  </a:cubicBezTo>
                  <a:lnTo>
                    <a:pt x="157648" y="79961"/>
                  </a:lnTo>
                  <a:close/>
                  <a:moveTo>
                    <a:pt x="2219" y="81791"/>
                  </a:moveTo>
                  <a:lnTo>
                    <a:pt x="5213" y="82290"/>
                  </a:lnTo>
                  <a:lnTo>
                    <a:pt x="5213" y="82345"/>
                  </a:lnTo>
                  <a:cubicBezTo>
                    <a:pt x="5213" y="83732"/>
                    <a:pt x="5268" y="85118"/>
                    <a:pt x="5324" y="86504"/>
                  </a:cubicBezTo>
                  <a:lnTo>
                    <a:pt x="5324" y="86948"/>
                  </a:lnTo>
                  <a:cubicBezTo>
                    <a:pt x="5435" y="88334"/>
                    <a:pt x="5546" y="89720"/>
                    <a:pt x="5712" y="91107"/>
                  </a:cubicBezTo>
                  <a:cubicBezTo>
                    <a:pt x="5712" y="91218"/>
                    <a:pt x="5712" y="91384"/>
                    <a:pt x="5767" y="91495"/>
                  </a:cubicBezTo>
                  <a:cubicBezTo>
                    <a:pt x="5934" y="92881"/>
                    <a:pt x="6156" y="94267"/>
                    <a:pt x="6377" y="95598"/>
                  </a:cubicBezTo>
                  <a:lnTo>
                    <a:pt x="6433" y="96042"/>
                  </a:lnTo>
                  <a:cubicBezTo>
                    <a:pt x="6710" y="97428"/>
                    <a:pt x="6987" y="98759"/>
                    <a:pt x="7320" y="100090"/>
                  </a:cubicBezTo>
                  <a:cubicBezTo>
                    <a:pt x="7320" y="100201"/>
                    <a:pt x="7375" y="100367"/>
                    <a:pt x="7431" y="100478"/>
                  </a:cubicBezTo>
                  <a:cubicBezTo>
                    <a:pt x="7764" y="101809"/>
                    <a:pt x="8096" y="103140"/>
                    <a:pt x="8540" y="104470"/>
                  </a:cubicBezTo>
                  <a:lnTo>
                    <a:pt x="8651" y="104859"/>
                  </a:lnTo>
                  <a:cubicBezTo>
                    <a:pt x="9094" y="106189"/>
                    <a:pt x="9538" y="107520"/>
                    <a:pt x="10037" y="108796"/>
                  </a:cubicBezTo>
                  <a:lnTo>
                    <a:pt x="10203" y="109184"/>
                  </a:lnTo>
                  <a:cubicBezTo>
                    <a:pt x="10703" y="110515"/>
                    <a:pt x="11202" y="111790"/>
                    <a:pt x="11756" y="113010"/>
                  </a:cubicBezTo>
                  <a:cubicBezTo>
                    <a:pt x="11812" y="113176"/>
                    <a:pt x="11867" y="113287"/>
                    <a:pt x="11922" y="113398"/>
                  </a:cubicBezTo>
                  <a:cubicBezTo>
                    <a:pt x="12532" y="114674"/>
                    <a:pt x="13087" y="115893"/>
                    <a:pt x="13752" y="117169"/>
                  </a:cubicBezTo>
                  <a:lnTo>
                    <a:pt x="13919" y="117502"/>
                  </a:lnTo>
                  <a:cubicBezTo>
                    <a:pt x="14584" y="118721"/>
                    <a:pt x="15250" y="119941"/>
                    <a:pt x="15970" y="121161"/>
                  </a:cubicBezTo>
                  <a:lnTo>
                    <a:pt x="16192" y="121494"/>
                  </a:lnTo>
                  <a:cubicBezTo>
                    <a:pt x="16913" y="122658"/>
                    <a:pt x="17634" y="123823"/>
                    <a:pt x="18410" y="124932"/>
                  </a:cubicBezTo>
                  <a:lnTo>
                    <a:pt x="18632" y="125320"/>
                  </a:lnTo>
                  <a:cubicBezTo>
                    <a:pt x="19464" y="126429"/>
                    <a:pt x="20240" y="127538"/>
                    <a:pt x="21127" y="128647"/>
                  </a:cubicBezTo>
                  <a:lnTo>
                    <a:pt x="21349" y="128980"/>
                  </a:lnTo>
                  <a:cubicBezTo>
                    <a:pt x="22181" y="130089"/>
                    <a:pt x="23068" y="131143"/>
                    <a:pt x="24011" y="132196"/>
                  </a:cubicBezTo>
                  <a:lnTo>
                    <a:pt x="24288" y="132473"/>
                  </a:lnTo>
                  <a:cubicBezTo>
                    <a:pt x="25175" y="133527"/>
                    <a:pt x="26118" y="134580"/>
                    <a:pt x="27116" y="135523"/>
                  </a:cubicBezTo>
                  <a:lnTo>
                    <a:pt x="27393" y="135856"/>
                  </a:lnTo>
                  <a:cubicBezTo>
                    <a:pt x="28336" y="136799"/>
                    <a:pt x="29334" y="137797"/>
                    <a:pt x="30388" y="138739"/>
                  </a:cubicBezTo>
                  <a:lnTo>
                    <a:pt x="30720" y="139017"/>
                  </a:lnTo>
                  <a:cubicBezTo>
                    <a:pt x="31719" y="139904"/>
                    <a:pt x="32772" y="140791"/>
                    <a:pt x="33881" y="141678"/>
                  </a:cubicBezTo>
                  <a:lnTo>
                    <a:pt x="34158" y="141955"/>
                  </a:lnTo>
                  <a:cubicBezTo>
                    <a:pt x="35267" y="142787"/>
                    <a:pt x="36376" y="143619"/>
                    <a:pt x="37485" y="144451"/>
                  </a:cubicBezTo>
                  <a:lnTo>
                    <a:pt x="37818" y="144673"/>
                  </a:lnTo>
                  <a:cubicBezTo>
                    <a:pt x="38983" y="145449"/>
                    <a:pt x="40147" y="146225"/>
                    <a:pt x="41312" y="146946"/>
                  </a:cubicBezTo>
                  <a:lnTo>
                    <a:pt x="41644" y="147168"/>
                  </a:lnTo>
                  <a:cubicBezTo>
                    <a:pt x="42809" y="147944"/>
                    <a:pt x="44029" y="148610"/>
                    <a:pt x="45249" y="149275"/>
                  </a:cubicBezTo>
                  <a:lnTo>
                    <a:pt x="45581" y="149497"/>
                  </a:lnTo>
                  <a:cubicBezTo>
                    <a:pt x="46801" y="150107"/>
                    <a:pt x="48077" y="150772"/>
                    <a:pt x="49296" y="151327"/>
                  </a:cubicBezTo>
                  <a:lnTo>
                    <a:pt x="49685" y="151493"/>
                  </a:lnTo>
                  <a:cubicBezTo>
                    <a:pt x="50960" y="152103"/>
                    <a:pt x="52235" y="152658"/>
                    <a:pt x="53511" y="153157"/>
                  </a:cubicBezTo>
                  <a:lnTo>
                    <a:pt x="53899" y="153323"/>
                  </a:lnTo>
                  <a:cubicBezTo>
                    <a:pt x="55174" y="153822"/>
                    <a:pt x="56450" y="154266"/>
                    <a:pt x="57781" y="154709"/>
                  </a:cubicBezTo>
                  <a:lnTo>
                    <a:pt x="58557" y="154931"/>
                  </a:lnTo>
                  <a:cubicBezTo>
                    <a:pt x="59832" y="155375"/>
                    <a:pt x="61163" y="155763"/>
                    <a:pt x="62494" y="156096"/>
                  </a:cubicBezTo>
                  <a:lnTo>
                    <a:pt x="62937" y="156206"/>
                  </a:lnTo>
                  <a:cubicBezTo>
                    <a:pt x="64268" y="156539"/>
                    <a:pt x="65599" y="156872"/>
                    <a:pt x="66985" y="157094"/>
                  </a:cubicBezTo>
                  <a:lnTo>
                    <a:pt x="67374" y="157205"/>
                  </a:lnTo>
                  <a:cubicBezTo>
                    <a:pt x="68704" y="157426"/>
                    <a:pt x="70091" y="157704"/>
                    <a:pt x="71477" y="157870"/>
                  </a:cubicBezTo>
                  <a:lnTo>
                    <a:pt x="71865" y="157925"/>
                  </a:lnTo>
                  <a:cubicBezTo>
                    <a:pt x="73251" y="158147"/>
                    <a:pt x="74638" y="158258"/>
                    <a:pt x="76024" y="158369"/>
                  </a:cubicBezTo>
                  <a:lnTo>
                    <a:pt x="76468" y="158369"/>
                  </a:lnTo>
                  <a:cubicBezTo>
                    <a:pt x="77521" y="158424"/>
                    <a:pt x="78519" y="158480"/>
                    <a:pt x="79573" y="158535"/>
                  </a:cubicBezTo>
                  <a:lnTo>
                    <a:pt x="79961" y="161530"/>
                  </a:lnTo>
                  <a:cubicBezTo>
                    <a:pt x="79589" y="161545"/>
                    <a:pt x="79226" y="161552"/>
                    <a:pt x="78869" y="161552"/>
                  </a:cubicBezTo>
                  <a:cubicBezTo>
                    <a:pt x="77895" y="161552"/>
                    <a:pt x="76972" y="161500"/>
                    <a:pt x="76079" y="161419"/>
                  </a:cubicBezTo>
                  <a:lnTo>
                    <a:pt x="76079" y="161474"/>
                  </a:lnTo>
                  <a:lnTo>
                    <a:pt x="75691" y="161474"/>
                  </a:lnTo>
                  <a:cubicBezTo>
                    <a:pt x="74249" y="161363"/>
                    <a:pt x="72808" y="161197"/>
                    <a:pt x="71366" y="161031"/>
                  </a:cubicBezTo>
                  <a:lnTo>
                    <a:pt x="70978" y="160975"/>
                  </a:lnTo>
                  <a:cubicBezTo>
                    <a:pt x="69536" y="160753"/>
                    <a:pt x="68094" y="160532"/>
                    <a:pt x="66708" y="160254"/>
                  </a:cubicBezTo>
                  <a:lnTo>
                    <a:pt x="66265" y="160199"/>
                  </a:lnTo>
                  <a:cubicBezTo>
                    <a:pt x="64878" y="159922"/>
                    <a:pt x="63437" y="159589"/>
                    <a:pt x="62050" y="159201"/>
                  </a:cubicBezTo>
                  <a:lnTo>
                    <a:pt x="61662" y="159145"/>
                  </a:lnTo>
                  <a:cubicBezTo>
                    <a:pt x="60276" y="158757"/>
                    <a:pt x="58890" y="158369"/>
                    <a:pt x="57503" y="157925"/>
                  </a:cubicBezTo>
                  <a:lnTo>
                    <a:pt x="56727" y="157648"/>
                  </a:lnTo>
                  <a:cubicBezTo>
                    <a:pt x="55341" y="157205"/>
                    <a:pt x="54010" y="156706"/>
                    <a:pt x="52679" y="156206"/>
                  </a:cubicBezTo>
                  <a:lnTo>
                    <a:pt x="52291" y="156040"/>
                  </a:lnTo>
                  <a:cubicBezTo>
                    <a:pt x="50960" y="155486"/>
                    <a:pt x="49629" y="154931"/>
                    <a:pt x="48298" y="154321"/>
                  </a:cubicBezTo>
                  <a:lnTo>
                    <a:pt x="47910" y="154155"/>
                  </a:lnTo>
                  <a:cubicBezTo>
                    <a:pt x="46635" y="153545"/>
                    <a:pt x="45304" y="152879"/>
                    <a:pt x="44084" y="152214"/>
                  </a:cubicBezTo>
                  <a:lnTo>
                    <a:pt x="43696" y="151992"/>
                  </a:lnTo>
                  <a:cubicBezTo>
                    <a:pt x="42421" y="151327"/>
                    <a:pt x="41201" y="150606"/>
                    <a:pt x="39981" y="149830"/>
                  </a:cubicBezTo>
                  <a:lnTo>
                    <a:pt x="39593" y="149608"/>
                  </a:lnTo>
                  <a:cubicBezTo>
                    <a:pt x="38373" y="148831"/>
                    <a:pt x="37153" y="148055"/>
                    <a:pt x="35988" y="147223"/>
                  </a:cubicBezTo>
                  <a:lnTo>
                    <a:pt x="35656" y="147002"/>
                  </a:lnTo>
                  <a:cubicBezTo>
                    <a:pt x="34491" y="146114"/>
                    <a:pt x="33327" y="145283"/>
                    <a:pt x="32162" y="144340"/>
                  </a:cubicBezTo>
                  <a:lnTo>
                    <a:pt x="31885" y="144118"/>
                  </a:lnTo>
                  <a:cubicBezTo>
                    <a:pt x="30720" y="143175"/>
                    <a:pt x="29611" y="142288"/>
                    <a:pt x="28558" y="141290"/>
                  </a:cubicBezTo>
                  <a:lnTo>
                    <a:pt x="28281" y="141013"/>
                  </a:lnTo>
                  <a:cubicBezTo>
                    <a:pt x="27172" y="140070"/>
                    <a:pt x="26173" y="139072"/>
                    <a:pt x="25120" y="138018"/>
                  </a:cubicBezTo>
                  <a:lnTo>
                    <a:pt x="24843" y="137741"/>
                  </a:lnTo>
                  <a:cubicBezTo>
                    <a:pt x="23844" y="136688"/>
                    <a:pt x="22846" y="135634"/>
                    <a:pt x="21904" y="134580"/>
                  </a:cubicBezTo>
                  <a:lnTo>
                    <a:pt x="21626" y="134248"/>
                  </a:lnTo>
                  <a:cubicBezTo>
                    <a:pt x="20684" y="133139"/>
                    <a:pt x="19741" y="132030"/>
                    <a:pt x="18854" y="130921"/>
                  </a:cubicBezTo>
                  <a:lnTo>
                    <a:pt x="18577" y="130588"/>
                  </a:lnTo>
                  <a:cubicBezTo>
                    <a:pt x="17689" y="129424"/>
                    <a:pt x="16858" y="128259"/>
                    <a:pt x="16026" y="127095"/>
                  </a:cubicBezTo>
                  <a:lnTo>
                    <a:pt x="15804" y="126762"/>
                  </a:lnTo>
                  <a:cubicBezTo>
                    <a:pt x="15028" y="125597"/>
                    <a:pt x="14196" y="124377"/>
                    <a:pt x="13475" y="123102"/>
                  </a:cubicBezTo>
                  <a:lnTo>
                    <a:pt x="13309" y="122714"/>
                  </a:lnTo>
                  <a:cubicBezTo>
                    <a:pt x="12588" y="121439"/>
                    <a:pt x="11867" y="120219"/>
                    <a:pt x="11257" y="118888"/>
                  </a:cubicBezTo>
                  <a:cubicBezTo>
                    <a:pt x="11146" y="118777"/>
                    <a:pt x="11091" y="118666"/>
                    <a:pt x="11035" y="118555"/>
                  </a:cubicBezTo>
                  <a:cubicBezTo>
                    <a:pt x="10370" y="117280"/>
                    <a:pt x="9760" y="115949"/>
                    <a:pt x="9150" y="114674"/>
                  </a:cubicBezTo>
                  <a:lnTo>
                    <a:pt x="8984" y="114285"/>
                  </a:lnTo>
                  <a:cubicBezTo>
                    <a:pt x="8374" y="112955"/>
                    <a:pt x="7819" y="111624"/>
                    <a:pt x="7320" y="110293"/>
                  </a:cubicBezTo>
                  <a:lnTo>
                    <a:pt x="7209" y="109905"/>
                  </a:lnTo>
                  <a:cubicBezTo>
                    <a:pt x="6655" y="108518"/>
                    <a:pt x="6211" y="107188"/>
                    <a:pt x="5823" y="105801"/>
                  </a:cubicBezTo>
                  <a:cubicBezTo>
                    <a:pt x="5767" y="105635"/>
                    <a:pt x="5712" y="105524"/>
                    <a:pt x="5657" y="105413"/>
                  </a:cubicBezTo>
                  <a:cubicBezTo>
                    <a:pt x="5268" y="104027"/>
                    <a:pt x="4880" y="102641"/>
                    <a:pt x="4492" y="101254"/>
                  </a:cubicBezTo>
                  <a:cubicBezTo>
                    <a:pt x="4492" y="101088"/>
                    <a:pt x="4437" y="100977"/>
                    <a:pt x="4437" y="100811"/>
                  </a:cubicBezTo>
                  <a:cubicBezTo>
                    <a:pt x="4104" y="99424"/>
                    <a:pt x="3771" y="98038"/>
                    <a:pt x="3494" y="96596"/>
                  </a:cubicBezTo>
                  <a:lnTo>
                    <a:pt x="3438" y="96153"/>
                  </a:lnTo>
                  <a:cubicBezTo>
                    <a:pt x="3161" y="94767"/>
                    <a:pt x="2939" y="93325"/>
                    <a:pt x="2773" y="91883"/>
                  </a:cubicBezTo>
                  <a:cubicBezTo>
                    <a:pt x="2773" y="91772"/>
                    <a:pt x="2773" y="91606"/>
                    <a:pt x="2718" y="91495"/>
                  </a:cubicBezTo>
                  <a:cubicBezTo>
                    <a:pt x="2551" y="90053"/>
                    <a:pt x="2440" y="88611"/>
                    <a:pt x="2329" y="87170"/>
                  </a:cubicBezTo>
                  <a:lnTo>
                    <a:pt x="2329" y="86782"/>
                  </a:lnTo>
                  <a:cubicBezTo>
                    <a:pt x="2274" y="85340"/>
                    <a:pt x="2219" y="83898"/>
                    <a:pt x="2219" y="82401"/>
                  </a:cubicBezTo>
                  <a:lnTo>
                    <a:pt x="2219" y="81791"/>
                  </a:lnTo>
                  <a:close/>
                  <a:moveTo>
                    <a:pt x="161308" y="79129"/>
                  </a:moveTo>
                  <a:lnTo>
                    <a:pt x="161308" y="79462"/>
                  </a:lnTo>
                  <a:lnTo>
                    <a:pt x="161308" y="79906"/>
                  </a:lnTo>
                  <a:cubicBezTo>
                    <a:pt x="161308" y="80571"/>
                    <a:pt x="161363" y="81347"/>
                    <a:pt x="161363" y="82068"/>
                  </a:cubicBezTo>
                  <a:cubicBezTo>
                    <a:pt x="161363" y="82789"/>
                    <a:pt x="161308" y="83454"/>
                    <a:pt x="161308" y="84175"/>
                  </a:cubicBezTo>
                  <a:lnTo>
                    <a:pt x="161308" y="84619"/>
                  </a:lnTo>
                  <a:cubicBezTo>
                    <a:pt x="161252" y="86061"/>
                    <a:pt x="161197" y="87502"/>
                    <a:pt x="161030" y="88944"/>
                  </a:cubicBezTo>
                  <a:lnTo>
                    <a:pt x="161030" y="89332"/>
                  </a:lnTo>
                  <a:cubicBezTo>
                    <a:pt x="160864" y="90774"/>
                    <a:pt x="160698" y="92216"/>
                    <a:pt x="160531" y="93658"/>
                  </a:cubicBezTo>
                  <a:cubicBezTo>
                    <a:pt x="160531" y="93768"/>
                    <a:pt x="160476" y="93935"/>
                    <a:pt x="160476" y="94046"/>
                  </a:cubicBezTo>
                  <a:cubicBezTo>
                    <a:pt x="160199" y="95487"/>
                    <a:pt x="159977" y="96929"/>
                    <a:pt x="159700" y="98315"/>
                  </a:cubicBezTo>
                  <a:cubicBezTo>
                    <a:pt x="159644" y="98426"/>
                    <a:pt x="159644" y="98593"/>
                    <a:pt x="159589" y="98704"/>
                  </a:cubicBezTo>
                  <a:cubicBezTo>
                    <a:pt x="159311" y="100145"/>
                    <a:pt x="158923" y="101532"/>
                    <a:pt x="158591" y="102918"/>
                  </a:cubicBezTo>
                  <a:cubicBezTo>
                    <a:pt x="158535" y="103084"/>
                    <a:pt x="158480" y="103195"/>
                    <a:pt x="158424" y="103306"/>
                  </a:cubicBezTo>
                  <a:cubicBezTo>
                    <a:pt x="158036" y="104692"/>
                    <a:pt x="157648" y="106079"/>
                    <a:pt x="157204" y="107465"/>
                  </a:cubicBezTo>
                  <a:cubicBezTo>
                    <a:pt x="157149" y="107631"/>
                    <a:pt x="157093" y="107742"/>
                    <a:pt x="157038" y="107853"/>
                  </a:cubicBezTo>
                  <a:cubicBezTo>
                    <a:pt x="156594" y="109239"/>
                    <a:pt x="156040" y="110570"/>
                    <a:pt x="155541" y="111901"/>
                  </a:cubicBezTo>
                  <a:lnTo>
                    <a:pt x="155374" y="112289"/>
                  </a:lnTo>
                  <a:cubicBezTo>
                    <a:pt x="154820" y="113620"/>
                    <a:pt x="154210" y="114951"/>
                    <a:pt x="153600" y="116282"/>
                  </a:cubicBezTo>
                  <a:cubicBezTo>
                    <a:pt x="153545" y="116393"/>
                    <a:pt x="153489" y="116503"/>
                    <a:pt x="153434" y="116614"/>
                  </a:cubicBezTo>
                  <a:cubicBezTo>
                    <a:pt x="152824" y="117945"/>
                    <a:pt x="152158" y="119221"/>
                    <a:pt x="151437" y="120496"/>
                  </a:cubicBezTo>
                  <a:lnTo>
                    <a:pt x="151216" y="120829"/>
                  </a:lnTo>
                  <a:cubicBezTo>
                    <a:pt x="150550" y="122104"/>
                    <a:pt x="149774" y="123324"/>
                    <a:pt x="148998" y="124544"/>
                  </a:cubicBezTo>
                  <a:lnTo>
                    <a:pt x="148776" y="124932"/>
                  </a:lnTo>
                  <a:cubicBezTo>
                    <a:pt x="147999" y="126152"/>
                    <a:pt x="147223" y="127316"/>
                    <a:pt x="146336" y="128481"/>
                  </a:cubicBezTo>
                  <a:lnTo>
                    <a:pt x="145892" y="129146"/>
                  </a:lnTo>
                  <a:cubicBezTo>
                    <a:pt x="145061" y="130311"/>
                    <a:pt x="144173" y="131420"/>
                    <a:pt x="143231" y="132529"/>
                  </a:cubicBezTo>
                  <a:cubicBezTo>
                    <a:pt x="143120" y="132640"/>
                    <a:pt x="143064" y="132751"/>
                    <a:pt x="142953" y="132862"/>
                  </a:cubicBezTo>
                  <a:cubicBezTo>
                    <a:pt x="142066" y="133971"/>
                    <a:pt x="141068" y="135080"/>
                    <a:pt x="140125" y="136133"/>
                  </a:cubicBezTo>
                  <a:lnTo>
                    <a:pt x="139848" y="136410"/>
                  </a:lnTo>
                  <a:cubicBezTo>
                    <a:pt x="138850" y="137464"/>
                    <a:pt x="137852" y="138518"/>
                    <a:pt x="136798" y="139516"/>
                  </a:cubicBezTo>
                  <a:lnTo>
                    <a:pt x="136466" y="139793"/>
                  </a:lnTo>
                  <a:cubicBezTo>
                    <a:pt x="135412" y="140791"/>
                    <a:pt x="134358" y="141734"/>
                    <a:pt x="133249" y="142676"/>
                  </a:cubicBezTo>
                  <a:lnTo>
                    <a:pt x="132972" y="142954"/>
                  </a:lnTo>
                  <a:cubicBezTo>
                    <a:pt x="131863" y="143896"/>
                    <a:pt x="130699" y="144784"/>
                    <a:pt x="129590" y="145671"/>
                  </a:cubicBezTo>
                  <a:lnTo>
                    <a:pt x="129257" y="145893"/>
                  </a:lnTo>
                  <a:cubicBezTo>
                    <a:pt x="128092" y="146780"/>
                    <a:pt x="126873" y="147612"/>
                    <a:pt x="125708" y="148388"/>
                  </a:cubicBezTo>
                  <a:lnTo>
                    <a:pt x="125320" y="148610"/>
                  </a:lnTo>
                  <a:cubicBezTo>
                    <a:pt x="124155" y="149386"/>
                    <a:pt x="122936" y="150162"/>
                    <a:pt x="121660" y="150883"/>
                  </a:cubicBezTo>
                  <a:lnTo>
                    <a:pt x="121327" y="151105"/>
                  </a:lnTo>
                  <a:cubicBezTo>
                    <a:pt x="120052" y="151826"/>
                    <a:pt x="118777" y="152491"/>
                    <a:pt x="117501" y="153212"/>
                  </a:cubicBezTo>
                  <a:lnTo>
                    <a:pt x="117113" y="153378"/>
                  </a:lnTo>
                  <a:cubicBezTo>
                    <a:pt x="115838" y="153988"/>
                    <a:pt x="114507" y="154598"/>
                    <a:pt x="113176" y="155208"/>
                  </a:cubicBezTo>
                  <a:lnTo>
                    <a:pt x="112843" y="155375"/>
                  </a:lnTo>
                  <a:cubicBezTo>
                    <a:pt x="111513" y="155929"/>
                    <a:pt x="110126" y="156428"/>
                    <a:pt x="108796" y="156927"/>
                  </a:cubicBezTo>
                  <a:lnTo>
                    <a:pt x="108407" y="157094"/>
                  </a:lnTo>
                  <a:cubicBezTo>
                    <a:pt x="107021" y="157593"/>
                    <a:pt x="105690" y="158036"/>
                    <a:pt x="104304" y="158424"/>
                  </a:cubicBezTo>
                  <a:lnTo>
                    <a:pt x="103860" y="158535"/>
                  </a:lnTo>
                  <a:cubicBezTo>
                    <a:pt x="102474" y="158924"/>
                    <a:pt x="101088" y="159312"/>
                    <a:pt x="99702" y="159644"/>
                  </a:cubicBezTo>
                  <a:lnTo>
                    <a:pt x="99313" y="159755"/>
                  </a:lnTo>
                  <a:cubicBezTo>
                    <a:pt x="97927" y="160033"/>
                    <a:pt x="96485" y="160310"/>
                    <a:pt x="95044" y="160587"/>
                  </a:cubicBezTo>
                  <a:lnTo>
                    <a:pt x="94655" y="160643"/>
                  </a:lnTo>
                  <a:cubicBezTo>
                    <a:pt x="93269" y="160864"/>
                    <a:pt x="91827" y="161086"/>
                    <a:pt x="90386" y="161197"/>
                  </a:cubicBezTo>
                  <a:lnTo>
                    <a:pt x="89942" y="161253"/>
                  </a:lnTo>
                  <a:cubicBezTo>
                    <a:pt x="88500" y="161419"/>
                    <a:pt x="87059" y="161530"/>
                    <a:pt x="85617" y="161585"/>
                  </a:cubicBezTo>
                  <a:lnTo>
                    <a:pt x="85229" y="161585"/>
                  </a:lnTo>
                  <a:cubicBezTo>
                    <a:pt x="84064" y="161641"/>
                    <a:pt x="82900" y="161641"/>
                    <a:pt x="81735" y="161641"/>
                  </a:cubicBezTo>
                  <a:lnTo>
                    <a:pt x="80349" y="161641"/>
                  </a:lnTo>
                  <a:lnTo>
                    <a:pt x="80460" y="161086"/>
                  </a:lnTo>
                  <a:lnTo>
                    <a:pt x="80904" y="158646"/>
                  </a:lnTo>
                  <a:lnTo>
                    <a:pt x="81735" y="158646"/>
                  </a:lnTo>
                  <a:cubicBezTo>
                    <a:pt x="82844" y="158646"/>
                    <a:pt x="83953" y="158646"/>
                    <a:pt x="85062" y="158591"/>
                  </a:cubicBezTo>
                  <a:lnTo>
                    <a:pt x="85451" y="158591"/>
                  </a:lnTo>
                  <a:cubicBezTo>
                    <a:pt x="86837" y="158535"/>
                    <a:pt x="88223" y="158424"/>
                    <a:pt x="89609" y="158258"/>
                  </a:cubicBezTo>
                  <a:lnTo>
                    <a:pt x="89998" y="158258"/>
                  </a:lnTo>
                  <a:cubicBezTo>
                    <a:pt x="91384" y="158092"/>
                    <a:pt x="92770" y="157925"/>
                    <a:pt x="94156" y="157704"/>
                  </a:cubicBezTo>
                  <a:lnTo>
                    <a:pt x="94545" y="157593"/>
                  </a:lnTo>
                  <a:cubicBezTo>
                    <a:pt x="95931" y="157371"/>
                    <a:pt x="97262" y="157094"/>
                    <a:pt x="98648" y="156816"/>
                  </a:cubicBezTo>
                  <a:lnTo>
                    <a:pt x="99036" y="156706"/>
                  </a:lnTo>
                  <a:cubicBezTo>
                    <a:pt x="100367" y="156428"/>
                    <a:pt x="101698" y="156040"/>
                    <a:pt x="103029" y="155652"/>
                  </a:cubicBezTo>
                  <a:lnTo>
                    <a:pt x="103417" y="155541"/>
                  </a:lnTo>
                  <a:cubicBezTo>
                    <a:pt x="104748" y="155153"/>
                    <a:pt x="106078" y="154709"/>
                    <a:pt x="107409" y="154266"/>
                  </a:cubicBezTo>
                  <a:lnTo>
                    <a:pt x="107797" y="154155"/>
                  </a:lnTo>
                  <a:cubicBezTo>
                    <a:pt x="109073" y="153656"/>
                    <a:pt x="110348" y="153157"/>
                    <a:pt x="111624" y="152602"/>
                  </a:cubicBezTo>
                  <a:cubicBezTo>
                    <a:pt x="111790" y="152547"/>
                    <a:pt x="111901" y="152491"/>
                    <a:pt x="112012" y="152436"/>
                  </a:cubicBezTo>
                  <a:cubicBezTo>
                    <a:pt x="113287" y="151881"/>
                    <a:pt x="114562" y="151327"/>
                    <a:pt x="115782" y="150717"/>
                  </a:cubicBezTo>
                  <a:lnTo>
                    <a:pt x="116170" y="150495"/>
                  </a:lnTo>
                  <a:cubicBezTo>
                    <a:pt x="117390" y="149885"/>
                    <a:pt x="118610" y="149220"/>
                    <a:pt x="119830" y="148554"/>
                  </a:cubicBezTo>
                  <a:lnTo>
                    <a:pt x="120163" y="148332"/>
                  </a:lnTo>
                  <a:cubicBezTo>
                    <a:pt x="121383" y="147612"/>
                    <a:pt x="122547" y="146891"/>
                    <a:pt x="123712" y="146170"/>
                  </a:cubicBezTo>
                  <a:lnTo>
                    <a:pt x="124045" y="145893"/>
                  </a:lnTo>
                  <a:cubicBezTo>
                    <a:pt x="125209" y="145172"/>
                    <a:pt x="126318" y="144340"/>
                    <a:pt x="127427" y="143508"/>
                  </a:cubicBezTo>
                  <a:lnTo>
                    <a:pt x="127760" y="143286"/>
                  </a:lnTo>
                  <a:cubicBezTo>
                    <a:pt x="128869" y="142455"/>
                    <a:pt x="129978" y="141567"/>
                    <a:pt x="131031" y="140680"/>
                  </a:cubicBezTo>
                  <a:lnTo>
                    <a:pt x="131309" y="140403"/>
                  </a:lnTo>
                  <a:cubicBezTo>
                    <a:pt x="132418" y="139516"/>
                    <a:pt x="133416" y="138628"/>
                    <a:pt x="134414" y="137630"/>
                  </a:cubicBezTo>
                  <a:lnTo>
                    <a:pt x="134747" y="137353"/>
                  </a:lnTo>
                  <a:cubicBezTo>
                    <a:pt x="135745" y="136410"/>
                    <a:pt x="136687" y="135412"/>
                    <a:pt x="137630" y="134414"/>
                  </a:cubicBezTo>
                  <a:cubicBezTo>
                    <a:pt x="137741" y="134303"/>
                    <a:pt x="137852" y="134192"/>
                    <a:pt x="137907" y="134081"/>
                  </a:cubicBezTo>
                  <a:cubicBezTo>
                    <a:pt x="138850" y="133083"/>
                    <a:pt x="139793" y="132030"/>
                    <a:pt x="140680" y="130976"/>
                  </a:cubicBezTo>
                  <a:lnTo>
                    <a:pt x="140957" y="130643"/>
                  </a:lnTo>
                  <a:cubicBezTo>
                    <a:pt x="141844" y="129590"/>
                    <a:pt x="142676" y="128481"/>
                    <a:pt x="143508" y="127372"/>
                  </a:cubicBezTo>
                  <a:lnTo>
                    <a:pt x="143951" y="126762"/>
                  </a:lnTo>
                  <a:cubicBezTo>
                    <a:pt x="144783" y="125653"/>
                    <a:pt x="145560" y="124488"/>
                    <a:pt x="146280" y="123324"/>
                  </a:cubicBezTo>
                  <a:lnTo>
                    <a:pt x="146502" y="122991"/>
                  </a:lnTo>
                  <a:cubicBezTo>
                    <a:pt x="147279" y="121827"/>
                    <a:pt x="147999" y="120607"/>
                    <a:pt x="148665" y="119387"/>
                  </a:cubicBezTo>
                  <a:lnTo>
                    <a:pt x="148831" y="119054"/>
                  </a:lnTo>
                  <a:cubicBezTo>
                    <a:pt x="149552" y="117834"/>
                    <a:pt x="150162" y="116614"/>
                    <a:pt x="150772" y="115394"/>
                  </a:cubicBezTo>
                  <a:lnTo>
                    <a:pt x="150938" y="115006"/>
                  </a:lnTo>
                  <a:cubicBezTo>
                    <a:pt x="151548" y="113731"/>
                    <a:pt x="152103" y="112511"/>
                    <a:pt x="152657" y="111180"/>
                  </a:cubicBezTo>
                  <a:lnTo>
                    <a:pt x="152768" y="110792"/>
                  </a:lnTo>
                  <a:cubicBezTo>
                    <a:pt x="153323" y="109517"/>
                    <a:pt x="153822" y="108241"/>
                    <a:pt x="154265" y="106910"/>
                  </a:cubicBezTo>
                  <a:cubicBezTo>
                    <a:pt x="154321" y="106799"/>
                    <a:pt x="154321" y="106689"/>
                    <a:pt x="154376" y="106522"/>
                  </a:cubicBezTo>
                  <a:cubicBezTo>
                    <a:pt x="154820" y="105247"/>
                    <a:pt x="155208" y="103916"/>
                    <a:pt x="155596" y="102585"/>
                  </a:cubicBezTo>
                  <a:cubicBezTo>
                    <a:pt x="155652" y="102419"/>
                    <a:pt x="155652" y="102308"/>
                    <a:pt x="155707" y="102197"/>
                  </a:cubicBezTo>
                  <a:cubicBezTo>
                    <a:pt x="156095" y="100866"/>
                    <a:pt x="156428" y="99480"/>
                    <a:pt x="156705" y="98149"/>
                  </a:cubicBezTo>
                  <a:cubicBezTo>
                    <a:pt x="156705" y="97983"/>
                    <a:pt x="156761" y="97872"/>
                    <a:pt x="156761" y="97705"/>
                  </a:cubicBezTo>
                  <a:cubicBezTo>
                    <a:pt x="157038" y="96375"/>
                    <a:pt x="157315" y="95044"/>
                    <a:pt x="157537" y="93658"/>
                  </a:cubicBezTo>
                  <a:lnTo>
                    <a:pt x="157592" y="93214"/>
                  </a:lnTo>
                  <a:cubicBezTo>
                    <a:pt x="157759" y="91828"/>
                    <a:pt x="157925" y="90497"/>
                    <a:pt x="158092" y="89111"/>
                  </a:cubicBezTo>
                  <a:lnTo>
                    <a:pt x="158092" y="88722"/>
                  </a:lnTo>
                  <a:cubicBezTo>
                    <a:pt x="158202" y="87336"/>
                    <a:pt x="158313" y="85950"/>
                    <a:pt x="158369" y="84564"/>
                  </a:cubicBezTo>
                  <a:lnTo>
                    <a:pt x="158369" y="84120"/>
                  </a:lnTo>
                  <a:cubicBezTo>
                    <a:pt x="158369" y="83454"/>
                    <a:pt x="158369" y="82734"/>
                    <a:pt x="158369" y="82068"/>
                  </a:cubicBezTo>
                  <a:cubicBezTo>
                    <a:pt x="158369" y="81347"/>
                    <a:pt x="158369" y="80682"/>
                    <a:pt x="158369" y="79961"/>
                  </a:cubicBezTo>
                  <a:cubicBezTo>
                    <a:pt x="158369" y="79906"/>
                    <a:pt x="158369" y="79850"/>
                    <a:pt x="158369" y="79795"/>
                  </a:cubicBezTo>
                  <a:lnTo>
                    <a:pt x="159589" y="79517"/>
                  </a:lnTo>
                  <a:lnTo>
                    <a:pt x="161308" y="79129"/>
                  </a:lnTo>
                  <a:close/>
                  <a:moveTo>
                    <a:pt x="81709" y="82040"/>
                  </a:moveTo>
                  <a:lnTo>
                    <a:pt x="81734" y="82067"/>
                  </a:lnTo>
                  <a:lnTo>
                    <a:pt x="80072" y="161918"/>
                  </a:lnTo>
                  <a:lnTo>
                    <a:pt x="71976" y="100533"/>
                  </a:lnTo>
                  <a:lnTo>
                    <a:pt x="70922" y="92826"/>
                  </a:lnTo>
                  <a:lnTo>
                    <a:pt x="81709" y="82040"/>
                  </a:lnTo>
                  <a:close/>
                  <a:moveTo>
                    <a:pt x="80016" y="0"/>
                  </a:moveTo>
                  <a:lnTo>
                    <a:pt x="79961" y="500"/>
                  </a:lnTo>
                  <a:cubicBezTo>
                    <a:pt x="35933" y="1553"/>
                    <a:pt x="610" y="37319"/>
                    <a:pt x="278" y="81403"/>
                  </a:cubicBezTo>
                  <a:lnTo>
                    <a:pt x="0" y="81458"/>
                  </a:lnTo>
                  <a:lnTo>
                    <a:pt x="278" y="81514"/>
                  </a:lnTo>
                  <a:lnTo>
                    <a:pt x="278" y="81957"/>
                  </a:lnTo>
                  <a:cubicBezTo>
                    <a:pt x="222" y="114951"/>
                    <a:pt x="20074" y="144673"/>
                    <a:pt x="50572" y="157260"/>
                  </a:cubicBezTo>
                  <a:cubicBezTo>
                    <a:pt x="60659" y="161449"/>
                    <a:pt x="71251" y="163483"/>
                    <a:pt x="81753" y="163483"/>
                  </a:cubicBezTo>
                  <a:cubicBezTo>
                    <a:pt x="102947" y="163483"/>
                    <a:pt x="123776" y="155199"/>
                    <a:pt x="139349" y="139627"/>
                  </a:cubicBezTo>
                  <a:cubicBezTo>
                    <a:pt x="162638" y="116282"/>
                    <a:pt x="169625" y="81236"/>
                    <a:pt x="156982" y="50794"/>
                  </a:cubicBezTo>
                  <a:cubicBezTo>
                    <a:pt x="144395" y="20351"/>
                    <a:pt x="114673" y="500"/>
                    <a:pt x="81735" y="500"/>
                  </a:cubicBezTo>
                  <a:lnTo>
                    <a:pt x="80127" y="500"/>
                  </a:lnTo>
                  <a:lnTo>
                    <a:pt x="800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316" name="Google Shape;316;p34"/>
          <p:cNvSpPr/>
          <p:nvPr/>
        </p:nvSpPr>
        <p:spPr>
          <a:xfrm>
            <a:off x="561325" y="335850"/>
            <a:ext cx="3622500" cy="4471800"/>
          </a:xfrm>
          <a:prstGeom prst="plaque">
            <a:avLst>
              <a:gd name="adj" fmla="val 85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7" name="Google Shape;317;p34"/>
          <p:cNvGrpSpPr/>
          <p:nvPr/>
        </p:nvGrpSpPr>
        <p:grpSpPr>
          <a:xfrm>
            <a:off x="-1867070" y="2303605"/>
            <a:ext cx="12904395" cy="3805200"/>
            <a:chOff x="-1867070" y="2303605"/>
            <a:chExt cx="12904395" cy="3805200"/>
          </a:xfrm>
        </p:grpSpPr>
        <p:cxnSp>
          <p:nvCxnSpPr>
            <p:cNvPr id="318" name="Google Shape;318;p34"/>
            <p:cNvCxnSpPr/>
            <p:nvPr/>
          </p:nvCxnSpPr>
          <p:spPr>
            <a:xfrm>
              <a:off x="2407050" y="4206205"/>
              <a:ext cx="4329900" cy="9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34"/>
            <p:cNvCxnSpPr/>
            <p:nvPr/>
          </p:nvCxnSpPr>
          <p:spPr>
            <a:xfrm>
              <a:off x="-1867070" y="2303605"/>
              <a:ext cx="4247100" cy="19026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34"/>
            <p:cNvCxnSpPr/>
            <p:nvPr/>
          </p:nvCxnSpPr>
          <p:spPr>
            <a:xfrm>
              <a:off x="6790225" y="4206205"/>
              <a:ext cx="4247100" cy="19026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322" name="Google Shape;322;p34"/>
          <p:cNvSpPr txBox="1">
            <a:spLocks noGrp="1"/>
          </p:cNvSpPr>
          <p:nvPr>
            <p:ph type="ctrTitle"/>
          </p:nvPr>
        </p:nvSpPr>
        <p:spPr>
          <a:xfrm>
            <a:off x="4434565" y="435934"/>
            <a:ext cx="4090500" cy="14972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Karakteristik Abad Pertengahan</a:t>
            </a:r>
            <a:endParaRPr sz="4000" dirty="0"/>
          </a:p>
        </p:txBody>
      </p:sp>
      <p:sp>
        <p:nvSpPr>
          <p:cNvPr id="323" name="Google Shape;323;p34"/>
          <p:cNvSpPr txBox="1">
            <a:spLocks noGrp="1"/>
          </p:cNvSpPr>
          <p:nvPr>
            <p:ph type="subTitle" idx="1"/>
          </p:nvPr>
        </p:nvSpPr>
        <p:spPr>
          <a:xfrm>
            <a:off x="4316818" y="2056093"/>
            <a:ext cx="4327451" cy="6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 smtClean="0"/>
              <a:t>Dosen</a:t>
            </a:r>
            <a:r>
              <a:rPr lang="en-US" sz="1400" dirty="0" smtClean="0"/>
              <a:t> </a:t>
            </a:r>
            <a:r>
              <a:rPr lang="en-US" sz="1400" dirty="0" err="1" smtClean="0"/>
              <a:t>Pengampu</a:t>
            </a:r>
            <a:r>
              <a:rPr lang="en-US" sz="1400" dirty="0" smtClean="0"/>
              <a:t> 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/>
              <a:t>Dr. </a:t>
            </a:r>
            <a:r>
              <a:rPr lang="en-US" sz="1400" dirty="0" err="1" smtClean="0"/>
              <a:t>Ris</a:t>
            </a:r>
            <a:r>
              <a:rPr lang="en-US" sz="1400" dirty="0" err="1" smtClean="0"/>
              <a:t>ma</a:t>
            </a:r>
            <a:r>
              <a:rPr lang="en-US" sz="1400" dirty="0" smtClean="0"/>
              <a:t> </a:t>
            </a:r>
            <a:r>
              <a:rPr lang="en-US" sz="1400" dirty="0" err="1" smtClean="0"/>
              <a:t>Margaretha</a:t>
            </a:r>
            <a:r>
              <a:rPr lang="en-US" sz="1400" dirty="0" smtClean="0"/>
              <a:t> </a:t>
            </a:r>
            <a:r>
              <a:rPr lang="en-US" sz="1400" dirty="0" err="1" smtClean="0"/>
              <a:t>Sinaga</a:t>
            </a:r>
            <a:r>
              <a:rPr lang="en-US" sz="1400" dirty="0" smtClean="0"/>
              <a:t>., </a:t>
            </a:r>
            <a:r>
              <a:rPr lang="en-US" sz="1400" dirty="0" err="1" smtClean="0"/>
              <a:t>M.Hum</a:t>
            </a:r>
            <a:endParaRPr lang="en-US" sz="1400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/>
              <a:t>Yusuf </a:t>
            </a:r>
            <a:r>
              <a:rPr lang="en-US" sz="1400" dirty="0" err="1" smtClean="0"/>
              <a:t>Perdana</a:t>
            </a:r>
            <a:r>
              <a:rPr lang="en-US" sz="1400" dirty="0" smtClean="0"/>
              <a:t>, </a:t>
            </a:r>
            <a:r>
              <a:rPr lang="en-US" sz="1400" dirty="0" err="1" smtClean="0"/>
              <a:t>S.Pd</a:t>
            </a:r>
            <a:r>
              <a:rPr lang="en-US" sz="1400" dirty="0" smtClean="0"/>
              <a:t>., </a:t>
            </a:r>
            <a:r>
              <a:rPr lang="en-US" sz="1400" dirty="0" err="1" smtClean="0"/>
              <a:t>M.Pd</a:t>
            </a:r>
            <a:r>
              <a:rPr lang="en-US" sz="1400" dirty="0" smtClean="0"/>
              <a:t>.</a:t>
            </a:r>
            <a:endParaRPr sz="1400" dirty="0"/>
          </a:p>
        </p:txBody>
      </p:sp>
      <p:grpSp>
        <p:nvGrpSpPr>
          <p:cNvPr id="324" name="Google Shape;324;p34"/>
          <p:cNvGrpSpPr/>
          <p:nvPr/>
        </p:nvGrpSpPr>
        <p:grpSpPr>
          <a:xfrm>
            <a:off x="4655363" y="2922833"/>
            <a:ext cx="3521314" cy="221374"/>
            <a:chOff x="729050" y="223975"/>
            <a:chExt cx="6133625" cy="328400"/>
          </a:xfrm>
        </p:grpSpPr>
        <p:sp>
          <p:nvSpPr>
            <p:cNvPr id="325" name="Google Shape;325;p34"/>
            <p:cNvSpPr/>
            <p:nvPr/>
          </p:nvSpPr>
          <p:spPr>
            <a:xfrm>
              <a:off x="1275975" y="223975"/>
              <a:ext cx="5038675" cy="328400"/>
            </a:xfrm>
            <a:custGeom>
              <a:avLst/>
              <a:gdLst/>
              <a:ahLst/>
              <a:cxnLst/>
              <a:rect l="l" t="t" r="r" b="b"/>
              <a:pathLst>
                <a:path w="201547" h="13136" extrusionOk="0">
                  <a:moveTo>
                    <a:pt x="201547" y="5481"/>
                  </a:moveTo>
                  <a:lnTo>
                    <a:pt x="201547" y="7351"/>
                  </a:lnTo>
                  <a:lnTo>
                    <a:pt x="145136" y="7351"/>
                  </a:lnTo>
                  <a:cubicBezTo>
                    <a:pt x="143918" y="7351"/>
                    <a:pt x="142744" y="7829"/>
                    <a:pt x="141961" y="8743"/>
                  </a:cubicBezTo>
                  <a:cubicBezTo>
                    <a:pt x="140526" y="8438"/>
                    <a:pt x="139178" y="6959"/>
                    <a:pt x="137525" y="5785"/>
                  </a:cubicBezTo>
                  <a:cubicBezTo>
                    <a:pt x="135046" y="4089"/>
                    <a:pt x="133045" y="3958"/>
                    <a:pt x="130479" y="5524"/>
                  </a:cubicBezTo>
                  <a:cubicBezTo>
                    <a:pt x="129087" y="6394"/>
                    <a:pt x="127739" y="7351"/>
                    <a:pt x="126434" y="8395"/>
                  </a:cubicBezTo>
                  <a:cubicBezTo>
                    <a:pt x="122520" y="11309"/>
                    <a:pt x="117997" y="13136"/>
                    <a:pt x="115039" y="7916"/>
                  </a:cubicBezTo>
                  <a:cubicBezTo>
                    <a:pt x="113995" y="8482"/>
                    <a:pt x="112908" y="8830"/>
                    <a:pt x="111777" y="9047"/>
                  </a:cubicBezTo>
                  <a:cubicBezTo>
                    <a:pt x="105949" y="10091"/>
                    <a:pt x="103470" y="3741"/>
                    <a:pt x="107428" y="1175"/>
                  </a:cubicBezTo>
                  <a:cubicBezTo>
                    <a:pt x="109211" y="1"/>
                    <a:pt x="111690" y="392"/>
                    <a:pt x="112386" y="3132"/>
                  </a:cubicBezTo>
                  <a:cubicBezTo>
                    <a:pt x="109254" y="1784"/>
                    <a:pt x="106340" y="5872"/>
                    <a:pt x="110037" y="7046"/>
                  </a:cubicBezTo>
                  <a:cubicBezTo>
                    <a:pt x="112256" y="7742"/>
                    <a:pt x="115561" y="6003"/>
                    <a:pt x="117127" y="5046"/>
                  </a:cubicBezTo>
                  <a:cubicBezTo>
                    <a:pt x="120693" y="2828"/>
                    <a:pt x="125651" y="914"/>
                    <a:pt x="128478" y="5176"/>
                  </a:cubicBezTo>
                  <a:cubicBezTo>
                    <a:pt x="130044" y="4002"/>
                    <a:pt x="132045" y="2567"/>
                    <a:pt x="134002" y="2436"/>
                  </a:cubicBezTo>
                  <a:cubicBezTo>
                    <a:pt x="137916" y="2219"/>
                    <a:pt x="139047" y="5481"/>
                    <a:pt x="142744" y="5481"/>
                  </a:cubicBezTo>
                  <a:close/>
                  <a:moveTo>
                    <a:pt x="0" y="7351"/>
                  </a:moveTo>
                  <a:lnTo>
                    <a:pt x="0" y="5481"/>
                  </a:lnTo>
                  <a:lnTo>
                    <a:pt x="58846" y="5481"/>
                  </a:lnTo>
                  <a:cubicBezTo>
                    <a:pt x="62543" y="5481"/>
                    <a:pt x="63674" y="2219"/>
                    <a:pt x="67545" y="2436"/>
                  </a:cubicBezTo>
                  <a:cubicBezTo>
                    <a:pt x="69458" y="2567"/>
                    <a:pt x="71459" y="4002"/>
                    <a:pt x="73068" y="5176"/>
                  </a:cubicBezTo>
                  <a:cubicBezTo>
                    <a:pt x="75895" y="914"/>
                    <a:pt x="80810" y="2828"/>
                    <a:pt x="84420" y="5046"/>
                  </a:cubicBezTo>
                  <a:cubicBezTo>
                    <a:pt x="86029" y="6003"/>
                    <a:pt x="89291" y="7742"/>
                    <a:pt x="91466" y="7046"/>
                  </a:cubicBezTo>
                  <a:cubicBezTo>
                    <a:pt x="95163" y="5872"/>
                    <a:pt x="92292" y="1784"/>
                    <a:pt x="89117" y="3132"/>
                  </a:cubicBezTo>
                  <a:cubicBezTo>
                    <a:pt x="89857" y="392"/>
                    <a:pt x="92336" y="1"/>
                    <a:pt x="94119" y="1175"/>
                  </a:cubicBezTo>
                  <a:cubicBezTo>
                    <a:pt x="98077" y="3741"/>
                    <a:pt x="95554" y="10091"/>
                    <a:pt x="89770" y="9047"/>
                  </a:cubicBezTo>
                  <a:cubicBezTo>
                    <a:pt x="88639" y="8830"/>
                    <a:pt x="87551" y="8438"/>
                    <a:pt x="86508" y="7916"/>
                  </a:cubicBezTo>
                  <a:cubicBezTo>
                    <a:pt x="83550" y="13136"/>
                    <a:pt x="79027" y="11309"/>
                    <a:pt x="75112" y="8351"/>
                  </a:cubicBezTo>
                  <a:cubicBezTo>
                    <a:pt x="73808" y="7351"/>
                    <a:pt x="72459" y="6394"/>
                    <a:pt x="71068" y="5524"/>
                  </a:cubicBezTo>
                  <a:cubicBezTo>
                    <a:pt x="68502" y="3958"/>
                    <a:pt x="66501" y="4089"/>
                    <a:pt x="63978" y="5785"/>
                  </a:cubicBezTo>
                  <a:cubicBezTo>
                    <a:pt x="62369" y="6916"/>
                    <a:pt x="60977" y="8438"/>
                    <a:pt x="59585" y="8743"/>
                  </a:cubicBezTo>
                  <a:cubicBezTo>
                    <a:pt x="58759" y="7829"/>
                    <a:pt x="57585" y="7307"/>
                    <a:pt x="56367" y="7351"/>
                  </a:cubicBezTo>
                  <a:close/>
                  <a:moveTo>
                    <a:pt x="116170" y="7351"/>
                  </a:moveTo>
                  <a:cubicBezTo>
                    <a:pt x="118997" y="11961"/>
                    <a:pt x="123477" y="9004"/>
                    <a:pt x="126739" y="6525"/>
                  </a:cubicBezTo>
                  <a:lnTo>
                    <a:pt x="126869" y="6438"/>
                  </a:lnTo>
                  <a:cubicBezTo>
                    <a:pt x="124216" y="3132"/>
                    <a:pt x="119780" y="5133"/>
                    <a:pt x="116822" y="6959"/>
                  </a:cubicBezTo>
                  <a:cubicBezTo>
                    <a:pt x="116605" y="7133"/>
                    <a:pt x="116387" y="7264"/>
                    <a:pt x="116170" y="7394"/>
                  </a:cubicBezTo>
                  <a:moveTo>
                    <a:pt x="85420" y="7394"/>
                  </a:moveTo>
                  <a:cubicBezTo>
                    <a:pt x="85203" y="7264"/>
                    <a:pt x="84985" y="7133"/>
                    <a:pt x="84724" y="6959"/>
                  </a:cubicBezTo>
                  <a:cubicBezTo>
                    <a:pt x="81767" y="5133"/>
                    <a:pt x="77374" y="3176"/>
                    <a:pt x="74721" y="6438"/>
                  </a:cubicBezTo>
                  <a:lnTo>
                    <a:pt x="74852" y="6525"/>
                  </a:lnTo>
                  <a:cubicBezTo>
                    <a:pt x="78113" y="9004"/>
                    <a:pt x="82593" y="11961"/>
                    <a:pt x="85420" y="73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4"/>
            <p:cNvSpPr/>
            <p:nvPr/>
          </p:nvSpPr>
          <p:spPr>
            <a:xfrm>
              <a:off x="624177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828" y="5089"/>
                  </a:moveTo>
                  <a:cubicBezTo>
                    <a:pt x="871" y="5002"/>
                    <a:pt x="1" y="2610"/>
                    <a:pt x="1436" y="1305"/>
                  </a:cubicBezTo>
                  <a:cubicBezTo>
                    <a:pt x="2871" y="0"/>
                    <a:pt x="5176" y="1087"/>
                    <a:pt x="5089" y="3045"/>
                  </a:cubicBezTo>
                  <a:cubicBezTo>
                    <a:pt x="5002" y="4219"/>
                    <a:pt x="4002" y="5132"/>
                    <a:pt x="2828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4"/>
            <p:cNvSpPr/>
            <p:nvPr/>
          </p:nvSpPr>
          <p:spPr>
            <a:xfrm>
              <a:off x="6437500" y="322925"/>
              <a:ext cx="112025" cy="110925"/>
            </a:xfrm>
            <a:custGeom>
              <a:avLst/>
              <a:gdLst/>
              <a:ahLst/>
              <a:cxnLst/>
              <a:rect l="l" t="t" r="r" b="b"/>
              <a:pathLst>
                <a:path w="4481" h="4437" extrusionOk="0">
                  <a:moveTo>
                    <a:pt x="2436" y="4393"/>
                  </a:moveTo>
                  <a:cubicBezTo>
                    <a:pt x="740" y="4306"/>
                    <a:pt x="0" y="2262"/>
                    <a:pt x="1262" y="1131"/>
                  </a:cubicBezTo>
                  <a:cubicBezTo>
                    <a:pt x="2479" y="0"/>
                    <a:pt x="4480" y="914"/>
                    <a:pt x="4393" y="2610"/>
                  </a:cubicBezTo>
                  <a:cubicBezTo>
                    <a:pt x="4350" y="3654"/>
                    <a:pt x="3480" y="4437"/>
                    <a:pt x="2436" y="43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4"/>
            <p:cNvSpPr/>
            <p:nvPr/>
          </p:nvSpPr>
          <p:spPr>
            <a:xfrm>
              <a:off x="6618000" y="332700"/>
              <a:ext cx="94625" cy="94625"/>
            </a:xfrm>
            <a:custGeom>
              <a:avLst/>
              <a:gdLst/>
              <a:ahLst/>
              <a:cxnLst/>
              <a:rect l="l" t="t" r="r" b="b"/>
              <a:pathLst>
                <a:path w="3785" h="3785" extrusionOk="0">
                  <a:moveTo>
                    <a:pt x="2044" y="3741"/>
                  </a:moveTo>
                  <a:cubicBezTo>
                    <a:pt x="653" y="3698"/>
                    <a:pt x="0" y="1915"/>
                    <a:pt x="1044" y="958"/>
                  </a:cubicBezTo>
                  <a:cubicBezTo>
                    <a:pt x="2088" y="1"/>
                    <a:pt x="3784" y="827"/>
                    <a:pt x="3741" y="2219"/>
                  </a:cubicBezTo>
                  <a:cubicBezTo>
                    <a:pt x="3654" y="3089"/>
                    <a:pt x="2914" y="3785"/>
                    <a:pt x="2044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4"/>
            <p:cNvSpPr/>
            <p:nvPr/>
          </p:nvSpPr>
          <p:spPr>
            <a:xfrm>
              <a:off x="6784350" y="342500"/>
              <a:ext cx="78325" cy="77225"/>
            </a:xfrm>
            <a:custGeom>
              <a:avLst/>
              <a:gdLst/>
              <a:ahLst/>
              <a:cxnLst/>
              <a:rect l="l" t="t" r="r" b="b"/>
              <a:pathLst>
                <a:path w="3133" h="3089" extrusionOk="0">
                  <a:moveTo>
                    <a:pt x="1697" y="3088"/>
                  </a:moveTo>
                  <a:cubicBezTo>
                    <a:pt x="523" y="3045"/>
                    <a:pt x="1" y="1610"/>
                    <a:pt x="871" y="827"/>
                  </a:cubicBezTo>
                  <a:cubicBezTo>
                    <a:pt x="1740" y="0"/>
                    <a:pt x="3132" y="653"/>
                    <a:pt x="3089" y="1827"/>
                  </a:cubicBezTo>
                  <a:cubicBezTo>
                    <a:pt x="3045" y="2523"/>
                    <a:pt x="2436" y="3088"/>
                    <a:pt x="1697" y="304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4"/>
            <p:cNvSpPr/>
            <p:nvPr/>
          </p:nvSpPr>
          <p:spPr>
            <a:xfrm>
              <a:off x="121942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392" y="5089"/>
                  </a:moveTo>
                  <a:cubicBezTo>
                    <a:pt x="4306" y="5002"/>
                    <a:pt x="5176" y="2610"/>
                    <a:pt x="3741" y="1305"/>
                  </a:cubicBezTo>
                  <a:cubicBezTo>
                    <a:pt x="2306" y="0"/>
                    <a:pt x="0" y="1087"/>
                    <a:pt x="131" y="3045"/>
                  </a:cubicBezTo>
                  <a:cubicBezTo>
                    <a:pt x="174" y="4219"/>
                    <a:pt x="1175" y="5132"/>
                    <a:pt x="2392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4"/>
            <p:cNvSpPr/>
            <p:nvPr/>
          </p:nvSpPr>
          <p:spPr>
            <a:xfrm>
              <a:off x="1042200" y="322925"/>
              <a:ext cx="112000" cy="110925"/>
            </a:xfrm>
            <a:custGeom>
              <a:avLst/>
              <a:gdLst/>
              <a:ahLst/>
              <a:cxnLst/>
              <a:rect l="l" t="t" r="r" b="b"/>
              <a:pathLst>
                <a:path w="4480" h="4437" extrusionOk="0">
                  <a:moveTo>
                    <a:pt x="2044" y="4393"/>
                  </a:moveTo>
                  <a:cubicBezTo>
                    <a:pt x="3697" y="4306"/>
                    <a:pt x="4480" y="2262"/>
                    <a:pt x="3218" y="1131"/>
                  </a:cubicBezTo>
                  <a:cubicBezTo>
                    <a:pt x="2001" y="0"/>
                    <a:pt x="0" y="914"/>
                    <a:pt x="87" y="2610"/>
                  </a:cubicBezTo>
                  <a:cubicBezTo>
                    <a:pt x="130" y="3610"/>
                    <a:pt x="1000" y="4437"/>
                    <a:pt x="2044" y="439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4"/>
            <p:cNvSpPr/>
            <p:nvPr/>
          </p:nvSpPr>
          <p:spPr>
            <a:xfrm>
              <a:off x="878000" y="332700"/>
              <a:ext cx="95700" cy="94625"/>
            </a:xfrm>
            <a:custGeom>
              <a:avLst/>
              <a:gdLst/>
              <a:ahLst/>
              <a:cxnLst/>
              <a:rect l="l" t="t" r="r" b="b"/>
              <a:pathLst>
                <a:path w="3828" h="3785" extrusionOk="0">
                  <a:moveTo>
                    <a:pt x="1740" y="3741"/>
                  </a:moveTo>
                  <a:cubicBezTo>
                    <a:pt x="3176" y="3698"/>
                    <a:pt x="3828" y="1915"/>
                    <a:pt x="2741" y="958"/>
                  </a:cubicBezTo>
                  <a:cubicBezTo>
                    <a:pt x="1697" y="1"/>
                    <a:pt x="1" y="827"/>
                    <a:pt x="88" y="2219"/>
                  </a:cubicBezTo>
                  <a:cubicBezTo>
                    <a:pt x="131" y="3089"/>
                    <a:pt x="870" y="3785"/>
                    <a:pt x="1740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4"/>
            <p:cNvSpPr/>
            <p:nvPr/>
          </p:nvSpPr>
          <p:spPr>
            <a:xfrm>
              <a:off x="729050" y="342500"/>
              <a:ext cx="77225" cy="78300"/>
            </a:xfrm>
            <a:custGeom>
              <a:avLst/>
              <a:gdLst/>
              <a:ahLst/>
              <a:cxnLst/>
              <a:rect l="l" t="t" r="r" b="b"/>
              <a:pathLst>
                <a:path w="3089" h="3132" extrusionOk="0">
                  <a:moveTo>
                    <a:pt x="1435" y="3088"/>
                  </a:moveTo>
                  <a:cubicBezTo>
                    <a:pt x="2566" y="3045"/>
                    <a:pt x="3088" y="1610"/>
                    <a:pt x="2262" y="783"/>
                  </a:cubicBezTo>
                  <a:cubicBezTo>
                    <a:pt x="1392" y="0"/>
                    <a:pt x="0" y="653"/>
                    <a:pt x="44" y="1827"/>
                  </a:cubicBezTo>
                  <a:cubicBezTo>
                    <a:pt x="44" y="2523"/>
                    <a:pt x="696" y="3132"/>
                    <a:pt x="1435" y="30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323;p34"/>
          <p:cNvSpPr txBox="1">
            <a:spLocks/>
          </p:cNvSpPr>
          <p:nvPr/>
        </p:nvSpPr>
        <p:spPr>
          <a:xfrm>
            <a:off x="4405423" y="3324914"/>
            <a:ext cx="4327451" cy="173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  <a:defRPr sz="16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en-US" sz="1400" dirty="0" err="1" smtClean="0"/>
              <a:t>Kelompok</a:t>
            </a:r>
            <a:r>
              <a:rPr lang="en-US" sz="1400" dirty="0" smtClean="0"/>
              <a:t> 3 </a:t>
            </a:r>
          </a:p>
          <a:p>
            <a:pPr marL="0" indent="0" algn="just"/>
            <a:r>
              <a:rPr lang="en-US" sz="1400" dirty="0" err="1" smtClean="0"/>
              <a:t>Dewi</a:t>
            </a:r>
            <a:r>
              <a:rPr lang="en-US" sz="1400" dirty="0" smtClean="0"/>
              <a:t> </a:t>
            </a:r>
            <a:r>
              <a:rPr lang="en-US" sz="1400" dirty="0" err="1" smtClean="0"/>
              <a:t>Cahyanti</a:t>
            </a:r>
            <a:r>
              <a:rPr lang="en-US" sz="1400" dirty="0" smtClean="0"/>
              <a:t> 1		913033003</a:t>
            </a:r>
          </a:p>
          <a:p>
            <a:pPr marL="0" indent="0" algn="just"/>
            <a:r>
              <a:rPr lang="en-US" sz="1400" dirty="0" smtClean="0"/>
              <a:t>Monica </a:t>
            </a:r>
            <a:r>
              <a:rPr lang="en-US" sz="1400" dirty="0" err="1" smtClean="0"/>
              <a:t>Septiani</a:t>
            </a:r>
            <a:r>
              <a:rPr lang="en-US" sz="1400" dirty="0"/>
              <a:t>	</a:t>
            </a:r>
            <a:r>
              <a:rPr lang="en-US" sz="1400" dirty="0" smtClean="0"/>
              <a:t>	1913033041</a:t>
            </a:r>
          </a:p>
          <a:p>
            <a:pPr marL="0" indent="0" algn="just"/>
            <a:r>
              <a:rPr lang="en-US" sz="1400" dirty="0" err="1"/>
              <a:t>Ikfina</a:t>
            </a:r>
            <a:r>
              <a:rPr lang="en-US" sz="1400" dirty="0"/>
              <a:t> </a:t>
            </a:r>
            <a:r>
              <a:rPr lang="en-US" sz="1400" dirty="0" err="1"/>
              <a:t>Aisya</a:t>
            </a:r>
            <a:r>
              <a:rPr lang="en-US" sz="1400" dirty="0"/>
              <a:t> </a:t>
            </a:r>
            <a:r>
              <a:rPr lang="en-US" sz="1400" dirty="0" err="1" smtClean="0"/>
              <a:t>Hidayat</a:t>
            </a:r>
            <a:r>
              <a:rPr lang="en-US" sz="1400" dirty="0"/>
              <a:t>	</a:t>
            </a:r>
            <a:r>
              <a:rPr lang="en-US" sz="1400" dirty="0" smtClean="0"/>
              <a:t>20</a:t>
            </a:r>
            <a:r>
              <a:rPr lang="id-ID" sz="1400" dirty="0"/>
              <a:t>130330</a:t>
            </a:r>
            <a:r>
              <a:rPr lang="en-US" sz="1400" dirty="0"/>
              <a:t>41</a:t>
            </a:r>
          </a:p>
          <a:p>
            <a:pPr marL="0" indent="0" algn="just"/>
            <a:r>
              <a:rPr lang="en-US" sz="1400" dirty="0" err="1"/>
              <a:t>Teguh</a:t>
            </a:r>
            <a:r>
              <a:rPr lang="en-US" sz="1400" dirty="0"/>
              <a:t> </a:t>
            </a:r>
            <a:r>
              <a:rPr lang="en-US" sz="1400" dirty="0" err="1" smtClean="0"/>
              <a:t>Yuhono</a:t>
            </a:r>
            <a:r>
              <a:rPr lang="en-US" sz="1400" dirty="0"/>
              <a:t>	</a:t>
            </a:r>
            <a:r>
              <a:rPr lang="en-US" sz="1400" dirty="0" smtClean="0"/>
              <a:t>	2013033046</a:t>
            </a:r>
            <a:endParaRPr lang="en-US" sz="1400" dirty="0"/>
          </a:p>
          <a:p>
            <a:pPr marL="0" indent="0" algn="just"/>
            <a:r>
              <a:rPr lang="en-US" sz="1400" dirty="0"/>
              <a:t>Monica </a:t>
            </a:r>
            <a:r>
              <a:rPr lang="en-US" sz="1400" dirty="0" err="1"/>
              <a:t>Agustia</a:t>
            </a:r>
            <a:r>
              <a:rPr lang="en-US" sz="1400" dirty="0"/>
              <a:t> W.R</a:t>
            </a:r>
            <a:r>
              <a:rPr lang="id-ID" sz="1400" dirty="0"/>
              <a:t>	</a:t>
            </a:r>
            <a:r>
              <a:rPr lang="en-US" sz="1400" dirty="0"/>
              <a:t>	</a:t>
            </a:r>
            <a:r>
              <a:rPr lang="en-US" sz="1400" dirty="0" smtClean="0"/>
              <a:t>2053033007</a:t>
            </a:r>
            <a:endParaRPr lang="en-US" sz="1400" dirty="0"/>
          </a:p>
          <a:p>
            <a:pPr marL="0" indent="0"/>
            <a:endParaRPr lang="en-US" sz="1400" dirty="0" smtClean="0"/>
          </a:p>
        </p:txBody>
      </p:sp>
      <p:pic>
        <p:nvPicPr>
          <p:cNvPr id="28" name="Google Shape;1574;p61"/>
          <p:cNvPicPr preferRelativeResize="0"/>
          <p:nvPr/>
        </p:nvPicPr>
        <p:blipFill rotWithShape="1">
          <a:blip r:embed="rId3">
            <a:alphaModFix/>
          </a:blip>
          <a:srcRect t="8011" b="8011"/>
          <a:stretch/>
        </p:blipFill>
        <p:spPr>
          <a:xfrm>
            <a:off x="744280" y="510364"/>
            <a:ext cx="3274828" cy="4125432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69" y="170688"/>
            <a:ext cx="7644384" cy="4815840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-7552301" y="188342"/>
            <a:ext cx="8525838" cy="4674742"/>
            <a:chOff x="-7058826" y="0"/>
            <a:chExt cx="8525838" cy="4674742"/>
          </a:xfrm>
        </p:grpSpPr>
        <p:grpSp>
          <p:nvGrpSpPr>
            <p:cNvPr id="11" name="Group 10"/>
            <p:cNvGrpSpPr/>
            <p:nvPr/>
          </p:nvGrpSpPr>
          <p:grpSpPr>
            <a:xfrm>
              <a:off x="-7058826" y="0"/>
              <a:ext cx="8525838" cy="4674742"/>
              <a:chOff x="0" y="285750"/>
              <a:chExt cx="8525838" cy="4674742"/>
            </a:xfrm>
          </p:grpSpPr>
          <p:sp>
            <p:nvSpPr>
              <p:cNvPr id="43" name="Freeform 42"/>
              <p:cNvSpPr/>
              <p:nvPr/>
            </p:nvSpPr>
            <p:spPr>
              <a:xfrm>
                <a:off x="0" y="285750"/>
                <a:ext cx="8525838" cy="4674742"/>
              </a:xfrm>
              <a:custGeom>
                <a:avLst/>
                <a:gdLst>
                  <a:gd name="connsiteX0" fmla="*/ 779139 w 8525838"/>
                  <a:gd name="connsiteY0" fmla="*/ 0 h 4674742"/>
                  <a:gd name="connsiteX1" fmla="*/ 6731270 w 8525838"/>
                  <a:gd name="connsiteY1" fmla="*/ 0 h 4674742"/>
                  <a:gd name="connsiteX2" fmla="*/ 7166894 w 8525838"/>
                  <a:gd name="connsiteY2" fmla="*/ 133065 h 4674742"/>
                  <a:gd name="connsiteX3" fmla="*/ 7190332 w 8525838"/>
                  <a:gd name="connsiteY3" fmla="*/ 152402 h 4674742"/>
                  <a:gd name="connsiteX4" fmla="*/ 8405970 w 8525838"/>
                  <a:gd name="connsiteY4" fmla="*/ 152402 h 4674742"/>
                  <a:gd name="connsiteX5" fmla="*/ 8525838 w 8525838"/>
                  <a:gd name="connsiteY5" fmla="*/ 272270 h 4674742"/>
                  <a:gd name="connsiteX6" fmla="*/ 8525838 w 8525838"/>
                  <a:gd name="connsiteY6" fmla="*/ 751727 h 4674742"/>
                  <a:gd name="connsiteX7" fmla="*/ 8405970 w 8525838"/>
                  <a:gd name="connsiteY7" fmla="*/ 871595 h 4674742"/>
                  <a:gd name="connsiteX8" fmla="*/ 7510409 w 8525838"/>
                  <a:gd name="connsiteY8" fmla="*/ 871595 h 4674742"/>
                  <a:gd name="connsiteX9" fmla="*/ 7510409 w 8525838"/>
                  <a:gd name="connsiteY9" fmla="*/ 3895603 h 4674742"/>
                  <a:gd name="connsiteX10" fmla="*/ 6731270 w 8525838"/>
                  <a:gd name="connsiteY10" fmla="*/ 4674742 h 4674742"/>
                  <a:gd name="connsiteX11" fmla="*/ 779139 w 8525838"/>
                  <a:gd name="connsiteY11" fmla="*/ 4674742 h 4674742"/>
                  <a:gd name="connsiteX12" fmla="*/ 0 w 8525838"/>
                  <a:gd name="connsiteY12" fmla="*/ 3895603 h 4674742"/>
                  <a:gd name="connsiteX13" fmla="*/ 0 w 8525838"/>
                  <a:gd name="connsiteY13" fmla="*/ 779139 h 4674742"/>
                  <a:gd name="connsiteX14" fmla="*/ 779139 w 8525838"/>
                  <a:gd name="connsiteY14" fmla="*/ 0 h 4674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25838" h="4674742">
                    <a:moveTo>
                      <a:pt x="779139" y="0"/>
                    </a:moveTo>
                    <a:lnTo>
                      <a:pt x="6731270" y="0"/>
                    </a:lnTo>
                    <a:cubicBezTo>
                      <a:pt x="6892635" y="0"/>
                      <a:pt x="7042543" y="49055"/>
                      <a:pt x="7166894" y="133065"/>
                    </a:cubicBezTo>
                    <a:lnTo>
                      <a:pt x="7190332" y="152402"/>
                    </a:lnTo>
                    <a:lnTo>
                      <a:pt x="8405970" y="152402"/>
                    </a:lnTo>
                    <a:cubicBezTo>
                      <a:pt x="8472171" y="152402"/>
                      <a:pt x="8525838" y="206069"/>
                      <a:pt x="8525838" y="272270"/>
                    </a:cubicBezTo>
                    <a:lnTo>
                      <a:pt x="8525838" y="751727"/>
                    </a:lnTo>
                    <a:cubicBezTo>
                      <a:pt x="8525838" y="817928"/>
                      <a:pt x="8472171" y="871595"/>
                      <a:pt x="8405970" y="871595"/>
                    </a:cubicBezTo>
                    <a:lnTo>
                      <a:pt x="7510409" y="871595"/>
                    </a:lnTo>
                    <a:lnTo>
                      <a:pt x="7510409" y="3895603"/>
                    </a:lnTo>
                    <a:cubicBezTo>
                      <a:pt x="7510409" y="4325910"/>
                      <a:pt x="7161577" y="4674742"/>
                      <a:pt x="6731270" y="4674742"/>
                    </a:cubicBezTo>
                    <a:lnTo>
                      <a:pt x="779139" y="4674742"/>
                    </a:lnTo>
                    <a:cubicBezTo>
                      <a:pt x="348832" y="4674742"/>
                      <a:pt x="0" y="4325910"/>
                      <a:pt x="0" y="3895603"/>
                    </a:cubicBezTo>
                    <a:lnTo>
                      <a:pt x="0" y="779139"/>
                    </a:lnTo>
                    <a:cubicBezTo>
                      <a:pt x="0" y="348832"/>
                      <a:pt x="348832" y="0"/>
                      <a:pt x="779139" y="0"/>
                    </a:cubicBezTo>
                    <a:close/>
                  </a:path>
                </a:pathLst>
              </a:custGeom>
              <a:solidFill>
                <a:srgbClr val="6F4C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479586" y="616449"/>
                <a:ext cx="9246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err="1">
                    <a:solidFill>
                      <a:srgbClr val="F5E8C7"/>
                    </a:solidFill>
                    <a:latin typeface="Adobe Garamond Pro" panose="02020502060506020403" pitchFamily="18" charset="0"/>
                  </a:rPr>
                  <a:t>Sejarah</a:t>
                </a:r>
                <a:endParaRPr lang="en-US" sz="1800" dirty="0">
                  <a:solidFill>
                    <a:srgbClr val="F5E8C7"/>
                  </a:solidFill>
                  <a:latin typeface="Adobe Garamond Pro" panose="02020502060506020403" pitchFamily="18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-6485860" y="1626778"/>
              <a:ext cx="3965943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Zaman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baru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yang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kemudian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disebut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dengan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Abad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Pertengahan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(Middle Ages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atau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Medieval</a:t>
              </a:r>
              <a:r>
                <a:rPr lang="en-US" sz="1500" dirty="0" smtClean="0">
                  <a:solidFill>
                    <a:srgbClr val="E7E0C9"/>
                  </a:solidFill>
                  <a:latin typeface="Agency FB" panose="020B0503020202020204" pitchFamily="34" charset="0"/>
                </a:rPr>
                <a:t>).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Bagi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Holmes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Peradaban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Barat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tercipta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pada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periode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500" dirty="0" err="1" smtClean="0">
                  <a:solidFill>
                    <a:srgbClr val="E7E0C9"/>
                  </a:solidFill>
                  <a:latin typeface="Agency FB" panose="020B0503020202020204" pitchFamily="34" charset="0"/>
                </a:rPr>
                <a:t>ini</a:t>
              </a:r>
              <a:r>
                <a:rPr lang="en-US" sz="1500" dirty="0" smtClean="0">
                  <a:solidFill>
                    <a:srgbClr val="E7E0C9"/>
                  </a:solidFill>
                  <a:latin typeface="Agency FB" panose="020B0503020202020204" pitchFamily="34" charset="0"/>
                </a:rPr>
                <a:t>. 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William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menggambarkan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bahwa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akar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Abad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Pertengahan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adalah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percampuran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antara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Yahudi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-Kristen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dan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Yunani-Romawi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yang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terjadi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di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Zaman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Kekaisaran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Romawi</a:t>
              </a:r>
              <a:r>
                <a:rPr lang="en-US" sz="1500" dirty="0" smtClean="0">
                  <a:solidFill>
                    <a:srgbClr val="E7E0C9"/>
                  </a:solidFill>
                  <a:latin typeface="Agency FB" panose="020B0503020202020204" pitchFamily="34" charset="0"/>
                </a:rPr>
                <a:t>.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Namun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,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Romawi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tidak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betahan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lama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dan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digantikan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oleh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kultur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Kristen-Latin,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meskipun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tanpa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dukungan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institusi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yang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kuat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. </a:t>
              </a:r>
              <a:r>
                <a:rPr lang="en-US" sz="1500" dirty="0" err="1" smtClean="0">
                  <a:solidFill>
                    <a:srgbClr val="E7E0C9"/>
                  </a:solidFill>
                  <a:latin typeface="Agency FB" panose="020B0503020202020204" pitchFamily="34" charset="0"/>
                </a:rPr>
                <a:t>Menurut</a:t>
              </a:r>
              <a:r>
                <a:rPr lang="en-US" sz="1500" dirty="0" smtClean="0">
                  <a:solidFill>
                    <a:srgbClr val="E7E0C9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William, </a:t>
              </a:r>
              <a:r>
                <a:rPr lang="en-US" sz="1500" dirty="0" err="1" smtClean="0">
                  <a:solidFill>
                    <a:srgbClr val="E7E0C9"/>
                  </a:solidFill>
                  <a:latin typeface="Agency FB" panose="020B0503020202020204" pitchFamily="34" charset="0"/>
                </a:rPr>
                <a:t>periode</a:t>
              </a:r>
              <a:r>
                <a:rPr lang="en-US" sz="1500" dirty="0" smtClean="0">
                  <a:solidFill>
                    <a:srgbClr val="E7E0C9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500" dirty="0" err="1" smtClean="0">
                  <a:solidFill>
                    <a:srgbClr val="E7E0C9"/>
                  </a:solidFill>
                  <a:latin typeface="Agency FB" panose="020B0503020202020204" pitchFamily="34" charset="0"/>
                </a:rPr>
                <a:t>abad</a:t>
              </a:r>
              <a:r>
                <a:rPr lang="en-US" sz="1500" dirty="0" smtClean="0">
                  <a:solidFill>
                    <a:srgbClr val="E7E0C9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500" dirty="0" err="1" smtClean="0">
                  <a:solidFill>
                    <a:srgbClr val="E7E0C9"/>
                  </a:solidFill>
                  <a:latin typeface="Agency FB" panose="020B0503020202020204" pitchFamily="34" charset="0"/>
                </a:rPr>
                <a:t>pertengahan</a:t>
              </a:r>
              <a:r>
                <a:rPr lang="en-US" sz="1500" dirty="0" smtClean="0">
                  <a:solidFill>
                    <a:srgbClr val="E7E0C9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500" dirty="0" err="1" smtClean="0">
                  <a:solidFill>
                    <a:srgbClr val="E7E0C9"/>
                  </a:solidFill>
                  <a:latin typeface="Agency FB" panose="020B0503020202020204" pitchFamily="34" charset="0"/>
                </a:rPr>
                <a:t>sangat</a:t>
              </a:r>
              <a:r>
                <a:rPr lang="en-US" sz="1500" dirty="0" smtClean="0">
                  <a:solidFill>
                    <a:srgbClr val="E7E0C9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penting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bagi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perkembangan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Kebudayaan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Barat. Barat Abad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Pertengahan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telah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berhasil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keluar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dari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Abad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Kegelapan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(Dark Ages)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dan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mengembangkan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suatu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pandangan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hidup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baru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(new worldview) yang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mengantarkan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mereka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kepada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Abad </a:t>
              </a:r>
              <a:r>
                <a:rPr lang="en-US" sz="1500" dirty="0" err="1">
                  <a:solidFill>
                    <a:srgbClr val="E7E0C9"/>
                  </a:solidFill>
                  <a:latin typeface="Agency FB" panose="020B0503020202020204" pitchFamily="34" charset="0"/>
                </a:rPr>
                <a:t>Pencerahan</a:t>
              </a:r>
              <a:r>
                <a:rPr lang="en-US" sz="1500" dirty="0">
                  <a:solidFill>
                    <a:srgbClr val="E7E0C9"/>
                  </a:solidFill>
                  <a:latin typeface="Agency FB" panose="020B0503020202020204" pitchFamily="34" charset="0"/>
                </a:rPr>
                <a:t> </a:t>
              </a:r>
              <a:endParaRPr lang="en-US" sz="1500" dirty="0">
                <a:solidFill>
                  <a:srgbClr val="E7E0C9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-6528393" y="148840"/>
              <a:ext cx="4710226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E7E0C9"/>
                  </a:solidFill>
                  <a:latin typeface="Adobe Garamond Pro" panose="02020502060506020403" pitchFamily="18" charset="0"/>
                </a:rPr>
                <a:t>1. </a:t>
              </a:r>
            </a:p>
            <a:p>
              <a:r>
                <a:rPr lang="en-US" sz="2800" b="1" dirty="0" err="1" smtClean="0">
                  <a:solidFill>
                    <a:srgbClr val="E7E0C9"/>
                  </a:solidFill>
                  <a:latin typeface="Adobe Garamond Pro" panose="02020502060506020403" pitchFamily="18" charset="0"/>
                </a:rPr>
                <a:t>Sejarah</a:t>
              </a:r>
              <a:r>
                <a:rPr lang="en-US" sz="2800" b="1" dirty="0" smtClean="0">
                  <a:solidFill>
                    <a:srgbClr val="E7E0C9"/>
                  </a:solidFill>
                  <a:latin typeface="Adobe Garamond Pro" panose="02020502060506020403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E7E0C9"/>
                  </a:solidFill>
                  <a:latin typeface="Adobe Garamond Pro" panose="02020502060506020403" pitchFamily="18" charset="0"/>
                </a:rPr>
                <a:t>Munculnya</a:t>
              </a:r>
              <a:r>
                <a:rPr lang="en-US" sz="2800" b="1" dirty="0" smtClean="0">
                  <a:solidFill>
                    <a:srgbClr val="E7E0C9"/>
                  </a:solidFill>
                  <a:latin typeface="Adobe Garamond Pro" panose="02020502060506020403" pitchFamily="18" charset="0"/>
                </a:rPr>
                <a:t> Abad </a:t>
              </a:r>
              <a:r>
                <a:rPr lang="en-US" sz="2800" b="1" dirty="0" err="1" smtClean="0">
                  <a:solidFill>
                    <a:srgbClr val="E7E0C9"/>
                  </a:solidFill>
                  <a:latin typeface="Adobe Garamond Pro" panose="02020502060506020403" pitchFamily="18" charset="0"/>
                </a:rPr>
                <a:t>Pertengahan</a:t>
              </a:r>
              <a:r>
                <a:rPr lang="en-US" sz="2800" b="1" dirty="0" smtClean="0">
                  <a:solidFill>
                    <a:srgbClr val="E7E0C9"/>
                  </a:solidFill>
                  <a:latin typeface="Adobe Garamond Pro" panose="02020502060506020403" pitchFamily="18" charset="0"/>
                </a:rPr>
                <a:t> </a:t>
              </a:r>
              <a:endParaRPr lang="en-US" sz="2800" b="1" dirty="0">
                <a:solidFill>
                  <a:srgbClr val="E7E0C9"/>
                </a:solidFill>
                <a:latin typeface="Adobe Garamond Pro" panose="02020502060506020403" pitchFamily="18" charset="0"/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26512" y="2068937"/>
              <a:ext cx="2649796" cy="1960802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-7542578" y="233617"/>
            <a:ext cx="8512141" cy="4674742"/>
            <a:chOff x="-6841157" y="468758"/>
            <a:chExt cx="8512141" cy="4674742"/>
          </a:xfrm>
        </p:grpSpPr>
        <p:grpSp>
          <p:nvGrpSpPr>
            <p:cNvPr id="12" name="Group 11"/>
            <p:cNvGrpSpPr/>
            <p:nvPr/>
          </p:nvGrpSpPr>
          <p:grpSpPr>
            <a:xfrm>
              <a:off x="-6841157" y="468758"/>
              <a:ext cx="8512141" cy="4674742"/>
              <a:chOff x="0" y="280826"/>
              <a:chExt cx="8512141" cy="4674742"/>
            </a:xfrm>
          </p:grpSpPr>
          <p:sp>
            <p:nvSpPr>
              <p:cNvPr id="44" name="Freeform 43"/>
              <p:cNvSpPr/>
              <p:nvPr/>
            </p:nvSpPr>
            <p:spPr>
              <a:xfrm>
                <a:off x="0" y="280826"/>
                <a:ext cx="8512141" cy="4674742"/>
              </a:xfrm>
              <a:custGeom>
                <a:avLst/>
                <a:gdLst>
                  <a:gd name="connsiteX0" fmla="*/ 779139 w 8512141"/>
                  <a:gd name="connsiteY0" fmla="*/ 0 h 4674742"/>
                  <a:gd name="connsiteX1" fmla="*/ 6731270 w 8512141"/>
                  <a:gd name="connsiteY1" fmla="*/ 0 h 4674742"/>
                  <a:gd name="connsiteX2" fmla="*/ 7510409 w 8512141"/>
                  <a:gd name="connsiteY2" fmla="*/ 779139 h 4674742"/>
                  <a:gd name="connsiteX3" fmla="*/ 7510409 w 8512141"/>
                  <a:gd name="connsiteY3" fmla="*/ 878441 h 4674742"/>
                  <a:gd name="connsiteX4" fmla="*/ 8392273 w 8512141"/>
                  <a:gd name="connsiteY4" fmla="*/ 878441 h 4674742"/>
                  <a:gd name="connsiteX5" fmla="*/ 8512141 w 8512141"/>
                  <a:gd name="connsiteY5" fmla="*/ 998309 h 4674742"/>
                  <a:gd name="connsiteX6" fmla="*/ 8512141 w 8512141"/>
                  <a:gd name="connsiteY6" fmla="*/ 1477766 h 4674742"/>
                  <a:gd name="connsiteX7" fmla="*/ 8392273 w 8512141"/>
                  <a:gd name="connsiteY7" fmla="*/ 1597634 h 4674742"/>
                  <a:gd name="connsiteX8" fmla="*/ 7510409 w 8512141"/>
                  <a:gd name="connsiteY8" fmla="*/ 1597634 h 4674742"/>
                  <a:gd name="connsiteX9" fmla="*/ 7510409 w 8512141"/>
                  <a:gd name="connsiteY9" fmla="*/ 3895603 h 4674742"/>
                  <a:gd name="connsiteX10" fmla="*/ 6731270 w 8512141"/>
                  <a:gd name="connsiteY10" fmla="*/ 4674742 h 4674742"/>
                  <a:gd name="connsiteX11" fmla="*/ 779139 w 8512141"/>
                  <a:gd name="connsiteY11" fmla="*/ 4674742 h 4674742"/>
                  <a:gd name="connsiteX12" fmla="*/ 0 w 8512141"/>
                  <a:gd name="connsiteY12" fmla="*/ 3895603 h 4674742"/>
                  <a:gd name="connsiteX13" fmla="*/ 0 w 8512141"/>
                  <a:gd name="connsiteY13" fmla="*/ 779139 h 4674742"/>
                  <a:gd name="connsiteX14" fmla="*/ 779139 w 8512141"/>
                  <a:gd name="connsiteY14" fmla="*/ 0 h 4674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12141" h="4674742">
                    <a:moveTo>
                      <a:pt x="779139" y="0"/>
                    </a:moveTo>
                    <a:lnTo>
                      <a:pt x="6731270" y="0"/>
                    </a:lnTo>
                    <a:cubicBezTo>
                      <a:pt x="7161577" y="0"/>
                      <a:pt x="7510409" y="348832"/>
                      <a:pt x="7510409" y="779139"/>
                    </a:cubicBezTo>
                    <a:lnTo>
                      <a:pt x="7510409" y="878441"/>
                    </a:lnTo>
                    <a:lnTo>
                      <a:pt x="8392273" y="878441"/>
                    </a:lnTo>
                    <a:cubicBezTo>
                      <a:pt x="8458474" y="878441"/>
                      <a:pt x="8512141" y="932108"/>
                      <a:pt x="8512141" y="998309"/>
                    </a:cubicBezTo>
                    <a:lnTo>
                      <a:pt x="8512141" y="1477766"/>
                    </a:lnTo>
                    <a:cubicBezTo>
                      <a:pt x="8512141" y="1543967"/>
                      <a:pt x="8458474" y="1597634"/>
                      <a:pt x="8392273" y="1597634"/>
                    </a:cubicBezTo>
                    <a:lnTo>
                      <a:pt x="7510409" y="1597634"/>
                    </a:lnTo>
                    <a:lnTo>
                      <a:pt x="7510409" y="3895603"/>
                    </a:lnTo>
                    <a:cubicBezTo>
                      <a:pt x="7510409" y="4325910"/>
                      <a:pt x="7161577" y="4674742"/>
                      <a:pt x="6731270" y="4674742"/>
                    </a:cubicBezTo>
                    <a:lnTo>
                      <a:pt x="779139" y="4674742"/>
                    </a:lnTo>
                    <a:cubicBezTo>
                      <a:pt x="348832" y="4674742"/>
                      <a:pt x="0" y="4325910"/>
                      <a:pt x="0" y="3895603"/>
                    </a:cubicBezTo>
                    <a:lnTo>
                      <a:pt x="0" y="779139"/>
                    </a:lnTo>
                    <a:cubicBezTo>
                      <a:pt x="0" y="348832"/>
                      <a:pt x="348832" y="0"/>
                      <a:pt x="779139" y="0"/>
                    </a:cubicBezTo>
                    <a:close/>
                  </a:path>
                </a:pathLst>
              </a:custGeom>
              <a:solidFill>
                <a:srgbClr val="9E77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489861" y="1282557"/>
                <a:ext cx="984605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 err="1" smtClean="0">
                    <a:solidFill>
                      <a:srgbClr val="C1CFC0"/>
                    </a:solidFill>
                    <a:latin typeface="Adobe Garamond Pro" panose="02020502060506020403" pitchFamily="18" charset="0"/>
                  </a:rPr>
                  <a:t>Pengaruh</a:t>
                </a:r>
                <a:endParaRPr lang="en-US" sz="1700" dirty="0">
                  <a:solidFill>
                    <a:srgbClr val="C1CFC0"/>
                  </a:solidFill>
                  <a:latin typeface="Adobe Garamond Pro" panose="02020502060506020403" pitchFamily="18" charset="0"/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-6374663" y="706621"/>
              <a:ext cx="612435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C1CFC0"/>
                  </a:solidFill>
                  <a:latin typeface="Adobe Garamond Pro" panose="02020502060506020403" pitchFamily="18" charset="0"/>
                </a:rPr>
                <a:t>2</a:t>
              </a:r>
            </a:p>
            <a:p>
              <a:r>
                <a:rPr lang="en-US" sz="2800" b="1" dirty="0" err="1" smtClean="0">
                  <a:solidFill>
                    <a:srgbClr val="C1CFC0"/>
                  </a:solidFill>
                  <a:latin typeface="Adobe Garamond Pro" panose="02020502060506020403" pitchFamily="18" charset="0"/>
                </a:rPr>
                <a:t>Pengaruh</a:t>
              </a:r>
              <a:r>
                <a:rPr lang="en-US" sz="2800" b="1" dirty="0" smtClean="0">
                  <a:solidFill>
                    <a:srgbClr val="C1CFC0"/>
                  </a:solidFill>
                  <a:latin typeface="Adobe Garamond Pro" panose="02020502060506020403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C1CFC0"/>
                  </a:solidFill>
                  <a:latin typeface="Adobe Garamond Pro" panose="02020502060506020403" pitchFamily="18" charset="0"/>
                </a:rPr>
                <a:t>Gereja</a:t>
              </a:r>
              <a:r>
                <a:rPr lang="en-US" sz="2800" b="1" dirty="0" smtClean="0">
                  <a:solidFill>
                    <a:srgbClr val="C1CFC0"/>
                  </a:solidFill>
                  <a:latin typeface="Adobe Garamond Pro" panose="02020502060506020403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C1CFC0"/>
                  </a:solidFill>
                  <a:latin typeface="Adobe Garamond Pro" panose="02020502060506020403" pitchFamily="18" charset="0"/>
                </a:rPr>
                <a:t>Pada</a:t>
              </a:r>
              <a:r>
                <a:rPr lang="en-US" sz="2800" b="1" dirty="0" smtClean="0">
                  <a:solidFill>
                    <a:srgbClr val="C1CFC0"/>
                  </a:solidFill>
                  <a:latin typeface="Adobe Garamond Pro" panose="02020502060506020403" pitchFamily="18" charset="0"/>
                </a:rPr>
                <a:t> </a:t>
              </a:r>
            </a:p>
            <a:p>
              <a:r>
                <a:rPr lang="en-US" sz="2800" b="1" dirty="0" smtClean="0">
                  <a:solidFill>
                    <a:srgbClr val="C1CFC0"/>
                  </a:solidFill>
                  <a:latin typeface="Adobe Garamond Pro" panose="02020502060506020403" pitchFamily="18" charset="0"/>
                </a:rPr>
                <a:t>Abad </a:t>
              </a:r>
              <a:r>
                <a:rPr lang="en-US" sz="2800" b="1" dirty="0" err="1" smtClean="0">
                  <a:solidFill>
                    <a:srgbClr val="C1CFC0"/>
                  </a:solidFill>
                  <a:latin typeface="Adobe Garamond Pro" panose="02020502060506020403" pitchFamily="18" charset="0"/>
                </a:rPr>
                <a:t>Pertengahan</a:t>
              </a:r>
              <a:endParaRPr lang="en-US" sz="2800" b="1" dirty="0">
                <a:solidFill>
                  <a:srgbClr val="C1CFC0"/>
                </a:solidFill>
                <a:latin typeface="Adobe Garamond Pro" panose="02020502060506020403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-6438900" y="2114550"/>
              <a:ext cx="4381500" cy="2446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Peran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agama (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kristiani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)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pada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abad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pertengahan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sangat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dominan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.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Peran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raja/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pemimpin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negara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menjadi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dibawah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kekuasaan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gereja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.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Sendi-sendi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manifestasi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dari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agama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kristen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protestan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dan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katolik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yang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pada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hakikatnya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merupakan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antara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hubungan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manusia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dan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tuhan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dijadikan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dasar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acuan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setiap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pelaksanaan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aktivitas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manusia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di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dunia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barat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kala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abad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pertengahan</a:t>
              </a:r>
              <a:r>
                <a:rPr lang="en-US" sz="1700" dirty="0" smtClean="0">
                  <a:solidFill>
                    <a:srgbClr val="C1CFC0"/>
                  </a:solidFill>
                  <a:latin typeface="Agency FB" panose="020B0503020202020204" pitchFamily="34" charset="0"/>
                </a:rPr>
                <a:t>.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Pastur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menjadi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orang yang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dianggap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nomor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satu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dalam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menentukan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aturan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dengan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dalih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berdasarkan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firman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C1CFC0"/>
                  </a:solidFill>
                  <a:latin typeface="Agency FB" panose="020B0503020202020204" pitchFamily="34" charset="0"/>
                </a:rPr>
                <a:t>Tuhan</a:t>
              </a:r>
              <a:r>
                <a:rPr lang="en-US" sz="1700" dirty="0">
                  <a:solidFill>
                    <a:srgbClr val="C1CFC0"/>
                  </a:solidFill>
                  <a:latin typeface="Agency FB" panose="020B0503020202020204" pitchFamily="34" charset="0"/>
                </a:rPr>
                <a:t>. </a:t>
              </a:r>
              <a:endParaRPr lang="en-US" sz="1700" dirty="0">
                <a:solidFill>
                  <a:srgbClr val="C1CFC0"/>
                </a:solidFill>
                <a:latin typeface="Agency FB" panose="020B0503020202020204" pitchFamily="34" charset="0"/>
              </a:endParaRPr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5" r="3198"/>
            <a:stretch/>
          </p:blipFill>
          <p:spPr>
            <a:xfrm>
              <a:off x="-2021753" y="1819275"/>
              <a:ext cx="2192083" cy="2819399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-7542896" y="294577"/>
            <a:ext cx="8529263" cy="4674742"/>
            <a:chOff x="-5677520" y="233934"/>
            <a:chExt cx="8529263" cy="4674742"/>
          </a:xfrm>
        </p:grpSpPr>
        <p:grpSp>
          <p:nvGrpSpPr>
            <p:cNvPr id="13" name="Group 12"/>
            <p:cNvGrpSpPr/>
            <p:nvPr/>
          </p:nvGrpSpPr>
          <p:grpSpPr>
            <a:xfrm>
              <a:off x="-5677520" y="233934"/>
              <a:ext cx="8529263" cy="4674742"/>
              <a:chOff x="0" y="285321"/>
              <a:chExt cx="8529263" cy="4674742"/>
            </a:xfrm>
          </p:grpSpPr>
          <p:sp>
            <p:nvSpPr>
              <p:cNvPr id="46" name="Freeform 45"/>
              <p:cNvSpPr/>
              <p:nvPr/>
            </p:nvSpPr>
            <p:spPr>
              <a:xfrm>
                <a:off x="0" y="285321"/>
                <a:ext cx="8529263" cy="4674742"/>
              </a:xfrm>
              <a:custGeom>
                <a:avLst/>
                <a:gdLst>
                  <a:gd name="connsiteX0" fmla="*/ 779139 w 8529263"/>
                  <a:gd name="connsiteY0" fmla="*/ 0 h 4674742"/>
                  <a:gd name="connsiteX1" fmla="*/ 6731270 w 8529263"/>
                  <a:gd name="connsiteY1" fmla="*/ 0 h 4674742"/>
                  <a:gd name="connsiteX2" fmla="*/ 7510409 w 8529263"/>
                  <a:gd name="connsiteY2" fmla="*/ 779139 h 4674742"/>
                  <a:gd name="connsiteX3" fmla="*/ 7510409 w 8529263"/>
                  <a:gd name="connsiteY3" fmla="*/ 1594208 h 4674742"/>
                  <a:gd name="connsiteX4" fmla="*/ 8409395 w 8529263"/>
                  <a:gd name="connsiteY4" fmla="*/ 1594208 h 4674742"/>
                  <a:gd name="connsiteX5" fmla="*/ 8529263 w 8529263"/>
                  <a:gd name="connsiteY5" fmla="*/ 1714076 h 4674742"/>
                  <a:gd name="connsiteX6" fmla="*/ 8529263 w 8529263"/>
                  <a:gd name="connsiteY6" fmla="*/ 2193533 h 4674742"/>
                  <a:gd name="connsiteX7" fmla="*/ 8409395 w 8529263"/>
                  <a:gd name="connsiteY7" fmla="*/ 2313401 h 4674742"/>
                  <a:gd name="connsiteX8" fmla="*/ 7510409 w 8529263"/>
                  <a:gd name="connsiteY8" fmla="*/ 2313401 h 4674742"/>
                  <a:gd name="connsiteX9" fmla="*/ 7510409 w 8529263"/>
                  <a:gd name="connsiteY9" fmla="*/ 3895603 h 4674742"/>
                  <a:gd name="connsiteX10" fmla="*/ 6731270 w 8529263"/>
                  <a:gd name="connsiteY10" fmla="*/ 4674742 h 4674742"/>
                  <a:gd name="connsiteX11" fmla="*/ 779139 w 8529263"/>
                  <a:gd name="connsiteY11" fmla="*/ 4674742 h 4674742"/>
                  <a:gd name="connsiteX12" fmla="*/ 0 w 8529263"/>
                  <a:gd name="connsiteY12" fmla="*/ 3895603 h 4674742"/>
                  <a:gd name="connsiteX13" fmla="*/ 0 w 8529263"/>
                  <a:gd name="connsiteY13" fmla="*/ 779139 h 4674742"/>
                  <a:gd name="connsiteX14" fmla="*/ 779139 w 8529263"/>
                  <a:gd name="connsiteY14" fmla="*/ 0 h 4674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29263" h="4674742">
                    <a:moveTo>
                      <a:pt x="779139" y="0"/>
                    </a:moveTo>
                    <a:lnTo>
                      <a:pt x="6731270" y="0"/>
                    </a:lnTo>
                    <a:cubicBezTo>
                      <a:pt x="7161577" y="0"/>
                      <a:pt x="7510409" y="348832"/>
                      <a:pt x="7510409" y="779139"/>
                    </a:cubicBezTo>
                    <a:lnTo>
                      <a:pt x="7510409" y="1594208"/>
                    </a:lnTo>
                    <a:lnTo>
                      <a:pt x="8409395" y="1594208"/>
                    </a:lnTo>
                    <a:cubicBezTo>
                      <a:pt x="8475596" y="1594208"/>
                      <a:pt x="8529263" y="1647875"/>
                      <a:pt x="8529263" y="1714076"/>
                    </a:cubicBezTo>
                    <a:lnTo>
                      <a:pt x="8529263" y="2193533"/>
                    </a:lnTo>
                    <a:cubicBezTo>
                      <a:pt x="8529263" y="2259734"/>
                      <a:pt x="8475596" y="2313401"/>
                      <a:pt x="8409395" y="2313401"/>
                    </a:cubicBezTo>
                    <a:lnTo>
                      <a:pt x="7510409" y="2313401"/>
                    </a:lnTo>
                    <a:lnTo>
                      <a:pt x="7510409" y="3895603"/>
                    </a:lnTo>
                    <a:cubicBezTo>
                      <a:pt x="7510409" y="4325910"/>
                      <a:pt x="7161577" y="4674742"/>
                      <a:pt x="6731270" y="4674742"/>
                    </a:cubicBezTo>
                    <a:lnTo>
                      <a:pt x="779139" y="4674742"/>
                    </a:lnTo>
                    <a:cubicBezTo>
                      <a:pt x="348832" y="4674742"/>
                      <a:pt x="0" y="4325910"/>
                      <a:pt x="0" y="3895603"/>
                    </a:cubicBezTo>
                    <a:lnTo>
                      <a:pt x="0" y="779139"/>
                    </a:lnTo>
                    <a:cubicBezTo>
                      <a:pt x="0" y="348832"/>
                      <a:pt x="348832" y="0"/>
                      <a:pt x="779139" y="0"/>
                    </a:cubicBezTo>
                    <a:close/>
                  </a:path>
                </a:pathLst>
              </a:custGeom>
              <a:solidFill>
                <a:srgbClr val="E7E0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E7777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7582327" y="1921269"/>
                <a:ext cx="9246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 err="1" smtClean="0">
                    <a:solidFill>
                      <a:srgbClr val="9E7777"/>
                    </a:solidFill>
                    <a:latin typeface="Adobe Garamond Pro" panose="02020502060506020403" pitchFamily="18" charset="0"/>
                  </a:rPr>
                  <a:t>Sistem</a:t>
                </a:r>
                <a:r>
                  <a:rPr lang="en-US" sz="1800" dirty="0" smtClean="0">
                    <a:solidFill>
                      <a:srgbClr val="9E7777"/>
                    </a:solidFill>
                    <a:latin typeface="Adobe Garamond Pro" panose="02020502060506020403" pitchFamily="18" charset="0"/>
                  </a:rPr>
                  <a:t> </a:t>
                </a:r>
              </a:p>
              <a:p>
                <a:pPr algn="ctr"/>
                <a:r>
                  <a:rPr lang="en-US" sz="1800" dirty="0" err="1" smtClean="0">
                    <a:solidFill>
                      <a:srgbClr val="9E7777"/>
                    </a:solidFill>
                    <a:latin typeface="Adobe Garamond Pro" panose="02020502060506020403" pitchFamily="18" charset="0"/>
                  </a:rPr>
                  <a:t>Sosial</a:t>
                </a:r>
                <a:endParaRPr lang="en-US" sz="1800" dirty="0">
                  <a:solidFill>
                    <a:srgbClr val="9E7777"/>
                  </a:solidFill>
                  <a:latin typeface="Adobe Garamond Pro" panose="02020502060506020403" pitchFamily="18" charset="0"/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-5303520" y="499872"/>
              <a:ext cx="413308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9E7777"/>
                  </a:solidFill>
                  <a:latin typeface="Adobe Garamond Pro" panose="02020502060506020403" pitchFamily="18" charset="0"/>
                </a:rPr>
                <a:t>3</a:t>
              </a:r>
            </a:p>
            <a:p>
              <a:r>
                <a:rPr lang="en-US" sz="2800" b="1" dirty="0" err="1" smtClean="0">
                  <a:solidFill>
                    <a:srgbClr val="9E7777"/>
                  </a:solidFill>
                  <a:latin typeface="Adobe Garamond Pro" panose="02020502060506020403" pitchFamily="18" charset="0"/>
                </a:rPr>
                <a:t>Sistem</a:t>
              </a:r>
              <a:r>
                <a:rPr lang="en-US" sz="2800" b="1" dirty="0" smtClean="0">
                  <a:solidFill>
                    <a:srgbClr val="9E7777"/>
                  </a:solidFill>
                  <a:latin typeface="Adobe Garamond Pro" panose="02020502060506020403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9E7777"/>
                  </a:solidFill>
                  <a:latin typeface="Adobe Garamond Pro" panose="02020502060506020403" pitchFamily="18" charset="0"/>
                </a:rPr>
                <a:t>Sosial</a:t>
              </a:r>
              <a:r>
                <a:rPr lang="en-US" sz="2800" b="1" dirty="0" smtClean="0">
                  <a:solidFill>
                    <a:srgbClr val="9E7777"/>
                  </a:solidFill>
                  <a:latin typeface="Adobe Garamond Pro" panose="02020502060506020403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9E7777"/>
                  </a:solidFill>
                  <a:latin typeface="Adobe Garamond Pro" panose="02020502060506020403" pitchFamily="18" charset="0"/>
                </a:rPr>
                <a:t>Politik</a:t>
              </a:r>
              <a:r>
                <a:rPr lang="en-US" sz="2800" b="1" dirty="0" smtClean="0">
                  <a:solidFill>
                    <a:srgbClr val="9E7777"/>
                  </a:solidFill>
                  <a:latin typeface="Adobe Garamond Pro" panose="02020502060506020403" pitchFamily="18" charset="0"/>
                </a:rPr>
                <a:t> Abad </a:t>
              </a:r>
            </a:p>
            <a:p>
              <a:r>
                <a:rPr lang="en-US" sz="2800" b="1" dirty="0" err="1" smtClean="0">
                  <a:solidFill>
                    <a:srgbClr val="9E7777"/>
                  </a:solidFill>
                  <a:latin typeface="Adobe Garamond Pro" panose="02020502060506020403" pitchFamily="18" charset="0"/>
                </a:rPr>
                <a:t>Pertengahan</a:t>
              </a:r>
              <a:endParaRPr lang="en-US" sz="2800" b="1" dirty="0">
                <a:solidFill>
                  <a:srgbClr val="9E7777"/>
                </a:solidFill>
                <a:latin typeface="Adobe Garamond Pro" panose="02020502060506020403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-5205984" y="1938528"/>
              <a:ext cx="4474464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700" dirty="0" smtClean="0">
                  <a:solidFill>
                    <a:srgbClr val="9E7777"/>
                  </a:solidFill>
                  <a:latin typeface="Agency FB" panose="020B0503020202020204" pitchFamily="34" charset="0"/>
                </a:rPr>
                <a:t>Dari </a:t>
              </a:r>
              <a:r>
                <a:rPr lang="en-US" sz="1700" dirty="0" err="1" smtClean="0">
                  <a:solidFill>
                    <a:srgbClr val="9E7777"/>
                  </a:solidFill>
                  <a:latin typeface="Agency FB" panose="020B0503020202020204" pitchFamily="34" charset="0"/>
                </a:rPr>
                <a:t>segi</a:t>
              </a:r>
              <a:r>
                <a:rPr lang="en-US" sz="1700" dirty="0" smtClean="0">
                  <a:solidFill>
                    <a:srgbClr val="9E7777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 smtClean="0">
                  <a:solidFill>
                    <a:srgbClr val="9E7777"/>
                  </a:solidFill>
                  <a:latin typeface="Agency FB" panose="020B0503020202020204" pitchFamily="34" charset="0"/>
                </a:rPr>
                <a:t>politik</a:t>
              </a:r>
              <a:r>
                <a:rPr lang="en-US" sz="1700" dirty="0" smtClean="0">
                  <a:solidFill>
                    <a:srgbClr val="9E7777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 smtClean="0">
                  <a:solidFill>
                    <a:srgbClr val="9E7777"/>
                  </a:solidFill>
                  <a:latin typeface="Agency FB" panose="020B0503020202020204" pitchFamily="34" charset="0"/>
                </a:rPr>
                <a:t>terjadi</a:t>
              </a:r>
              <a:r>
                <a:rPr lang="en-US" sz="1700" dirty="0" smtClean="0">
                  <a:solidFill>
                    <a:srgbClr val="9E7777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9E7777"/>
                  </a:solidFill>
                  <a:latin typeface="Agency FB" panose="020B0503020202020204" pitchFamily="34" charset="0"/>
                </a:rPr>
                <a:t>perseteruan</a:t>
              </a:r>
              <a:r>
                <a:rPr lang="en-US" sz="1700" dirty="0">
                  <a:solidFill>
                    <a:srgbClr val="9E7777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9E7777"/>
                  </a:solidFill>
                  <a:latin typeface="Agency FB" panose="020B0503020202020204" pitchFamily="34" charset="0"/>
                </a:rPr>
                <a:t>antara</a:t>
              </a:r>
              <a:r>
                <a:rPr lang="en-US" sz="1700" dirty="0">
                  <a:solidFill>
                    <a:srgbClr val="9E7777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9E7777"/>
                  </a:solidFill>
                  <a:latin typeface="Agency FB" panose="020B0503020202020204" pitchFamily="34" charset="0"/>
                </a:rPr>
                <a:t>Bani</a:t>
              </a:r>
              <a:r>
                <a:rPr lang="en-US" sz="1700" dirty="0">
                  <a:solidFill>
                    <a:srgbClr val="9E7777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9E7777"/>
                  </a:solidFill>
                  <a:latin typeface="Agency FB" panose="020B0503020202020204" pitchFamily="34" charset="0"/>
                </a:rPr>
                <a:t>Abbasyah</a:t>
              </a:r>
              <a:r>
                <a:rPr lang="en-US" sz="1700" dirty="0">
                  <a:solidFill>
                    <a:srgbClr val="9E7777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9E7777"/>
                  </a:solidFill>
                  <a:latin typeface="Agency FB" panose="020B0503020202020204" pitchFamily="34" charset="0"/>
                </a:rPr>
                <a:t>dengan</a:t>
              </a:r>
              <a:r>
                <a:rPr lang="en-US" sz="1700" dirty="0">
                  <a:solidFill>
                    <a:srgbClr val="9E7777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9E7777"/>
                  </a:solidFill>
                  <a:latin typeface="Agency FB" panose="020B0503020202020204" pitchFamily="34" charset="0"/>
                </a:rPr>
                <a:t>Kekaisaran</a:t>
              </a:r>
              <a:r>
                <a:rPr lang="en-US" sz="1700" dirty="0">
                  <a:solidFill>
                    <a:srgbClr val="9E7777"/>
                  </a:solidFill>
                  <a:latin typeface="Agency FB" panose="020B0503020202020204" pitchFamily="34" charset="0"/>
                </a:rPr>
                <a:t> Byzantium </a:t>
              </a:r>
              <a:r>
                <a:rPr lang="en-US" sz="1700" dirty="0" err="1">
                  <a:solidFill>
                    <a:srgbClr val="9E7777"/>
                  </a:solidFill>
                  <a:latin typeface="Agency FB" panose="020B0503020202020204" pitchFamily="34" charset="0"/>
                </a:rPr>
                <a:t>Timur</a:t>
              </a:r>
              <a:r>
                <a:rPr lang="en-US" sz="1700" dirty="0">
                  <a:solidFill>
                    <a:srgbClr val="9E7777"/>
                  </a:solidFill>
                  <a:latin typeface="Agency FB" panose="020B0503020202020204" pitchFamily="34" charset="0"/>
                </a:rPr>
                <a:t> di </a:t>
              </a:r>
              <a:r>
                <a:rPr lang="en-US" sz="1700" dirty="0" err="1">
                  <a:solidFill>
                    <a:srgbClr val="9E7777"/>
                  </a:solidFill>
                  <a:latin typeface="Agency FB" panose="020B0503020202020204" pitchFamily="34" charset="0"/>
                </a:rPr>
                <a:t>semenanjung</a:t>
              </a:r>
              <a:r>
                <a:rPr lang="en-US" sz="1700" dirty="0">
                  <a:solidFill>
                    <a:srgbClr val="9E7777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smtClean="0">
                  <a:solidFill>
                    <a:srgbClr val="9E7777"/>
                  </a:solidFill>
                  <a:latin typeface="Agency FB" panose="020B0503020202020204" pitchFamily="34" charset="0"/>
                </a:rPr>
                <a:t>Balkan. </a:t>
              </a:r>
              <a:r>
                <a:rPr lang="en-US" sz="1700" dirty="0" err="1">
                  <a:solidFill>
                    <a:srgbClr val="9E7777"/>
                  </a:solidFill>
                  <a:latin typeface="Agency FB" panose="020B0503020202020204" pitchFamily="34" charset="0"/>
                </a:rPr>
                <a:t>Kekaisaran</a:t>
              </a:r>
              <a:r>
                <a:rPr lang="en-US" sz="1700" dirty="0">
                  <a:solidFill>
                    <a:srgbClr val="9E7777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9E7777"/>
                  </a:solidFill>
                  <a:latin typeface="Agency FB" panose="020B0503020202020204" pitchFamily="34" charset="0"/>
                </a:rPr>
                <a:t>Karoling</a:t>
              </a:r>
              <a:r>
                <a:rPr lang="en-US" sz="1700" dirty="0">
                  <a:solidFill>
                    <a:srgbClr val="9E7777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 smtClean="0">
                  <a:solidFill>
                    <a:srgbClr val="9E7777"/>
                  </a:solidFill>
                  <a:latin typeface="Agency FB" panose="020B0503020202020204" pitchFamily="34" charset="0"/>
                </a:rPr>
                <a:t>juga</a:t>
              </a:r>
              <a:r>
                <a:rPr lang="en-US" sz="1700" dirty="0" smtClean="0">
                  <a:solidFill>
                    <a:srgbClr val="9E7777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 smtClean="0">
                  <a:solidFill>
                    <a:srgbClr val="9E7777"/>
                  </a:solidFill>
                  <a:latin typeface="Agency FB" panose="020B0503020202020204" pitchFamily="34" charset="0"/>
                </a:rPr>
                <a:t>bermusuhan</a:t>
              </a:r>
              <a:r>
                <a:rPr lang="en-US" sz="1700" dirty="0" smtClean="0">
                  <a:solidFill>
                    <a:srgbClr val="9E7777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9E7777"/>
                  </a:solidFill>
                  <a:latin typeface="Agency FB" panose="020B0503020202020204" pitchFamily="34" charset="0"/>
                </a:rPr>
                <a:t>dengan</a:t>
              </a:r>
              <a:r>
                <a:rPr lang="en-US" sz="1700" dirty="0">
                  <a:solidFill>
                    <a:srgbClr val="9E7777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9E7777"/>
                  </a:solidFill>
                  <a:latin typeface="Agency FB" panose="020B0503020202020204" pitchFamily="34" charset="0"/>
                </a:rPr>
                <a:t>kekaisaran</a:t>
              </a:r>
              <a:r>
                <a:rPr lang="en-US" sz="1700" dirty="0">
                  <a:solidFill>
                    <a:srgbClr val="9E7777"/>
                  </a:solidFill>
                  <a:latin typeface="Agency FB" panose="020B0503020202020204" pitchFamily="34" charset="0"/>
                </a:rPr>
                <a:t> Byzantium </a:t>
              </a:r>
              <a:r>
                <a:rPr lang="en-US" sz="1700" dirty="0" err="1">
                  <a:solidFill>
                    <a:srgbClr val="9E7777"/>
                  </a:solidFill>
                  <a:latin typeface="Agency FB" panose="020B0503020202020204" pitchFamily="34" charset="0"/>
                </a:rPr>
                <a:t>Timur</a:t>
              </a:r>
              <a:r>
                <a:rPr lang="en-US" sz="1700" dirty="0">
                  <a:solidFill>
                    <a:srgbClr val="9E7777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9E7777"/>
                  </a:solidFill>
                  <a:latin typeface="Agency FB" panose="020B0503020202020204" pitchFamily="34" charset="0"/>
                </a:rPr>
                <a:t>dalam</a:t>
              </a:r>
              <a:r>
                <a:rPr lang="en-US" sz="1700" dirty="0">
                  <a:solidFill>
                    <a:srgbClr val="9E7777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9E7777"/>
                  </a:solidFill>
                  <a:latin typeface="Agency FB" panose="020B0503020202020204" pitchFamily="34" charset="0"/>
                </a:rPr>
                <a:t>memperebutkan</a:t>
              </a:r>
              <a:r>
                <a:rPr lang="en-US" sz="1700" dirty="0">
                  <a:solidFill>
                    <a:srgbClr val="9E7777"/>
                  </a:solidFill>
                  <a:latin typeface="Agency FB" panose="020B0503020202020204" pitchFamily="34" charset="0"/>
                </a:rPr>
                <a:t> Italia</a:t>
              </a:r>
              <a:r>
                <a:rPr lang="en-US" sz="1700" dirty="0" smtClean="0">
                  <a:solidFill>
                    <a:srgbClr val="9E7777"/>
                  </a:solidFill>
                  <a:latin typeface="Agency FB" panose="020B0503020202020204" pitchFamily="34" charset="0"/>
                </a:rPr>
                <a:t>. </a:t>
              </a:r>
              <a:r>
                <a:rPr lang="en-US" sz="1700" dirty="0" err="1" smtClean="0">
                  <a:solidFill>
                    <a:srgbClr val="9E7777"/>
                  </a:solidFill>
                  <a:latin typeface="Agency FB" panose="020B0503020202020204" pitchFamily="34" charset="0"/>
                </a:rPr>
                <a:t>Selanjutnya</a:t>
              </a:r>
              <a:r>
                <a:rPr lang="en-US" sz="1700" dirty="0" smtClean="0">
                  <a:solidFill>
                    <a:srgbClr val="9E7777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 smtClean="0">
                  <a:solidFill>
                    <a:srgbClr val="9E7777"/>
                  </a:solidFill>
                  <a:latin typeface="Agency FB" panose="020B0503020202020204" pitchFamily="34" charset="0"/>
                </a:rPr>
                <a:t>berkembang</a:t>
              </a:r>
              <a:r>
                <a:rPr lang="en-US" sz="1700" dirty="0" smtClean="0">
                  <a:solidFill>
                    <a:srgbClr val="9E7777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 smtClean="0">
                  <a:solidFill>
                    <a:srgbClr val="9E7777"/>
                  </a:solidFill>
                  <a:latin typeface="Agency FB" panose="020B0503020202020204" pitchFamily="34" charset="0"/>
                </a:rPr>
                <a:t>sistem</a:t>
              </a:r>
              <a:r>
                <a:rPr lang="en-US" sz="1700" dirty="0" smtClean="0">
                  <a:solidFill>
                    <a:srgbClr val="9E7777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 smtClean="0">
                  <a:solidFill>
                    <a:srgbClr val="9E7777"/>
                  </a:solidFill>
                  <a:latin typeface="Agency FB" panose="020B0503020202020204" pitchFamily="34" charset="0"/>
                </a:rPr>
                <a:t>sosial</a:t>
              </a:r>
              <a:r>
                <a:rPr lang="en-US" sz="1700" dirty="0">
                  <a:solidFill>
                    <a:srgbClr val="9E7777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 smtClean="0">
                  <a:solidFill>
                    <a:srgbClr val="9E7777"/>
                  </a:solidFill>
                  <a:latin typeface="Agency FB" panose="020B0503020202020204" pitchFamily="34" charset="0"/>
                </a:rPr>
                <a:t>Feodalisme</a:t>
              </a:r>
              <a:r>
                <a:rPr lang="en-US" sz="1700" dirty="0" smtClean="0">
                  <a:solidFill>
                    <a:srgbClr val="9E7777"/>
                  </a:solidFill>
                  <a:latin typeface="Agency FB" panose="020B0503020202020204" pitchFamily="34" charset="0"/>
                </a:rPr>
                <a:t>, </a:t>
              </a:r>
              <a:r>
                <a:rPr lang="en-US" sz="1700" dirty="0" err="1" smtClean="0">
                  <a:solidFill>
                    <a:srgbClr val="9E7777"/>
                  </a:solidFill>
                  <a:latin typeface="Agency FB" panose="020B0503020202020204" pitchFamily="34" charset="0"/>
                </a:rPr>
                <a:t>merupakan</a:t>
              </a:r>
              <a:r>
                <a:rPr lang="en-US" sz="1700" dirty="0" smtClean="0">
                  <a:solidFill>
                    <a:srgbClr val="9E7777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9E7777"/>
                  </a:solidFill>
                  <a:latin typeface="Agency FB" panose="020B0503020202020204" pitchFamily="34" charset="0"/>
                </a:rPr>
                <a:t>sistem</a:t>
              </a:r>
              <a:r>
                <a:rPr lang="en-US" sz="1700" dirty="0">
                  <a:solidFill>
                    <a:srgbClr val="9E7777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9E7777"/>
                  </a:solidFill>
                  <a:latin typeface="Agency FB" panose="020B0503020202020204" pitchFamily="34" charset="0"/>
                </a:rPr>
                <a:t>sosial</a:t>
              </a:r>
              <a:r>
                <a:rPr lang="en-US" sz="1700" dirty="0">
                  <a:solidFill>
                    <a:srgbClr val="9E7777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9E7777"/>
                  </a:solidFill>
                  <a:latin typeface="Agency FB" panose="020B0503020202020204" pitchFamily="34" charset="0"/>
                </a:rPr>
                <a:t>atau</a:t>
              </a:r>
              <a:r>
                <a:rPr lang="en-US" sz="1700" dirty="0">
                  <a:solidFill>
                    <a:srgbClr val="9E7777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9E7777"/>
                  </a:solidFill>
                  <a:latin typeface="Agency FB" panose="020B0503020202020204" pitchFamily="34" charset="0"/>
                </a:rPr>
                <a:t>sistem</a:t>
              </a:r>
              <a:r>
                <a:rPr lang="en-US" sz="1700" dirty="0">
                  <a:solidFill>
                    <a:srgbClr val="9E7777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9E7777"/>
                  </a:solidFill>
                  <a:latin typeface="Agency FB" panose="020B0503020202020204" pitchFamily="34" charset="0"/>
                </a:rPr>
                <a:t>politik</a:t>
              </a:r>
              <a:r>
                <a:rPr lang="en-US" sz="1700" dirty="0">
                  <a:solidFill>
                    <a:srgbClr val="9E7777"/>
                  </a:solidFill>
                  <a:latin typeface="Agency FB" panose="020B0503020202020204" pitchFamily="34" charset="0"/>
                </a:rPr>
                <a:t> yang </a:t>
              </a:r>
              <a:r>
                <a:rPr lang="en-US" sz="1700" dirty="0" err="1">
                  <a:solidFill>
                    <a:srgbClr val="9E7777"/>
                  </a:solidFill>
                  <a:latin typeface="Agency FB" panose="020B0503020202020204" pitchFamily="34" charset="0"/>
                </a:rPr>
                <a:t>memberikan</a:t>
              </a:r>
              <a:r>
                <a:rPr lang="en-US" sz="1700" dirty="0">
                  <a:solidFill>
                    <a:srgbClr val="9E7777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9E7777"/>
                  </a:solidFill>
                  <a:latin typeface="Agency FB" panose="020B0503020202020204" pitchFamily="34" charset="0"/>
                </a:rPr>
                <a:t>kekuasaan</a:t>
              </a:r>
              <a:r>
                <a:rPr lang="en-US" sz="1700" dirty="0">
                  <a:solidFill>
                    <a:srgbClr val="9E7777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9E7777"/>
                  </a:solidFill>
                  <a:latin typeface="Agency FB" panose="020B0503020202020204" pitchFamily="34" charset="0"/>
                </a:rPr>
                <a:t>besar</a:t>
              </a:r>
              <a:r>
                <a:rPr lang="en-US" sz="1700" dirty="0">
                  <a:solidFill>
                    <a:srgbClr val="9E7777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9E7777"/>
                  </a:solidFill>
                  <a:latin typeface="Agency FB" panose="020B0503020202020204" pitchFamily="34" charset="0"/>
                </a:rPr>
                <a:t>pada</a:t>
              </a:r>
              <a:r>
                <a:rPr lang="en-US" sz="1700" dirty="0">
                  <a:solidFill>
                    <a:srgbClr val="9E7777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9E7777"/>
                  </a:solidFill>
                  <a:latin typeface="Agency FB" panose="020B0503020202020204" pitchFamily="34" charset="0"/>
                </a:rPr>
                <a:t>golongan</a:t>
              </a:r>
              <a:r>
                <a:rPr lang="en-US" sz="1700" dirty="0">
                  <a:solidFill>
                    <a:srgbClr val="9E7777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9E7777"/>
                  </a:solidFill>
                  <a:latin typeface="Agency FB" panose="020B0503020202020204" pitchFamily="34" charset="0"/>
                </a:rPr>
                <a:t>bangsawan</a:t>
              </a:r>
              <a:r>
                <a:rPr lang="en-US" sz="1700" dirty="0">
                  <a:solidFill>
                    <a:srgbClr val="9E7777"/>
                  </a:solidFill>
                  <a:latin typeface="Agency FB" panose="020B0503020202020204" pitchFamily="34" charset="0"/>
                </a:rPr>
                <a:t>, </a:t>
              </a:r>
              <a:r>
                <a:rPr lang="en-US" sz="1700" dirty="0" err="1">
                  <a:solidFill>
                    <a:srgbClr val="9E7777"/>
                  </a:solidFill>
                  <a:latin typeface="Agency FB" panose="020B0503020202020204" pitchFamily="34" charset="0"/>
                </a:rPr>
                <a:t>sistem</a:t>
              </a:r>
              <a:r>
                <a:rPr lang="en-US" sz="1700" dirty="0">
                  <a:solidFill>
                    <a:srgbClr val="9E7777"/>
                  </a:solidFill>
                  <a:latin typeface="Agency FB" panose="020B0503020202020204" pitchFamily="34" charset="0"/>
                </a:rPr>
                <a:t> social yang </a:t>
              </a:r>
              <a:r>
                <a:rPr lang="en-US" sz="1700" dirty="0" err="1">
                  <a:solidFill>
                    <a:srgbClr val="9E7777"/>
                  </a:solidFill>
                  <a:latin typeface="Agency FB" panose="020B0503020202020204" pitchFamily="34" charset="0"/>
                </a:rPr>
                <a:t>mengagung-agungkan</a:t>
              </a:r>
              <a:r>
                <a:rPr lang="en-US" sz="1700" dirty="0">
                  <a:solidFill>
                    <a:srgbClr val="9E7777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9E7777"/>
                  </a:solidFill>
                  <a:latin typeface="Agency FB" panose="020B0503020202020204" pitchFamily="34" charset="0"/>
                </a:rPr>
                <a:t>prestasi</a:t>
              </a:r>
              <a:r>
                <a:rPr lang="en-US" sz="1700" dirty="0">
                  <a:solidFill>
                    <a:srgbClr val="9E7777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 smtClean="0">
                  <a:solidFill>
                    <a:srgbClr val="9E7777"/>
                  </a:solidFill>
                  <a:latin typeface="Agency FB" panose="020B0503020202020204" pitchFamily="34" charset="0"/>
                </a:rPr>
                <a:t>kerja</a:t>
              </a:r>
              <a:r>
                <a:rPr lang="en-US" sz="1700" dirty="0" smtClean="0">
                  <a:solidFill>
                    <a:srgbClr val="9E7777"/>
                  </a:solidFill>
                  <a:latin typeface="Agency FB" panose="020B0503020202020204" pitchFamily="34" charset="0"/>
                </a:rPr>
                <a:t>. </a:t>
              </a:r>
              <a:r>
                <a:rPr lang="en-US" sz="1700" dirty="0" err="1" smtClean="0">
                  <a:solidFill>
                    <a:srgbClr val="9E7777"/>
                  </a:solidFill>
                  <a:latin typeface="Agency FB" panose="020B0503020202020204" pitchFamily="34" charset="0"/>
                </a:rPr>
                <a:t>Kemudian</a:t>
              </a:r>
              <a:r>
                <a:rPr lang="en-US" sz="1700" dirty="0" smtClean="0">
                  <a:solidFill>
                    <a:srgbClr val="9E7777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 smtClean="0">
                  <a:solidFill>
                    <a:srgbClr val="9E7777"/>
                  </a:solidFill>
                  <a:latin typeface="Agency FB" panose="020B0503020202020204" pitchFamily="34" charset="0"/>
                </a:rPr>
                <a:t>berkembang</a:t>
              </a:r>
              <a:r>
                <a:rPr lang="en-US" sz="1700" dirty="0" smtClean="0">
                  <a:solidFill>
                    <a:srgbClr val="9E7777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 smtClean="0">
                  <a:solidFill>
                    <a:srgbClr val="9E7777"/>
                  </a:solidFill>
                  <a:latin typeface="Agency FB" panose="020B0503020202020204" pitchFamily="34" charset="0"/>
                </a:rPr>
                <a:t>filsafat</a:t>
              </a:r>
              <a:r>
                <a:rPr lang="en-US" sz="1700" dirty="0" smtClean="0">
                  <a:solidFill>
                    <a:srgbClr val="9E7777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 smtClean="0">
                  <a:solidFill>
                    <a:srgbClr val="9E7777"/>
                  </a:solidFill>
                  <a:latin typeface="Agency FB" panose="020B0503020202020204" pitchFamily="34" charset="0"/>
                </a:rPr>
                <a:t>skolastik</a:t>
              </a:r>
              <a:r>
                <a:rPr lang="en-US" sz="1700" dirty="0" smtClean="0">
                  <a:solidFill>
                    <a:srgbClr val="9E7777"/>
                  </a:solidFill>
                  <a:latin typeface="Agency FB" panose="020B0503020202020204" pitchFamily="34" charset="0"/>
                </a:rPr>
                <a:t>, </a:t>
              </a:r>
              <a:r>
                <a:rPr lang="en-US" sz="1700" dirty="0" err="1" smtClean="0">
                  <a:solidFill>
                    <a:srgbClr val="9E7777"/>
                  </a:solidFill>
                  <a:latin typeface="Agency FB" panose="020B0503020202020204" pitchFamily="34" charset="0"/>
                </a:rPr>
                <a:t>filsafat</a:t>
              </a:r>
              <a:r>
                <a:rPr lang="en-US" sz="1700" dirty="0" smtClean="0">
                  <a:solidFill>
                    <a:srgbClr val="9E7777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9E7777"/>
                  </a:solidFill>
                  <a:latin typeface="Agency FB" panose="020B0503020202020204" pitchFamily="34" charset="0"/>
                </a:rPr>
                <a:t>skolastik</a:t>
              </a:r>
              <a:r>
                <a:rPr lang="en-US" sz="1700" dirty="0">
                  <a:solidFill>
                    <a:srgbClr val="9E7777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9E7777"/>
                  </a:solidFill>
                  <a:latin typeface="Agency FB" panose="020B0503020202020204" pitchFamily="34" charset="0"/>
                </a:rPr>
                <a:t>berpikir</a:t>
              </a:r>
              <a:r>
                <a:rPr lang="en-US" sz="1700" dirty="0">
                  <a:solidFill>
                    <a:srgbClr val="9E7777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9E7777"/>
                  </a:solidFill>
                  <a:latin typeface="Agency FB" panose="020B0503020202020204" pitchFamily="34" charset="0"/>
                </a:rPr>
                <a:t>dalam</a:t>
              </a:r>
              <a:r>
                <a:rPr lang="en-US" sz="1700" dirty="0">
                  <a:solidFill>
                    <a:srgbClr val="9E7777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9E7777"/>
                  </a:solidFill>
                  <a:latin typeface="Agency FB" panose="020B0503020202020204" pitchFamily="34" charset="0"/>
                </a:rPr>
                <a:t>penerangan</a:t>
              </a:r>
              <a:r>
                <a:rPr lang="en-US" sz="1700" dirty="0">
                  <a:solidFill>
                    <a:srgbClr val="9E7777"/>
                  </a:solidFill>
                  <a:latin typeface="Agency FB" panose="020B0503020202020204" pitchFamily="34" charset="0"/>
                </a:rPr>
                <a:t> agama </a:t>
              </a:r>
              <a:r>
                <a:rPr lang="en-US" sz="1700" dirty="0" err="1">
                  <a:solidFill>
                    <a:srgbClr val="9E7777"/>
                  </a:solidFill>
                  <a:latin typeface="Agency FB" panose="020B0503020202020204" pitchFamily="34" charset="0"/>
                </a:rPr>
                <a:t>bukan</a:t>
              </a:r>
              <a:r>
                <a:rPr lang="en-US" sz="1700" dirty="0">
                  <a:solidFill>
                    <a:srgbClr val="9E7777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9E7777"/>
                  </a:solidFill>
                  <a:latin typeface="Agency FB" panose="020B0503020202020204" pitchFamily="34" charset="0"/>
                </a:rPr>
                <a:t>berdasarkan</a:t>
              </a:r>
              <a:r>
                <a:rPr lang="en-US" sz="1700" dirty="0">
                  <a:solidFill>
                    <a:srgbClr val="9E7777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9E7777"/>
                  </a:solidFill>
                  <a:latin typeface="Agency FB" panose="020B0503020202020204" pitchFamily="34" charset="0"/>
                </a:rPr>
                <a:t>kebenaran</a:t>
              </a:r>
              <a:r>
                <a:rPr lang="en-US" sz="1700" dirty="0">
                  <a:solidFill>
                    <a:srgbClr val="9E7777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9E7777"/>
                  </a:solidFill>
                  <a:latin typeface="Agency FB" panose="020B0503020202020204" pitchFamily="34" charset="0"/>
                </a:rPr>
                <a:t>wahyu</a:t>
              </a:r>
              <a:r>
                <a:rPr lang="en-US" sz="1700" dirty="0">
                  <a:solidFill>
                    <a:srgbClr val="9E7777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rgbClr val="9E7777"/>
                  </a:solidFill>
                  <a:latin typeface="Agency FB" panose="020B0503020202020204" pitchFamily="34" charset="0"/>
                </a:rPr>
                <a:t>semata</a:t>
              </a:r>
              <a:r>
                <a:rPr lang="en-US" sz="1700" dirty="0">
                  <a:solidFill>
                    <a:srgbClr val="9E7777"/>
                  </a:solidFill>
                  <a:latin typeface="Agency FB" panose="020B0503020202020204" pitchFamily="34" charset="0"/>
                </a:rPr>
                <a:t>..</a:t>
              </a: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37" r="27600" b="4948"/>
            <a:stretch/>
          </p:blipFill>
          <p:spPr>
            <a:xfrm>
              <a:off x="-880872" y="2072640"/>
              <a:ext cx="2462629" cy="2426208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-7565399" y="318961"/>
            <a:ext cx="8556661" cy="4674742"/>
            <a:chOff x="-6809495" y="0"/>
            <a:chExt cx="8556661" cy="4674742"/>
          </a:xfrm>
        </p:grpSpPr>
        <p:grpSp>
          <p:nvGrpSpPr>
            <p:cNvPr id="14" name="Group 13"/>
            <p:cNvGrpSpPr/>
            <p:nvPr/>
          </p:nvGrpSpPr>
          <p:grpSpPr>
            <a:xfrm>
              <a:off x="-6809495" y="0"/>
              <a:ext cx="8556661" cy="4674742"/>
              <a:chOff x="123290" y="297308"/>
              <a:chExt cx="8556661" cy="4674742"/>
            </a:xfrm>
          </p:grpSpPr>
          <p:sp>
            <p:nvSpPr>
              <p:cNvPr id="47" name="Freeform 46"/>
              <p:cNvSpPr/>
              <p:nvPr/>
            </p:nvSpPr>
            <p:spPr>
              <a:xfrm>
                <a:off x="123290" y="297308"/>
                <a:ext cx="8556661" cy="4674742"/>
              </a:xfrm>
              <a:custGeom>
                <a:avLst/>
                <a:gdLst>
                  <a:gd name="connsiteX0" fmla="*/ 779139 w 8556661"/>
                  <a:gd name="connsiteY0" fmla="*/ 0 h 4674742"/>
                  <a:gd name="connsiteX1" fmla="*/ 6731270 w 8556661"/>
                  <a:gd name="connsiteY1" fmla="*/ 0 h 4674742"/>
                  <a:gd name="connsiteX2" fmla="*/ 7510409 w 8556661"/>
                  <a:gd name="connsiteY2" fmla="*/ 779139 h 4674742"/>
                  <a:gd name="connsiteX3" fmla="*/ 7510409 w 8556661"/>
                  <a:gd name="connsiteY3" fmla="*/ 2320249 h 4674742"/>
                  <a:gd name="connsiteX4" fmla="*/ 8436793 w 8556661"/>
                  <a:gd name="connsiteY4" fmla="*/ 2320249 h 4674742"/>
                  <a:gd name="connsiteX5" fmla="*/ 8556661 w 8556661"/>
                  <a:gd name="connsiteY5" fmla="*/ 2440117 h 4674742"/>
                  <a:gd name="connsiteX6" fmla="*/ 8556661 w 8556661"/>
                  <a:gd name="connsiteY6" fmla="*/ 2919574 h 4674742"/>
                  <a:gd name="connsiteX7" fmla="*/ 8436793 w 8556661"/>
                  <a:gd name="connsiteY7" fmla="*/ 3039442 h 4674742"/>
                  <a:gd name="connsiteX8" fmla="*/ 7510409 w 8556661"/>
                  <a:gd name="connsiteY8" fmla="*/ 3039442 h 4674742"/>
                  <a:gd name="connsiteX9" fmla="*/ 7510409 w 8556661"/>
                  <a:gd name="connsiteY9" fmla="*/ 3895603 h 4674742"/>
                  <a:gd name="connsiteX10" fmla="*/ 6731270 w 8556661"/>
                  <a:gd name="connsiteY10" fmla="*/ 4674742 h 4674742"/>
                  <a:gd name="connsiteX11" fmla="*/ 779139 w 8556661"/>
                  <a:gd name="connsiteY11" fmla="*/ 4674742 h 4674742"/>
                  <a:gd name="connsiteX12" fmla="*/ 0 w 8556661"/>
                  <a:gd name="connsiteY12" fmla="*/ 3895603 h 4674742"/>
                  <a:gd name="connsiteX13" fmla="*/ 0 w 8556661"/>
                  <a:gd name="connsiteY13" fmla="*/ 779139 h 4674742"/>
                  <a:gd name="connsiteX14" fmla="*/ 779139 w 8556661"/>
                  <a:gd name="connsiteY14" fmla="*/ 0 h 4674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56661" h="4674742">
                    <a:moveTo>
                      <a:pt x="779139" y="0"/>
                    </a:moveTo>
                    <a:lnTo>
                      <a:pt x="6731270" y="0"/>
                    </a:lnTo>
                    <a:cubicBezTo>
                      <a:pt x="7161577" y="0"/>
                      <a:pt x="7510409" y="348832"/>
                      <a:pt x="7510409" y="779139"/>
                    </a:cubicBezTo>
                    <a:lnTo>
                      <a:pt x="7510409" y="2320249"/>
                    </a:lnTo>
                    <a:lnTo>
                      <a:pt x="8436793" y="2320249"/>
                    </a:lnTo>
                    <a:cubicBezTo>
                      <a:pt x="8502994" y="2320249"/>
                      <a:pt x="8556661" y="2373916"/>
                      <a:pt x="8556661" y="2440117"/>
                    </a:cubicBezTo>
                    <a:lnTo>
                      <a:pt x="8556661" y="2919574"/>
                    </a:lnTo>
                    <a:cubicBezTo>
                      <a:pt x="8556661" y="2985775"/>
                      <a:pt x="8502994" y="3039442"/>
                      <a:pt x="8436793" y="3039442"/>
                    </a:cubicBezTo>
                    <a:lnTo>
                      <a:pt x="7510409" y="3039442"/>
                    </a:lnTo>
                    <a:lnTo>
                      <a:pt x="7510409" y="3895603"/>
                    </a:lnTo>
                    <a:cubicBezTo>
                      <a:pt x="7510409" y="4325910"/>
                      <a:pt x="7161577" y="4674742"/>
                      <a:pt x="6731270" y="4674742"/>
                    </a:cubicBezTo>
                    <a:lnTo>
                      <a:pt x="779139" y="4674742"/>
                    </a:lnTo>
                    <a:cubicBezTo>
                      <a:pt x="348832" y="4674742"/>
                      <a:pt x="0" y="4325910"/>
                      <a:pt x="0" y="3895603"/>
                    </a:cubicBezTo>
                    <a:lnTo>
                      <a:pt x="0" y="779139"/>
                    </a:lnTo>
                    <a:cubicBezTo>
                      <a:pt x="0" y="348832"/>
                      <a:pt x="348832" y="0"/>
                      <a:pt x="779139" y="0"/>
                    </a:cubicBezTo>
                    <a:close/>
                  </a:path>
                </a:pathLst>
              </a:custGeom>
              <a:solidFill>
                <a:srgbClr val="C1CF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7654247" y="2671282"/>
                <a:ext cx="9246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solidFill>
                      <a:srgbClr val="9E7777"/>
                    </a:solidFill>
                    <a:latin typeface="Adobe Garamond Pro" panose="02020502060506020403" pitchFamily="18" charset="0"/>
                  </a:rPr>
                  <a:t>Sistem</a:t>
                </a:r>
                <a:r>
                  <a:rPr lang="en-US" sz="1600" dirty="0">
                    <a:solidFill>
                      <a:srgbClr val="9E7777"/>
                    </a:solidFill>
                    <a:latin typeface="Adobe Garamond Pro" panose="02020502060506020403" pitchFamily="18" charset="0"/>
                  </a:rPr>
                  <a:t> </a:t>
                </a:r>
                <a:r>
                  <a:rPr lang="en-US" sz="1600" dirty="0" err="1" smtClean="0">
                    <a:solidFill>
                      <a:srgbClr val="9E7777"/>
                    </a:solidFill>
                    <a:latin typeface="Adobe Garamond Pro" panose="02020502060506020403" pitchFamily="18" charset="0"/>
                  </a:rPr>
                  <a:t>Ekonomi</a:t>
                </a:r>
                <a:endParaRPr lang="en-US" sz="1600" dirty="0">
                  <a:solidFill>
                    <a:srgbClr val="9E7777"/>
                  </a:solidFill>
                  <a:latin typeface="Adobe Garamond Pro" panose="02020502060506020403" pitchFamily="18" charset="0"/>
                </a:endParaRP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-6498336" y="207264"/>
              <a:ext cx="410870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A28381"/>
                  </a:solidFill>
                  <a:latin typeface="Adobe Garamond Pro" panose="02020502060506020403" pitchFamily="18" charset="0"/>
                </a:rPr>
                <a:t>4</a:t>
              </a:r>
            </a:p>
            <a:p>
              <a:r>
                <a:rPr lang="en-US" sz="2800" b="1" dirty="0" err="1" smtClean="0">
                  <a:solidFill>
                    <a:srgbClr val="A28381"/>
                  </a:solidFill>
                  <a:latin typeface="Adobe Garamond Pro" panose="02020502060506020403" pitchFamily="18" charset="0"/>
                </a:rPr>
                <a:t>Sistem</a:t>
              </a:r>
              <a:r>
                <a:rPr lang="en-US" sz="2800" b="1" dirty="0" smtClean="0">
                  <a:solidFill>
                    <a:srgbClr val="A28381"/>
                  </a:solidFill>
                  <a:latin typeface="Adobe Garamond Pro" panose="02020502060506020403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A28381"/>
                  </a:solidFill>
                  <a:latin typeface="Adobe Garamond Pro" panose="02020502060506020403" pitchFamily="18" charset="0"/>
                </a:rPr>
                <a:t>Ekonomi</a:t>
              </a:r>
              <a:r>
                <a:rPr lang="en-US" sz="2800" b="1" dirty="0" smtClean="0">
                  <a:solidFill>
                    <a:srgbClr val="A28381"/>
                  </a:solidFill>
                  <a:latin typeface="Adobe Garamond Pro" panose="02020502060506020403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A28381"/>
                  </a:solidFill>
                  <a:latin typeface="Adobe Garamond Pro" panose="02020502060506020403" pitchFamily="18" charset="0"/>
                </a:rPr>
                <a:t>Pada</a:t>
              </a:r>
              <a:r>
                <a:rPr lang="en-US" sz="2800" b="1" dirty="0" smtClean="0">
                  <a:solidFill>
                    <a:srgbClr val="A28381"/>
                  </a:solidFill>
                  <a:latin typeface="Adobe Garamond Pro" panose="02020502060506020403" pitchFamily="18" charset="0"/>
                </a:rPr>
                <a:t> Abad </a:t>
              </a:r>
              <a:r>
                <a:rPr lang="en-US" sz="2800" b="1" dirty="0" err="1" smtClean="0">
                  <a:solidFill>
                    <a:srgbClr val="A28381"/>
                  </a:solidFill>
                  <a:latin typeface="Adobe Garamond Pro" panose="02020502060506020403" pitchFamily="18" charset="0"/>
                </a:rPr>
                <a:t>Pertengahan</a:t>
              </a:r>
              <a:endParaRPr lang="en-US" sz="2800" b="1" dirty="0">
                <a:solidFill>
                  <a:srgbClr val="A28381"/>
                </a:solidFill>
                <a:latin typeface="Adobe Garamond Pro" panose="02020502060506020403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-6437376" y="1645920"/>
              <a:ext cx="338937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800" dirty="0">
                  <a:solidFill>
                    <a:srgbClr val="A28381"/>
                  </a:solidFill>
                  <a:latin typeface="Agency FB" panose="020B0503020202020204" pitchFamily="34" charset="0"/>
                </a:rPr>
                <a:t>Sejak abad ke-8 sampai dengan abad ke-11, ekonomi Eropa hampir sepenuhnya didasarkan pada ekonomi pertanian dan perdagangan lokal yang sangat terbatas. Jalan-jalan banyak yang hancur dan model pertukaran barang dengan cara barter telah menggantikan ekonomi uang</a:t>
              </a:r>
              <a:r>
                <a:rPr lang="id-ID" sz="1800" dirty="0" smtClean="0">
                  <a:solidFill>
                    <a:srgbClr val="A28381"/>
                  </a:solidFill>
                  <a:latin typeface="Agency FB" panose="020B0503020202020204" pitchFamily="34" charset="0"/>
                </a:rPr>
                <a:t>.</a:t>
              </a:r>
              <a:r>
                <a:rPr lang="en-US" sz="1800" dirty="0" smtClean="0">
                  <a:solidFill>
                    <a:srgbClr val="A28381"/>
                  </a:solidFill>
                  <a:latin typeface="Agency FB" panose="020B0503020202020204" pitchFamily="34" charset="0"/>
                </a:rPr>
                <a:t> </a:t>
              </a:r>
              <a:r>
                <a:rPr lang="id-ID" sz="1800" dirty="0">
                  <a:solidFill>
                    <a:srgbClr val="A28381"/>
                  </a:solidFill>
                  <a:latin typeface="Agency FB" panose="020B0503020202020204" pitchFamily="34" charset="0"/>
                </a:rPr>
                <a:t>Mediterania berperan besar terhadap kontak yang terjadi antara dua entitas </a:t>
              </a:r>
              <a:r>
                <a:rPr lang="id-ID" sz="1800" dirty="0" smtClean="0">
                  <a:solidFill>
                    <a:srgbClr val="A28381"/>
                  </a:solidFill>
                  <a:latin typeface="Agency FB" panose="020B0503020202020204" pitchFamily="34" charset="0"/>
                </a:rPr>
                <a:t>perad</a:t>
              </a:r>
              <a:r>
                <a:rPr lang="en-US" sz="1800" dirty="0" smtClean="0">
                  <a:solidFill>
                    <a:srgbClr val="A28381"/>
                  </a:solidFill>
                  <a:latin typeface="Agency FB" panose="020B0503020202020204" pitchFamily="34" charset="0"/>
                </a:rPr>
                <a:t>a</a:t>
              </a:r>
              <a:r>
                <a:rPr lang="id-ID" sz="1800" dirty="0" smtClean="0">
                  <a:solidFill>
                    <a:srgbClr val="A28381"/>
                  </a:solidFill>
                  <a:latin typeface="Agency FB" panose="020B0503020202020204" pitchFamily="34" charset="0"/>
                </a:rPr>
                <a:t>ban </a:t>
              </a:r>
              <a:r>
                <a:rPr lang="en-US" sz="1800" dirty="0" err="1" smtClean="0">
                  <a:solidFill>
                    <a:srgbClr val="A28381"/>
                  </a:solidFill>
                  <a:latin typeface="Agency FB" panose="020B0503020202020204" pitchFamily="34" charset="0"/>
                </a:rPr>
                <a:t>Eropa</a:t>
              </a:r>
              <a:r>
                <a:rPr lang="en-US" sz="1800" dirty="0" smtClean="0">
                  <a:solidFill>
                    <a:srgbClr val="A28381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800" dirty="0" err="1" smtClean="0">
                  <a:solidFill>
                    <a:srgbClr val="A28381"/>
                  </a:solidFill>
                  <a:latin typeface="Agency FB" panose="020B0503020202020204" pitchFamily="34" charset="0"/>
                </a:rPr>
                <a:t>dan</a:t>
              </a:r>
              <a:r>
                <a:rPr lang="en-US" sz="1800" dirty="0" smtClean="0">
                  <a:solidFill>
                    <a:srgbClr val="A28381"/>
                  </a:solidFill>
                  <a:latin typeface="Agency FB" panose="020B0503020202020204" pitchFamily="34" charset="0"/>
                </a:rPr>
                <a:t> Islam</a:t>
              </a:r>
              <a:r>
                <a:rPr lang="id-ID" sz="1800" dirty="0" smtClean="0">
                  <a:solidFill>
                    <a:srgbClr val="A28381"/>
                  </a:solidFill>
                  <a:latin typeface="Agency FB" panose="020B0503020202020204" pitchFamily="34" charset="0"/>
                </a:rPr>
                <a:t>. </a:t>
              </a:r>
              <a:endParaRPr lang="en-US" sz="1800" dirty="0">
                <a:solidFill>
                  <a:srgbClr val="A28381"/>
                </a:solidFill>
                <a:latin typeface="Agency FB" panose="020B0503020202020204" pitchFamily="34" charset="0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28544" y="1773745"/>
              <a:ext cx="3048000" cy="2181225"/>
            </a:xfrm>
            <a:prstGeom prst="rect">
              <a:avLst/>
            </a:prstGeom>
          </p:spPr>
        </p:pic>
      </p:grpSp>
      <p:grpSp>
        <p:nvGrpSpPr>
          <p:cNvPr id="76" name="Group 75"/>
          <p:cNvGrpSpPr/>
          <p:nvPr/>
        </p:nvGrpSpPr>
        <p:grpSpPr>
          <a:xfrm>
            <a:off x="-7546318" y="343345"/>
            <a:ext cx="8551524" cy="4674742"/>
            <a:chOff x="-6729454" y="0"/>
            <a:chExt cx="8551524" cy="4674742"/>
          </a:xfrm>
        </p:grpSpPr>
        <p:grpSp>
          <p:nvGrpSpPr>
            <p:cNvPr id="16" name="Group 15"/>
            <p:cNvGrpSpPr/>
            <p:nvPr/>
          </p:nvGrpSpPr>
          <p:grpSpPr>
            <a:xfrm>
              <a:off x="-6729454" y="0"/>
              <a:ext cx="8551524" cy="4674742"/>
              <a:chOff x="3771900" y="127591"/>
              <a:chExt cx="8551524" cy="4674742"/>
            </a:xfrm>
          </p:grpSpPr>
          <p:sp>
            <p:nvSpPr>
              <p:cNvPr id="51" name="Freeform 50"/>
              <p:cNvSpPr/>
              <p:nvPr/>
            </p:nvSpPr>
            <p:spPr>
              <a:xfrm>
                <a:off x="3771900" y="127591"/>
                <a:ext cx="8551524" cy="4674742"/>
              </a:xfrm>
              <a:custGeom>
                <a:avLst/>
                <a:gdLst>
                  <a:gd name="connsiteX0" fmla="*/ 779139 w 8551524"/>
                  <a:gd name="connsiteY0" fmla="*/ 0 h 4674742"/>
                  <a:gd name="connsiteX1" fmla="*/ 6731270 w 8551524"/>
                  <a:gd name="connsiteY1" fmla="*/ 0 h 4674742"/>
                  <a:gd name="connsiteX2" fmla="*/ 7510409 w 8551524"/>
                  <a:gd name="connsiteY2" fmla="*/ 779139 h 4674742"/>
                  <a:gd name="connsiteX3" fmla="*/ 7510409 w 8551524"/>
                  <a:gd name="connsiteY3" fmla="*/ 3044579 h 4674742"/>
                  <a:gd name="connsiteX4" fmla="*/ 8431656 w 8551524"/>
                  <a:gd name="connsiteY4" fmla="*/ 3044579 h 4674742"/>
                  <a:gd name="connsiteX5" fmla="*/ 8551524 w 8551524"/>
                  <a:gd name="connsiteY5" fmla="*/ 3164447 h 4674742"/>
                  <a:gd name="connsiteX6" fmla="*/ 8551524 w 8551524"/>
                  <a:gd name="connsiteY6" fmla="*/ 3643904 h 4674742"/>
                  <a:gd name="connsiteX7" fmla="*/ 8431656 w 8551524"/>
                  <a:gd name="connsiteY7" fmla="*/ 3763772 h 4674742"/>
                  <a:gd name="connsiteX8" fmla="*/ 7510409 w 8551524"/>
                  <a:gd name="connsiteY8" fmla="*/ 3763772 h 4674742"/>
                  <a:gd name="connsiteX9" fmla="*/ 7510409 w 8551524"/>
                  <a:gd name="connsiteY9" fmla="*/ 3895603 h 4674742"/>
                  <a:gd name="connsiteX10" fmla="*/ 6731270 w 8551524"/>
                  <a:gd name="connsiteY10" fmla="*/ 4674742 h 4674742"/>
                  <a:gd name="connsiteX11" fmla="*/ 779139 w 8551524"/>
                  <a:gd name="connsiteY11" fmla="*/ 4674742 h 4674742"/>
                  <a:gd name="connsiteX12" fmla="*/ 0 w 8551524"/>
                  <a:gd name="connsiteY12" fmla="*/ 3895603 h 4674742"/>
                  <a:gd name="connsiteX13" fmla="*/ 0 w 8551524"/>
                  <a:gd name="connsiteY13" fmla="*/ 779139 h 4674742"/>
                  <a:gd name="connsiteX14" fmla="*/ 779139 w 8551524"/>
                  <a:gd name="connsiteY14" fmla="*/ 0 h 4674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51524" h="4674742">
                    <a:moveTo>
                      <a:pt x="779139" y="0"/>
                    </a:moveTo>
                    <a:lnTo>
                      <a:pt x="6731270" y="0"/>
                    </a:lnTo>
                    <a:cubicBezTo>
                      <a:pt x="7161577" y="0"/>
                      <a:pt x="7510409" y="348832"/>
                      <a:pt x="7510409" y="779139"/>
                    </a:cubicBezTo>
                    <a:lnTo>
                      <a:pt x="7510409" y="3044579"/>
                    </a:lnTo>
                    <a:lnTo>
                      <a:pt x="8431656" y="3044579"/>
                    </a:lnTo>
                    <a:cubicBezTo>
                      <a:pt x="8497857" y="3044579"/>
                      <a:pt x="8551524" y="3098246"/>
                      <a:pt x="8551524" y="3164447"/>
                    </a:cubicBezTo>
                    <a:lnTo>
                      <a:pt x="8551524" y="3643904"/>
                    </a:lnTo>
                    <a:cubicBezTo>
                      <a:pt x="8551524" y="3710105"/>
                      <a:pt x="8497857" y="3763772"/>
                      <a:pt x="8431656" y="3763772"/>
                    </a:cubicBezTo>
                    <a:lnTo>
                      <a:pt x="7510409" y="3763772"/>
                    </a:lnTo>
                    <a:lnTo>
                      <a:pt x="7510409" y="3895603"/>
                    </a:lnTo>
                    <a:cubicBezTo>
                      <a:pt x="7510409" y="4325910"/>
                      <a:pt x="7161577" y="4674742"/>
                      <a:pt x="6731270" y="4674742"/>
                    </a:cubicBezTo>
                    <a:lnTo>
                      <a:pt x="779139" y="4674742"/>
                    </a:lnTo>
                    <a:cubicBezTo>
                      <a:pt x="348832" y="4674742"/>
                      <a:pt x="0" y="4325910"/>
                      <a:pt x="0" y="3895603"/>
                    </a:cubicBezTo>
                    <a:lnTo>
                      <a:pt x="0" y="779139"/>
                    </a:lnTo>
                    <a:cubicBezTo>
                      <a:pt x="0" y="348832"/>
                      <a:pt x="348832" y="0"/>
                      <a:pt x="779139" y="0"/>
                    </a:cubicBezTo>
                    <a:close/>
                  </a:path>
                </a:pathLst>
              </a:custGeom>
              <a:solidFill>
                <a:srgbClr val="DEBA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1229225" y="3236381"/>
                <a:ext cx="99830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 err="1" smtClean="0">
                    <a:solidFill>
                      <a:schemeClr val="accent5"/>
                    </a:solidFill>
                    <a:latin typeface="Adobe Garamond Pro" panose="02020502060506020403" pitchFamily="18" charset="0"/>
                  </a:rPr>
                  <a:t>Perkemba-ngan</a:t>
                </a:r>
                <a:r>
                  <a:rPr lang="en-US" sz="1500" dirty="0" smtClean="0">
                    <a:solidFill>
                      <a:schemeClr val="accent5"/>
                    </a:solidFill>
                    <a:latin typeface="Adobe Garamond Pro" panose="02020502060506020403" pitchFamily="18" charset="0"/>
                  </a:rPr>
                  <a:t> </a:t>
                </a:r>
                <a:r>
                  <a:rPr lang="en-US" sz="1500" dirty="0" err="1">
                    <a:solidFill>
                      <a:schemeClr val="accent5"/>
                    </a:solidFill>
                    <a:latin typeface="Adobe Garamond Pro" panose="02020502060506020403" pitchFamily="18" charset="0"/>
                  </a:rPr>
                  <a:t>I</a:t>
                </a:r>
                <a:r>
                  <a:rPr lang="en-US" sz="1500" dirty="0" err="1" smtClean="0">
                    <a:solidFill>
                      <a:schemeClr val="accent5"/>
                    </a:solidFill>
                    <a:latin typeface="Adobe Garamond Pro" panose="02020502060506020403" pitchFamily="18" charset="0"/>
                  </a:rPr>
                  <a:t>lmu</a:t>
                </a:r>
                <a:endParaRPr lang="en-US" sz="1500" dirty="0">
                  <a:solidFill>
                    <a:schemeClr val="accent5"/>
                  </a:solidFill>
                  <a:latin typeface="Adobe Garamond Pro" panose="02020502060506020403" pitchFamily="18" charset="0"/>
                </a:endParaRP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-6364224" y="109728"/>
              <a:ext cx="330403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5"/>
                  </a:solidFill>
                  <a:latin typeface="Adobe Garamond Pro" panose="02020502060506020403" pitchFamily="18" charset="0"/>
                </a:rPr>
                <a:t>5</a:t>
              </a:r>
            </a:p>
            <a:p>
              <a:r>
                <a:rPr lang="en-US" sz="2800" b="1" dirty="0" err="1" smtClean="0">
                  <a:solidFill>
                    <a:schemeClr val="accent5"/>
                  </a:solidFill>
                  <a:latin typeface="Adobe Garamond Pro" panose="02020502060506020403" pitchFamily="18" charset="0"/>
                </a:rPr>
                <a:t>Perkembangan</a:t>
              </a:r>
              <a:r>
                <a:rPr lang="en-US" sz="2800" b="1" dirty="0" smtClean="0">
                  <a:solidFill>
                    <a:schemeClr val="accent5"/>
                  </a:solidFill>
                  <a:latin typeface="Adobe Garamond Pro" panose="02020502060506020403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5"/>
                  </a:solidFill>
                  <a:latin typeface="Adobe Garamond Pro" panose="02020502060506020403" pitchFamily="18" charset="0"/>
                </a:rPr>
                <a:t>Ilmu</a:t>
              </a:r>
              <a:r>
                <a:rPr lang="en-US" sz="2800" b="1" dirty="0" smtClean="0">
                  <a:solidFill>
                    <a:schemeClr val="accent5"/>
                  </a:solidFill>
                  <a:latin typeface="Adobe Garamond Pro" panose="02020502060506020403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5"/>
                  </a:solidFill>
                  <a:latin typeface="Adobe Garamond Pro" panose="02020502060506020403" pitchFamily="18" charset="0"/>
                </a:rPr>
                <a:t>Pengetahuan</a:t>
              </a:r>
              <a:r>
                <a:rPr lang="en-US" sz="2800" b="1" dirty="0" smtClean="0">
                  <a:solidFill>
                    <a:schemeClr val="accent5"/>
                  </a:solidFill>
                  <a:latin typeface="Adobe Garamond Pro" panose="02020502060506020403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5"/>
                  </a:solidFill>
                  <a:latin typeface="Adobe Garamond Pro" panose="02020502060506020403" pitchFamily="18" charset="0"/>
                </a:rPr>
                <a:t>Pada</a:t>
              </a:r>
              <a:r>
                <a:rPr lang="en-US" sz="2800" b="1" dirty="0" smtClean="0">
                  <a:solidFill>
                    <a:schemeClr val="accent5"/>
                  </a:solidFill>
                  <a:latin typeface="Adobe Garamond Pro" panose="02020502060506020403" pitchFamily="18" charset="0"/>
                </a:rPr>
                <a:t> Abad </a:t>
              </a:r>
              <a:r>
                <a:rPr lang="en-US" sz="2800" b="1" dirty="0" err="1" smtClean="0">
                  <a:solidFill>
                    <a:schemeClr val="accent5"/>
                  </a:solidFill>
                  <a:latin typeface="Adobe Garamond Pro" panose="02020502060506020403" pitchFamily="18" charset="0"/>
                </a:rPr>
                <a:t>Pertengahan</a:t>
              </a:r>
              <a:endParaRPr lang="en-US" sz="2800" b="1" dirty="0">
                <a:solidFill>
                  <a:schemeClr val="accent5"/>
                </a:solidFill>
                <a:latin typeface="Adobe Garamond Pro" panose="02020502060506020403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-6327648" y="1865376"/>
              <a:ext cx="67056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Ilmu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yang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berkembang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pada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abad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pertengahan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endParaRPr lang="en-US" sz="1700" dirty="0" smtClean="0">
                <a:solidFill>
                  <a:schemeClr val="accent5"/>
                </a:solidFill>
                <a:latin typeface="Agency FB" panose="020B0503020202020204" pitchFamily="34" charset="0"/>
              </a:endParaRPr>
            </a:p>
            <a:p>
              <a:r>
                <a:rPr lang="en-US" sz="1700" dirty="0" err="1" smtClean="0">
                  <a:solidFill>
                    <a:schemeClr val="accent5"/>
                  </a:solidFill>
                  <a:latin typeface="Agency FB" panose="020B0503020202020204" pitchFamily="34" charset="0"/>
                </a:rPr>
                <a:t>adalah</a:t>
              </a:r>
              <a:r>
                <a:rPr lang="en-US" sz="1700" dirty="0" smtClean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ilmu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 smtClean="0">
                  <a:solidFill>
                    <a:schemeClr val="accent5"/>
                  </a:solidFill>
                  <a:latin typeface="Agency FB" panose="020B0503020202020204" pitchFamily="34" charset="0"/>
                </a:rPr>
                <a:t>filsafa</a:t>
              </a:r>
              <a:r>
                <a:rPr lang="en-US" sz="1700" dirty="0" smtClean="0">
                  <a:solidFill>
                    <a:schemeClr val="accent5"/>
                  </a:solidFill>
                  <a:latin typeface="Agency FB" panose="020B0503020202020204" pitchFamily="34" charset="0"/>
                </a:rPr>
                <a:t> yang </a:t>
              </a:r>
              <a:r>
                <a:rPr lang="en-US" sz="1700" dirty="0" err="1" smtClean="0">
                  <a:solidFill>
                    <a:schemeClr val="accent5"/>
                  </a:solidFill>
                  <a:latin typeface="Agency FB" panose="020B0503020202020204" pitchFamily="34" charset="0"/>
                </a:rPr>
                <a:t>terbagi</a:t>
              </a:r>
              <a:r>
                <a:rPr lang="en-US" sz="1700" dirty="0" smtClean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 smtClean="0">
                  <a:solidFill>
                    <a:schemeClr val="accent5"/>
                  </a:solidFill>
                  <a:latin typeface="Agency FB" panose="020B0503020202020204" pitchFamily="34" charset="0"/>
                </a:rPr>
                <a:t>menjadi</a:t>
              </a:r>
              <a:r>
                <a:rPr lang="en-US" sz="1700" dirty="0" smtClean="0">
                  <a:solidFill>
                    <a:schemeClr val="accent5"/>
                  </a:solidFill>
                  <a:latin typeface="Agency FB" panose="020B0503020202020204" pitchFamily="34" charset="0"/>
                </a:rPr>
                <a:t> 2 </a:t>
              </a:r>
              <a:r>
                <a:rPr lang="en-US" sz="1700" dirty="0" err="1" smtClean="0">
                  <a:solidFill>
                    <a:schemeClr val="accent5"/>
                  </a:solidFill>
                  <a:latin typeface="Agency FB" panose="020B0503020202020204" pitchFamily="34" charset="0"/>
                </a:rPr>
                <a:t>periode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smtClean="0">
                  <a:solidFill>
                    <a:schemeClr val="accent5"/>
                  </a:solidFill>
                  <a:latin typeface="Agency FB" panose="020B0503020202020204" pitchFamily="34" charset="0"/>
                </a:rPr>
                <a:t>: </a:t>
              </a:r>
            </a:p>
            <a:p>
              <a:pPr marL="342900" indent="-342900">
                <a:buAutoNum type="arabicPeriod"/>
              </a:pPr>
              <a:r>
                <a:rPr lang="en-US" sz="1700" dirty="0" err="1" smtClean="0">
                  <a:solidFill>
                    <a:schemeClr val="accent5"/>
                  </a:solidFill>
                  <a:latin typeface="Agency FB" panose="020B0503020202020204" pitchFamily="34" charset="0"/>
                </a:rPr>
                <a:t>Filsafat</a:t>
              </a:r>
              <a:r>
                <a:rPr lang="en-US" sz="1700" dirty="0" smtClean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 smtClean="0">
                  <a:solidFill>
                    <a:schemeClr val="accent5"/>
                  </a:solidFill>
                  <a:latin typeface="Agency FB" panose="020B0503020202020204" pitchFamily="34" charset="0"/>
                </a:rPr>
                <a:t>Patristik</a:t>
              </a:r>
              <a:r>
                <a:rPr lang="en-US" sz="1700" dirty="0" smtClean="0">
                  <a:solidFill>
                    <a:schemeClr val="accent5"/>
                  </a:solidFill>
                  <a:latin typeface="Agency FB" panose="020B0503020202020204" pitchFamily="34" charset="0"/>
                </a:rPr>
                <a:t>,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berasal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dari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kata Latin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yaitu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Patres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yang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memiliki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arti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 smtClean="0">
                  <a:solidFill>
                    <a:schemeClr val="accent5"/>
                  </a:solidFill>
                  <a:latin typeface="Agency FB" panose="020B0503020202020204" pitchFamily="34" charset="0"/>
                </a:rPr>
                <a:t>bapa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-</a:t>
              </a:r>
              <a:r>
                <a:rPr lang="en-US" sz="1700" dirty="0" err="1" smtClean="0">
                  <a:solidFill>
                    <a:schemeClr val="accent5"/>
                  </a:solidFill>
                  <a:latin typeface="Agency FB" panose="020B0503020202020204" pitchFamily="34" charset="0"/>
                </a:rPr>
                <a:t>bapa</a:t>
              </a:r>
              <a:r>
                <a:rPr lang="en-US" sz="1700" dirty="0" smtClean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gereja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,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merupakan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ahli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agama Kristen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pada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abad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permuaan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agama Kristen.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Dalam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dunia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barat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agama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Katolik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yang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juga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berkembang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mulai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tersebar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dengan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ajarannya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tentang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Tuhan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,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etika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,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dan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manusia</a:t>
              </a:r>
              <a:r>
                <a:rPr lang="en-US" sz="1700" dirty="0" smtClean="0">
                  <a:solidFill>
                    <a:schemeClr val="accent5"/>
                  </a:solidFill>
                  <a:latin typeface="Agency FB" panose="020B0503020202020204" pitchFamily="34" charset="0"/>
                </a:rPr>
                <a:t>. </a:t>
              </a:r>
            </a:p>
            <a:p>
              <a:pPr marL="342900" indent="-342900">
                <a:buAutoNum type="arabicPeriod"/>
              </a:pPr>
              <a:r>
                <a:rPr lang="en-US" sz="1700" dirty="0" err="1" smtClean="0">
                  <a:solidFill>
                    <a:schemeClr val="accent5"/>
                  </a:solidFill>
                  <a:latin typeface="Agency FB" panose="020B0503020202020204" pitchFamily="34" charset="0"/>
                </a:rPr>
                <a:t>Filsafat</a:t>
              </a:r>
              <a:r>
                <a:rPr lang="en-US" sz="1700" dirty="0" smtClean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 smtClean="0">
                  <a:solidFill>
                    <a:schemeClr val="accent5"/>
                  </a:solidFill>
                  <a:latin typeface="Agency FB" panose="020B0503020202020204" pitchFamily="34" charset="0"/>
                </a:rPr>
                <a:t>Skolistik</a:t>
              </a:r>
              <a:r>
                <a:rPr lang="en-US" sz="1700" dirty="0" smtClean="0">
                  <a:solidFill>
                    <a:schemeClr val="accent5"/>
                  </a:solidFill>
                  <a:latin typeface="Agency FB" panose="020B0503020202020204" pitchFamily="34" charset="0"/>
                </a:rPr>
                <a:t>,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s</a:t>
              </a:r>
              <a:r>
                <a:rPr lang="en-US" sz="1700" dirty="0" err="1" smtClean="0">
                  <a:solidFill>
                    <a:schemeClr val="accent5"/>
                  </a:solidFill>
                  <a:latin typeface="Agency FB" panose="020B0503020202020204" pitchFamily="34" charset="0"/>
                </a:rPr>
                <a:t>ebutan</a:t>
              </a:r>
              <a:r>
                <a:rPr lang="en-US" sz="1700" dirty="0" smtClean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Skolistik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 smtClean="0">
                  <a:solidFill>
                    <a:schemeClr val="accent5"/>
                  </a:solidFill>
                  <a:latin typeface="Agency FB" panose="020B0503020202020204" pitchFamily="34" charset="0"/>
                </a:rPr>
                <a:t>mengungkapkan</a:t>
              </a:r>
              <a:r>
                <a:rPr lang="en-US" sz="1700" dirty="0" smtClean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 smtClean="0">
                  <a:solidFill>
                    <a:schemeClr val="accent5"/>
                  </a:solidFill>
                  <a:latin typeface="Agency FB" panose="020B0503020202020204" pitchFamily="34" charset="0"/>
                </a:rPr>
                <a:t>bahwa</a:t>
              </a:r>
              <a:r>
                <a:rPr lang="en-US" sz="1700" dirty="0" smtClean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ilmu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pengetahuan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abad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pertengahan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diusahakan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oleh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sekolah-sekolah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,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dan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 smtClean="0">
                  <a:solidFill>
                    <a:schemeClr val="accent5"/>
                  </a:solidFill>
                  <a:latin typeface="Agency FB" panose="020B0503020202020204" pitchFamily="34" charset="0"/>
                </a:rPr>
                <a:t>ilmu</a:t>
              </a:r>
              <a:r>
                <a:rPr lang="en-US" sz="1700" dirty="0" smtClean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itu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terkait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pada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tuntutan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pengajaran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smtClean="0">
                  <a:solidFill>
                    <a:schemeClr val="accent5"/>
                  </a:solidFill>
                  <a:latin typeface="Agency FB" panose="020B0503020202020204" pitchFamily="34" charset="0"/>
                </a:rPr>
                <a:t>di </a:t>
              </a:r>
              <a:r>
                <a:rPr lang="en-US" sz="1700" dirty="0" err="1" smtClean="0">
                  <a:solidFill>
                    <a:schemeClr val="accent5"/>
                  </a:solidFill>
                  <a:latin typeface="Agency FB" panose="020B0503020202020204" pitchFamily="34" charset="0"/>
                </a:rPr>
                <a:t>sekolah</a:t>
              </a:r>
              <a:r>
                <a:rPr lang="en-US" sz="1700" dirty="0" smtClean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itu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. </a:t>
              </a:r>
              <a:r>
                <a:rPr lang="en-US" sz="1700" dirty="0" smtClean="0">
                  <a:solidFill>
                    <a:schemeClr val="accent5"/>
                  </a:solidFill>
                  <a:latin typeface="Agency FB" panose="020B0503020202020204" pitchFamily="34" charset="0"/>
                </a:rPr>
                <a:t>Abad </a:t>
              </a:r>
              <a:r>
                <a:rPr lang="en-US" sz="1700" dirty="0" err="1" smtClean="0">
                  <a:solidFill>
                    <a:schemeClr val="accent5"/>
                  </a:solidFill>
                  <a:latin typeface="Agency FB" panose="020B0503020202020204" pitchFamily="34" charset="0"/>
                </a:rPr>
                <a:t>pertengahan</a:t>
              </a:r>
              <a:r>
                <a:rPr lang="en-US" sz="1700" dirty="0" smtClean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menggambarkan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suatu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zaman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yang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baru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sekali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di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tengah-tengah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suatu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rumpun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bangsa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yang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baru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,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yaitu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bangsa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Eropa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5"/>
                  </a:solidFill>
                  <a:latin typeface="Agency FB" panose="020B0503020202020204" pitchFamily="34" charset="0"/>
                </a:rPr>
                <a:t>barat</a:t>
              </a:r>
              <a:r>
                <a:rPr lang="en-US" sz="1700" dirty="0">
                  <a:solidFill>
                    <a:schemeClr val="accent5"/>
                  </a:solidFill>
                  <a:latin typeface="Agency FB" panose="020B0503020202020204" pitchFamily="34" charset="0"/>
                </a:rPr>
                <a:t>.</a:t>
              </a:r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66" r="14400"/>
            <a:stretch/>
          </p:blipFill>
          <p:spPr>
            <a:xfrm>
              <a:off x="-2633472" y="231648"/>
              <a:ext cx="3011424" cy="2064072"/>
            </a:xfrm>
            <a:prstGeom prst="rect">
              <a:avLst/>
            </a:prstGeom>
          </p:spPr>
        </p:pic>
      </p:grpSp>
      <p:grpSp>
        <p:nvGrpSpPr>
          <p:cNvPr id="81" name="Group 80"/>
          <p:cNvGrpSpPr/>
          <p:nvPr/>
        </p:nvGrpSpPr>
        <p:grpSpPr>
          <a:xfrm>
            <a:off x="-7568822" y="379921"/>
            <a:ext cx="8561798" cy="4674742"/>
            <a:chOff x="-6947030" y="0"/>
            <a:chExt cx="8561798" cy="4674742"/>
          </a:xfrm>
        </p:grpSpPr>
        <p:grpSp>
          <p:nvGrpSpPr>
            <p:cNvPr id="30" name="Group 29"/>
            <p:cNvGrpSpPr/>
            <p:nvPr/>
          </p:nvGrpSpPr>
          <p:grpSpPr>
            <a:xfrm>
              <a:off x="-6947030" y="0"/>
              <a:ext cx="8561798" cy="4674742"/>
              <a:chOff x="24384" y="316358"/>
              <a:chExt cx="8561798" cy="4674742"/>
            </a:xfrm>
          </p:grpSpPr>
          <p:sp>
            <p:nvSpPr>
              <p:cNvPr id="52" name="Freeform 51"/>
              <p:cNvSpPr/>
              <p:nvPr/>
            </p:nvSpPr>
            <p:spPr>
              <a:xfrm>
                <a:off x="24384" y="316358"/>
                <a:ext cx="8561798" cy="4674742"/>
              </a:xfrm>
              <a:custGeom>
                <a:avLst/>
                <a:gdLst>
                  <a:gd name="connsiteX0" fmla="*/ 779139 w 8561798"/>
                  <a:gd name="connsiteY0" fmla="*/ 0 h 4674742"/>
                  <a:gd name="connsiteX1" fmla="*/ 6731270 w 8561798"/>
                  <a:gd name="connsiteY1" fmla="*/ 0 h 4674742"/>
                  <a:gd name="connsiteX2" fmla="*/ 7510409 w 8561798"/>
                  <a:gd name="connsiteY2" fmla="*/ 779139 h 4674742"/>
                  <a:gd name="connsiteX3" fmla="*/ 7510409 w 8561798"/>
                  <a:gd name="connsiteY3" fmla="*/ 3763766 h 4674742"/>
                  <a:gd name="connsiteX4" fmla="*/ 8441930 w 8561798"/>
                  <a:gd name="connsiteY4" fmla="*/ 3763766 h 4674742"/>
                  <a:gd name="connsiteX5" fmla="*/ 8561798 w 8561798"/>
                  <a:gd name="connsiteY5" fmla="*/ 3883634 h 4674742"/>
                  <a:gd name="connsiteX6" fmla="*/ 8561798 w 8561798"/>
                  <a:gd name="connsiteY6" fmla="*/ 4363091 h 4674742"/>
                  <a:gd name="connsiteX7" fmla="*/ 8441930 w 8561798"/>
                  <a:gd name="connsiteY7" fmla="*/ 4482959 h 4674742"/>
                  <a:gd name="connsiteX8" fmla="*/ 7238062 w 8561798"/>
                  <a:gd name="connsiteY8" fmla="*/ 4482959 h 4674742"/>
                  <a:gd name="connsiteX9" fmla="*/ 7166894 w 8561798"/>
                  <a:gd name="connsiteY9" fmla="*/ 4541678 h 4674742"/>
                  <a:gd name="connsiteX10" fmla="*/ 6731270 w 8561798"/>
                  <a:gd name="connsiteY10" fmla="*/ 4674742 h 4674742"/>
                  <a:gd name="connsiteX11" fmla="*/ 779139 w 8561798"/>
                  <a:gd name="connsiteY11" fmla="*/ 4674742 h 4674742"/>
                  <a:gd name="connsiteX12" fmla="*/ 0 w 8561798"/>
                  <a:gd name="connsiteY12" fmla="*/ 3895603 h 4674742"/>
                  <a:gd name="connsiteX13" fmla="*/ 0 w 8561798"/>
                  <a:gd name="connsiteY13" fmla="*/ 779139 h 4674742"/>
                  <a:gd name="connsiteX14" fmla="*/ 779139 w 8561798"/>
                  <a:gd name="connsiteY14" fmla="*/ 0 h 4674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1798" h="4674742">
                    <a:moveTo>
                      <a:pt x="779139" y="0"/>
                    </a:moveTo>
                    <a:lnTo>
                      <a:pt x="6731270" y="0"/>
                    </a:lnTo>
                    <a:cubicBezTo>
                      <a:pt x="7161577" y="0"/>
                      <a:pt x="7510409" y="348832"/>
                      <a:pt x="7510409" y="779139"/>
                    </a:cubicBezTo>
                    <a:lnTo>
                      <a:pt x="7510409" y="3763766"/>
                    </a:lnTo>
                    <a:lnTo>
                      <a:pt x="8441930" y="3763766"/>
                    </a:lnTo>
                    <a:cubicBezTo>
                      <a:pt x="8508131" y="3763766"/>
                      <a:pt x="8561798" y="3817433"/>
                      <a:pt x="8561798" y="3883634"/>
                    </a:cubicBezTo>
                    <a:lnTo>
                      <a:pt x="8561798" y="4363091"/>
                    </a:lnTo>
                    <a:cubicBezTo>
                      <a:pt x="8561798" y="4429292"/>
                      <a:pt x="8508131" y="4482959"/>
                      <a:pt x="8441930" y="4482959"/>
                    </a:cubicBezTo>
                    <a:lnTo>
                      <a:pt x="7238062" y="4482959"/>
                    </a:lnTo>
                    <a:lnTo>
                      <a:pt x="7166894" y="4541678"/>
                    </a:lnTo>
                    <a:cubicBezTo>
                      <a:pt x="7042543" y="4625688"/>
                      <a:pt x="6892635" y="4674742"/>
                      <a:pt x="6731270" y="4674742"/>
                    </a:cubicBezTo>
                    <a:lnTo>
                      <a:pt x="779139" y="4674742"/>
                    </a:lnTo>
                    <a:cubicBezTo>
                      <a:pt x="348832" y="4674742"/>
                      <a:pt x="0" y="4325910"/>
                      <a:pt x="0" y="3895603"/>
                    </a:cubicBezTo>
                    <a:lnTo>
                      <a:pt x="0" y="779139"/>
                    </a:lnTo>
                    <a:cubicBezTo>
                      <a:pt x="0" y="348832"/>
                      <a:pt x="348832" y="0"/>
                      <a:pt x="779139" y="0"/>
                    </a:cubicBezTo>
                    <a:close/>
                  </a:path>
                </a:pathLst>
              </a:custGeom>
              <a:solidFill>
                <a:srgbClr val="F5E8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7482134" y="4133060"/>
                <a:ext cx="99830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 err="1" smtClean="0">
                    <a:solidFill>
                      <a:schemeClr val="accent3">
                        <a:lumMod val="75000"/>
                      </a:schemeClr>
                    </a:solidFill>
                    <a:latin typeface="Adobe Garamond Pro" panose="02020502060506020403" pitchFamily="18" charset="0"/>
                  </a:rPr>
                  <a:t>Perkemba-ngan</a:t>
                </a:r>
                <a:r>
                  <a:rPr lang="en-US" sz="1500" dirty="0" smtClean="0">
                    <a:solidFill>
                      <a:schemeClr val="accent3">
                        <a:lumMod val="75000"/>
                      </a:schemeClr>
                    </a:solidFill>
                    <a:latin typeface="Adobe Garamond Pro" panose="02020502060506020403" pitchFamily="18" charset="0"/>
                  </a:rPr>
                  <a:t> </a:t>
                </a:r>
                <a:r>
                  <a:rPr lang="en-US" sz="1500" dirty="0" err="1" smtClean="0">
                    <a:solidFill>
                      <a:schemeClr val="accent3">
                        <a:lumMod val="75000"/>
                      </a:schemeClr>
                    </a:solidFill>
                    <a:latin typeface="Adobe Garamond Pro" panose="02020502060506020403" pitchFamily="18" charset="0"/>
                  </a:rPr>
                  <a:t>Seni</a:t>
                </a:r>
                <a:endParaRPr lang="en-US" sz="1500" dirty="0">
                  <a:solidFill>
                    <a:schemeClr val="accent3">
                      <a:lumMod val="75000"/>
                    </a:schemeClr>
                  </a:solidFill>
                  <a:latin typeface="Adobe Garamond Pro" panose="02020502060506020403" pitchFamily="18" charset="0"/>
                </a:endParaRP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-6595872" y="97536"/>
              <a:ext cx="334060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3">
                      <a:lumMod val="75000"/>
                    </a:schemeClr>
                  </a:solidFill>
                  <a:latin typeface="Adobe Garamond Pro" panose="02020502060506020403" pitchFamily="18" charset="0"/>
                </a:rPr>
                <a:t>6.</a:t>
              </a:r>
            </a:p>
            <a:p>
              <a:r>
                <a:rPr lang="en-US" sz="2800" b="1" dirty="0" err="1" smtClean="0">
                  <a:solidFill>
                    <a:schemeClr val="accent3">
                      <a:lumMod val="75000"/>
                    </a:schemeClr>
                  </a:solidFill>
                  <a:latin typeface="Adobe Garamond Pro" panose="02020502060506020403" pitchFamily="18" charset="0"/>
                </a:rPr>
                <a:t>Perkembangan</a:t>
              </a:r>
              <a:r>
                <a:rPr lang="en-US" sz="2800" b="1" dirty="0" smtClean="0">
                  <a:solidFill>
                    <a:schemeClr val="accent3">
                      <a:lumMod val="75000"/>
                    </a:schemeClr>
                  </a:solidFill>
                  <a:latin typeface="Adobe Garamond Pro" panose="02020502060506020403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accent3">
                      <a:lumMod val="75000"/>
                    </a:schemeClr>
                  </a:solidFill>
                  <a:latin typeface="Adobe Garamond Pro" panose="02020502060506020403" pitchFamily="18" charset="0"/>
                </a:rPr>
                <a:t>Seni</a:t>
              </a:r>
              <a:r>
                <a:rPr lang="en-US" sz="2800" b="1" dirty="0" smtClean="0">
                  <a:solidFill>
                    <a:schemeClr val="accent3">
                      <a:lumMod val="75000"/>
                    </a:schemeClr>
                  </a:solidFill>
                  <a:latin typeface="Adobe Garamond Pro" panose="02020502060506020403" pitchFamily="18" charset="0"/>
                </a:rPr>
                <a:t> Abad </a:t>
              </a:r>
              <a:r>
                <a:rPr lang="en-US" sz="2800" b="1" dirty="0" err="1" smtClean="0">
                  <a:solidFill>
                    <a:schemeClr val="accent3">
                      <a:lumMod val="75000"/>
                    </a:schemeClr>
                  </a:solidFill>
                  <a:latin typeface="Adobe Garamond Pro" panose="02020502060506020403" pitchFamily="18" charset="0"/>
                </a:rPr>
                <a:t>Pertengahan</a:t>
              </a:r>
              <a:r>
                <a:rPr lang="en-US" sz="2800" b="1" dirty="0" smtClean="0">
                  <a:solidFill>
                    <a:schemeClr val="accent3">
                      <a:lumMod val="75000"/>
                    </a:schemeClr>
                  </a:solidFill>
                  <a:latin typeface="Adobe Garamond Pro" panose="02020502060506020403" pitchFamily="18" charset="0"/>
                </a:rPr>
                <a:t> </a:t>
              </a:r>
              <a:endParaRPr lang="en-US" sz="2800" b="1" dirty="0">
                <a:solidFill>
                  <a:schemeClr val="accent3">
                    <a:lumMod val="75000"/>
                  </a:schemeClr>
                </a:solidFill>
                <a:latin typeface="Adobe Garamond Pro" panose="02020502060506020403" pitchFamily="18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-6644640" y="1584960"/>
              <a:ext cx="4450080" cy="301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err="1" smtClean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Perkembangan</a:t>
              </a:r>
              <a:r>
                <a:rPr lang="en-US" sz="1700" dirty="0" smtClean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seni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abad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pertengahan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baru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dimulai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sekitar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tahun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313 </a:t>
              </a:r>
              <a:r>
                <a:rPr lang="en-US" sz="1700" dirty="0" smtClean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M.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Setelah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memasuki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abad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pertengahan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gaya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seni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rupa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dan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arsitektur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yang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berkembang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gaya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adalah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Romanesque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dan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smtClean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Gothic. 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Para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penulis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akhir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abad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pertengahan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menciptaan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istilah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Gothik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yang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beracuan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pada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gaya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seni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arsitektur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,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seni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lukis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,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pahat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dan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gaya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lainnya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.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Bentuk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arsitek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Romanesque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bercirikan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Roma yang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memengaruhi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Eropa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.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Aliran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seni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ini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banyak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dipengaruhi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oleh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seni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Bizantin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terlebih-lebih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di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bidang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 smtClean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lukisan</a:t>
              </a:r>
              <a:r>
                <a:rPr lang="en-US" sz="1700" dirty="0" smtClean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.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Seni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musik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smtClean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yang </a:t>
              </a:r>
              <a:r>
                <a:rPr lang="en-US" sz="1700" dirty="0" err="1" smtClean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berkembang</a:t>
              </a:r>
              <a:r>
                <a:rPr lang="en-US" sz="1700" dirty="0" smtClean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 smtClean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yaitu</a:t>
              </a:r>
              <a:r>
                <a:rPr lang="en-US" sz="1700" dirty="0" smtClean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 smtClean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musik</a:t>
              </a:r>
              <a:r>
                <a:rPr lang="en-US" sz="1700" dirty="0" smtClean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 smtClean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tradisional</a:t>
              </a:r>
              <a:r>
                <a:rPr lang="en-US" sz="1700" dirty="0" smtClean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dan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musik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kuno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smtClean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yang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diabadikan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untuk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1700" dirty="0" err="1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gereja</a:t>
              </a:r>
              <a:r>
                <a:rPr lang="en-US" sz="1700" dirty="0">
                  <a:solidFill>
                    <a:schemeClr val="accent3">
                      <a:lumMod val="75000"/>
                    </a:schemeClr>
                  </a:solidFill>
                </a:rPr>
                <a:t>. </a:t>
              </a:r>
              <a:r>
                <a:rPr lang="en-US" sz="1700" dirty="0" smtClean="0">
                  <a:solidFill>
                    <a:schemeClr val="accent3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endParaRPr lang="en-US" sz="1700" dirty="0">
                <a:solidFill>
                  <a:schemeClr val="accent3">
                    <a:lumMod val="75000"/>
                  </a:schemeClr>
                </a:solidFill>
                <a:latin typeface="Agency FB" panose="020B0503020202020204" pitchFamily="34" charset="0"/>
              </a:endParaRPr>
            </a:p>
          </p:txBody>
        </p:sp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59914" y="487680"/>
              <a:ext cx="2589581" cy="1438656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66" b="10055"/>
            <a:stretch/>
          </p:blipFill>
          <p:spPr>
            <a:xfrm>
              <a:off x="-2206752" y="2170176"/>
              <a:ext cx="2584704" cy="14752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6.17284E-7 L 0.87691 0.00895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37" y="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1.35802E-6 L 0.88073 0.0123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28" y="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60494E-6 L 0.88386 0.01204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84" y="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97531E-6 L 0.8875 0.00987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75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34568E-6 L 0.89375 0.0123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88" y="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58025E-6 L 0.89827 0.00771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13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" name="Google Shape;835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1" cy="51434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6" name="Google Shape;836;p50"/>
          <p:cNvCxnSpPr/>
          <p:nvPr/>
        </p:nvCxnSpPr>
        <p:spPr>
          <a:xfrm rot="10800000">
            <a:off x="0" y="2913925"/>
            <a:ext cx="3401400" cy="2268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37" name="Google Shape;837;p50"/>
          <p:cNvSpPr txBox="1">
            <a:spLocks noGrp="1"/>
          </p:cNvSpPr>
          <p:nvPr>
            <p:ph type="title"/>
          </p:nvPr>
        </p:nvSpPr>
        <p:spPr>
          <a:xfrm>
            <a:off x="213378" y="2560321"/>
            <a:ext cx="4553694" cy="24627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dirty="0" smtClean="0"/>
              <a:t>Thank You..</a:t>
            </a:r>
            <a:r>
              <a:rPr lang="en" sz="5400" dirty="0" smtClean="0"/>
              <a:t/>
            </a:r>
            <a:br>
              <a:rPr lang="en" sz="5400" dirty="0" smtClean="0"/>
            </a:br>
            <a:r>
              <a:rPr lang="en-US" sz="2800" dirty="0" smtClean="0"/>
              <a:t>A</a:t>
            </a:r>
            <a:r>
              <a:rPr lang="en" sz="2800" dirty="0" smtClean="0"/>
              <a:t>ny questions?</a:t>
            </a:r>
            <a:endParaRPr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cient History Lesson by Slidesgo">
  <a:themeElements>
    <a:clrScheme name="Simple Light">
      <a:dk1>
        <a:srgbClr val="644828"/>
      </a:dk1>
      <a:lt1>
        <a:srgbClr val="C7B28A"/>
      </a:lt1>
      <a:dk2>
        <a:srgbClr val="FEF4D4"/>
      </a:dk2>
      <a:lt2>
        <a:srgbClr val="263C66"/>
      </a:lt2>
      <a:accent1>
        <a:srgbClr val="D25F4B"/>
      </a:accent1>
      <a:accent2>
        <a:srgbClr val="A58157"/>
      </a:accent2>
      <a:accent3>
        <a:srgbClr val="C7B28A"/>
      </a:accent3>
      <a:accent4>
        <a:srgbClr val="FEF4D4"/>
      </a:accent4>
      <a:accent5>
        <a:srgbClr val="263C66"/>
      </a:accent5>
      <a:accent6>
        <a:srgbClr val="D25F4B"/>
      </a:accent6>
      <a:hlink>
        <a:srgbClr val="A581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567</Words>
  <Application>Microsoft Office PowerPoint</Application>
  <PresentationFormat>On-screen Show (16:9)</PresentationFormat>
  <Paragraphs>41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Lobster</vt:lpstr>
      <vt:lpstr>Arial</vt:lpstr>
      <vt:lpstr>Roboto Condensed Light</vt:lpstr>
      <vt:lpstr>Comfortaa</vt:lpstr>
      <vt:lpstr>Allura</vt:lpstr>
      <vt:lpstr>Agency FB</vt:lpstr>
      <vt:lpstr>Adobe Garamond Pro</vt:lpstr>
      <vt:lpstr>Ancient History Lesson by Slidesgo</vt:lpstr>
      <vt:lpstr>Karakteristik Abad Pertengahan</vt:lpstr>
      <vt:lpstr>PowerPoint Presentation</vt:lpstr>
      <vt:lpstr>Thank You.. Any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Karakteristik Abad Pertengahan</dc:title>
  <dc:creator>user</dc:creator>
  <cp:lastModifiedBy>user</cp:lastModifiedBy>
  <cp:revision>27</cp:revision>
  <dcterms:modified xsi:type="dcterms:W3CDTF">2021-09-03T17:11:38Z</dcterms:modified>
</cp:coreProperties>
</file>