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1" r:id="rId5"/>
    <p:sldId id="260"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9/15/2020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0612" y="537882"/>
            <a:ext cx="10448363" cy="5836024"/>
          </a:xfrm>
          <a:solidFill>
            <a:schemeClr val="tx1">
              <a:lumMod val="75000"/>
            </a:schemeClr>
          </a:solidFill>
        </p:spPr>
        <p:txBody>
          <a:bodyPr>
            <a:normAutofit fontScale="90000"/>
          </a:bodyPr>
          <a:lstStyle/>
          <a:p>
            <a:pPr marL="538163" lvl="0" indent="-538163" algn="l"/>
            <a:r>
              <a:rPr lang="id-ID" sz="2700" dirty="0" smtClean="0">
                <a:solidFill>
                  <a:schemeClr val="bg1"/>
                </a:solidFill>
                <a:effectLst/>
              </a:rPr>
              <a:t>PB KE-9. PERJANJIAN </a:t>
            </a:r>
            <a:r>
              <a:rPr lang="id-ID" sz="2700" dirty="0">
                <a:solidFill>
                  <a:schemeClr val="bg1"/>
                </a:solidFill>
                <a:effectLst/>
              </a:rPr>
              <a:t>KREDT </a:t>
            </a:r>
            <a:r>
              <a:rPr lang="id-ID" sz="2700" dirty="0" smtClean="0">
                <a:solidFill>
                  <a:schemeClr val="bg1"/>
                </a:solidFill>
                <a:effectLst/>
              </a:rPr>
              <a:t>BANK</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1.  Bentuk </a:t>
            </a:r>
            <a:r>
              <a:rPr lang="id-ID" sz="2700" dirty="0">
                <a:solidFill>
                  <a:schemeClr val="bg1"/>
                </a:solidFill>
                <a:effectLst/>
              </a:rPr>
              <a:t>dan sifat hubungan hukum antara bank dan nasabah penyimpan </a:t>
            </a:r>
            <a:r>
              <a:rPr lang="id-ID" sz="2700" dirty="0" smtClean="0">
                <a:solidFill>
                  <a:schemeClr val="bg1"/>
                </a:solidFill>
                <a:effectLst/>
              </a:rPr>
              <a:t>dana</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2.  Bentuk </a:t>
            </a:r>
            <a:r>
              <a:rPr lang="id-ID" sz="2700" dirty="0">
                <a:solidFill>
                  <a:schemeClr val="bg1"/>
                </a:solidFill>
                <a:effectLst/>
              </a:rPr>
              <a:t>dan dasar hubungan hukum perjanjian kredit </a:t>
            </a:r>
            <a:r>
              <a:rPr lang="id-ID" sz="2700" dirty="0" smtClean="0">
                <a:solidFill>
                  <a:schemeClr val="bg1"/>
                </a:solidFill>
                <a:effectLst/>
              </a:rPr>
              <a:t>bank</a:t>
            </a:r>
            <a:br>
              <a:rPr lang="id-ID" sz="2700" dirty="0" smtClean="0">
                <a:solidFill>
                  <a:schemeClr val="bg1"/>
                </a:solidFill>
                <a:effectLst/>
              </a:rPr>
            </a:br>
            <a:r>
              <a:rPr lang="id-ID" sz="2700" dirty="0">
                <a:solidFill>
                  <a:schemeClr val="bg1"/>
                </a:solidFill>
                <a:effectLst/>
              </a:rPr>
              <a:t/>
            </a:r>
            <a:br>
              <a:rPr lang="id-ID" sz="2700" dirty="0">
                <a:solidFill>
                  <a:schemeClr val="bg1"/>
                </a:solidFill>
                <a:effectLst/>
              </a:rPr>
            </a:br>
            <a:r>
              <a:rPr lang="id-ID" sz="2700" dirty="0">
                <a:solidFill>
                  <a:schemeClr val="bg1"/>
                </a:solidFill>
                <a:effectLst/>
              </a:rPr>
              <a:t>3.  Perjanjian kredit sebagai perjanjian standar</a:t>
            </a:r>
            <a:br>
              <a:rPr lang="id-ID" sz="2700" dirty="0">
                <a:solidFill>
                  <a:schemeClr val="bg1"/>
                </a:solidFill>
                <a:effectLst/>
              </a:rPr>
            </a:br>
            <a:r>
              <a:rPr lang="id-ID" sz="2700" dirty="0">
                <a:solidFill>
                  <a:schemeClr val="bg1"/>
                </a:solidFill>
                <a:effectLst/>
              </a:rPr>
              <a:t>4.  Perlindungan hukum yang setara dalam perjanjian kredit bank</a:t>
            </a:r>
            <a:br>
              <a:rPr lang="id-ID" sz="2700" dirty="0">
                <a:solidFill>
                  <a:schemeClr val="bg1"/>
                </a:solidFill>
                <a:effectLst/>
              </a:rPr>
            </a:br>
            <a:r>
              <a:rPr lang="id-ID" sz="2700" dirty="0">
                <a:solidFill>
                  <a:schemeClr val="bg1"/>
                </a:solidFill>
                <a:effectLst/>
              </a:rPr>
              <a:t>5.  </a:t>
            </a:r>
            <a:r>
              <a:rPr lang="id-ID" sz="2700" dirty="0" smtClean="0">
                <a:solidFill>
                  <a:schemeClr val="bg1"/>
                </a:solidFill>
                <a:effectLst/>
              </a:rPr>
              <a:t>BEBERAPA PENDAPAT TENTANG KEBERADAAN PERJANJIAN STANDAR (BAKU)</a:t>
            </a:r>
            <a:r>
              <a:rPr lang="id-ID" sz="2700" dirty="0">
                <a:solidFill>
                  <a:schemeClr val="bg1"/>
                </a:solidFill>
                <a:effectLst/>
              </a:rPr>
              <a:t/>
            </a:r>
            <a:br>
              <a:rPr lang="id-ID" sz="2700" dirty="0">
                <a:solidFill>
                  <a:schemeClr val="bg1"/>
                </a:solidFill>
                <a:effectLst/>
              </a:rPr>
            </a:br>
            <a:r>
              <a:rPr lang="id-ID" sz="2700" dirty="0">
                <a:solidFill>
                  <a:schemeClr val="bg1"/>
                </a:solidFill>
                <a:effectLst/>
              </a:rPr>
              <a:t> </a:t>
            </a:r>
            <a:br>
              <a:rPr lang="id-ID" sz="2700" dirty="0">
                <a:solidFill>
                  <a:schemeClr val="bg1"/>
                </a:solidFill>
                <a:effectLst/>
              </a:rPr>
            </a:br>
            <a:endParaRPr lang="id-ID" sz="2700" dirty="0">
              <a:solidFill>
                <a:schemeClr val="bg1"/>
              </a:solidFill>
            </a:endParaRPr>
          </a:p>
        </p:txBody>
      </p:sp>
      <p:sp>
        <p:nvSpPr>
          <p:cNvPr id="3" name="Subtitle 2"/>
          <p:cNvSpPr>
            <a:spLocks noGrp="1"/>
          </p:cNvSpPr>
          <p:nvPr>
            <p:ph type="subTitle" idx="1"/>
          </p:nvPr>
        </p:nvSpPr>
        <p:spPr/>
        <p:txBody>
          <a:bodyPr/>
          <a:lstStyle/>
          <a:p>
            <a:endParaRPr lang="id-ID" dirty="0" smtClean="0"/>
          </a:p>
          <a:p>
            <a:endParaRPr lang="id-ID" dirty="0"/>
          </a:p>
        </p:txBody>
      </p:sp>
    </p:spTree>
    <p:extLst>
      <p:ext uri="{BB962C8B-B14F-4D97-AF65-F5344CB8AC3E}">
        <p14:creationId xmlns:p14="http://schemas.microsoft.com/office/powerpoint/2010/main" val="21622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5844988"/>
          </a:xfrm>
        </p:spPr>
        <p:txBody>
          <a:bodyPr/>
          <a:lstStyle/>
          <a:p>
            <a:r>
              <a:rPr lang="id-ID" dirty="0" smtClean="0"/>
              <a:t>1</a:t>
            </a:r>
            <a:endParaRPr lang="id-ID" dirty="0"/>
          </a:p>
        </p:txBody>
      </p:sp>
      <p:sp>
        <p:nvSpPr>
          <p:cNvPr id="3" name="Content Placeholder 2"/>
          <p:cNvSpPr>
            <a:spLocks noGrp="1"/>
          </p:cNvSpPr>
          <p:nvPr>
            <p:ph idx="1"/>
          </p:nvPr>
        </p:nvSpPr>
        <p:spPr/>
        <p:txBody>
          <a:bodyPr/>
          <a:lstStyle/>
          <a:p>
            <a:endParaRPr lang="id-ID"/>
          </a:p>
        </p:txBody>
      </p:sp>
      <p:sp>
        <p:nvSpPr>
          <p:cNvPr id="4" name="Rectangle 3"/>
          <p:cNvSpPr/>
          <p:nvPr/>
        </p:nvSpPr>
        <p:spPr>
          <a:xfrm flipH="1" flipV="1">
            <a:off x="753034" y="503244"/>
            <a:ext cx="10757647" cy="6099261"/>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id-ID" sz="2000" dirty="0" smtClean="0">
                <a:solidFill>
                  <a:schemeClr val="bg1"/>
                </a:solidFill>
                <a:latin typeface="Arial Black" panose="020B0A04020102020204" pitchFamily="34" charset="0"/>
              </a:rPr>
              <a:t>, </a:t>
            </a:r>
            <a:endParaRPr lang="id-ID" sz="2000" dirty="0">
              <a:solidFill>
                <a:schemeClr val="bg1"/>
              </a:solidFill>
              <a:latin typeface="Arial Black" panose="020B0A04020102020204" pitchFamily="34" charset="0"/>
            </a:endParaRPr>
          </a:p>
        </p:txBody>
      </p:sp>
      <p:sp>
        <p:nvSpPr>
          <p:cNvPr id="6" name="Rectangle 5"/>
          <p:cNvSpPr/>
          <p:nvPr/>
        </p:nvSpPr>
        <p:spPr>
          <a:xfrm>
            <a:off x="913795" y="609600"/>
            <a:ext cx="10353761" cy="72894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TextBox 6"/>
          <p:cNvSpPr txBox="1"/>
          <p:nvPr/>
        </p:nvSpPr>
        <p:spPr>
          <a:xfrm>
            <a:off x="670671" y="609599"/>
            <a:ext cx="10582834" cy="5262979"/>
          </a:xfrm>
          <a:prstGeom prst="rect">
            <a:avLst/>
          </a:prstGeom>
          <a:noFill/>
        </p:spPr>
        <p:txBody>
          <a:bodyPr wrap="square" rtlCol="0">
            <a:spAutoFit/>
          </a:bodyPr>
          <a:lstStyle/>
          <a:p>
            <a:pPr algn="ctr"/>
            <a:r>
              <a:rPr lang="id-ID" sz="2400" dirty="0" smtClean="0">
                <a:solidFill>
                  <a:schemeClr val="bg1"/>
                </a:solidFill>
                <a:latin typeface="Arial Black" panose="020B0A04020102020204" pitchFamily="34" charset="0"/>
              </a:rPr>
              <a:t>5. BEBERAPA PENYEBAB TIMBULNYA PERJANJIAN STANDAR  (PERJANJIAN BAKU) DALAM PRAKTEK PERBANKAN</a:t>
            </a:r>
          </a:p>
          <a:p>
            <a:pPr algn="ctr"/>
            <a:endParaRPr lang="id-ID" sz="2400" dirty="0">
              <a:solidFill>
                <a:schemeClr val="bg1"/>
              </a:solidFill>
              <a:latin typeface="Arial Black" panose="020B0A04020102020204" pitchFamily="34" charset="0"/>
            </a:endParaRPr>
          </a:p>
          <a:p>
            <a:pPr marL="457200" indent="-457200">
              <a:buAutoNum type="arabicParenR"/>
            </a:pPr>
            <a:r>
              <a:rPr lang="id-ID" sz="2400" dirty="0" smtClean="0">
                <a:solidFill>
                  <a:schemeClr val="bg1"/>
                </a:solidFill>
                <a:latin typeface="Arial Black" panose="020B0A04020102020204" pitchFamily="34" charset="0"/>
              </a:rPr>
              <a:t>Pengaturan KUHPerdata tentang Hukum Perikatan yang bersifat TERBUKA (asas kebebasan berkontrak), dengan tetap dilandasi  Iktikad baik</a:t>
            </a:r>
          </a:p>
          <a:p>
            <a:endParaRPr lang="id-ID" sz="2400" dirty="0" smtClean="0">
              <a:solidFill>
                <a:schemeClr val="bg1"/>
              </a:solidFill>
              <a:latin typeface="Arial Black" panose="020B0A04020102020204" pitchFamily="34" charset="0"/>
            </a:endParaRPr>
          </a:p>
          <a:p>
            <a:r>
              <a:rPr lang="id-ID" sz="2400" dirty="0" smtClean="0">
                <a:solidFill>
                  <a:schemeClr val="bg1"/>
                </a:solidFill>
                <a:latin typeface="Arial Black" panose="020B0A04020102020204" pitchFamily="34" charset="0"/>
              </a:rPr>
              <a:t>2)  Efisiensi waktu:  </a:t>
            </a:r>
          </a:p>
          <a:p>
            <a:r>
              <a:rPr lang="id-ID" sz="2400" dirty="0" smtClean="0">
                <a:solidFill>
                  <a:schemeClr val="bg1"/>
                </a:solidFill>
                <a:latin typeface="Arial Black" panose="020B0A04020102020204" pitchFamily="34" charset="0"/>
              </a:rPr>
              <a:t>Pembutan perjanjian perbankan yang harus dirundingkan untuk mencapai kesepakatan akan memakan waktu yang lama, sementara kegiatan perbankan memerlukan wkt yg relatif cepat krn banyaknya perjanjian dg nasabah penyimpan dan nasabah peminjam yg hrs dibuat</a:t>
            </a:r>
          </a:p>
          <a:p>
            <a:pPr marL="457200" indent="-457200">
              <a:buAutoNum type="arabicParenR"/>
            </a:pPr>
            <a:endParaRPr lang="id-ID" sz="2400" dirty="0" smtClean="0">
              <a:solidFill>
                <a:schemeClr val="bg1"/>
              </a:solidFill>
              <a:latin typeface="Arial Black" panose="020B0A04020102020204" pitchFamily="34" charset="0"/>
            </a:endParaRPr>
          </a:p>
        </p:txBody>
      </p:sp>
    </p:spTree>
    <p:extLst>
      <p:ext uri="{BB962C8B-B14F-4D97-AF65-F5344CB8AC3E}">
        <p14:creationId xmlns:p14="http://schemas.microsoft.com/office/powerpoint/2010/main" val="1282499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5" name="TextBox 4"/>
          <p:cNvSpPr txBox="1"/>
          <p:nvPr/>
        </p:nvSpPr>
        <p:spPr>
          <a:xfrm flipH="1">
            <a:off x="1134931" y="449457"/>
            <a:ext cx="10132625" cy="6370975"/>
          </a:xfrm>
          <a:prstGeom prst="rect">
            <a:avLst/>
          </a:prstGeom>
          <a:noFill/>
        </p:spPr>
        <p:txBody>
          <a:bodyPr wrap="square" rtlCol="0">
            <a:spAutoFit/>
          </a:bodyPr>
          <a:lstStyle/>
          <a:p>
            <a:r>
              <a:rPr lang="id-ID" sz="2400" dirty="0" smtClean="0">
                <a:latin typeface="Arial Black" panose="020B0A04020102020204" pitchFamily="34" charset="0"/>
              </a:rPr>
              <a:t>TUGAS PERSEORANGAN:</a:t>
            </a:r>
          </a:p>
          <a:p>
            <a:endParaRPr lang="id-ID" sz="2400" dirty="0">
              <a:latin typeface="Arial Black" panose="020B0A04020102020204" pitchFamily="34" charset="0"/>
            </a:endParaRPr>
          </a:p>
          <a:p>
            <a:pPr marL="457200" indent="-457200">
              <a:buAutoNum type="arabicParenR"/>
            </a:pPr>
            <a:r>
              <a:rPr lang="id-ID" sz="2400" dirty="0" smtClean="0">
                <a:latin typeface="Arial Black" panose="020B0A04020102020204" pitchFamily="34" charset="0"/>
              </a:rPr>
              <a:t>BACA BUKU REFERENSI TENTANG PERJANJIAN KREDIT BANK</a:t>
            </a:r>
          </a:p>
          <a:p>
            <a:pPr marL="457200" indent="-457200">
              <a:buAutoNum type="arabicParenR"/>
            </a:pPr>
            <a:r>
              <a:rPr lang="id-ID" sz="2400" dirty="0" smtClean="0">
                <a:latin typeface="Arial Black" panose="020B0A04020102020204" pitchFamily="34" charset="0"/>
              </a:rPr>
              <a:t>BUAT RESUME YANG MEMUAT PENDAPAT TERHADAP PENDAPAT KEBERADAAN PERJANJIAN KREDIT SEBAGAI PERJANJIAN STANDAR (PERJANJIAN BAKU) DENGAN KETENTUAN :</a:t>
            </a:r>
          </a:p>
          <a:p>
            <a:pPr marL="457200" indent="-457200">
              <a:buAutoNum type="alphaLcParenR"/>
            </a:pPr>
            <a:r>
              <a:rPr lang="id-ID" sz="2400" dirty="0" smtClean="0">
                <a:latin typeface="Arial Black" panose="020B0A04020102020204" pitchFamily="34" charset="0"/>
              </a:rPr>
              <a:t>Cari 3 Pendapat yang membenarkan Perjanjian Kredit Bank sebagai Perjanjian Standar, tulis pendapat tersebut beserta alasan dari pihak yang memiliki pendapat tsb?</a:t>
            </a:r>
          </a:p>
          <a:p>
            <a:pPr marL="457200" indent="-457200">
              <a:buFontTx/>
              <a:buAutoNum type="alphaLcParenR"/>
            </a:pPr>
            <a:r>
              <a:rPr lang="id-ID" sz="2400" dirty="0">
                <a:latin typeface="Arial Black" panose="020B0A04020102020204" pitchFamily="34" charset="0"/>
              </a:rPr>
              <a:t>Cari 3 Pendapat yang </a:t>
            </a:r>
            <a:r>
              <a:rPr lang="id-ID" sz="2400" dirty="0" smtClean="0">
                <a:latin typeface="Arial Black" panose="020B0A04020102020204" pitchFamily="34" charset="0"/>
              </a:rPr>
              <a:t>TIDAK membenarkan </a:t>
            </a:r>
            <a:r>
              <a:rPr lang="id-ID" sz="2400" dirty="0">
                <a:latin typeface="Arial Black" panose="020B0A04020102020204" pitchFamily="34" charset="0"/>
              </a:rPr>
              <a:t>Perjanjian Kredit Bank sebagai Perjanjian Standar, tulis pendapat tersebut beserta alasan dari pihak yang memiliki pendapat tsb?</a:t>
            </a:r>
          </a:p>
          <a:p>
            <a:pPr marL="457200" indent="-457200">
              <a:buAutoNum type="alphaLcParenR"/>
            </a:pPr>
            <a:endParaRPr lang="id-ID" sz="2400" dirty="0">
              <a:latin typeface="Arial Black" panose="020B0A04020102020204" pitchFamily="34" charset="0"/>
            </a:endParaRPr>
          </a:p>
        </p:txBody>
      </p:sp>
    </p:spTree>
    <p:extLst>
      <p:ext uri="{BB962C8B-B14F-4D97-AF65-F5344CB8AC3E}">
        <p14:creationId xmlns:p14="http://schemas.microsoft.com/office/powerpoint/2010/main" val="1868873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endParaRPr lang="id-ID"/>
          </a:p>
        </p:txBody>
      </p:sp>
      <p:sp>
        <p:nvSpPr>
          <p:cNvPr id="5" name="TextBox 4"/>
          <p:cNvSpPr txBox="1"/>
          <p:nvPr/>
        </p:nvSpPr>
        <p:spPr>
          <a:xfrm flipH="1">
            <a:off x="1134931" y="449457"/>
            <a:ext cx="10132625" cy="5262979"/>
          </a:xfrm>
          <a:prstGeom prst="rect">
            <a:avLst/>
          </a:prstGeom>
          <a:noFill/>
        </p:spPr>
        <p:txBody>
          <a:bodyPr wrap="square" rtlCol="0">
            <a:spAutoFit/>
          </a:bodyPr>
          <a:lstStyle/>
          <a:p>
            <a:endParaRPr lang="id-ID" sz="2400" dirty="0" smtClean="0">
              <a:latin typeface="Arial Black" panose="020B0A04020102020204" pitchFamily="34" charset="0"/>
            </a:endParaRPr>
          </a:p>
          <a:p>
            <a:endParaRPr lang="id-ID" sz="2400" dirty="0" smtClean="0">
              <a:latin typeface="Arial Black" panose="020B0A04020102020204" pitchFamily="34" charset="0"/>
            </a:endParaRPr>
          </a:p>
          <a:p>
            <a:endParaRPr lang="id-ID" sz="2400" dirty="0">
              <a:latin typeface="Arial Black" panose="020B0A04020102020204" pitchFamily="34" charset="0"/>
            </a:endParaRPr>
          </a:p>
          <a:p>
            <a:endParaRPr lang="id-ID" sz="2400" dirty="0" smtClean="0">
              <a:latin typeface="Arial Black" panose="020B0A04020102020204" pitchFamily="34" charset="0"/>
            </a:endParaRPr>
          </a:p>
          <a:p>
            <a:endParaRPr lang="id-ID" sz="2400" dirty="0">
              <a:latin typeface="Arial Black" panose="020B0A04020102020204" pitchFamily="34" charset="0"/>
            </a:endParaRPr>
          </a:p>
          <a:p>
            <a:endParaRPr lang="id-ID" sz="2400" dirty="0" smtClean="0">
              <a:latin typeface="Arial Black" panose="020B0A04020102020204" pitchFamily="34" charset="0"/>
            </a:endParaRPr>
          </a:p>
          <a:p>
            <a:r>
              <a:rPr lang="id-ID" sz="2400" dirty="0" smtClean="0">
                <a:latin typeface="Arial Black" panose="020B0A04020102020204" pitchFamily="34" charset="0"/>
              </a:rPr>
              <a:t>TUGAS PERSEORANGAN:</a:t>
            </a:r>
          </a:p>
          <a:p>
            <a:endParaRPr lang="id-ID" sz="2400" dirty="0">
              <a:latin typeface="Arial Black" panose="020B0A04020102020204" pitchFamily="34" charset="0"/>
            </a:endParaRPr>
          </a:p>
          <a:p>
            <a:pPr marL="457200" indent="-457200">
              <a:buAutoNum type="arabicParenR"/>
            </a:pPr>
            <a:r>
              <a:rPr lang="id-ID" sz="2400" dirty="0" smtClean="0">
                <a:latin typeface="Arial Black" panose="020B0A04020102020204" pitchFamily="34" charset="0"/>
              </a:rPr>
              <a:t>DIKETIK DENGAN MENGGUNAKAN WORD DIATAS KERTAS A4 DENGAN JARAK KETIKAN 1,5 SPASI </a:t>
            </a:r>
          </a:p>
          <a:p>
            <a:pPr marL="457200" indent="-457200">
              <a:buAutoNum type="arabicParenR"/>
            </a:pPr>
            <a:r>
              <a:rPr lang="id-ID" sz="2400" dirty="0" smtClean="0">
                <a:latin typeface="Arial Black" panose="020B0A04020102020204" pitchFamily="34" charset="0"/>
              </a:rPr>
              <a:t>SEBUTKAN SUMBER BACAAN YANG DIGUNAKAN</a:t>
            </a:r>
          </a:p>
          <a:p>
            <a:pPr marL="457200" indent="-457200">
              <a:buAutoNum type="arabicParenR"/>
            </a:pPr>
            <a:r>
              <a:rPr lang="id-ID" sz="2400" dirty="0" smtClean="0">
                <a:latin typeface="Arial Black" panose="020B0A04020102020204" pitchFamily="34" charset="0"/>
              </a:rPr>
              <a:t>DIKUMPULKAN  SECARA DARING SESUAI WAKTU YANG DITETAPKAN OLEH DOSEN</a:t>
            </a:r>
            <a:endParaRPr lang="id-ID" sz="2400" dirty="0">
              <a:latin typeface="Arial Black" panose="020B0A04020102020204" pitchFamily="34" charset="0"/>
            </a:endParaRPr>
          </a:p>
          <a:p>
            <a:pPr marL="457200" indent="-457200">
              <a:buAutoNum type="alphaLcParenR"/>
            </a:pPr>
            <a:endParaRPr lang="id-ID" sz="2400" dirty="0">
              <a:latin typeface="Arial Black" panose="020B0A04020102020204" pitchFamily="34" charset="0"/>
            </a:endParaRPr>
          </a:p>
        </p:txBody>
      </p:sp>
    </p:spTree>
    <p:extLst>
      <p:ext uri="{BB962C8B-B14F-4D97-AF65-F5344CB8AC3E}">
        <p14:creationId xmlns:p14="http://schemas.microsoft.com/office/powerpoint/2010/main" val="400969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Title 1"/>
          <p:cNvSpPr txBox="1">
            <a:spLocks/>
          </p:cNvSpPr>
          <p:nvPr/>
        </p:nvSpPr>
        <p:spPr>
          <a:xfrm>
            <a:off x="860612" y="537882"/>
            <a:ext cx="10448363" cy="5836024"/>
          </a:xfrm>
          <a:prstGeom prst="rect">
            <a:avLst/>
          </a:prstGeom>
          <a:solidFill>
            <a:schemeClr val="tx1">
              <a:lumMod val="75000"/>
            </a:schemeClr>
          </a:solidFill>
        </p:spPr>
        <p:txBody>
          <a:bodyPr vert="horz" lIns="91440" tIns="45720" rIns="91440" bIns="45720" rtlCol="0" anchor="ctr">
            <a:normAutofit/>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pPr marL="538163" indent="-538163" algn="l"/>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t>
            </a:r>
            <a:br>
              <a:rPr lang="id-ID" sz="2700" dirty="0" smtClean="0">
                <a:solidFill>
                  <a:schemeClr val="bg1"/>
                </a:solidFill>
                <a:effectLst/>
              </a:rPr>
            </a:br>
            <a:r>
              <a:rPr lang="id-ID" sz="2700" dirty="0" smtClean="0">
                <a:solidFill>
                  <a:schemeClr val="bg1"/>
                </a:solidFill>
                <a:effectLst/>
              </a:rPr>
              <a:t>a. </a:t>
            </a:r>
            <a:r>
              <a:rPr lang="id-ID" sz="2000" dirty="0" smtClean="0">
                <a:solidFill>
                  <a:schemeClr val="bg1"/>
                </a:solidFill>
                <a:effectLst/>
                <a:latin typeface="Arial Black" panose="020B0A04020102020204" pitchFamily="34" charset="0"/>
              </a:rPr>
              <a:t>Dasar hub hk bank dan nasabah penyimpan :</a:t>
            </a:r>
          </a:p>
          <a:p>
            <a:pPr marL="538163" indent="-538163" algn="l"/>
            <a:endParaRPr lang="id-ID" sz="2000" dirty="0" smtClean="0">
              <a:solidFill>
                <a:schemeClr val="bg1"/>
              </a:solidFill>
              <a:effectLst/>
              <a:latin typeface="Arial Black" panose="020B0A04020102020204" pitchFamily="34" charset="0"/>
            </a:endParaRPr>
          </a:p>
          <a:p>
            <a:pPr marL="538163" indent="-538163" algn="l">
              <a:buAutoNum type="arabicParenR"/>
            </a:pPr>
            <a:r>
              <a:rPr lang="id-ID" sz="2000" dirty="0" smtClean="0">
                <a:solidFill>
                  <a:schemeClr val="bg1"/>
                </a:solidFill>
                <a:effectLst/>
                <a:latin typeface="Arial Black" panose="020B0A04020102020204" pitchFamily="34" charset="0"/>
              </a:rPr>
              <a:t>Perjanjian pinjam meminjam (ps 1754 kuhpdt) </a:t>
            </a:r>
          </a:p>
          <a:p>
            <a:pPr marL="538163" indent="-538163" algn="l">
              <a:buAutoNum type="arabicParenR"/>
            </a:pPr>
            <a:endParaRPr lang="id-ID" sz="2000" dirty="0" smtClean="0">
              <a:solidFill>
                <a:schemeClr val="bg1"/>
              </a:solidFill>
              <a:effectLst/>
              <a:latin typeface="Arial Black" panose="020B0A04020102020204" pitchFamily="34" charset="0"/>
            </a:endParaRPr>
          </a:p>
          <a:p>
            <a:pPr marL="538163" indent="-538163" algn="l">
              <a:buAutoNum type="arabicParenR"/>
            </a:pPr>
            <a:r>
              <a:rPr lang="id-ID" sz="2000" dirty="0" smtClean="0">
                <a:solidFill>
                  <a:schemeClr val="bg1"/>
                </a:solidFill>
                <a:effectLst/>
                <a:latin typeface="Arial Black" panose="020B0A04020102020204" pitchFamily="34" charset="0"/>
              </a:rPr>
              <a:t>Dlm dunia perbankan dikenal dg perjanjian kredit (meskipun dlm uuperbankan tdk ada definisi perj kredit)</a:t>
            </a:r>
          </a:p>
          <a:p>
            <a:pPr marL="538163" indent="-538163" algn="l">
              <a:buAutoNum type="arabicParenR"/>
            </a:pPr>
            <a:endParaRPr lang="id-ID" sz="2000" dirty="0" smtClean="0">
              <a:solidFill>
                <a:schemeClr val="bg1"/>
              </a:solidFill>
              <a:effectLst/>
              <a:latin typeface="Arial Black" panose="020B0A04020102020204" pitchFamily="34" charset="0"/>
            </a:endParaRPr>
          </a:p>
          <a:p>
            <a:pPr marL="538163" indent="-538163" algn="l">
              <a:buAutoNum type="arabicParenR"/>
            </a:pPr>
            <a:r>
              <a:rPr lang="id-ID" sz="2000" dirty="0" smtClean="0">
                <a:solidFill>
                  <a:schemeClr val="bg1"/>
                </a:solidFill>
                <a:effectLst/>
                <a:latin typeface="Arial Black" panose="020B0A04020102020204" pitchFamily="34" charset="0"/>
              </a:rPr>
              <a:t>Oleh krn itu perj kredit digolongkan ke kdl perj tdk bernama</a:t>
            </a:r>
          </a:p>
          <a:p>
            <a:pPr algn="l"/>
            <a:endParaRPr lang="id-ID" sz="2000" dirty="0">
              <a:solidFill>
                <a:schemeClr val="bg1"/>
              </a:solidFill>
              <a:latin typeface="Arial Black" panose="020B0A04020102020204" pitchFamily="34" charset="0"/>
            </a:endParaRPr>
          </a:p>
        </p:txBody>
      </p:sp>
      <p:sp>
        <p:nvSpPr>
          <p:cNvPr id="5" name="Rectangle 4"/>
          <p:cNvSpPr/>
          <p:nvPr/>
        </p:nvSpPr>
        <p:spPr>
          <a:xfrm flipH="1" flipV="1">
            <a:off x="1317810" y="847162"/>
            <a:ext cx="9574307" cy="92512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1</a:t>
            </a:r>
            <a:endParaRPr lang="id-ID" dirty="0"/>
          </a:p>
        </p:txBody>
      </p:sp>
      <p:sp>
        <p:nvSpPr>
          <p:cNvPr id="6" name="TextBox 5"/>
          <p:cNvSpPr txBox="1"/>
          <p:nvPr/>
        </p:nvSpPr>
        <p:spPr>
          <a:xfrm>
            <a:off x="1317811" y="941294"/>
            <a:ext cx="9453283" cy="830997"/>
          </a:xfrm>
          <a:prstGeom prst="rect">
            <a:avLst/>
          </a:prstGeom>
          <a:noFill/>
        </p:spPr>
        <p:txBody>
          <a:bodyPr wrap="square" rtlCol="0">
            <a:spAutoFit/>
          </a:bodyPr>
          <a:lstStyle/>
          <a:p>
            <a:pPr algn="ctr"/>
            <a:r>
              <a:rPr lang="id-ID" sz="2400" dirty="0" smtClean="0">
                <a:solidFill>
                  <a:schemeClr val="bg2"/>
                </a:solidFill>
                <a:latin typeface="Arial Black" panose="020B0A04020102020204" pitchFamily="34" charset="0"/>
              </a:rPr>
              <a:t>1.  BENTUK DAN SIFAT HUBUNGAN HUKUM ANTARA BANK DAN NASABAH Peminjam  DANA</a:t>
            </a:r>
            <a:endParaRPr lang="id-ID" sz="2400" dirty="0">
              <a:solidFill>
                <a:schemeClr val="bg2"/>
              </a:solidFill>
              <a:latin typeface="Arial Black" panose="020B0A04020102020204" pitchFamily="34" charset="0"/>
            </a:endParaRPr>
          </a:p>
        </p:txBody>
      </p:sp>
    </p:spTree>
    <p:extLst>
      <p:ext uri="{BB962C8B-B14F-4D97-AF65-F5344CB8AC3E}">
        <p14:creationId xmlns:p14="http://schemas.microsoft.com/office/powerpoint/2010/main" val="2696910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87505" y="493150"/>
            <a:ext cx="10448365" cy="5880756"/>
          </a:xfrm>
          <a:prstGeom prst="rect">
            <a:avLst/>
          </a:prstGeom>
          <a:solidFill>
            <a:schemeClr val="tx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pPr algn="ctr"/>
            <a:endParaRPr lang="id-ID" sz="2400" dirty="0">
              <a:solidFill>
                <a:schemeClr val="tx1"/>
              </a:solidFill>
              <a:latin typeface="Aharoni" pitchFamily="2" charset="-79"/>
              <a:cs typeface="Aharoni" pitchFamily="2" charset="-79"/>
            </a:endParaRPr>
          </a:p>
          <a:p>
            <a:pPr algn="ctr"/>
            <a:endParaRPr lang="id-ID" sz="2400" dirty="0">
              <a:solidFill>
                <a:schemeClr val="tx1"/>
              </a:solidFill>
              <a:latin typeface="Aharoni" pitchFamily="2" charset="-79"/>
              <a:cs typeface="Aharoni" pitchFamily="2" charset="-79"/>
            </a:endParaRPr>
          </a:p>
          <a:p>
            <a:pPr algn="ctr"/>
            <a:endParaRPr lang="id-ID" sz="2400" dirty="0">
              <a:solidFill>
                <a:schemeClr val="tx1"/>
              </a:solidFill>
              <a:latin typeface="Aharoni" pitchFamily="2" charset="-79"/>
              <a:cs typeface="Aharoni" pitchFamily="2" charset="-79"/>
            </a:endParaRPr>
          </a:p>
          <a:p>
            <a:pPr algn="just"/>
            <a:r>
              <a:rPr lang="id-ID" sz="2400" b="1" dirty="0" smtClean="0">
                <a:solidFill>
                  <a:schemeClr val="bg1"/>
                </a:solidFill>
                <a:latin typeface="Aharoni" pitchFamily="2" charset="-79"/>
                <a:cs typeface="Aharoni" pitchFamily="2" charset="-79"/>
              </a:rPr>
              <a:t>B.  SIFAT </a:t>
            </a:r>
            <a:r>
              <a:rPr lang="id-ID" sz="2400" b="1" dirty="0">
                <a:solidFill>
                  <a:schemeClr val="bg1"/>
                </a:solidFill>
                <a:latin typeface="Aharoni" pitchFamily="2" charset="-79"/>
                <a:cs typeface="Aharoni" pitchFamily="2" charset="-79"/>
              </a:rPr>
              <a:t>PERJANJIAN KREDIT:</a:t>
            </a:r>
          </a:p>
          <a:p>
            <a:pPr marL="457200" indent="-457200" algn="just">
              <a:buAutoNum type="alphaLcPeriod"/>
            </a:pPr>
            <a:r>
              <a:rPr lang="id-ID" sz="2400" dirty="0">
                <a:solidFill>
                  <a:schemeClr val="bg1"/>
                </a:solidFill>
                <a:latin typeface="Aharoni" pitchFamily="2" charset="-79"/>
                <a:cs typeface="Aharoni" pitchFamily="2" charset="-79"/>
              </a:rPr>
              <a:t>Mrpkn perjanjian Pinjam Meminjam yg diatur dalam pasal 1754 KUHPdt;</a:t>
            </a:r>
          </a:p>
          <a:p>
            <a:pPr marL="457200" indent="-457200" algn="just">
              <a:buAutoNum type="alphaLcPeriod"/>
            </a:pPr>
            <a:r>
              <a:rPr lang="id-ID" sz="2400" dirty="0">
                <a:solidFill>
                  <a:schemeClr val="bg1"/>
                </a:solidFill>
                <a:latin typeface="Aharoni" pitchFamily="2" charset="-79"/>
                <a:cs typeface="Aharoni" pitchFamily="2" charset="-79"/>
              </a:rPr>
              <a:t>Merupakan “perjanjian konsensuil”, yang harus diikuti dengan “perjanjian riil” (berupa penyerahan uangnya</a:t>
            </a:r>
            <a:r>
              <a:rPr lang="id-ID" sz="2400" dirty="0" smtClean="0">
                <a:solidFill>
                  <a:schemeClr val="bg1"/>
                </a:solidFill>
                <a:latin typeface="Aharoni" pitchFamily="2" charset="-79"/>
                <a:cs typeface="Aharoni" pitchFamily="2" charset="-79"/>
              </a:rPr>
              <a:t>);</a:t>
            </a:r>
          </a:p>
          <a:p>
            <a:pPr marL="457200" indent="-457200" algn="just">
              <a:buAutoNum type="alphaLcPeriod"/>
            </a:pPr>
            <a:r>
              <a:rPr lang="id-ID" sz="2400" dirty="0" smtClean="0">
                <a:solidFill>
                  <a:schemeClr val="bg1"/>
                </a:solidFill>
                <a:latin typeface="Aharoni" pitchFamily="2" charset="-79"/>
                <a:cs typeface="Aharoni" pitchFamily="2" charset="-79"/>
              </a:rPr>
              <a:t>Mrpkn </a:t>
            </a:r>
            <a:r>
              <a:rPr lang="id-ID" sz="2400" dirty="0">
                <a:solidFill>
                  <a:schemeClr val="bg1"/>
                </a:solidFill>
                <a:latin typeface="Aharoni" pitchFamily="2" charset="-79"/>
                <a:cs typeface="Aharoni" pitchFamily="2" charset="-79"/>
              </a:rPr>
              <a:t>“perjanjian Pokok”; artinya perjanjian kredit akan menentukan batal atau tdknya perjanjian yang mengikutinya;</a:t>
            </a:r>
          </a:p>
          <a:p>
            <a:pPr marL="457200" indent="-457200" algn="just">
              <a:buAutoNum type="alphaLcPeriod"/>
            </a:pPr>
            <a:r>
              <a:rPr lang="id-ID" sz="2400" dirty="0">
                <a:solidFill>
                  <a:schemeClr val="bg1"/>
                </a:solidFill>
                <a:latin typeface="Aharoni" pitchFamily="2" charset="-79"/>
                <a:cs typeface="Aharoni" pitchFamily="2" charset="-79"/>
              </a:rPr>
              <a:t>Sebagai alat bukti mengenai batasan kewajiban dan hak nasabah peminjam dan bank</a:t>
            </a:r>
            <a:r>
              <a:rPr lang="id-ID" sz="2400" dirty="0" smtClean="0">
                <a:solidFill>
                  <a:schemeClr val="bg1"/>
                </a:solidFill>
                <a:latin typeface="Aharoni" pitchFamily="2" charset="-79"/>
                <a:cs typeface="Aharoni" pitchFamily="2" charset="-79"/>
              </a:rPr>
              <a:t>;</a:t>
            </a:r>
            <a:endParaRPr lang="id-ID" sz="2400" dirty="0">
              <a:solidFill>
                <a:schemeClr val="bg1"/>
              </a:solidFill>
              <a:latin typeface="Aharoni" pitchFamily="2" charset="-79"/>
              <a:cs typeface="Aharoni" pitchFamily="2" charset="-79"/>
            </a:endParaRPr>
          </a:p>
          <a:p>
            <a:pPr algn="just"/>
            <a:endParaRPr lang="id-ID" sz="2400" dirty="0">
              <a:solidFill>
                <a:schemeClr val="bg1"/>
              </a:solidFill>
              <a:latin typeface="Aharoni" pitchFamily="2" charset="-79"/>
              <a:cs typeface="Aharoni" pitchFamily="2" charset="-79"/>
            </a:endParaRPr>
          </a:p>
          <a:p>
            <a:pPr algn="just"/>
            <a:r>
              <a:rPr lang="id-ID" sz="2400" b="1" dirty="0" smtClean="0">
                <a:solidFill>
                  <a:schemeClr val="bg1"/>
                </a:solidFill>
                <a:latin typeface="Aharoni" pitchFamily="2" charset="-79"/>
                <a:cs typeface="Aharoni" pitchFamily="2" charset="-79"/>
              </a:rPr>
              <a:t>C.  unsur-unsur </a:t>
            </a:r>
            <a:r>
              <a:rPr lang="id-ID" sz="2400" b="1" dirty="0">
                <a:solidFill>
                  <a:schemeClr val="bg1"/>
                </a:solidFill>
                <a:latin typeface="Aharoni" pitchFamily="2" charset="-79"/>
                <a:cs typeface="Aharoni" pitchFamily="2" charset="-79"/>
              </a:rPr>
              <a:t>Perjanjian  Meminjam (Ps 1754 KUHPdt):</a:t>
            </a:r>
          </a:p>
          <a:p>
            <a:pPr algn="just"/>
            <a:r>
              <a:rPr lang="id-ID" sz="2400" dirty="0">
                <a:solidFill>
                  <a:schemeClr val="bg1"/>
                </a:solidFill>
                <a:latin typeface="Aharoni" pitchFamily="2" charset="-79"/>
                <a:cs typeface="Aharoni" pitchFamily="2" charset="-79"/>
              </a:rPr>
              <a:t>a.  Satu pihak memberi kpd pihak lain;</a:t>
            </a:r>
          </a:p>
          <a:p>
            <a:pPr algn="just"/>
            <a:r>
              <a:rPr lang="id-ID" sz="2400" dirty="0">
                <a:solidFill>
                  <a:schemeClr val="bg1"/>
                </a:solidFill>
                <a:latin typeface="Aharoni" pitchFamily="2" charset="-79"/>
                <a:cs typeface="Aharoni" pitchFamily="2" charset="-79"/>
              </a:rPr>
              <a:t>b.  sejumlah barang tertentu yang bersifat menghabis;</a:t>
            </a:r>
          </a:p>
          <a:p>
            <a:pPr marL="363538" indent="-363538" algn="just"/>
            <a:r>
              <a:rPr lang="id-ID" sz="2400" dirty="0">
                <a:solidFill>
                  <a:schemeClr val="bg1"/>
                </a:solidFill>
                <a:latin typeface="Aharoni" pitchFamily="2" charset="-79"/>
                <a:cs typeface="Aharoni" pitchFamily="2" charset="-79"/>
              </a:rPr>
              <a:t>c. Dengan syarat pihak lain tsb akan mengembalikan pinjamnan dg jumlah yg sama;</a:t>
            </a:r>
          </a:p>
          <a:p>
            <a:pPr marL="363538" indent="-363538" algn="just"/>
            <a:endParaRPr lang="id-ID" sz="2400" dirty="0">
              <a:solidFill>
                <a:schemeClr val="tx1"/>
              </a:solidFill>
              <a:latin typeface="Aharoni" pitchFamily="2" charset="-79"/>
              <a:cs typeface="Aharoni" pitchFamily="2" charset="-79"/>
            </a:endParaRPr>
          </a:p>
          <a:p>
            <a:pPr algn="just"/>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pPr marL="457200" indent="-457200">
              <a:buAutoNum type="arabicParenR"/>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pPr marL="457200" indent="-457200">
              <a:buAutoNum type="arabicPeriod"/>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p:txBody>
      </p:sp>
    </p:spTree>
    <p:extLst>
      <p:ext uri="{BB962C8B-B14F-4D97-AF65-F5344CB8AC3E}">
        <p14:creationId xmlns:p14="http://schemas.microsoft.com/office/powerpoint/2010/main" val="338984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Title 1"/>
          <p:cNvSpPr txBox="1">
            <a:spLocks/>
          </p:cNvSpPr>
          <p:nvPr/>
        </p:nvSpPr>
        <p:spPr>
          <a:xfrm>
            <a:off x="860612" y="537882"/>
            <a:ext cx="10448363" cy="5836024"/>
          </a:xfrm>
          <a:prstGeom prst="rect">
            <a:avLst/>
          </a:prstGeom>
          <a:solidFill>
            <a:schemeClr val="tx1">
              <a:lumMod val="75000"/>
            </a:schemeClr>
          </a:solidFill>
        </p:spPr>
        <p:txBody>
          <a:bodyPr vert="horz" lIns="91440" tIns="45720" rIns="91440" bIns="45720" rtlCol="0" anchor="ctr">
            <a:normAutofit fontScale="40000" lnSpcReduction="20000"/>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pPr marL="538163" indent="-538163" algn="l"/>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t>
            </a:r>
            <a:br>
              <a:rPr lang="id-ID" sz="2700" dirty="0" smtClean="0">
                <a:solidFill>
                  <a:schemeClr val="bg1"/>
                </a:solidFill>
                <a:effectLst/>
              </a:rPr>
            </a:br>
            <a:endParaRPr lang="id-ID" sz="2700" dirty="0" smtClean="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r>
              <a:rPr lang="id-ID" sz="5000" dirty="0" smtClean="0">
                <a:solidFill>
                  <a:schemeClr val="bg1"/>
                </a:solidFill>
                <a:effectLst/>
              </a:rPr>
              <a:t>a. bENTUK PERJANJIAN KREDIT</a:t>
            </a:r>
            <a:r>
              <a:rPr lang="id-ID" sz="5000" dirty="0" smtClean="0">
                <a:solidFill>
                  <a:schemeClr val="bg1"/>
                </a:solidFill>
                <a:effectLst/>
                <a:latin typeface="Arial Black" panose="020B0A04020102020204" pitchFamily="34" charset="0"/>
              </a:rPr>
              <a:t> :</a:t>
            </a:r>
          </a:p>
          <a:p>
            <a:pPr marL="538163" indent="-538163" algn="l"/>
            <a:endParaRPr lang="id-ID" sz="5000" dirty="0" smtClean="0">
              <a:solidFill>
                <a:schemeClr val="bg1"/>
              </a:solidFill>
              <a:effectLst/>
              <a:latin typeface="Arial Black" panose="020B0A04020102020204" pitchFamily="34" charset="0"/>
            </a:endParaRPr>
          </a:p>
          <a:p>
            <a:pPr marL="914400" indent="-914400" algn="just">
              <a:lnSpc>
                <a:spcPct val="220000"/>
              </a:lnSpc>
              <a:buAutoNum type="arabicParenR"/>
            </a:pPr>
            <a:r>
              <a:rPr lang="id-ID" sz="5000" b="0" dirty="0" smtClean="0">
                <a:solidFill>
                  <a:schemeClr val="bg1"/>
                </a:solidFill>
                <a:latin typeface="Arial" panose="020B0604020202020204" pitchFamily="34" charset="0"/>
                <a:cs typeface="Arial" panose="020B0604020202020204" pitchFamily="34" charset="0"/>
              </a:rPr>
              <a:t>DLM PRAKTIK PERBANGKAN Harus </a:t>
            </a:r>
            <a:r>
              <a:rPr lang="id-ID" sz="5000" b="0" dirty="0">
                <a:solidFill>
                  <a:schemeClr val="bg1"/>
                </a:solidFill>
                <a:latin typeface="Arial" panose="020B0604020202020204" pitchFamily="34" charset="0"/>
                <a:cs typeface="Arial" panose="020B0604020202020204" pitchFamily="34" charset="0"/>
              </a:rPr>
              <a:t>dibuat dlm bentuk “tertulis</a:t>
            </a:r>
            <a:r>
              <a:rPr lang="id-ID" sz="5000" b="0" dirty="0" smtClean="0">
                <a:solidFill>
                  <a:schemeClr val="bg1"/>
                </a:solidFill>
                <a:latin typeface="Arial" panose="020B0604020202020204" pitchFamily="34" charset="0"/>
                <a:cs typeface="Arial" panose="020B0604020202020204" pitchFamily="34" charset="0"/>
              </a:rPr>
              <a:t>”:</a:t>
            </a:r>
          </a:p>
          <a:p>
            <a:pPr marL="914400" indent="-914400" algn="just">
              <a:lnSpc>
                <a:spcPct val="220000"/>
              </a:lnSpc>
              <a:buAutoNum type="arabicParenR"/>
            </a:pPr>
            <a:r>
              <a:rPr lang="id-ID" sz="5000" b="0" dirty="0" smtClean="0">
                <a:solidFill>
                  <a:schemeClr val="bg1"/>
                </a:solidFill>
                <a:latin typeface="Arial" panose="020B0604020202020204" pitchFamily="34" charset="0"/>
                <a:cs typeface="Arial" panose="020B0604020202020204" pitchFamily="34" charset="0"/>
              </a:rPr>
              <a:t>Berbentuk </a:t>
            </a:r>
            <a:r>
              <a:rPr lang="id-ID" sz="5000" b="0" dirty="0">
                <a:solidFill>
                  <a:schemeClr val="bg1"/>
                </a:solidFill>
                <a:latin typeface="Arial" panose="020B0604020202020204" pitchFamily="34" charset="0"/>
                <a:cs typeface="Arial" panose="020B0604020202020204" pitchFamily="34" charset="0"/>
              </a:rPr>
              <a:t>“perjanjian baku” atau “perjanjian standar”, yang bentuknya telah distandarnisasi oleh pihak </a:t>
            </a:r>
            <a:r>
              <a:rPr lang="id-ID" sz="5000" b="0" dirty="0" smtClean="0">
                <a:solidFill>
                  <a:schemeClr val="bg1"/>
                </a:solidFill>
                <a:latin typeface="Arial" panose="020B0604020202020204" pitchFamily="34" charset="0"/>
                <a:cs typeface="Arial" panose="020B0604020202020204" pitchFamily="34" charset="0"/>
              </a:rPr>
              <a:t>bank</a:t>
            </a:r>
          </a:p>
          <a:p>
            <a:pPr algn="just">
              <a:lnSpc>
                <a:spcPct val="220000"/>
              </a:lnSpc>
            </a:pPr>
            <a:endParaRPr lang="id-ID" sz="5000" b="0" dirty="0">
              <a:solidFill>
                <a:schemeClr val="bg1"/>
              </a:solidFill>
              <a:latin typeface="Arial" panose="020B0604020202020204" pitchFamily="34" charset="0"/>
              <a:cs typeface="Arial" panose="020B0604020202020204" pitchFamily="34" charset="0"/>
            </a:endParaRPr>
          </a:p>
          <a:p>
            <a:pPr marL="457200" indent="-457200" algn="just">
              <a:buAutoNum type="arabicParenR"/>
            </a:pPr>
            <a:endParaRPr lang="id-ID" sz="2400" b="0" dirty="0" smtClean="0">
              <a:solidFill>
                <a:schemeClr val="bg1"/>
              </a:solidFill>
              <a:latin typeface="Arial" panose="020B0604020202020204" pitchFamily="34" charset="0"/>
              <a:cs typeface="Arial" panose="020B0604020202020204" pitchFamily="34" charset="0"/>
            </a:endParaRPr>
          </a:p>
          <a:p>
            <a:pPr algn="just"/>
            <a:endParaRPr lang="id-ID" sz="2400" b="0" dirty="0">
              <a:solidFill>
                <a:schemeClr val="bg1"/>
              </a:solidFill>
              <a:latin typeface="Arial" panose="020B0604020202020204" pitchFamily="34" charset="0"/>
              <a:cs typeface="Arial" panose="020B0604020202020204" pitchFamily="34" charset="0"/>
            </a:endParaRPr>
          </a:p>
          <a:p>
            <a:pPr algn="just"/>
            <a:endParaRPr lang="id-ID" sz="2400" b="0" dirty="0">
              <a:solidFill>
                <a:schemeClr val="bg1"/>
              </a:solidFill>
              <a:latin typeface="Arial" panose="020B0604020202020204" pitchFamily="34" charset="0"/>
              <a:cs typeface="Arial" panose="020B0604020202020204" pitchFamily="34" charset="0"/>
            </a:endParaRPr>
          </a:p>
          <a:p>
            <a:pPr marL="538163" indent="-538163" algn="l"/>
            <a:endParaRPr lang="id-ID" sz="2400" b="0" dirty="0" smtClean="0">
              <a:solidFill>
                <a:schemeClr val="bg1"/>
              </a:solidFill>
              <a:effectLst/>
              <a:latin typeface="Arial" panose="020B0604020202020204" pitchFamily="34" charset="0"/>
              <a:cs typeface="Arial" panose="020B0604020202020204" pitchFamily="34" charset="0"/>
            </a:endParaRPr>
          </a:p>
          <a:p>
            <a:pPr algn="l"/>
            <a:endParaRPr lang="id-ID" sz="2000" dirty="0">
              <a:solidFill>
                <a:schemeClr val="bg1"/>
              </a:solidFill>
              <a:latin typeface="Arial Black" panose="020B0A04020102020204" pitchFamily="34" charset="0"/>
            </a:endParaRPr>
          </a:p>
        </p:txBody>
      </p:sp>
      <p:sp>
        <p:nvSpPr>
          <p:cNvPr id="5" name="Rectangle 4"/>
          <p:cNvSpPr/>
          <p:nvPr/>
        </p:nvSpPr>
        <p:spPr>
          <a:xfrm flipH="1" flipV="1">
            <a:off x="1317810" y="847162"/>
            <a:ext cx="9574307" cy="92512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1</a:t>
            </a:r>
            <a:endParaRPr lang="id-ID" dirty="0"/>
          </a:p>
        </p:txBody>
      </p:sp>
      <p:sp>
        <p:nvSpPr>
          <p:cNvPr id="6" name="TextBox 5"/>
          <p:cNvSpPr txBox="1"/>
          <p:nvPr/>
        </p:nvSpPr>
        <p:spPr>
          <a:xfrm>
            <a:off x="1317811" y="941294"/>
            <a:ext cx="9453283" cy="830997"/>
          </a:xfrm>
          <a:prstGeom prst="rect">
            <a:avLst/>
          </a:prstGeom>
          <a:noFill/>
        </p:spPr>
        <p:txBody>
          <a:bodyPr wrap="square" rtlCol="0">
            <a:spAutoFit/>
          </a:bodyPr>
          <a:lstStyle/>
          <a:p>
            <a:pPr algn="ctr"/>
            <a:r>
              <a:rPr lang="id-ID" sz="2400" dirty="0" smtClean="0">
                <a:solidFill>
                  <a:schemeClr val="bg2"/>
                </a:solidFill>
                <a:latin typeface="Arial Black" panose="020B0A04020102020204" pitchFamily="34" charset="0"/>
              </a:rPr>
              <a:t>2.  BENTUK DAN DASAR  HUBUNGAN HUKUM DALAM PERJANJIAN KREDIT BANK</a:t>
            </a:r>
            <a:endParaRPr lang="id-ID" sz="2400" dirty="0">
              <a:solidFill>
                <a:schemeClr val="bg2"/>
              </a:solidFill>
              <a:latin typeface="Arial Black" panose="020B0A04020102020204" pitchFamily="34" charset="0"/>
            </a:endParaRPr>
          </a:p>
        </p:txBody>
      </p:sp>
    </p:spTree>
    <p:extLst>
      <p:ext uri="{BB962C8B-B14F-4D97-AF65-F5344CB8AC3E}">
        <p14:creationId xmlns:p14="http://schemas.microsoft.com/office/powerpoint/2010/main" val="1632465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7165" y="591671"/>
            <a:ext cx="10475259" cy="5634318"/>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pPr marL="457200" indent="-457200">
              <a:buAutoNum type="arabicPeriod" startAt="3"/>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pPr algn="ctr"/>
            <a:endParaRPr lang="id-ID" sz="2400" dirty="0">
              <a:solidFill>
                <a:schemeClr val="tx1"/>
              </a:solidFill>
              <a:latin typeface="Aharoni" pitchFamily="2" charset="-79"/>
              <a:cs typeface="Aharoni" pitchFamily="2" charset="-79"/>
            </a:endParaRPr>
          </a:p>
          <a:p>
            <a:pPr marL="363538" indent="-363538" algn="just"/>
            <a:endParaRPr lang="id-ID" sz="2400" dirty="0">
              <a:solidFill>
                <a:schemeClr val="tx1"/>
              </a:solidFill>
              <a:latin typeface="Aharoni" pitchFamily="2" charset="-79"/>
              <a:cs typeface="Aharoni" pitchFamily="2" charset="-79"/>
            </a:endParaRPr>
          </a:p>
          <a:p>
            <a:pPr algn="just"/>
            <a:endParaRPr lang="id-ID" sz="2400" dirty="0">
              <a:solidFill>
                <a:schemeClr val="bg1"/>
              </a:solidFill>
              <a:latin typeface="Aharoni" pitchFamily="2" charset="-79"/>
              <a:cs typeface="Aharoni" pitchFamily="2" charset="-79"/>
            </a:endParaRPr>
          </a:p>
          <a:p>
            <a:pPr marL="457200" indent="-457200" algn="just">
              <a:buAutoNum type="arabicPeriod" startAt="2"/>
            </a:pPr>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chemeClr val="tx1"/>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pPr marL="457200" indent="-457200">
              <a:buAutoNum type="arabicParenR"/>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a:p>
            <a:pPr marL="457200" indent="-457200">
              <a:buAutoNum type="arabicPeriod"/>
            </a:pPr>
            <a:endParaRPr lang="id-ID" sz="2400" dirty="0">
              <a:solidFill>
                <a:sysClr val="windowText" lastClr="000000"/>
              </a:solidFill>
              <a:latin typeface="Aharoni" pitchFamily="2" charset="-79"/>
              <a:cs typeface="Aharoni" pitchFamily="2" charset="-79"/>
            </a:endParaRPr>
          </a:p>
          <a:p>
            <a:endParaRPr lang="id-ID" sz="2400" dirty="0">
              <a:solidFill>
                <a:sysClr val="windowText" lastClr="000000"/>
              </a:solidFill>
              <a:latin typeface="Aharoni" pitchFamily="2" charset="-79"/>
              <a:cs typeface="Aharoni" pitchFamily="2" charset="-79"/>
            </a:endParaRPr>
          </a:p>
        </p:txBody>
      </p:sp>
      <p:sp>
        <p:nvSpPr>
          <p:cNvPr id="2" name="Rectangle 1"/>
          <p:cNvSpPr/>
          <p:nvPr/>
        </p:nvSpPr>
        <p:spPr>
          <a:xfrm>
            <a:off x="1069041" y="421416"/>
            <a:ext cx="10031505" cy="5632311"/>
          </a:xfrm>
          <a:prstGeom prst="rect">
            <a:avLst/>
          </a:prstGeom>
        </p:spPr>
        <p:txBody>
          <a:bodyPr wrap="square">
            <a:spAutoFit/>
          </a:bodyPr>
          <a:lstStyle/>
          <a:p>
            <a:pPr marL="457200" indent="-457200" algn="just">
              <a:lnSpc>
                <a:spcPct val="150000"/>
              </a:lnSpc>
              <a:buAutoNum type="alphaUcPeriod" startAt="2"/>
            </a:pPr>
            <a:r>
              <a:rPr lang="id-ID" sz="2400" b="1" dirty="0">
                <a:solidFill>
                  <a:schemeClr val="bg1"/>
                </a:solidFill>
                <a:latin typeface="Arial" panose="020B0604020202020204" pitchFamily="34" charset="0"/>
                <a:cs typeface="Arial" panose="020B0604020202020204" pitchFamily="34" charset="0"/>
              </a:rPr>
              <a:t>Dasar hub hk ant bank dan nasabah dlm perj kredit bank</a:t>
            </a:r>
            <a:r>
              <a:rPr lang="id-ID" sz="2400" b="1" dirty="0" smtClean="0">
                <a:solidFill>
                  <a:schemeClr val="bg1"/>
                </a:solidFill>
                <a:latin typeface="Arial" panose="020B0604020202020204" pitchFamily="34" charset="0"/>
                <a:cs typeface="Arial" panose="020B0604020202020204" pitchFamily="34" charset="0"/>
              </a:rPr>
              <a:t>:</a:t>
            </a:r>
            <a:endParaRPr lang="id-ID" sz="2400" b="1" dirty="0">
              <a:solidFill>
                <a:schemeClr val="bg1"/>
              </a:solidFill>
              <a:latin typeface="Arial" panose="020B0604020202020204" pitchFamily="34" charset="0"/>
              <a:cs typeface="Arial" panose="020B0604020202020204" pitchFamily="34" charset="0"/>
            </a:endParaRPr>
          </a:p>
          <a:p>
            <a:pPr marL="457200" indent="-457200" algn="just">
              <a:lnSpc>
                <a:spcPct val="150000"/>
              </a:lnSpc>
              <a:buAutoNum type="arabicParenR"/>
            </a:pPr>
            <a:r>
              <a:rPr lang="id-ID" sz="2400" dirty="0">
                <a:solidFill>
                  <a:schemeClr val="bg1"/>
                </a:solidFill>
                <a:latin typeface="Arial" panose="020B0604020202020204" pitchFamily="34" charset="0"/>
                <a:cs typeface="Arial" panose="020B0604020202020204" pitchFamily="34" charset="0"/>
              </a:rPr>
              <a:t>Perj kredit yg telah dibuat sec tertulis dan bersifat standar yg memuat hak dan kewajiban para pihak;</a:t>
            </a:r>
          </a:p>
          <a:p>
            <a:pPr marL="457200" indent="-457200" algn="just">
              <a:lnSpc>
                <a:spcPct val="150000"/>
              </a:lnSpc>
              <a:buAutoNum type="arabicParenR"/>
            </a:pPr>
            <a:r>
              <a:rPr lang="id-ID" sz="2400" dirty="0">
                <a:solidFill>
                  <a:schemeClr val="bg1"/>
                </a:solidFill>
                <a:latin typeface="Arial" panose="020B0604020202020204" pitchFamily="34" charset="0"/>
                <a:cs typeface="Arial" panose="020B0604020202020204" pitchFamily="34" charset="0"/>
              </a:rPr>
              <a:t>Perj kredit yg hrs dibuat secara tertulis iyu jg rdasar pd ketentuan perat peraturan perbankan, seperti surat </a:t>
            </a:r>
            <a:r>
              <a:rPr lang="id-ID" sz="2400" dirty="0" smtClean="0">
                <a:solidFill>
                  <a:schemeClr val="bg1"/>
                </a:solidFill>
                <a:latin typeface="Arial" panose="020B0604020202020204" pitchFamily="34" charset="0"/>
                <a:cs typeface="Arial" panose="020B0604020202020204" pitchFamily="34" charset="0"/>
              </a:rPr>
              <a:t>Keputusan Direksi BI No</a:t>
            </a:r>
            <a:r>
              <a:rPr lang="id-ID" sz="2400" dirty="0">
                <a:solidFill>
                  <a:schemeClr val="bg1"/>
                </a:solidFill>
                <a:latin typeface="Arial" panose="020B0604020202020204" pitchFamily="34" charset="0"/>
                <a:cs typeface="Arial" panose="020B0604020202020204" pitchFamily="34" charset="0"/>
              </a:rPr>
              <a:t>:  27/162/kep/dir dan </a:t>
            </a:r>
            <a:r>
              <a:rPr lang="id-ID" sz="2400" dirty="0" smtClean="0">
                <a:solidFill>
                  <a:schemeClr val="bg1"/>
                </a:solidFill>
                <a:latin typeface="Arial" panose="020B0604020202020204" pitchFamily="34" charset="0"/>
                <a:cs typeface="Arial" panose="020B0604020202020204" pitchFamily="34" charset="0"/>
              </a:rPr>
              <a:t>SE BI Nno.27/7/UPPB, tanggal </a:t>
            </a:r>
            <a:r>
              <a:rPr lang="id-ID" sz="2400" dirty="0">
                <a:solidFill>
                  <a:schemeClr val="bg1"/>
                </a:solidFill>
                <a:latin typeface="Arial" panose="020B0604020202020204" pitchFamily="34" charset="0"/>
                <a:cs typeface="Arial" panose="020B0604020202020204" pitchFamily="34" charset="0"/>
              </a:rPr>
              <a:t>31 maret 1995 ttg kewajiban penyusunan dan pelaksanaan kebijakan perkreditan bank bagi bank umum yg menyatakan setiap kredit yg sdh disetujui dan disepakati, permohonan kredit dituangkan dlm perjanjian kredit (akad kredit) secara tertulis</a:t>
            </a:r>
          </a:p>
        </p:txBody>
      </p:sp>
    </p:spTree>
    <p:extLst>
      <p:ext uri="{BB962C8B-B14F-4D97-AF65-F5344CB8AC3E}">
        <p14:creationId xmlns:p14="http://schemas.microsoft.com/office/powerpoint/2010/main" val="3991491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Title 1"/>
          <p:cNvSpPr txBox="1">
            <a:spLocks/>
          </p:cNvSpPr>
          <p:nvPr/>
        </p:nvSpPr>
        <p:spPr>
          <a:xfrm>
            <a:off x="860612" y="537882"/>
            <a:ext cx="10448363" cy="5836024"/>
          </a:xfrm>
          <a:prstGeom prst="rect">
            <a:avLst/>
          </a:prstGeom>
          <a:solidFill>
            <a:schemeClr val="tx1">
              <a:lumMod val="75000"/>
            </a:schemeClr>
          </a:solidFill>
        </p:spPr>
        <p:txBody>
          <a:bodyPr vert="horz" lIns="91440" tIns="45720" rIns="91440" bIns="45720" rtlCol="0" anchor="ctr">
            <a:normAutofit fontScale="25000" lnSpcReduction="20000"/>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pPr marL="538163" indent="-538163" algn="l"/>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r>
            <a:br>
              <a:rPr lang="id-ID" sz="2700" dirty="0" smtClean="0">
                <a:solidFill>
                  <a:schemeClr val="bg1"/>
                </a:solidFill>
                <a:effectLst/>
              </a:rPr>
            </a:br>
            <a:r>
              <a:rPr lang="id-ID" sz="2700" dirty="0" smtClean="0">
                <a:solidFill>
                  <a:schemeClr val="bg1"/>
                </a:solidFill>
                <a:effectLst/>
              </a:rPr>
              <a:t> </a:t>
            </a:r>
            <a:br>
              <a:rPr lang="id-ID" sz="2700" dirty="0" smtClean="0">
                <a:solidFill>
                  <a:schemeClr val="bg1"/>
                </a:solidFill>
                <a:effectLst/>
              </a:rPr>
            </a:br>
            <a:endParaRPr lang="id-ID" sz="2700" dirty="0" smtClean="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7200" dirty="0" smtClean="0">
              <a:solidFill>
                <a:schemeClr val="bg1"/>
              </a:solidFill>
              <a:effectLst/>
            </a:endParaRPr>
          </a:p>
          <a:p>
            <a:pPr marL="538163" indent="-538163" algn="l">
              <a:buAutoNum type="alphaLcPeriod"/>
            </a:pPr>
            <a:r>
              <a:rPr lang="id-ID" sz="7200" dirty="0" smtClean="0">
                <a:solidFill>
                  <a:schemeClr val="bg1"/>
                </a:solidFill>
                <a:effectLst/>
              </a:rPr>
              <a:t>Perjanjian standar muncul dlm praktek bisnis:</a:t>
            </a:r>
          </a:p>
          <a:p>
            <a:pPr marL="342900" indent="-342900" algn="l">
              <a:lnSpc>
                <a:spcPct val="160000"/>
              </a:lnSpc>
              <a:buFontTx/>
              <a:buChar char="-"/>
            </a:pPr>
            <a:r>
              <a:rPr lang="id-ID" sz="7200" dirty="0" smtClean="0">
                <a:solidFill>
                  <a:schemeClr val="bg1"/>
                </a:solidFill>
                <a:effectLst/>
              </a:rPr>
              <a:t>bentuk perj standar timbul dalam praktik bisnis dan tidak diatur dalam peraturan perundangan</a:t>
            </a:r>
            <a:endParaRPr lang="id-ID" sz="7200" dirty="0">
              <a:solidFill>
                <a:schemeClr val="bg1"/>
              </a:solidFill>
              <a:effectLst/>
            </a:endParaRPr>
          </a:p>
          <a:p>
            <a:pPr marL="457200" indent="-457200" algn="l">
              <a:lnSpc>
                <a:spcPct val="170000"/>
              </a:lnSpc>
              <a:buAutoNum type="alphaLcPeriod" startAt="2"/>
            </a:pPr>
            <a:r>
              <a:rPr lang="id-ID" sz="7200" dirty="0" smtClean="0">
                <a:solidFill>
                  <a:schemeClr val="bg1"/>
                </a:solidFill>
                <a:effectLst/>
              </a:rPr>
              <a:t>Pengertian perjanjian standar (baku):</a:t>
            </a:r>
          </a:p>
          <a:p>
            <a:pPr marL="342900" indent="-342900" algn="l">
              <a:lnSpc>
                <a:spcPct val="170000"/>
              </a:lnSpc>
              <a:buFontTx/>
              <a:buChar char="-"/>
            </a:pPr>
            <a:r>
              <a:rPr lang="id-ID" sz="7200" dirty="0" smtClean="0">
                <a:solidFill>
                  <a:schemeClr val="bg1"/>
                </a:solidFill>
                <a:effectLst/>
              </a:rPr>
              <a:t>Perjanjian yg isinya telah distandarnisasi (dibakukan)</a:t>
            </a:r>
          </a:p>
          <a:p>
            <a:pPr marL="342900" indent="-342900" algn="l">
              <a:lnSpc>
                <a:spcPct val="170000"/>
              </a:lnSpc>
              <a:buFontTx/>
              <a:buChar char="-"/>
            </a:pPr>
            <a:r>
              <a:rPr lang="id-ID" sz="7200" dirty="0" smtClean="0">
                <a:solidFill>
                  <a:schemeClr val="bg1"/>
                </a:solidFill>
                <a:effectLst/>
              </a:rPr>
              <a:t>Perjanjian telah dibuat dalam form baku oleh salah satu pihak</a:t>
            </a:r>
          </a:p>
          <a:p>
            <a:pPr marL="342900" indent="-342900" algn="l">
              <a:lnSpc>
                <a:spcPct val="170000"/>
              </a:lnSpc>
              <a:buFontTx/>
              <a:buChar char="-"/>
            </a:pPr>
            <a:r>
              <a:rPr lang="id-ID" sz="7200" dirty="0" smtClean="0">
                <a:solidFill>
                  <a:schemeClr val="bg1"/>
                </a:solidFill>
                <a:effectLst/>
              </a:rPr>
              <a:t>Pihak lain tidak memiliki daya tawar dalam perundingan perj yang dibuat</a:t>
            </a:r>
          </a:p>
          <a:p>
            <a:pPr marL="342900" indent="-342900" algn="l">
              <a:lnSpc>
                <a:spcPct val="170000"/>
              </a:lnSpc>
              <a:buFontTx/>
              <a:buChar char="-"/>
            </a:pPr>
            <a:r>
              <a:rPr lang="id-ID" sz="7200" dirty="0" smtClean="0">
                <a:solidFill>
                  <a:schemeClr val="bg1"/>
                </a:solidFill>
                <a:effectLst/>
              </a:rPr>
              <a:t>Salah satu pihak (dlm hal ini nasabah peminjam) tinggal membubuhkan tansatangannya jika menyetujui isi yang telah ditetapkan secara sepihak tsb</a:t>
            </a:r>
          </a:p>
          <a:p>
            <a:pPr marL="538163" indent="-538163" algn="l"/>
            <a:endParaRPr lang="id-ID" sz="6200" dirty="0">
              <a:solidFill>
                <a:schemeClr val="bg1"/>
              </a:solidFill>
              <a:effectLst/>
            </a:endParaRPr>
          </a:p>
          <a:p>
            <a:pPr marL="538163" indent="-538163" algn="l"/>
            <a:endParaRPr lang="id-ID" sz="62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a:solidFill>
                <a:schemeClr val="bg1"/>
              </a:solidFill>
              <a:effectLst/>
            </a:endParaRPr>
          </a:p>
          <a:p>
            <a:pPr marL="538163" indent="-538163" algn="l"/>
            <a:endParaRPr lang="id-ID" sz="2700" dirty="0" smtClean="0">
              <a:solidFill>
                <a:schemeClr val="bg1"/>
              </a:solidFill>
              <a:effectLst/>
            </a:endParaRPr>
          </a:p>
          <a:p>
            <a:pPr marL="538163" indent="-538163" algn="l"/>
            <a:endParaRPr lang="id-ID" sz="5000" b="0" dirty="0">
              <a:solidFill>
                <a:schemeClr val="bg1"/>
              </a:solidFill>
              <a:latin typeface="Arial" panose="020B0604020202020204" pitchFamily="34" charset="0"/>
              <a:cs typeface="Arial" panose="020B0604020202020204" pitchFamily="34" charset="0"/>
            </a:endParaRPr>
          </a:p>
          <a:p>
            <a:pPr marL="457200" indent="-457200" algn="just">
              <a:buAutoNum type="arabicParenR"/>
            </a:pPr>
            <a:endParaRPr lang="id-ID" sz="2400" b="0" dirty="0" smtClean="0">
              <a:solidFill>
                <a:schemeClr val="bg1"/>
              </a:solidFill>
              <a:latin typeface="Arial" panose="020B0604020202020204" pitchFamily="34" charset="0"/>
              <a:cs typeface="Arial" panose="020B0604020202020204" pitchFamily="34" charset="0"/>
            </a:endParaRPr>
          </a:p>
          <a:p>
            <a:pPr algn="just"/>
            <a:endParaRPr lang="id-ID" sz="2400" b="0" dirty="0">
              <a:solidFill>
                <a:schemeClr val="bg1"/>
              </a:solidFill>
              <a:latin typeface="Arial" panose="020B0604020202020204" pitchFamily="34" charset="0"/>
              <a:cs typeface="Arial" panose="020B0604020202020204" pitchFamily="34" charset="0"/>
            </a:endParaRPr>
          </a:p>
          <a:p>
            <a:pPr algn="just"/>
            <a:endParaRPr lang="id-ID" sz="2400" b="0" dirty="0">
              <a:solidFill>
                <a:schemeClr val="bg1"/>
              </a:solidFill>
              <a:latin typeface="Arial" panose="020B0604020202020204" pitchFamily="34" charset="0"/>
              <a:cs typeface="Arial" panose="020B0604020202020204" pitchFamily="34" charset="0"/>
            </a:endParaRPr>
          </a:p>
          <a:p>
            <a:pPr marL="538163" indent="-538163" algn="l"/>
            <a:endParaRPr lang="id-ID" sz="2400" b="0" dirty="0" smtClean="0">
              <a:solidFill>
                <a:schemeClr val="bg1"/>
              </a:solidFill>
              <a:effectLst/>
              <a:latin typeface="Arial" panose="020B0604020202020204" pitchFamily="34" charset="0"/>
              <a:cs typeface="Arial" panose="020B0604020202020204" pitchFamily="34" charset="0"/>
            </a:endParaRPr>
          </a:p>
          <a:p>
            <a:pPr algn="l"/>
            <a:endParaRPr lang="id-ID" sz="2000" dirty="0">
              <a:solidFill>
                <a:schemeClr val="bg1"/>
              </a:solidFill>
              <a:latin typeface="Arial Black" panose="020B0A04020102020204" pitchFamily="34" charset="0"/>
            </a:endParaRPr>
          </a:p>
        </p:txBody>
      </p:sp>
      <p:sp>
        <p:nvSpPr>
          <p:cNvPr id="5" name="Rectangle 4"/>
          <p:cNvSpPr/>
          <p:nvPr/>
        </p:nvSpPr>
        <p:spPr>
          <a:xfrm flipH="1" flipV="1">
            <a:off x="1317810" y="847162"/>
            <a:ext cx="9574307" cy="925128"/>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1</a:t>
            </a:r>
            <a:endParaRPr lang="id-ID" dirty="0"/>
          </a:p>
        </p:txBody>
      </p:sp>
      <p:sp>
        <p:nvSpPr>
          <p:cNvPr id="6" name="TextBox 5"/>
          <p:cNvSpPr txBox="1"/>
          <p:nvPr/>
        </p:nvSpPr>
        <p:spPr>
          <a:xfrm>
            <a:off x="1317811" y="941294"/>
            <a:ext cx="9453283" cy="830997"/>
          </a:xfrm>
          <a:prstGeom prst="rect">
            <a:avLst/>
          </a:prstGeom>
          <a:noFill/>
        </p:spPr>
        <p:txBody>
          <a:bodyPr wrap="square" rtlCol="0">
            <a:spAutoFit/>
          </a:bodyPr>
          <a:lstStyle/>
          <a:p>
            <a:pPr algn="ctr"/>
            <a:r>
              <a:rPr lang="id-ID" sz="2400" dirty="0" smtClean="0">
                <a:solidFill>
                  <a:schemeClr val="bg2"/>
                </a:solidFill>
                <a:latin typeface="Arial Black" panose="020B0A04020102020204" pitchFamily="34" charset="0"/>
              </a:rPr>
              <a:t>3.  PERJANJIAN KREDIT BANK                                   SEBAGAI PERJANJIAN STANDAR (BAKU) </a:t>
            </a:r>
            <a:endParaRPr lang="id-ID" sz="2400" dirty="0">
              <a:solidFill>
                <a:schemeClr val="bg2"/>
              </a:solidFill>
              <a:latin typeface="Arial Black" panose="020B0A04020102020204" pitchFamily="34" charset="0"/>
            </a:endParaRPr>
          </a:p>
        </p:txBody>
      </p:sp>
    </p:spTree>
    <p:extLst>
      <p:ext uri="{BB962C8B-B14F-4D97-AF65-F5344CB8AC3E}">
        <p14:creationId xmlns:p14="http://schemas.microsoft.com/office/powerpoint/2010/main" val="244607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Rectangle 3"/>
          <p:cNvSpPr/>
          <p:nvPr/>
        </p:nvSpPr>
        <p:spPr>
          <a:xfrm flipH="1" flipV="1">
            <a:off x="753034" y="449456"/>
            <a:ext cx="10757647" cy="6099261"/>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766482" y="449456"/>
            <a:ext cx="10744199" cy="6186309"/>
          </a:xfrm>
          <a:prstGeom prst="rect">
            <a:avLst/>
          </a:prstGeom>
          <a:noFill/>
        </p:spPr>
        <p:txBody>
          <a:bodyPr wrap="square" rtlCol="0">
            <a:spAutoFit/>
          </a:bodyPr>
          <a:lstStyle/>
          <a:p>
            <a:pPr>
              <a:lnSpc>
                <a:spcPct val="150000"/>
              </a:lnSpc>
            </a:pPr>
            <a:r>
              <a:rPr lang="id-ID" sz="2000" dirty="0" smtClean="0">
                <a:solidFill>
                  <a:schemeClr val="bg1"/>
                </a:solidFill>
                <a:latin typeface="Arial" panose="020B0604020202020204" pitchFamily="34" charset="0"/>
                <a:cs typeface="Arial" panose="020B0604020202020204" pitchFamily="34" charset="0"/>
              </a:rPr>
              <a:t>C</a:t>
            </a:r>
            <a:r>
              <a:rPr lang="id-ID" sz="2400" b="1" dirty="0" smtClean="0">
                <a:solidFill>
                  <a:schemeClr val="bg1"/>
                </a:solidFill>
                <a:latin typeface="Arial" panose="020B0604020202020204" pitchFamily="34" charset="0"/>
                <a:cs typeface="Arial" panose="020B0604020202020204" pitchFamily="34" charset="0"/>
              </a:rPr>
              <a:t>.  Isi Perjanjian kredit sebagai PERJANJIAN STANDAR:</a:t>
            </a:r>
          </a:p>
          <a:p>
            <a:pPr>
              <a:lnSpc>
                <a:spcPct val="150000"/>
              </a:lnSpc>
            </a:pPr>
            <a:r>
              <a:rPr lang="id-ID" sz="2000" dirty="0" smtClean="0">
                <a:solidFill>
                  <a:schemeClr val="bg1"/>
                </a:solidFill>
                <a:latin typeface="Arial" panose="020B0604020202020204" pitchFamily="34" charset="0"/>
                <a:cs typeface="Arial" panose="020B0604020202020204" pitchFamily="34" charset="0"/>
              </a:rPr>
              <a:t>Meskipun Perjanjian Kredit dibuat dalam Bentuk Tertulis dan dibuat secara standar yang telah ditetapkan oleh pihak bank, akan tetapi berdasar pada </a:t>
            </a:r>
            <a:r>
              <a:rPr lang="id-ID" sz="2000" dirty="0">
                <a:solidFill>
                  <a:schemeClr val="bg1"/>
                </a:solidFill>
                <a:latin typeface="Arial" panose="020B0604020202020204" pitchFamily="34" charset="0"/>
                <a:cs typeface="Arial" panose="020B0604020202020204" pitchFamily="34" charset="0"/>
              </a:rPr>
              <a:t>Keputusan Direksi BI No:  27/162/kep/dir dan SE BI Nno.27/7/UPPB, tanggal 31 maret </a:t>
            </a:r>
            <a:r>
              <a:rPr lang="id-ID" sz="2000" dirty="0" smtClean="0">
                <a:solidFill>
                  <a:schemeClr val="bg1"/>
                </a:solidFill>
                <a:latin typeface="Arial" panose="020B0604020202020204" pitchFamily="34" charset="0"/>
                <a:cs typeface="Arial" panose="020B0604020202020204" pitchFamily="34" charset="0"/>
              </a:rPr>
              <a:t>1995, diatur bhw mengenai bentuk dan formatnya diserahkan kepada masing- masing bank, namun isinya minimal memperhatikan  hal- hal sbb:</a:t>
            </a:r>
          </a:p>
          <a:p>
            <a:pPr marL="457200" indent="-457200">
              <a:lnSpc>
                <a:spcPct val="150000"/>
              </a:lnSpc>
              <a:buAutoNum type="arabicParenR"/>
            </a:pPr>
            <a:r>
              <a:rPr lang="id-ID" sz="2000" dirty="0" smtClean="0">
                <a:solidFill>
                  <a:schemeClr val="bg1"/>
                </a:solidFill>
                <a:latin typeface="Arial" panose="020B0604020202020204" pitchFamily="34" charset="0"/>
                <a:cs typeface="Arial" panose="020B0604020202020204" pitchFamily="34" charset="0"/>
              </a:rPr>
              <a:t>Memenuhi keabsahan dan persyaratan hukum yg dpt melindungi kepentingan bank;</a:t>
            </a:r>
          </a:p>
          <a:p>
            <a:pPr marL="457200" indent="-457200">
              <a:lnSpc>
                <a:spcPct val="150000"/>
              </a:lnSpc>
              <a:buAutoNum type="arabicParenR"/>
            </a:pPr>
            <a:r>
              <a:rPr lang="id-ID" sz="2000" dirty="0" smtClean="0">
                <a:solidFill>
                  <a:schemeClr val="bg1"/>
                </a:solidFill>
                <a:latin typeface="Arial" panose="020B0604020202020204" pitchFamily="34" charset="0"/>
                <a:cs typeface="Arial" panose="020B0604020202020204" pitchFamily="34" charset="0"/>
              </a:rPr>
              <a:t>Memuat: jumlah, jangka waktu, tata cara pembayaran kembali kredit, serta persyaratan kredit lainnyasbgmn sitetapkan dlm keputusan persetujuan kredit dimaksud</a:t>
            </a:r>
          </a:p>
          <a:p>
            <a:pPr marL="457200" indent="-457200">
              <a:lnSpc>
                <a:spcPct val="150000"/>
              </a:lnSpc>
              <a:buAutoNum type="arabicParenR"/>
            </a:pPr>
            <a:r>
              <a:rPr lang="id-ID" sz="2000" dirty="0" smtClean="0">
                <a:solidFill>
                  <a:schemeClr val="bg1"/>
                </a:solidFill>
                <a:latin typeface="Arial" panose="020B0604020202020204" pitchFamily="34" charset="0"/>
                <a:cs typeface="Arial" panose="020B0604020202020204" pitchFamily="34" charset="0"/>
              </a:rPr>
              <a:t>Judul Perjanjian: meskipun belum ada kesepakan dlm dunia perbankan ttg judul perjanjian kredit ini, namun setidaknya dibuat JUDUL yg menggambarkan adanya pinjaman uang melalui kredit ini</a:t>
            </a:r>
          </a:p>
          <a:p>
            <a:pPr>
              <a:lnSpc>
                <a:spcPct val="150000"/>
              </a:lnSpc>
            </a:pPr>
            <a:endParaRPr lang="id-ID" sz="2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3791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4" name="Rectangle 3"/>
          <p:cNvSpPr/>
          <p:nvPr/>
        </p:nvSpPr>
        <p:spPr>
          <a:xfrm flipH="1" flipV="1">
            <a:off x="753034" y="449456"/>
            <a:ext cx="10757647" cy="6099261"/>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766482" y="449456"/>
            <a:ext cx="10744199" cy="6186309"/>
          </a:xfrm>
          <a:prstGeom prst="rect">
            <a:avLst/>
          </a:prstGeom>
          <a:noFill/>
        </p:spPr>
        <p:txBody>
          <a:bodyPr wrap="square" rtlCol="0">
            <a:spAutoFit/>
          </a:bodyPr>
          <a:lstStyle/>
          <a:p>
            <a:pPr>
              <a:lnSpc>
                <a:spcPct val="150000"/>
              </a:lnSpc>
            </a:pPr>
            <a:r>
              <a:rPr lang="id-ID" sz="2000" dirty="0" smtClean="0">
                <a:solidFill>
                  <a:schemeClr val="bg1"/>
                </a:solidFill>
                <a:latin typeface="Arial" panose="020B0604020202020204" pitchFamily="34" charset="0"/>
                <a:cs typeface="Arial" panose="020B0604020202020204" pitchFamily="34" charset="0"/>
              </a:rPr>
              <a:t>C</a:t>
            </a:r>
            <a:r>
              <a:rPr lang="id-ID" sz="2400" b="1" dirty="0" smtClean="0">
                <a:solidFill>
                  <a:schemeClr val="bg1"/>
                </a:solidFill>
                <a:latin typeface="Arial" panose="020B0604020202020204" pitchFamily="34" charset="0"/>
                <a:cs typeface="Arial" panose="020B0604020202020204" pitchFamily="34" charset="0"/>
              </a:rPr>
              <a:t>.  Isi Perjanjian kredit sebagai PERJANJIAN STANDAR (lanjutan)</a:t>
            </a:r>
          </a:p>
          <a:p>
            <a:pPr marL="457200" indent="-457200">
              <a:lnSpc>
                <a:spcPct val="150000"/>
              </a:lnSpc>
              <a:buAutoNum type="arabicParenR" startAt="4"/>
            </a:pPr>
            <a:r>
              <a:rPr lang="id-ID" sz="2000" b="1" dirty="0" smtClean="0">
                <a:solidFill>
                  <a:schemeClr val="bg1"/>
                </a:solidFill>
                <a:latin typeface="Arial" panose="020B0604020202020204" pitchFamily="34" charset="0"/>
                <a:cs typeface="Arial" panose="020B0604020202020204" pitchFamily="34" charset="0"/>
              </a:rPr>
              <a:t>Komparisi yg memuat secara rinci </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dentitas para pihak</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Dasar hukum</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Kedudukan para pihak yg akan mengadakan perjanjian kredit bank</a:t>
            </a:r>
            <a:endParaRPr lang="id-ID" sz="2000" dirty="0">
              <a:solidFill>
                <a:schemeClr val="bg1"/>
              </a:solidFill>
              <a:latin typeface="Arial" panose="020B0604020202020204" pitchFamily="34" charset="0"/>
              <a:cs typeface="Arial" panose="020B0604020202020204" pitchFamily="34" charset="0"/>
            </a:endParaRPr>
          </a:p>
          <a:p>
            <a:pPr marL="457200" indent="-457200">
              <a:lnSpc>
                <a:spcPct val="150000"/>
              </a:lnSpc>
              <a:buAutoNum type="arabicParenR" startAt="5"/>
            </a:pPr>
            <a:r>
              <a:rPr lang="id-ID" sz="2000" b="1" dirty="0" smtClean="0">
                <a:solidFill>
                  <a:schemeClr val="bg1"/>
                </a:solidFill>
                <a:latin typeface="Arial" panose="020B0604020202020204" pitchFamily="34" charset="0"/>
                <a:cs typeface="Arial" panose="020B0604020202020204" pitchFamily="34" charset="0"/>
              </a:rPr>
              <a:t>Substantif , paling sedikit memuat:</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Hal- hal yg berkaitan dg BMPK</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Bunga dan denda</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Jangka waktu kredit</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Cara pembayaran kembali</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Agunan kredit</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Pilihan hukum serta </a:t>
            </a:r>
          </a:p>
          <a:p>
            <a:pPr marL="457200" indent="-457200">
              <a:lnSpc>
                <a:spcPct val="150000"/>
              </a:lnSpc>
              <a:buAutoNum type="alphaLcPeriod"/>
            </a:pPr>
            <a:r>
              <a:rPr lang="id-ID" sz="2000" dirty="0" smtClean="0">
                <a:solidFill>
                  <a:schemeClr val="bg1"/>
                </a:solidFill>
                <a:latin typeface="Arial" panose="020B0604020202020204" pitchFamily="34" charset="0"/>
                <a:cs typeface="Arial" panose="020B0604020202020204" pitchFamily="34" charset="0"/>
              </a:rPr>
              <a:t>cara penyelesaian </a:t>
            </a:r>
          </a:p>
        </p:txBody>
      </p:sp>
    </p:spTree>
    <p:extLst>
      <p:ext uri="{BB962C8B-B14F-4D97-AF65-F5344CB8AC3E}">
        <p14:creationId xmlns:p14="http://schemas.microsoft.com/office/powerpoint/2010/main" val="512827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5844988"/>
          </a:xfrm>
        </p:spPr>
        <p:txBody>
          <a:bodyPr/>
          <a:lstStyle/>
          <a:p>
            <a:r>
              <a:rPr lang="id-ID" dirty="0" smtClean="0"/>
              <a:t>1</a:t>
            </a:r>
            <a:endParaRPr lang="id-ID" dirty="0"/>
          </a:p>
        </p:txBody>
      </p:sp>
      <p:sp>
        <p:nvSpPr>
          <p:cNvPr id="3" name="Content Placeholder 2"/>
          <p:cNvSpPr>
            <a:spLocks noGrp="1"/>
          </p:cNvSpPr>
          <p:nvPr>
            <p:ph idx="1"/>
          </p:nvPr>
        </p:nvSpPr>
        <p:spPr/>
        <p:txBody>
          <a:bodyPr/>
          <a:lstStyle/>
          <a:p>
            <a:endParaRPr lang="id-ID"/>
          </a:p>
        </p:txBody>
      </p:sp>
      <p:sp>
        <p:nvSpPr>
          <p:cNvPr id="4" name="Rectangle 3"/>
          <p:cNvSpPr/>
          <p:nvPr/>
        </p:nvSpPr>
        <p:spPr>
          <a:xfrm flipH="1" flipV="1">
            <a:off x="753034" y="489797"/>
            <a:ext cx="10757647" cy="6099261"/>
          </a:xfrm>
          <a:prstGeom prst="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id-ID" sz="2000" dirty="0" smtClean="0">
                <a:solidFill>
                  <a:schemeClr val="bg1"/>
                </a:solidFill>
                <a:latin typeface="Arial Black" panose="020B0A04020102020204" pitchFamily="34" charset="0"/>
              </a:rPr>
              <a:t>, </a:t>
            </a:r>
            <a:endParaRPr lang="id-ID" sz="2000" dirty="0">
              <a:solidFill>
                <a:schemeClr val="bg1"/>
              </a:solidFill>
              <a:latin typeface="Arial Black" panose="020B0A04020102020204" pitchFamily="34" charset="0"/>
            </a:endParaRPr>
          </a:p>
        </p:txBody>
      </p:sp>
      <p:sp>
        <p:nvSpPr>
          <p:cNvPr id="6" name="Rectangle 5"/>
          <p:cNvSpPr/>
          <p:nvPr/>
        </p:nvSpPr>
        <p:spPr>
          <a:xfrm>
            <a:off x="913795" y="609600"/>
            <a:ext cx="10353761" cy="728947"/>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TextBox 6"/>
          <p:cNvSpPr txBox="1"/>
          <p:nvPr/>
        </p:nvSpPr>
        <p:spPr>
          <a:xfrm>
            <a:off x="913795" y="609600"/>
            <a:ext cx="10367209" cy="6001643"/>
          </a:xfrm>
          <a:prstGeom prst="rect">
            <a:avLst/>
          </a:prstGeom>
          <a:noFill/>
        </p:spPr>
        <p:txBody>
          <a:bodyPr wrap="square" rtlCol="0">
            <a:spAutoFit/>
          </a:bodyPr>
          <a:lstStyle/>
          <a:p>
            <a:pPr marL="457200" indent="-457200" algn="ctr">
              <a:buAutoNum type="arabicPeriod" startAt="4"/>
            </a:pPr>
            <a:r>
              <a:rPr lang="id-ID" sz="2400" dirty="0" smtClean="0">
                <a:solidFill>
                  <a:schemeClr val="bg1"/>
                </a:solidFill>
                <a:latin typeface="Arial Black" panose="020B0A04020102020204" pitchFamily="34" charset="0"/>
              </a:rPr>
              <a:t>PERLINDUNGAN HK YANG SETARA                                    DALAM PERJANJIAN KREDIT BANK </a:t>
            </a:r>
          </a:p>
          <a:p>
            <a:r>
              <a:rPr lang="id-ID" sz="2400" dirty="0" smtClean="0">
                <a:solidFill>
                  <a:schemeClr val="bg1"/>
                </a:solidFill>
                <a:latin typeface="Arial Black" panose="020B0A04020102020204" pitchFamily="34" charset="0"/>
              </a:rPr>
              <a:t>Pasal- pasal KUHPerdata yang dapat digunakan untuk mengupayakan PERLINDUNGAN hk yg SETARA dlm PERJANJIAN KREDIT BANK adalah:</a:t>
            </a:r>
          </a:p>
          <a:p>
            <a:pPr marL="457200" indent="-457200">
              <a:buAutoNum type="arabicParenR"/>
            </a:pPr>
            <a:r>
              <a:rPr lang="id-ID" sz="2400" dirty="0" smtClean="0">
                <a:solidFill>
                  <a:schemeClr val="bg1"/>
                </a:solidFill>
                <a:latin typeface="Arial Black" panose="020B0A04020102020204" pitchFamily="34" charset="0"/>
              </a:rPr>
              <a:t>Ps 1338 (1) : tentang asas Kebebasan Berkontrak VS Ps 1337: bhw sesuatu itu dilarang jika bertentangan dg  UU. Ketertiban umum dan kesusilaan.</a:t>
            </a:r>
          </a:p>
          <a:p>
            <a:pPr marL="457200" indent="-457200">
              <a:buAutoNum type="arabicParenR"/>
            </a:pPr>
            <a:r>
              <a:rPr lang="id-ID" sz="2400" dirty="0" smtClean="0">
                <a:solidFill>
                  <a:schemeClr val="bg1"/>
                </a:solidFill>
                <a:latin typeface="Arial Black" panose="020B0A04020102020204" pitchFamily="34" charset="0"/>
              </a:rPr>
              <a:t>Ps 1320 (1) : ttg unsur kesepakatan dlm perjanjian</a:t>
            </a:r>
          </a:p>
          <a:p>
            <a:pPr marL="457200" indent="-457200">
              <a:buAutoNum type="arabicParenR"/>
            </a:pPr>
            <a:r>
              <a:rPr lang="id-ID" sz="2400" dirty="0" smtClean="0">
                <a:solidFill>
                  <a:schemeClr val="bg1"/>
                </a:solidFill>
                <a:latin typeface="Arial Black" panose="020B0A04020102020204" pitchFamily="34" charset="0"/>
              </a:rPr>
              <a:t>Ps 1339 (1) : ttg asas Itikat Baik )sebelum maupun setelah terjadinya perjanjian)</a:t>
            </a:r>
          </a:p>
          <a:p>
            <a:pPr marL="457200" indent="-457200">
              <a:buAutoNum type="arabicParenR"/>
            </a:pPr>
            <a:endParaRPr lang="id-ID" sz="2400" dirty="0">
              <a:solidFill>
                <a:schemeClr val="bg1"/>
              </a:solidFill>
              <a:latin typeface="Arial Black" panose="020B0A04020102020204" pitchFamily="34" charset="0"/>
            </a:endParaRPr>
          </a:p>
          <a:p>
            <a:r>
              <a:rPr lang="id-ID" sz="2400" dirty="0" smtClean="0">
                <a:solidFill>
                  <a:schemeClr val="bg1"/>
                </a:solidFill>
                <a:latin typeface="Arial Black" panose="020B0A04020102020204" pitchFamily="34" charset="0"/>
              </a:rPr>
              <a:t>Dan dalam membuat Perjanjian Kredit, juga dilarang untuk:</a:t>
            </a:r>
          </a:p>
          <a:p>
            <a:r>
              <a:rPr lang="id-ID" sz="2400" dirty="0" smtClean="0">
                <a:solidFill>
                  <a:schemeClr val="bg1"/>
                </a:solidFill>
                <a:latin typeface="Arial Black" panose="020B0A04020102020204" pitchFamily="34" charset="0"/>
              </a:rPr>
              <a:t>Melakukan PENYALAHGUNAAN KEADAAN yg akan berhadap2an dg asas kebebasan berkontrak, kesepakatan dan itikat baik.</a:t>
            </a:r>
            <a:endParaRPr lang="id-ID"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27417711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177</TotalTime>
  <Words>727</Words>
  <Application>Microsoft Office PowerPoint</Application>
  <PresentationFormat>Widescreen</PresentationFormat>
  <Paragraphs>192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Aharoni</vt:lpstr>
      <vt:lpstr>Arial</vt:lpstr>
      <vt:lpstr>Arial Black</vt:lpstr>
      <vt:lpstr>Bookman Old Style</vt:lpstr>
      <vt:lpstr>Rockwell</vt:lpstr>
      <vt:lpstr>Damask</vt:lpstr>
      <vt:lpstr>PB KE-9. PERJANJIAN KREDT BANK  1.  Bentuk dan sifat hubungan hukum antara bank dan nasabah penyimpan dana  2.  Bentuk dan dasar hubungan hukum perjanjian kredit bank  3.  Perjanjian kredit sebagai perjanjian standar 4.  Perlindungan hukum yang setara dalam perjanjian kredit bank 5.  BEBERAPA PENDAPAT TENTANG KEBERADAAN PERJANJIAN STANDAR (BAKU)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vt:lpstr>
      <vt:lpstr>1</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PB KE-9. PERJANJIAN KREDT BANK  1.  Bentuk dan sifat hubungan hukum antara bank dan nasabah penyimpan dana 2.  Bentuk dan dasar hubungan hukum perjanjian kredit bank 3.  Perjanjian kredit sebagai perjanjian standar 4.  Perlindungan hukum yang setara dalam perjanjian kredit bank 5.  Penyelamatan kredit bermasalah</dc:title>
  <dc:creator>ASUS</dc:creator>
  <cp:lastModifiedBy>ASUS</cp:lastModifiedBy>
  <cp:revision>17</cp:revision>
  <dcterms:created xsi:type="dcterms:W3CDTF">2020-08-27T01:18:49Z</dcterms:created>
  <dcterms:modified xsi:type="dcterms:W3CDTF">2020-09-15T15:25:46Z</dcterms:modified>
</cp:coreProperties>
</file>