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handoutMasterIdLst>
    <p:handoutMasterId r:id="rId17"/>
  </p:handoutMasterIdLst>
  <p:sldIdLst>
    <p:sldId id="256" r:id="rId2"/>
    <p:sldId id="257" r:id="rId3"/>
    <p:sldId id="262" r:id="rId4"/>
    <p:sldId id="258" r:id="rId5"/>
    <p:sldId id="259" r:id="rId6"/>
    <p:sldId id="263" r:id="rId7"/>
    <p:sldId id="260" r:id="rId8"/>
    <p:sldId id="264" r:id="rId9"/>
    <p:sldId id="261"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Black" pitchFamily="34" charset="0"/>
        <a:ea typeface="+mn-ea"/>
        <a:cs typeface="+mn-cs"/>
      </a:defRPr>
    </a:lvl1pPr>
    <a:lvl2pPr marL="457200" algn="l" rtl="0" eaLnBrk="0" fontAlgn="base" hangingPunct="0">
      <a:spcBef>
        <a:spcPct val="0"/>
      </a:spcBef>
      <a:spcAft>
        <a:spcPct val="0"/>
      </a:spcAft>
      <a:defRPr kern="1200">
        <a:solidFill>
          <a:schemeClr val="tx1"/>
        </a:solidFill>
        <a:latin typeface="Arial Black" pitchFamily="34" charset="0"/>
        <a:ea typeface="+mn-ea"/>
        <a:cs typeface="+mn-cs"/>
      </a:defRPr>
    </a:lvl2pPr>
    <a:lvl3pPr marL="914400" algn="l" rtl="0" eaLnBrk="0" fontAlgn="base" hangingPunct="0">
      <a:spcBef>
        <a:spcPct val="0"/>
      </a:spcBef>
      <a:spcAft>
        <a:spcPct val="0"/>
      </a:spcAft>
      <a:defRPr kern="1200">
        <a:solidFill>
          <a:schemeClr val="tx1"/>
        </a:solidFill>
        <a:latin typeface="Arial Black" pitchFamily="34" charset="0"/>
        <a:ea typeface="+mn-ea"/>
        <a:cs typeface="+mn-cs"/>
      </a:defRPr>
    </a:lvl3pPr>
    <a:lvl4pPr marL="1371600" algn="l" rtl="0" eaLnBrk="0" fontAlgn="base" hangingPunct="0">
      <a:spcBef>
        <a:spcPct val="0"/>
      </a:spcBef>
      <a:spcAft>
        <a:spcPct val="0"/>
      </a:spcAft>
      <a:defRPr kern="1200">
        <a:solidFill>
          <a:schemeClr val="tx1"/>
        </a:solidFill>
        <a:latin typeface="Arial Black" pitchFamily="34" charset="0"/>
        <a:ea typeface="+mn-ea"/>
        <a:cs typeface="+mn-cs"/>
      </a:defRPr>
    </a:lvl4pPr>
    <a:lvl5pPr marL="1828800" algn="l" rtl="0" eaLnBrk="0" fontAlgn="base" hangingPunct="0">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45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45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45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66E9A13F-087A-4C6D-9088-7E06A48F7610}" type="slidenum">
              <a:rPr lang="en-US"/>
              <a:pPr>
                <a:defRPr/>
              </a:pPr>
              <a:t>‹#›</a:t>
            </a:fld>
            <a:endParaRPr lang="en-US"/>
          </a:p>
        </p:txBody>
      </p:sp>
    </p:spTree>
    <p:extLst>
      <p:ext uri="{BB962C8B-B14F-4D97-AF65-F5344CB8AC3E}">
        <p14:creationId xmlns:p14="http://schemas.microsoft.com/office/powerpoint/2010/main" val="5328298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7443FA2C-865F-4DBE-9B9A-36D68FBE1E85}" type="slidenum">
              <a:rPr lang="en-US" smtClean="0"/>
              <a:pPr>
                <a:defRPr/>
              </a:pPr>
              <a:t>‹#›</a:t>
            </a:fld>
            <a:endParaRPr lang="en-US"/>
          </a:p>
        </p:txBody>
      </p:sp>
    </p:spTree>
  </p:cSld>
  <p:clrMapOvr>
    <a:masterClrMapping/>
  </p:clrMapOvr>
  <p:transition>
    <p:push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DDFFCC9C-05FC-4D58-8620-D030850901E6}" type="slidenum">
              <a:rPr lang="en-US" smtClean="0"/>
              <a:pPr>
                <a:defRPr/>
              </a:pPr>
              <a:t>‹#›</a:t>
            </a:fld>
            <a:endParaRPr lang="en-US"/>
          </a:p>
        </p:txBody>
      </p:sp>
    </p:spTree>
  </p:cSld>
  <p:clrMapOvr>
    <a:masterClrMapping/>
  </p:clrMapOvr>
  <p:transition>
    <p:push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9404518-2A22-4E27-AC0B-C0CED4247D7C}" type="slidenum">
              <a:rPr lang="en-US" smtClean="0"/>
              <a:pPr>
                <a:defRPr/>
              </a:pPr>
              <a:t>‹#›</a:t>
            </a:fld>
            <a:endParaRPr lang="en-US"/>
          </a:p>
        </p:txBody>
      </p:sp>
    </p:spTree>
  </p:cSld>
  <p:clrMapOvr>
    <a:masterClrMapping/>
  </p:clrMapOvr>
  <p:transition>
    <p:push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1876DFE-B70C-4ACB-8D2A-223CBFDC5B50}"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push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D839F7F-6AD0-48A3-AA9D-ADA8AE4A7B5C}"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8D1E18C-2F0F-49CA-B2CF-DB1702BC3266}"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2D511B70-17F0-438E-82D3-965A9CFDABA3}"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07A48E61-E147-40CA-A7B9-0710A6EE6823}"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404E5DC-8E20-4E05-B70C-677B1B9394D9}" type="slidenum">
              <a:rPr lang="en-US" smtClean="0"/>
              <a:pPr>
                <a:defRPr/>
              </a:pPr>
              <a:t>‹#›</a:t>
            </a:fld>
            <a:endParaRPr lang="en-US"/>
          </a:p>
        </p:txBody>
      </p:sp>
    </p:spTree>
  </p:cSld>
  <p:clrMapOvr>
    <a:masterClrMapping/>
  </p:clrMapOvr>
  <p:transition>
    <p:push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B1E99948-E60E-4B64-919D-3775A86677DA}"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B971472-AF8E-4700-A4F4-9CF51EFD9A50}"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push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06BB4B58-9A98-4C3F-8E93-691C3E7E82FA}"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additive="base">
                                        <p:cTn id="7" dur="800" fill="hold">
                                          <p:stCondLst>
                                            <p:cond delay="0"/>
                                          </p:stCondLst>
                                        </p:cTn>
                                        <p:tgtEl>
                                          <p:spTgt spid="9"/>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30">
                                            <p:txEl>
                                              <p:pRg st="0" end="0"/>
                                            </p:txEl>
                                          </p:spTgt>
                                        </p:tgtEl>
                                        <p:attrNameLst>
                                          <p:attrName>style.visibility</p:attrName>
                                        </p:attrNameLst>
                                      </p:cBhvr>
                                      <p:to>
                                        <p:strVal val="visible"/>
                                      </p:to>
                                    </p:set>
                                    <p:animEffect transition="in" filter="fade">
                                      <p:cBhvr>
                                        <p:cTn id="13" dur="1000"/>
                                        <p:tgtEl>
                                          <p:spTgt spid="30">
                                            <p:txEl>
                                              <p:pRg st="0" end="0"/>
                                            </p:txEl>
                                          </p:spTgt>
                                        </p:tgtEl>
                                      </p:cBhvr>
                                    </p:animEffect>
                                    <p:anim calcmode="lin" valueType="num">
                                      <p:cBhvr>
                                        <p:cTn id="14" dur="1000" fill="hold"/>
                                        <p:tgtEl>
                                          <p:spTgt spid="30">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1" fill="hold">
                                          <p:stCondLst>
                                            <p:cond delay="0"/>
                                          </p:stCondLst>
                                        </p:cTn>
                                        <p:tgtEl>
                                          <p:spTgt spid="30">
                                            <p:txEl>
                                              <p:pRg st="1" end="1"/>
                                            </p:txEl>
                                          </p:spTgt>
                                        </p:tgtEl>
                                        <p:attrNameLst>
                                          <p:attrName>style.visibility</p:attrName>
                                        </p:attrNameLst>
                                      </p:cBhvr>
                                      <p:to>
                                        <p:strVal val="visible"/>
                                      </p:to>
                                    </p:set>
                                    <p:animEffect transition="in" filter="fade">
                                      <p:cBhvr>
                                        <p:cTn id="18" dur="1000"/>
                                        <p:tgtEl>
                                          <p:spTgt spid="30">
                                            <p:txEl>
                                              <p:pRg st="1" end="1"/>
                                            </p:txEl>
                                          </p:spTgt>
                                        </p:tgtEl>
                                      </p:cBhvr>
                                    </p:animEffect>
                                    <p:anim calcmode="lin" valueType="num">
                                      <p:cBhvr>
                                        <p:cTn id="19" dur="1000" fill="hold"/>
                                        <p:tgtEl>
                                          <p:spTgt spid="30">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30">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1" fill="hold">
                                          <p:stCondLst>
                                            <p:cond delay="0"/>
                                          </p:stCondLst>
                                        </p:cTn>
                                        <p:tgtEl>
                                          <p:spTgt spid="30">
                                            <p:txEl>
                                              <p:pRg st="2" end="2"/>
                                            </p:txEl>
                                          </p:spTgt>
                                        </p:tgtEl>
                                        <p:attrNameLst>
                                          <p:attrName>style.visibility</p:attrName>
                                        </p:attrNameLst>
                                      </p:cBhvr>
                                      <p:to>
                                        <p:strVal val="visible"/>
                                      </p:to>
                                    </p:set>
                                    <p:animEffect transition="in" filter="fade">
                                      <p:cBhvr>
                                        <p:cTn id="23" dur="1000"/>
                                        <p:tgtEl>
                                          <p:spTgt spid="30">
                                            <p:txEl>
                                              <p:pRg st="2" end="2"/>
                                            </p:txEl>
                                          </p:spTgt>
                                        </p:tgtEl>
                                      </p:cBhvr>
                                    </p:animEffect>
                                    <p:anim calcmode="lin" valueType="num">
                                      <p:cBhvr>
                                        <p:cTn id="24" dur="1000" fill="hold"/>
                                        <p:tgtEl>
                                          <p:spTgt spid="30">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30">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1" fill="hold">
                                          <p:stCondLst>
                                            <p:cond delay="0"/>
                                          </p:stCondLst>
                                        </p:cTn>
                                        <p:tgtEl>
                                          <p:spTgt spid="30">
                                            <p:txEl>
                                              <p:pRg st="3" end="3"/>
                                            </p:txEl>
                                          </p:spTgt>
                                        </p:tgtEl>
                                        <p:attrNameLst>
                                          <p:attrName>style.visibility</p:attrName>
                                        </p:attrNameLst>
                                      </p:cBhvr>
                                      <p:to>
                                        <p:strVal val="visible"/>
                                      </p:to>
                                    </p:set>
                                    <p:animEffect transition="in" filter="fade">
                                      <p:cBhvr>
                                        <p:cTn id="28" dur="1000"/>
                                        <p:tgtEl>
                                          <p:spTgt spid="30">
                                            <p:txEl>
                                              <p:pRg st="3" end="3"/>
                                            </p:txEl>
                                          </p:spTgt>
                                        </p:tgtEl>
                                      </p:cBhvr>
                                    </p:animEffect>
                                    <p:anim calcmode="lin" valueType="num">
                                      <p:cBhvr>
                                        <p:cTn id="29" dur="1000" fill="hold"/>
                                        <p:tgtEl>
                                          <p:spTgt spid="30">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30">
                                            <p:txEl>
                                              <p:pRg st="3" end="3"/>
                                            </p:txEl>
                                          </p:spTgt>
                                        </p:tgtEl>
                                        <p:attrNameLst>
                                          <p:attrName>ppt_y</p:attrName>
                                        </p:attrNameLst>
                                      </p:cBhvr>
                                      <p:tavLst>
                                        <p:tav tm="0">
                                          <p:val>
                                            <p:strVal val="#ppt_y"/>
                                          </p:val>
                                        </p:tav>
                                        <p:tav tm="100000">
                                          <p:val>
                                            <p:strVal val="#ppt_y"/>
                                          </p:val>
                                        </p:tav>
                                      </p:tavLst>
                                    </p:anim>
                                  </p:childTnLst>
                                </p:cTn>
                              </p:par>
                              <p:par>
                                <p:cTn id="31" presetID="40" presetClass="entr" presetSubtype="0" fill="hold" grpId="0" nodeType="withEffect">
                                  <p:stCondLst>
                                    <p:cond delay="0"/>
                                  </p:stCondLst>
                                  <p:iterate type="lt">
                                    <p:tmPct val="10000"/>
                                  </p:iterate>
                                  <p:childTnLst>
                                    <p:set>
                                      <p:cBhvr>
                                        <p:cTn id="32" dur="1" fill="hold">
                                          <p:stCondLst>
                                            <p:cond delay="0"/>
                                          </p:stCondLst>
                                        </p:cTn>
                                        <p:tgtEl>
                                          <p:spTgt spid="30">
                                            <p:txEl>
                                              <p:pRg st="4" end="4"/>
                                            </p:txEl>
                                          </p:spTgt>
                                        </p:tgtEl>
                                        <p:attrNameLst>
                                          <p:attrName>style.visibility</p:attrName>
                                        </p:attrNameLst>
                                      </p:cBhvr>
                                      <p:to>
                                        <p:strVal val="visible"/>
                                      </p:to>
                                    </p:set>
                                    <p:animEffect transition="in" filter="fade">
                                      <p:cBhvr>
                                        <p:cTn id="33" dur="1000"/>
                                        <p:tgtEl>
                                          <p:spTgt spid="30">
                                            <p:txEl>
                                              <p:pRg st="4" end="4"/>
                                            </p:txEl>
                                          </p:spTgt>
                                        </p:tgtEl>
                                      </p:cBhvr>
                                    </p:animEffect>
                                    <p:anim calcmode="lin" valueType="num">
                                      <p:cBhvr>
                                        <p:cTn id="34" dur="1000" fill="hold"/>
                                        <p:tgtEl>
                                          <p:spTgt spid="30">
                                            <p:txEl>
                                              <p:pRg st="4" end="4"/>
                                            </p:txEl>
                                          </p:spTgt>
                                        </p:tgtEl>
                                        <p:attrNameLst>
                                          <p:attrName>ppt_x</p:attrName>
                                        </p:attrNameLst>
                                      </p:cBhvr>
                                      <p:tavLst>
                                        <p:tav tm="0">
                                          <p:val>
                                            <p:strVal val="#ppt_x-.1"/>
                                          </p:val>
                                        </p:tav>
                                        <p:tav tm="100000">
                                          <p:val>
                                            <p:strVal val="#ppt_x"/>
                                          </p:val>
                                        </p:tav>
                                      </p:tavLst>
                                    </p:anim>
                                    <p:anim calcmode="lin" valueType="num">
                                      <p:cBhvr>
                                        <p:cTn id="35" dur="1000" fill="hold"/>
                                        <p:tgtEl>
                                          <p:spTgt spid="3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060575"/>
            <a:ext cx="9144000" cy="2232025"/>
          </a:xfrm>
        </p:spPr>
        <p:txBody>
          <a:bodyPr>
            <a:normAutofit/>
          </a:bodyPr>
          <a:lstStyle/>
          <a:p>
            <a:pPr eaLnBrk="1" hangingPunct="1"/>
            <a:r>
              <a:rPr lang="en-US" b="1" dirty="0" smtClean="0"/>
              <a:t>PERUSAHAAN, </a:t>
            </a:r>
            <a:r>
              <a:rPr lang="id-ID" b="1" dirty="0" smtClean="0"/>
              <a:t>PERDAGANGAN</a:t>
            </a:r>
            <a:r>
              <a:rPr lang="en-US" b="1" dirty="0" smtClean="0"/>
              <a:t>, </a:t>
            </a:r>
            <a:r>
              <a:rPr lang="id-ID" b="1" dirty="0" smtClean="0"/>
              <a:t>PEKERJAAN</a:t>
            </a:r>
            <a:endParaRPr lang="en-US" b="1" dirty="0" smtClean="0"/>
          </a:p>
        </p:txBody>
      </p:sp>
    </p:spTree>
  </p:cSld>
  <p:clrMapOvr>
    <a:masterClrMapping/>
  </p:clrMapOvr>
  <p:transition>
    <p:push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606760" cy="6240756"/>
          </a:xfrm>
        </p:spPr>
        <p:txBody>
          <a:bodyPr>
            <a:normAutofit fontScale="77500" lnSpcReduction="20000"/>
          </a:bodyPr>
          <a:lstStyle/>
          <a:p>
            <a:pPr marL="182563" indent="-46038">
              <a:buNone/>
            </a:pPr>
            <a:r>
              <a:rPr lang="id-ID" b="1" dirty="0"/>
              <a:t>E</a:t>
            </a:r>
            <a:r>
              <a:rPr lang="id-ID" b="1" dirty="0" smtClean="0"/>
              <a:t>.  PERDAGANGAN DAN PEDAGANG</a:t>
            </a:r>
            <a:endParaRPr lang="id-ID" dirty="0" smtClean="0"/>
          </a:p>
          <a:p>
            <a:pPr marL="182563" indent="-46038">
              <a:buNone/>
            </a:pPr>
            <a:endParaRPr lang="id-ID" b="1" dirty="0" smtClean="0"/>
          </a:p>
          <a:p>
            <a:pPr marL="593725" indent="-457200">
              <a:buFontTx/>
              <a:buChar char="-"/>
            </a:pPr>
            <a:r>
              <a:rPr lang="id-ID" b="1" dirty="0" smtClean="0"/>
              <a:t>KUHD :.. Berlaku di Ind 1 Mei 1948 (stb. 23 tahun 1847, terdiri dari:</a:t>
            </a:r>
          </a:p>
          <a:p>
            <a:pPr marL="593725" indent="-457200">
              <a:buFontTx/>
              <a:buChar char="-"/>
            </a:pPr>
            <a:endParaRPr lang="id-ID" b="1" dirty="0" smtClean="0"/>
          </a:p>
          <a:p>
            <a:pPr marL="457200" indent="-457200">
              <a:buFontTx/>
              <a:buChar char="-"/>
            </a:pPr>
            <a:r>
              <a:rPr lang="id-ID" b="1" dirty="0" smtClean="0"/>
              <a:t>1)  Buku I (terdiri dari 11 Bab): mengatur ttg perdagangan pada umumnya;</a:t>
            </a:r>
          </a:p>
          <a:p>
            <a:pPr marL="593725" indent="-457200">
              <a:buFontTx/>
              <a:buChar char="-"/>
            </a:pPr>
            <a:endParaRPr lang="id-ID" b="1" dirty="0" smtClean="0"/>
          </a:p>
          <a:p>
            <a:pPr marL="542925" indent="-542925" defTabSz="542925">
              <a:buFontTx/>
              <a:buChar char="-"/>
            </a:pPr>
            <a:r>
              <a:rPr lang="id-ID" b="1" dirty="0" smtClean="0"/>
              <a:t>2) Buku II (terdiri dari 23 Bab) mengatur ttg hak dan kewajiban yang timbul dari pelayaran</a:t>
            </a:r>
          </a:p>
          <a:p>
            <a:pPr marL="593725" indent="-457200">
              <a:buFontTx/>
              <a:buChar char="-"/>
            </a:pPr>
            <a:endParaRPr lang="id-ID" b="1" dirty="0" smtClean="0"/>
          </a:p>
          <a:p>
            <a:pPr marL="593725" indent="-457200">
              <a:buFontTx/>
              <a:buChar char="-"/>
            </a:pPr>
            <a:r>
              <a:rPr lang="id-ID" b="1" dirty="0" smtClean="0"/>
              <a:t>Dalam Buku I Bab 1 Pasal 2 sampai dengan Pasal 5 KUHD diatur tentang  pedagang dan perbuatan perdagangan. </a:t>
            </a:r>
          </a:p>
          <a:p>
            <a:pPr marL="593725" indent="-457200">
              <a:buFontTx/>
              <a:buChar char="-"/>
            </a:pPr>
            <a:endParaRPr lang="id-ID" b="1" dirty="0"/>
          </a:p>
          <a:p>
            <a:pPr marL="593725" indent="-457200">
              <a:buFontTx/>
              <a:buChar char="-"/>
            </a:pPr>
            <a:r>
              <a:rPr lang="id-ID" b="1" dirty="0" smtClean="0"/>
              <a:t>Pedagang adalah  orang yang melakukan perbuatan perdagangan sebagai pekerjaan sehari-hari (Pasal 2 KUHD). </a:t>
            </a:r>
          </a:p>
          <a:p>
            <a:pPr marL="593725" indent="-457200">
              <a:buFontTx/>
              <a:buChar char="-"/>
            </a:pPr>
            <a:endParaRPr lang="id-ID" b="1" dirty="0"/>
          </a:p>
          <a:p>
            <a:pPr marL="593725" indent="-457200">
              <a:buFontTx/>
              <a:buChar char="-"/>
            </a:pPr>
            <a:r>
              <a:rPr lang="id-ID" b="1" dirty="0" smtClean="0"/>
              <a:t>Pengertian "perbuatan perdagangan" pada umumnya adalah membeli barang untuk dijual kembali dalam jumlah banyak atau sedikit, masih bahan atau sudah jadi, atau  hanya untuk disewakan pemakaiannya (Pasal 3 KUHD)</a:t>
            </a:r>
            <a:r>
              <a:rPr lang="id-ID" dirty="0" smtClean="0"/>
              <a:t>. </a:t>
            </a:r>
          </a:p>
          <a:p>
            <a:pPr>
              <a:buNone/>
            </a:pPr>
            <a:endParaRPr lang="id-ID" dirty="0"/>
          </a:p>
        </p:txBody>
      </p:sp>
    </p:spTree>
  </p:cSld>
  <p:clrMapOvr>
    <a:masterClrMapping/>
  </p:clrMapOvr>
  <p:transition>
    <p:push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572560" cy="6858000"/>
          </a:xfrm>
        </p:spPr>
        <p:txBody>
          <a:bodyPr>
            <a:normAutofit fontScale="92500"/>
          </a:bodyPr>
          <a:lstStyle/>
          <a:p>
            <a:pPr marL="182563" indent="-46038">
              <a:buNone/>
            </a:pPr>
            <a:r>
              <a:rPr lang="id-ID" b="1" dirty="0" smtClean="0"/>
              <a:t>PERDAGANGAN </a:t>
            </a:r>
            <a:endParaRPr lang="id-ID" dirty="0" smtClean="0"/>
          </a:p>
          <a:p>
            <a:pPr marL="182563" indent="-46038">
              <a:buNone/>
            </a:pPr>
            <a:endParaRPr lang="id-ID" b="1" dirty="0" smtClean="0"/>
          </a:p>
          <a:p>
            <a:pPr marL="136525" indent="0">
              <a:buNone/>
            </a:pPr>
            <a:r>
              <a:rPr lang="id-ID" b="1" dirty="0" smtClean="0"/>
              <a:t>Dalam Ps 4 KUHD : disebut termasuk dlm Perbuatan Perdagangan adalah</a:t>
            </a:r>
          </a:p>
          <a:p>
            <a:pPr marL="650875" indent="-514350">
              <a:buAutoNum type="alphaLcPeriod"/>
            </a:pPr>
            <a:r>
              <a:rPr lang="id-ID" b="1" dirty="0" smtClean="0"/>
              <a:t>Kegiuatan jasa komisi;</a:t>
            </a:r>
          </a:p>
          <a:p>
            <a:pPr marL="650875" indent="-514350">
              <a:buAutoNum type="alphaLcPeriod"/>
            </a:pPr>
            <a:r>
              <a:rPr lang="id-ID" b="1" dirty="0" smtClean="0"/>
              <a:t>Jual beli surat berharga;</a:t>
            </a:r>
          </a:p>
          <a:p>
            <a:pPr marL="650875" indent="-514350">
              <a:buAutoNum type="alphaLcPeriod"/>
            </a:pPr>
            <a:r>
              <a:rPr lang="id-ID" b="1" dirty="0" smtClean="0"/>
              <a:t>Perbuatan para pedagang, para pemimpin bank, bendahara, makelar</a:t>
            </a:r>
          </a:p>
          <a:p>
            <a:pPr marL="650875" indent="-514350">
              <a:buAutoNum type="alphaLcPeriod"/>
            </a:pPr>
            <a:r>
              <a:rPr lang="id-ID" b="1" dirty="0" smtClean="0"/>
              <a:t>Pemborongan pekerjaan bangunan, makanan dan minuman keperluan kapal;</a:t>
            </a:r>
          </a:p>
          <a:p>
            <a:pPr marL="650875" indent="-514350">
              <a:buAutoNum type="alphaLcPeriod"/>
            </a:pPr>
            <a:r>
              <a:rPr lang="id-ID" b="1" dirty="0" smtClean="0"/>
              <a:t>Ekspedisi dan pengangkutan barang dagangan;</a:t>
            </a:r>
          </a:p>
          <a:p>
            <a:pPr marL="650875" indent="-514350">
              <a:buAutoNum type="alphaLcPeriod"/>
            </a:pPr>
            <a:r>
              <a:rPr lang="id-ID" b="1" dirty="0" smtClean="0"/>
              <a:t>Menyewakan dan mencarterkan kapal;</a:t>
            </a:r>
          </a:p>
          <a:p>
            <a:pPr marL="650875" indent="-514350">
              <a:buAutoNum type="alphaLcPeriod"/>
            </a:pPr>
            <a:r>
              <a:rPr lang="id-ID" b="1" dirty="0" smtClean="0"/>
              <a:t>Perbuatan agen, muat bongkar kapal, pemegang buku, pelayan, pedagang, urusan dagang para pedagang;</a:t>
            </a:r>
          </a:p>
          <a:p>
            <a:pPr marL="650875" indent="-514350">
              <a:buAutoNum type="alphaLcPeriod"/>
            </a:pPr>
            <a:r>
              <a:rPr lang="id-ID" b="1" dirty="0" smtClean="0"/>
              <a:t>Semua asuransi</a:t>
            </a:r>
          </a:p>
          <a:p>
            <a:pPr marL="650875" indent="-514350">
              <a:buAutoNum type="alphaLcPeriod"/>
            </a:pPr>
            <a:endParaRPr lang="id-ID" dirty="0"/>
          </a:p>
        </p:txBody>
      </p:sp>
    </p:spTree>
    <p:extLst>
      <p:ext uri="{BB962C8B-B14F-4D97-AF65-F5344CB8AC3E}">
        <p14:creationId xmlns:p14="http://schemas.microsoft.com/office/powerpoint/2010/main" val="1255245224"/>
      </p:ext>
    </p:extLst>
  </p:cSld>
  <p:clrMapOvr>
    <a:masterClrMapping/>
  </p:clrMapOvr>
  <p:transition>
    <p:push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572560" cy="6858000"/>
          </a:xfrm>
        </p:spPr>
        <p:txBody>
          <a:bodyPr>
            <a:normAutofit/>
          </a:bodyPr>
          <a:lstStyle/>
          <a:p>
            <a:pPr marL="182563" indent="-46038">
              <a:buNone/>
            </a:pPr>
            <a:r>
              <a:rPr lang="id-ID" b="1" dirty="0" smtClean="0"/>
              <a:t>PERDAGANGAN </a:t>
            </a:r>
            <a:endParaRPr lang="id-ID" dirty="0" smtClean="0"/>
          </a:p>
          <a:p>
            <a:pPr marL="182563" indent="-46038">
              <a:buNone/>
            </a:pPr>
            <a:endParaRPr lang="id-ID" b="1" dirty="0" smtClean="0"/>
          </a:p>
          <a:p>
            <a:pPr marL="136525" indent="0">
              <a:buNone/>
            </a:pPr>
            <a:r>
              <a:rPr lang="id-ID" b="1" dirty="0" smtClean="0"/>
              <a:t>Dalam Ps 5 KUHD :mengatur kewajiban yang timbul dalam kaitan dengan perdaganganm, a.l:</a:t>
            </a:r>
          </a:p>
          <a:p>
            <a:pPr marL="650875" indent="-514350">
              <a:buAutoNum type="alphaLcPeriod"/>
            </a:pPr>
            <a:r>
              <a:rPr lang="id-ID" b="1" dirty="0" smtClean="0"/>
              <a:t>Tanrakan kapal atau mendorong kapal lain;</a:t>
            </a:r>
          </a:p>
          <a:p>
            <a:pPr marL="650875" indent="-514350">
              <a:buAutoNum type="alphaLcPeriod"/>
            </a:pPr>
            <a:r>
              <a:rPr lang="id-ID" b="1" dirty="0" smtClean="0"/>
              <a:t>Pertolongan dan penyimpanan barang dari kapal karam/ kandas;</a:t>
            </a:r>
          </a:p>
          <a:p>
            <a:pPr marL="650875" indent="-514350">
              <a:buAutoNum type="alphaLcPeriod"/>
            </a:pPr>
            <a:r>
              <a:rPr lang="id-ID" b="1" dirty="0" smtClean="0"/>
              <a:t>Penemuan barang di laut;</a:t>
            </a:r>
          </a:p>
          <a:p>
            <a:pPr marL="650875" indent="-514350">
              <a:buAutoNum type="alphaLcPeriod"/>
            </a:pPr>
            <a:r>
              <a:rPr lang="id-ID" b="1" dirty="0" smtClean="0"/>
              <a:t>Membuang barang ke laut</a:t>
            </a:r>
          </a:p>
        </p:txBody>
      </p:sp>
    </p:spTree>
    <p:extLst>
      <p:ext uri="{BB962C8B-B14F-4D97-AF65-F5344CB8AC3E}">
        <p14:creationId xmlns:p14="http://schemas.microsoft.com/office/powerpoint/2010/main" val="4164731275"/>
      </p:ext>
    </p:extLst>
  </p:cSld>
  <p:clrMapOvr>
    <a:masterClrMapping/>
  </p:clrMapOvr>
  <p:transition>
    <p:push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572560" cy="6858000"/>
          </a:xfrm>
        </p:spPr>
        <p:txBody>
          <a:bodyPr>
            <a:normAutofit/>
          </a:bodyPr>
          <a:lstStyle/>
          <a:p>
            <a:pPr marL="182563" indent="-46038">
              <a:buNone/>
            </a:pPr>
            <a:r>
              <a:rPr lang="id-ID" b="1" dirty="0" smtClean="0"/>
              <a:t>KESULITAN PENERAPAN –S 2 sd Ps 5 KUHD:</a:t>
            </a:r>
          </a:p>
          <a:p>
            <a:pPr marL="182563" indent="-46038">
              <a:buNone/>
            </a:pPr>
            <a:endParaRPr lang="id-ID" dirty="0" smtClean="0"/>
          </a:p>
          <a:p>
            <a:pPr marL="650875" indent="-514350">
              <a:buAutoNum type="alphaLcPeriod"/>
            </a:pPr>
            <a:r>
              <a:rPr lang="id-ID" b="1" dirty="0" smtClean="0"/>
              <a:t>Pengertian barang  (ps 3): hanya meliputi barang bergerak;</a:t>
            </a:r>
          </a:p>
          <a:p>
            <a:pPr marL="650875" indent="-514350">
              <a:buAutoNum type="alphaLcPeriod"/>
            </a:pPr>
            <a:r>
              <a:rPr lang="id-ID" b="1" dirty="0" smtClean="0"/>
              <a:t>Perbuatan perdagangan: menurut Ps 3: perdagangan hanya perbuatan membeli tdk termasuk perbuatan menjual; pdhl Ps 4 menyebut perbuatan membeli termasuk dlm perdagangan</a:t>
            </a:r>
          </a:p>
          <a:p>
            <a:pPr marL="650875" indent="-514350">
              <a:buAutoNum type="alphaLcPeriod"/>
            </a:pPr>
            <a:r>
              <a:rPr lang="id-ID" b="1" dirty="0" smtClean="0"/>
              <a:t>Perbuatan perdagangn tanpadilakukan oleh pedagang: misal dilakukan komisioner, makelar, pelayan</a:t>
            </a:r>
          </a:p>
          <a:p>
            <a:pPr marL="650875" indent="-514350">
              <a:buAutoNum type="alphaLcPeriod"/>
            </a:pPr>
            <a:r>
              <a:rPr lang="id-ID" b="1" dirty="0" smtClean="0"/>
              <a:t>Tdk mengatur penyelesaian sengketa antara Pedagang dan Bukan pedagang, krn hanya mengatur sengketa antar pedagang</a:t>
            </a:r>
          </a:p>
        </p:txBody>
      </p:sp>
    </p:spTree>
    <p:extLst>
      <p:ext uri="{BB962C8B-B14F-4D97-AF65-F5344CB8AC3E}">
        <p14:creationId xmlns:p14="http://schemas.microsoft.com/office/powerpoint/2010/main" val="2997316945"/>
      </p:ext>
    </p:extLst>
  </p:cSld>
  <p:clrMapOvr>
    <a:masterClrMapping/>
  </p:clrMapOvr>
  <p:transition>
    <p:push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572560" cy="6858000"/>
          </a:xfrm>
        </p:spPr>
        <p:txBody>
          <a:bodyPr>
            <a:normAutofit/>
          </a:bodyPr>
          <a:lstStyle/>
          <a:p>
            <a:pPr marL="182563" indent="-46038">
              <a:buNone/>
            </a:pPr>
            <a:r>
              <a:rPr lang="id-ID" b="1" dirty="0" smtClean="0"/>
              <a:t>Bagaimana mengatasi kesulitan ?Ketentuan Ps 2 sd Ps 5 KUHD : </a:t>
            </a:r>
          </a:p>
          <a:p>
            <a:pPr marL="650875" indent="-514350">
              <a:buAutoNum type="arabicParenR"/>
            </a:pPr>
            <a:r>
              <a:rPr lang="id-ID" b="1" dirty="0" smtClean="0"/>
              <a:t>Di Nederland: ket Ps 2 sd Ps 5 DIHAPUS melalui stb, No 347 tahun 1934, istilah perdagangan diganti dg istilah”perusahaan” dan” perbuatan perusahaan”</a:t>
            </a:r>
          </a:p>
          <a:p>
            <a:pPr marL="650875" indent="-514350">
              <a:buAutoNum type="arabicParenR"/>
            </a:pPr>
            <a:endParaRPr lang="id-ID" b="1" dirty="0" smtClean="0"/>
          </a:p>
          <a:p>
            <a:pPr marL="650875" indent="-514350">
              <a:buAutoNum type="arabicParenR"/>
            </a:pPr>
            <a:r>
              <a:rPr lang="id-ID" b="1" dirty="0" smtClean="0"/>
              <a:t>Di Indonesia melalui asas konkordansi  dlmn Ps 131 IS (Indischw Staatsregeling) diadakan juga perubahan thdp KUHD, yaitu PENGHAPUSAN Ps 2 sd Ps 5 KUHD mengenai “perdagangan” dan “perbuatan perdagangan”; dan menggantinya dengan”perusahaan” dan “perbuatan perusahaan” (Ps 6, Ps 36 dan Ps 76 KUHD)</a:t>
            </a:r>
            <a:endParaRPr lang="id-ID" dirty="0" smtClean="0"/>
          </a:p>
        </p:txBody>
      </p:sp>
    </p:spTree>
    <p:extLst>
      <p:ext uri="{BB962C8B-B14F-4D97-AF65-F5344CB8AC3E}">
        <p14:creationId xmlns:p14="http://schemas.microsoft.com/office/powerpoint/2010/main" val="947948347"/>
      </p:ext>
    </p:extLst>
  </p:cSld>
  <p:clrMapOvr>
    <a:masterClrMapping/>
  </p:clrMapOvr>
  <p:transition>
    <p:push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572560" cy="6858000"/>
          </a:xfrm>
        </p:spPr>
        <p:txBody>
          <a:bodyPr>
            <a:normAutofit/>
          </a:bodyPr>
          <a:lstStyle/>
          <a:p>
            <a:pPr marL="182563" indent="-46038">
              <a:buNone/>
            </a:pPr>
            <a:r>
              <a:rPr lang="id-ID" b="1" dirty="0" smtClean="0"/>
              <a:t>F. PEKERJAAN DAN PEKERJA : </a:t>
            </a:r>
          </a:p>
          <a:p>
            <a:pPr marL="182563" indent="-46038">
              <a:buNone/>
            </a:pPr>
            <a:r>
              <a:rPr lang="id-ID" b="1" dirty="0" smtClean="0"/>
              <a:t>Unsur- unsur PEKERJAAN (profesi) dalam arti hukum:</a:t>
            </a:r>
          </a:p>
          <a:p>
            <a:pPr marL="650875" indent="-514350">
              <a:buAutoNum type="arabicParenR"/>
            </a:pPr>
            <a:r>
              <a:rPr lang="id-ID" b="1" dirty="0" smtClean="0"/>
              <a:t>Perbuatan atau kegiatan;</a:t>
            </a:r>
          </a:p>
          <a:p>
            <a:pPr marL="650875" indent="-514350">
              <a:buAutoNum type="arabicParenR"/>
            </a:pPr>
            <a:r>
              <a:rPr lang="id-ID" b="1" dirty="0" smtClean="0"/>
              <a:t>Terus menerus;</a:t>
            </a:r>
          </a:p>
          <a:p>
            <a:pPr marL="650875" indent="-514350">
              <a:buAutoNum type="arabicParenR"/>
            </a:pPr>
            <a:r>
              <a:rPr lang="id-ID" b="1" dirty="0" smtClean="0"/>
              <a:t>Terang- terangan;</a:t>
            </a:r>
          </a:p>
          <a:p>
            <a:pPr marL="650875" indent="-514350">
              <a:buAutoNum type="arabicParenR"/>
            </a:pPr>
            <a:r>
              <a:rPr lang="id-ID" b="1" dirty="0" smtClean="0"/>
              <a:t>Kualitas tertentu;</a:t>
            </a:r>
          </a:p>
          <a:p>
            <a:pPr marL="650875" indent="-514350">
              <a:buAutoNum type="arabicParenR"/>
            </a:pPr>
            <a:r>
              <a:rPr lang="id-ID" b="1" dirty="0" smtClean="0"/>
              <a:t>Penghasilan;</a:t>
            </a:r>
          </a:p>
          <a:p>
            <a:pPr marL="136525" indent="0">
              <a:buNone/>
            </a:pPr>
            <a:endParaRPr lang="id-ID" b="1" dirty="0"/>
          </a:p>
          <a:p>
            <a:pPr marL="136525" indent="0">
              <a:buNone/>
            </a:pPr>
            <a:r>
              <a:rPr lang="id-ID" b="1" dirty="0" smtClean="0"/>
              <a:t>PEKERJA:</a:t>
            </a:r>
          </a:p>
          <a:p>
            <a:pPr marL="136525" indent="0">
              <a:buNone/>
            </a:pPr>
            <a:r>
              <a:rPr lang="id-ID" b="1" dirty="0" smtClean="0"/>
              <a:t>Orang yang menjalankan pekerjaan</a:t>
            </a:r>
          </a:p>
        </p:txBody>
      </p:sp>
    </p:spTree>
    <p:extLst>
      <p:ext uri="{BB962C8B-B14F-4D97-AF65-F5344CB8AC3E}">
        <p14:creationId xmlns:p14="http://schemas.microsoft.com/office/powerpoint/2010/main" val="606240389"/>
      </p:ext>
    </p:extLst>
  </p:cSld>
  <p:clrMapOvr>
    <a:masterClrMapping/>
  </p:clrMapOvr>
  <p:transition>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285720" y="357166"/>
            <a:ext cx="8858280" cy="6500834"/>
          </a:xfrm>
        </p:spPr>
        <p:txBody>
          <a:bodyPr/>
          <a:lstStyle/>
          <a:p>
            <a:pPr marL="514350" lvl="0" indent="-514350" algn="ctr" fontAlgn="base">
              <a:spcBef>
                <a:spcPct val="0"/>
              </a:spcBef>
              <a:spcAft>
                <a:spcPct val="0"/>
              </a:spcAft>
              <a:buClrTx/>
              <a:buSzTx/>
              <a:buAutoNum type="alphaUcPeriod"/>
              <a:tabLst>
                <a:tab pos="5486400" algn="r"/>
              </a:tabLst>
            </a:pPr>
            <a:r>
              <a:rPr lang="id-ID" b="1" dirty="0" smtClean="0">
                <a:solidFill>
                  <a:srgbClr val="000000"/>
                </a:solidFill>
                <a:latin typeface="Arial" pitchFamily="34" charset="0"/>
                <a:ea typeface="Times New Roman" pitchFamily="18" charset="0"/>
                <a:cs typeface="Arial" pitchFamily="34" charset="0"/>
              </a:rPr>
              <a:t>PERUSAHAAN</a:t>
            </a:r>
          </a:p>
          <a:p>
            <a:pPr marL="228600" lvl="0" indent="-228600" algn="ctr" fontAlgn="base">
              <a:spcBef>
                <a:spcPct val="0"/>
              </a:spcBef>
              <a:spcAft>
                <a:spcPct val="0"/>
              </a:spcAft>
              <a:buClrTx/>
              <a:buSzTx/>
              <a:buAutoNum type="alphaUcPeriod"/>
              <a:tabLst>
                <a:tab pos="5486400" algn="r"/>
              </a:tabLst>
            </a:pP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1.  UU WDP” : Perusahaan adalah setiap: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a.  bentuk usaha yang menjalankan,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b. setiap jenis usaha yang,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c. bersifat tetap, terus-menerus, dan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d. didirikan, berusaha, dan berkedudukan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dalam wilayah negara Indonesia,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e. tujuan memperoleh keuntungan dan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atau laba.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2.  Perusahaan meliputi bentuk usaha dan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kegiatan usaha.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3.  Aturan hukum yang mengatur  bentuk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usaha dan kegiatan usaha disebut hukum  </a:t>
            </a:r>
            <a:endParaRPr lang="id-ID" sz="1000" dirty="0" smtClean="0">
              <a:latin typeface="Arial" pitchFamily="34" charset="0"/>
              <a:cs typeface="Arial" pitchFamily="34" charset="0"/>
            </a:endParaRPr>
          </a:p>
          <a:p>
            <a:pPr marL="0" lvl="0" indent="0" algn="just" eaLnBrk="0" fontAlgn="base" hangingPunct="0">
              <a:spcBef>
                <a:spcPct val="0"/>
              </a:spcBef>
              <a:spcAft>
                <a:spcPct val="0"/>
              </a:spcAft>
              <a:buClrTx/>
              <a:buSzTx/>
              <a:buNone/>
              <a:tabLst>
                <a:tab pos="5486400" algn="r"/>
              </a:tabLst>
            </a:pPr>
            <a:r>
              <a:rPr lang="id-ID" dirty="0" smtClean="0">
                <a:solidFill>
                  <a:srgbClr val="000000"/>
                </a:solidFill>
                <a:latin typeface="Arial" pitchFamily="34" charset="0"/>
                <a:ea typeface="Times New Roman" pitchFamily="18" charset="0"/>
                <a:cs typeface="Arial" pitchFamily="34" charset="0"/>
              </a:rPr>
              <a:t>     perusahaan (</a:t>
            </a:r>
            <a:r>
              <a:rPr lang="id-ID" i="1" dirty="0" smtClean="0">
                <a:solidFill>
                  <a:srgbClr val="000000"/>
                </a:solidFill>
                <a:latin typeface="Arial" pitchFamily="34" charset="0"/>
                <a:ea typeface="Times New Roman" pitchFamily="18" charset="0"/>
                <a:cs typeface="Arial" pitchFamily="34" charset="0"/>
              </a:rPr>
              <a:t>enterprise law)</a:t>
            </a:r>
            <a:r>
              <a:rPr lang="id-ID" dirty="0" smtClean="0">
                <a:solidFill>
                  <a:srgbClr val="000000"/>
                </a:solidFill>
                <a:latin typeface="Arial" pitchFamily="34" charset="0"/>
                <a:ea typeface="Times New Roman" pitchFamily="18" charset="0"/>
                <a:cs typeface="Arial" pitchFamily="34" charset="0"/>
              </a:rPr>
              <a:t>.</a:t>
            </a:r>
            <a:endParaRPr lang="id-ID" sz="2400" dirty="0" smtClean="0">
              <a:latin typeface="Arial" pitchFamily="34" charset="0"/>
              <a:cs typeface="Arial" pitchFamily="34" charset="0"/>
            </a:endParaRPr>
          </a:p>
          <a:p>
            <a:pPr marL="609600" indent="-609600" algn="ctr" eaLnBrk="1" hangingPunct="1">
              <a:lnSpc>
                <a:spcPct val="90000"/>
              </a:lnSpc>
              <a:buFontTx/>
              <a:buNone/>
            </a:pPr>
            <a:endParaRPr lang="en-US" sz="2800" dirty="0" smtClean="0"/>
          </a:p>
        </p:txBody>
      </p:sp>
    </p:spTree>
  </p:cSld>
  <p:clrMapOvr>
    <a:masterClrMapping/>
  </p:clrMapOvr>
  <p:transition>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0" y="214290"/>
            <a:ext cx="9144000" cy="6643710"/>
          </a:xfrm>
        </p:spPr>
        <p:txBody>
          <a:bodyPr>
            <a:normAutofit lnSpcReduction="10000"/>
          </a:bodyPr>
          <a:lstStyle/>
          <a:p>
            <a:pPr algn="ctr">
              <a:buNone/>
            </a:pPr>
            <a:r>
              <a:rPr lang="id-ID" b="1" dirty="0" smtClean="0">
                <a:solidFill>
                  <a:schemeClr val="bg1"/>
                </a:solidFill>
              </a:rPr>
              <a:t>BENB.  BENTUK DAN KEGIATAN USAHA </a:t>
            </a:r>
            <a:endParaRPr lang="id-ID" dirty="0" smtClean="0">
              <a:solidFill>
                <a:schemeClr val="bg1"/>
              </a:solidFill>
            </a:endParaRPr>
          </a:p>
          <a:p>
            <a:pPr>
              <a:buNone/>
            </a:pPr>
            <a:r>
              <a:rPr lang="id-ID" b="1" dirty="0" smtClean="0">
                <a:solidFill>
                  <a:schemeClr val="bg1"/>
                </a:solidFill>
              </a:rPr>
              <a:t>1.  Bentuk usaha adalah organisasi usaha  </a:t>
            </a:r>
            <a:endParaRPr lang="id-ID" dirty="0" smtClean="0">
              <a:solidFill>
                <a:schemeClr val="bg1"/>
              </a:solidFill>
            </a:endParaRPr>
          </a:p>
          <a:p>
            <a:pPr>
              <a:buNone/>
            </a:pPr>
            <a:r>
              <a:rPr lang="id-ID" b="1" dirty="0" smtClean="0">
                <a:solidFill>
                  <a:schemeClr val="bg1"/>
                </a:solidFill>
              </a:rPr>
              <a:t>     atau badan usaha yang menjadi wadah </a:t>
            </a:r>
            <a:endParaRPr lang="id-ID" dirty="0" smtClean="0">
              <a:solidFill>
                <a:schemeClr val="bg1"/>
              </a:solidFill>
            </a:endParaRPr>
          </a:p>
          <a:p>
            <a:pPr>
              <a:buNone/>
            </a:pPr>
            <a:r>
              <a:rPr lang="id-ID" b="1" dirty="0" smtClean="0">
                <a:solidFill>
                  <a:schemeClr val="bg1"/>
                </a:solidFill>
              </a:rPr>
              <a:t>     penggerak setiap jenis kegiatan usaha, </a:t>
            </a:r>
            <a:endParaRPr lang="id-ID" dirty="0" smtClean="0">
              <a:solidFill>
                <a:schemeClr val="bg1"/>
              </a:solidFill>
            </a:endParaRPr>
          </a:p>
          <a:p>
            <a:pPr>
              <a:buNone/>
            </a:pPr>
            <a:r>
              <a:rPr lang="id-ID" b="1" dirty="0" smtClean="0">
                <a:solidFill>
                  <a:schemeClr val="bg1"/>
                </a:solidFill>
              </a:rPr>
              <a:t> AA    yang disebut perusahaan. </a:t>
            </a:r>
            <a:endParaRPr lang="id-ID" dirty="0" smtClean="0">
              <a:solidFill>
                <a:schemeClr val="bg1"/>
              </a:solidFill>
            </a:endParaRPr>
          </a:p>
          <a:p>
            <a:pPr>
              <a:buNone/>
            </a:pPr>
            <a:r>
              <a:rPr lang="id-ID" b="1" dirty="0" smtClean="0">
                <a:solidFill>
                  <a:schemeClr val="bg1"/>
                </a:solidFill>
              </a:rPr>
              <a:t>== au </a:t>
            </a:r>
            <a:r>
              <a:rPr lang="id-ID" b="1" i="1" dirty="0" smtClean="0">
                <a:solidFill>
                  <a:schemeClr val="bg1"/>
                </a:solidFill>
              </a:rPr>
              <a:t>enterprise,  </a:t>
            </a:r>
            <a:endParaRPr lang="id-ID" dirty="0" smtClean="0">
              <a:solidFill>
                <a:schemeClr val="bg1"/>
              </a:solidFill>
            </a:endParaRPr>
          </a:p>
          <a:p>
            <a:pPr>
              <a:buNone/>
            </a:pPr>
            <a:r>
              <a:rPr lang="id-ID" b="1" i="1" dirty="0" smtClean="0">
                <a:solidFill>
                  <a:schemeClr val="bg1"/>
                </a:solidFill>
              </a:rPr>
              <a:t>     at</a:t>
            </a:r>
            <a:endParaRPr lang="id-ID" dirty="0" smtClean="0">
              <a:solidFill>
                <a:schemeClr val="bg1"/>
              </a:solidFill>
            </a:endParaRPr>
          </a:p>
          <a:p>
            <a:pPr>
              <a:buNone/>
            </a:pPr>
            <a:r>
              <a:rPr lang="id-ID" b="1" dirty="0" smtClean="0">
                <a:solidFill>
                  <a:schemeClr val="bg1"/>
                </a:solidFill>
              </a:rPr>
              <a:t>3. Bentuk hukum perusahaan diatur/diakui </a:t>
            </a:r>
            <a:endParaRPr lang="id-ID" dirty="0" smtClean="0">
              <a:solidFill>
                <a:schemeClr val="bg1"/>
              </a:solidFill>
            </a:endParaRPr>
          </a:p>
          <a:p>
            <a:pPr>
              <a:buNone/>
            </a:pPr>
            <a:r>
              <a:rPr lang="id-ID" b="1" dirty="0" smtClean="0">
                <a:solidFill>
                  <a:schemeClr val="bg1"/>
                </a:solidFill>
              </a:rPr>
              <a:t>    oleh undang-undang, baik  perseorangan, </a:t>
            </a:r>
            <a:endParaRPr lang="id-ID" dirty="0" smtClean="0">
              <a:solidFill>
                <a:schemeClr val="bg1"/>
              </a:solidFill>
            </a:endParaRPr>
          </a:p>
          <a:p>
            <a:pPr>
              <a:buNone/>
            </a:pPr>
            <a:r>
              <a:rPr lang="id-ID" b="1" dirty="0" smtClean="0">
                <a:solidFill>
                  <a:schemeClr val="bg1"/>
                </a:solidFill>
              </a:rPr>
              <a:t>    persekutuan, atau badan hukum. </a:t>
            </a:r>
            <a:endParaRPr lang="id-ID" dirty="0" smtClean="0">
              <a:solidFill>
                <a:schemeClr val="bg1"/>
              </a:solidFill>
            </a:endParaRPr>
          </a:p>
          <a:p>
            <a:pPr>
              <a:buNone/>
            </a:pPr>
            <a:r>
              <a:rPr lang="id-ID" b="1" dirty="0" smtClean="0">
                <a:solidFill>
                  <a:schemeClr val="bg1"/>
                </a:solidFill>
              </a:rPr>
              <a:t>4. Perusahaan perseorangan, misalnya peru-  </a:t>
            </a:r>
            <a:endParaRPr lang="id-ID" dirty="0" smtClean="0">
              <a:solidFill>
                <a:schemeClr val="bg1"/>
              </a:solidFill>
            </a:endParaRPr>
          </a:p>
          <a:p>
            <a:pPr>
              <a:buNone/>
            </a:pPr>
            <a:r>
              <a:rPr lang="id-ID" b="1" dirty="0" smtClean="0">
                <a:solidFill>
                  <a:schemeClr val="bg1"/>
                </a:solidFill>
              </a:rPr>
              <a:t>    sahaan otobis (PO), Perusahaan  dagang </a:t>
            </a:r>
            <a:endParaRPr lang="id-ID" dirty="0" smtClean="0">
              <a:solidFill>
                <a:schemeClr val="bg1"/>
              </a:solidFill>
            </a:endParaRPr>
          </a:p>
          <a:p>
            <a:pPr>
              <a:buNone/>
            </a:pPr>
            <a:r>
              <a:rPr lang="id-ID" b="1" dirty="0" smtClean="0">
                <a:solidFill>
                  <a:schemeClr val="bg1"/>
                </a:solidFill>
              </a:rPr>
              <a:t>    (PD), perusahaan persekutuan (firma, CV), </a:t>
            </a:r>
            <a:endParaRPr lang="id-ID" dirty="0" smtClean="0">
              <a:solidFill>
                <a:schemeClr val="bg1"/>
              </a:solidFill>
            </a:endParaRPr>
          </a:p>
          <a:p>
            <a:pPr>
              <a:buNone/>
            </a:pPr>
            <a:r>
              <a:rPr lang="id-ID" b="1" dirty="0" smtClean="0">
                <a:solidFill>
                  <a:schemeClr val="bg1"/>
                </a:solidFill>
              </a:rPr>
              <a:t>     perusahaan badan hukum (PT, Persero, </a:t>
            </a:r>
            <a:endParaRPr lang="id-ID" dirty="0" smtClean="0">
              <a:solidFill>
                <a:schemeClr val="bg1"/>
              </a:solidFill>
            </a:endParaRPr>
          </a:p>
          <a:p>
            <a:pPr>
              <a:buNone/>
            </a:pPr>
            <a:r>
              <a:rPr lang="id-ID" b="1" dirty="0" smtClean="0">
                <a:solidFill>
                  <a:schemeClr val="bg1"/>
                </a:solidFill>
              </a:rPr>
              <a:t>     Koperasi, Perum).                                            </a:t>
            </a:r>
            <a:endParaRPr lang="id-ID" dirty="0" smtClean="0">
              <a:solidFill>
                <a:schemeClr val="bg1"/>
              </a:solidFill>
            </a:endParaRPr>
          </a:p>
          <a:p>
            <a:pPr marL="0" indent="0" eaLnBrk="1" hangingPunct="1">
              <a:buClr>
                <a:schemeClr val="tx1"/>
              </a:buClr>
              <a:buFontTx/>
              <a:buNone/>
            </a:pPr>
            <a:endParaRPr lang="en-US" dirty="0" smtClean="0"/>
          </a:p>
        </p:txBody>
      </p:sp>
      <p:sp>
        <p:nvSpPr>
          <p:cNvPr id="3" name="Rectangle 3"/>
          <p:cNvSpPr txBox="1">
            <a:spLocks noChangeArrowheads="1"/>
          </p:cNvSpPr>
          <p:nvPr/>
        </p:nvSpPr>
        <p:spPr>
          <a:xfrm>
            <a:off x="285720" y="357166"/>
            <a:ext cx="8858280" cy="6500834"/>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fontAlgn="base">
              <a:spcBef>
                <a:spcPct val="0"/>
              </a:spcBef>
              <a:spcAft>
                <a:spcPct val="0"/>
              </a:spcAft>
              <a:buClrTx/>
              <a:buSzTx/>
              <a:buNone/>
              <a:tabLst>
                <a:tab pos="5486400" algn="r"/>
              </a:tabLst>
            </a:pPr>
            <a:r>
              <a:rPr lang="id-ID" b="1" dirty="0" smtClean="0">
                <a:solidFill>
                  <a:srgbClr val="000000"/>
                </a:solidFill>
                <a:latin typeface="Arial" pitchFamily="34" charset="0"/>
                <a:ea typeface="Times New Roman" pitchFamily="18" charset="0"/>
                <a:cs typeface="Arial" pitchFamily="34" charset="0"/>
              </a:rPr>
              <a:t>B. LINGKUP HK PERUSAHAAN </a:t>
            </a:r>
          </a:p>
          <a:p>
            <a:pPr marL="228600" indent="-228600" algn="ctr" fontAlgn="base">
              <a:spcBef>
                <a:spcPct val="0"/>
              </a:spcBef>
              <a:spcAft>
                <a:spcPct val="0"/>
              </a:spcAft>
              <a:buClrTx/>
              <a:buSzTx/>
              <a:buFont typeface="Wingdings 3"/>
              <a:buAutoNum type="alphaUcPeriod"/>
              <a:tabLst>
                <a:tab pos="5486400" algn="r"/>
              </a:tabLst>
            </a:pPr>
            <a:endParaRPr lang="id-ID" sz="1000" dirty="0" smtClean="0">
              <a:latin typeface="Arial" pitchFamily="34" charset="0"/>
              <a:cs typeface="Arial" pitchFamily="34" charset="0"/>
            </a:endParaRPr>
          </a:p>
          <a:p>
            <a:pPr marL="0" indent="0" algn="just" eaLnBrk="0" fontAlgn="base" hangingPunct="0">
              <a:spcBef>
                <a:spcPct val="0"/>
              </a:spcBef>
              <a:spcAft>
                <a:spcPct val="0"/>
              </a:spcAft>
              <a:buClrTx/>
              <a:buSzTx/>
              <a:buFont typeface="Wingdings 3"/>
              <a:buNone/>
              <a:tabLst>
                <a:tab pos="5486400" algn="r"/>
              </a:tabLst>
            </a:pPr>
            <a:endParaRPr lang="id-ID" dirty="0">
              <a:solidFill>
                <a:srgbClr val="000000"/>
              </a:solidFill>
              <a:latin typeface="Arial" pitchFamily="34" charset="0"/>
              <a:cs typeface="Arial" pitchFamily="34" charset="0"/>
            </a:endParaRPr>
          </a:p>
          <a:p>
            <a:pPr marL="0" indent="0" algn="just" eaLnBrk="0" fontAlgn="base" hangingPunct="0">
              <a:spcBef>
                <a:spcPct val="0"/>
              </a:spcBef>
              <a:spcAft>
                <a:spcPct val="0"/>
              </a:spcAft>
              <a:buClrTx/>
              <a:buSzTx/>
              <a:buFont typeface="Wingdings 3"/>
              <a:buNone/>
              <a:tabLst>
                <a:tab pos="5486400" algn="r"/>
              </a:tabLst>
            </a:pPr>
            <a:endParaRPr lang="id-ID" sz="2800" dirty="0" smtClean="0">
              <a:solidFill>
                <a:srgbClr val="000000"/>
              </a:solidFill>
              <a:latin typeface="Arial" pitchFamily="34" charset="0"/>
              <a:cs typeface="Arial" pitchFamily="34" charset="0"/>
            </a:endParaRPr>
          </a:p>
          <a:p>
            <a:pPr marL="0" indent="0" algn="just" eaLnBrk="0" fontAlgn="base" hangingPunct="0">
              <a:spcBef>
                <a:spcPct val="0"/>
              </a:spcBef>
              <a:spcAft>
                <a:spcPct val="0"/>
              </a:spcAft>
              <a:buClrTx/>
              <a:buSzTx/>
              <a:buNone/>
              <a:tabLst>
                <a:tab pos="5486400" algn="r"/>
              </a:tabLst>
            </a:pPr>
            <a:r>
              <a:rPr lang="id-ID" sz="2800" dirty="0" smtClean="0">
                <a:solidFill>
                  <a:srgbClr val="000000"/>
                </a:solidFill>
                <a:latin typeface="Arial" pitchFamily="34" charset="0"/>
                <a:cs typeface="Arial" pitchFamily="34" charset="0"/>
              </a:rPr>
              <a:t>1.  BENTUK USAHA:---</a:t>
            </a:r>
            <a:r>
              <a:rPr lang="id-ID" sz="2800" dirty="0" smtClean="0">
                <a:solidFill>
                  <a:srgbClr val="000000"/>
                </a:solidFill>
                <a:latin typeface="Arial" pitchFamily="34" charset="0"/>
                <a:cs typeface="Arial" pitchFamily="34" charset="0"/>
                <a:sym typeface="Wingdings" panose="05000000000000000000" pitchFamily="2" charset="2"/>
              </a:rPr>
              <a:t> </a:t>
            </a:r>
          </a:p>
          <a:p>
            <a:pPr marL="457200" indent="-457200" algn="just" eaLnBrk="0" fontAlgn="base" hangingPunct="0">
              <a:spcBef>
                <a:spcPct val="0"/>
              </a:spcBef>
              <a:spcAft>
                <a:spcPct val="0"/>
              </a:spcAft>
              <a:buClrTx/>
              <a:buSzTx/>
              <a:buFontTx/>
              <a:buChar char="-"/>
              <a:tabLst>
                <a:tab pos="5486400" algn="r"/>
              </a:tabLst>
            </a:pPr>
            <a:r>
              <a:rPr lang="id-ID" sz="2800" dirty="0" smtClean="0">
                <a:solidFill>
                  <a:srgbClr val="000000"/>
                </a:solidFill>
                <a:latin typeface="Arial" pitchFamily="34" charset="0"/>
                <a:cs typeface="Arial" pitchFamily="34" charset="0"/>
                <a:sym typeface="Wingdings" panose="05000000000000000000" pitchFamily="2" charset="2"/>
              </a:rPr>
              <a:t>LEMBAGANYA : wadah utk menjalankan keg usaha</a:t>
            </a:r>
          </a:p>
          <a:p>
            <a:pPr marL="457200" indent="-457200" algn="just" eaLnBrk="0" fontAlgn="base" hangingPunct="0">
              <a:spcBef>
                <a:spcPct val="0"/>
              </a:spcBef>
              <a:spcAft>
                <a:spcPct val="0"/>
              </a:spcAft>
              <a:buClrTx/>
              <a:buSzTx/>
              <a:buFontTx/>
              <a:buChar char="-"/>
              <a:tabLst>
                <a:tab pos="5486400" algn="r"/>
              </a:tabLst>
            </a:pPr>
            <a:r>
              <a:rPr lang="id-ID" sz="2800" dirty="0" smtClean="0">
                <a:solidFill>
                  <a:srgbClr val="000000"/>
                </a:solidFill>
                <a:latin typeface="Arial" pitchFamily="34" charset="0"/>
                <a:cs typeface="Arial" pitchFamily="34" charset="0"/>
                <a:sym typeface="Wingdings" panose="05000000000000000000" pitchFamily="2" charset="2"/>
              </a:rPr>
              <a:t>Disebut dg : BENTUK HK PERUSAHAAN</a:t>
            </a:r>
          </a:p>
          <a:p>
            <a:pPr marL="457200" indent="-457200" algn="just" eaLnBrk="0" fontAlgn="base" hangingPunct="0">
              <a:spcBef>
                <a:spcPct val="0"/>
              </a:spcBef>
              <a:spcAft>
                <a:spcPct val="0"/>
              </a:spcAft>
              <a:buClrTx/>
              <a:buSzTx/>
              <a:buFontTx/>
              <a:buChar char="-"/>
              <a:tabLst>
                <a:tab pos="5486400" algn="r"/>
              </a:tabLst>
            </a:pPr>
            <a:r>
              <a:rPr lang="id-ID" sz="2800" dirty="0" smtClean="0">
                <a:solidFill>
                  <a:srgbClr val="000000"/>
                </a:solidFill>
                <a:latin typeface="Arial" pitchFamily="34" charset="0"/>
                <a:cs typeface="Arial" pitchFamily="34" charset="0"/>
                <a:sym typeface="Wingdings" panose="05000000000000000000" pitchFamily="2" charset="2"/>
              </a:rPr>
              <a:t>Bhs Inggris : company, interprise, corporation</a:t>
            </a:r>
          </a:p>
          <a:p>
            <a:pPr marL="457200" indent="-457200" algn="just" eaLnBrk="0" fontAlgn="base" hangingPunct="0">
              <a:spcBef>
                <a:spcPct val="0"/>
              </a:spcBef>
              <a:spcAft>
                <a:spcPct val="0"/>
              </a:spcAft>
              <a:buClrTx/>
              <a:buSzTx/>
              <a:buFontTx/>
              <a:buChar char="-"/>
              <a:tabLst>
                <a:tab pos="5486400" algn="r"/>
              </a:tabLst>
            </a:pPr>
            <a:r>
              <a:rPr lang="id-ID" sz="2800" dirty="0" smtClean="0">
                <a:solidFill>
                  <a:srgbClr val="000000"/>
                </a:solidFill>
                <a:latin typeface="Arial" pitchFamily="34" charset="0"/>
                <a:cs typeface="Arial" pitchFamily="34" charset="0"/>
                <a:sym typeface="Wingdings" panose="05000000000000000000" pitchFamily="2" charset="2"/>
              </a:rPr>
              <a:t>Diakui oleh undang- undang</a:t>
            </a:r>
          </a:p>
          <a:p>
            <a:pPr marL="457200" indent="-457200" algn="just" eaLnBrk="0" fontAlgn="base" hangingPunct="0">
              <a:spcBef>
                <a:spcPct val="0"/>
              </a:spcBef>
              <a:spcAft>
                <a:spcPct val="0"/>
              </a:spcAft>
              <a:buClrTx/>
              <a:buSzTx/>
              <a:buFontTx/>
              <a:buChar char="-"/>
              <a:tabLst>
                <a:tab pos="5486400" algn="r"/>
              </a:tabLst>
            </a:pPr>
            <a:r>
              <a:rPr lang="id-ID" sz="2800" dirty="0" smtClean="0">
                <a:solidFill>
                  <a:srgbClr val="000000"/>
                </a:solidFill>
                <a:latin typeface="Arial" pitchFamily="34" charset="0"/>
                <a:cs typeface="Arial" pitchFamily="34" charset="0"/>
                <a:sym typeface="Wingdings" panose="05000000000000000000" pitchFamily="2" charset="2"/>
              </a:rPr>
              <a:t>Bentuknya: perseorangan; persekutuan badan hk dan persekutuan bukan badan hukum</a:t>
            </a:r>
          </a:p>
          <a:p>
            <a:pPr marL="0" indent="0" algn="just" eaLnBrk="0" fontAlgn="base" hangingPunct="0">
              <a:spcBef>
                <a:spcPct val="0"/>
              </a:spcBef>
              <a:spcAft>
                <a:spcPct val="0"/>
              </a:spcAft>
              <a:buClrTx/>
              <a:buSzTx/>
              <a:buNone/>
              <a:tabLst>
                <a:tab pos="5486400" algn="r"/>
              </a:tabLst>
            </a:pPr>
            <a:r>
              <a:rPr lang="id-ID" sz="2800" dirty="0" smtClean="0">
                <a:solidFill>
                  <a:srgbClr val="000000"/>
                </a:solidFill>
                <a:latin typeface="Arial" pitchFamily="34" charset="0"/>
                <a:cs typeface="Arial" pitchFamily="34" charset="0"/>
              </a:rPr>
              <a:t>                      </a:t>
            </a:r>
          </a:p>
          <a:p>
            <a:pPr marL="0" indent="0" algn="just" eaLnBrk="0" fontAlgn="base" hangingPunct="0">
              <a:spcBef>
                <a:spcPct val="0"/>
              </a:spcBef>
              <a:spcAft>
                <a:spcPct val="0"/>
              </a:spcAft>
              <a:buClrTx/>
              <a:buSzTx/>
              <a:buNone/>
              <a:tabLst>
                <a:tab pos="5486400" algn="r"/>
              </a:tabLst>
            </a:pPr>
            <a:endParaRPr lang="en-US" sz="2800" dirty="0" smtClean="0"/>
          </a:p>
        </p:txBody>
      </p:sp>
    </p:spTree>
  </p:cSld>
  <p:clrMapOvr>
    <a:masterClrMapping/>
  </p:clrMapOvr>
  <p:transition>
    <p:push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214282" y="0"/>
            <a:ext cx="8929718" cy="6858000"/>
          </a:xfrm>
        </p:spPr>
        <p:txBody>
          <a:bodyPr>
            <a:noAutofit/>
          </a:bodyPr>
          <a:lstStyle/>
          <a:p>
            <a:pPr marL="594360" indent="-457200" algn="ctr">
              <a:buNone/>
            </a:pPr>
            <a:r>
              <a:rPr lang="id-ID" sz="2000" b="1" dirty="0" smtClean="0"/>
              <a:t>2. KEGIATAN USAHA</a:t>
            </a:r>
            <a:r>
              <a:rPr lang="id-ID" sz="2000" dirty="0" smtClean="0"/>
              <a:t>   </a:t>
            </a:r>
          </a:p>
          <a:p>
            <a:pPr marL="594360" indent="-457200" algn="ctr">
              <a:buNone/>
            </a:pPr>
            <a:r>
              <a:rPr lang="id-ID" sz="2000" dirty="0" smtClean="0"/>
              <a:t>      </a:t>
            </a:r>
          </a:p>
          <a:p>
            <a:pPr marL="271463" indent="-271463" algn="just">
              <a:buNone/>
              <a:tabLst>
                <a:tab pos="271463" algn="l"/>
              </a:tabLst>
            </a:pPr>
            <a:r>
              <a:rPr lang="id-ID" sz="2000" b="1" dirty="0" smtClean="0"/>
              <a:t>- Usaha adalah setiap kegiatan apapun dlm bidang perekonomian, yang dilakukan oleh setiap pengusaha dengan tujuan memperoleh keuntungan dan/atau laba. </a:t>
            </a:r>
          </a:p>
          <a:p>
            <a:pPr marL="271463" indent="-271463" algn="just">
              <a:buNone/>
              <a:tabLst>
                <a:tab pos="271463" algn="l"/>
              </a:tabLst>
            </a:pPr>
            <a:endParaRPr lang="id-ID" sz="2000" dirty="0"/>
          </a:p>
          <a:p>
            <a:pPr marL="271463" indent="-271463" algn="just">
              <a:buNone/>
              <a:tabLst>
                <a:tab pos="271463" algn="l"/>
              </a:tabLst>
            </a:pPr>
            <a:r>
              <a:rPr lang="id-ID" sz="2000" b="1" dirty="0" smtClean="0"/>
              <a:t>-  Bahasa Inggris kegiatan usaha </a:t>
            </a:r>
            <a:endParaRPr lang="id-ID" sz="2000" dirty="0" smtClean="0"/>
          </a:p>
          <a:p>
            <a:pPr marL="271463" indent="-271463" algn="just">
              <a:buNone/>
              <a:tabLst>
                <a:tab pos="271463" algn="l"/>
              </a:tabLst>
            </a:pPr>
            <a:r>
              <a:rPr lang="id-ID" sz="2000" b="1" dirty="0" smtClean="0"/>
              <a:t>    disebut  </a:t>
            </a:r>
            <a:r>
              <a:rPr lang="id-ID" sz="2000" b="1" i="1" dirty="0" smtClean="0"/>
              <a:t>business. s</a:t>
            </a:r>
            <a:r>
              <a:rPr lang="id-ID" sz="2000" b="1" dirty="0" smtClean="0"/>
              <a:t>uatu  kegiatan dapat disebut usaha dalam arti hukum perusahaan apabila memenuhi  unsur-unsur berikut ini:</a:t>
            </a:r>
            <a:endParaRPr lang="id-ID" sz="2000" dirty="0" smtClean="0"/>
          </a:p>
          <a:p>
            <a:pPr marL="271463" indent="-271463" algn="just">
              <a:buNone/>
              <a:tabLst>
                <a:tab pos="271463" algn="l"/>
              </a:tabLst>
            </a:pPr>
            <a:r>
              <a:rPr lang="id-ID" sz="2000" b="1" dirty="0" smtClean="0"/>
              <a:t>     a. dalam bidang perekonomian;</a:t>
            </a:r>
            <a:endParaRPr lang="id-ID" sz="2000" dirty="0" smtClean="0"/>
          </a:p>
          <a:p>
            <a:pPr marL="271463" indent="-271463" algn="just">
              <a:buNone/>
              <a:tabLst>
                <a:tab pos="271463" algn="l"/>
              </a:tabLst>
            </a:pPr>
            <a:r>
              <a:rPr lang="id-ID" sz="2000" b="1" dirty="0" smtClean="0"/>
              <a:t>     b. dilakukan oleh pengusaha;</a:t>
            </a:r>
            <a:endParaRPr lang="id-ID" sz="2000" dirty="0" smtClean="0"/>
          </a:p>
          <a:p>
            <a:pPr marL="271463" indent="-271463" algn="just">
              <a:buNone/>
              <a:tabLst>
                <a:tab pos="271463" algn="l"/>
              </a:tabLst>
            </a:pPr>
            <a:r>
              <a:rPr lang="id-ID" sz="2000" b="1" dirty="0" smtClean="0"/>
              <a:t>     c. tujuan memperoleh keuntungan dan atau laba.</a:t>
            </a:r>
          </a:p>
          <a:p>
            <a:pPr marL="271463" indent="-271463" algn="just">
              <a:buNone/>
              <a:tabLst>
                <a:tab pos="271463" algn="l"/>
              </a:tabLst>
            </a:pPr>
            <a:endParaRPr lang="id-ID" sz="2000" dirty="0" smtClean="0"/>
          </a:p>
          <a:p>
            <a:pPr marL="342900" indent="-342900" algn="just">
              <a:buFontTx/>
              <a:buChar char="-"/>
              <a:tabLst>
                <a:tab pos="271463" algn="l"/>
              </a:tabLst>
            </a:pPr>
            <a:r>
              <a:rPr lang="id-ID" sz="2000" b="1" dirty="0" smtClean="0"/>
              <a:t>Jika kegiatan itu bukan dilakukan oleh   pengusaha, melainkan  oleh pekerja maka kegiatan itu disebut pekerjaan, bukan  usaha. </a:t>
            </a:r>
          </a:p>
          <a:p>
            <a:pPr marL="342900" indent="-342900" algn="just">
              <a:buFontTx/>
              <a:buChar char="-"/>
              <a:tabLst>
                <a:tab pos="271463" algn="l"/>
              </a:tabLst>
            </a:pPr>
            <a:endParaRPr lang="id-ID" sz="2000" b="1" dirty="0" smtClean="0"/>
          </a:p>
          <a:p>
            <a:pPr marL="342900" indent="-342900" algn="just">
              <a:buFontTx/>
              <a:buChar char="-"/>
              <a:tabLst>
                <a:tab pos="271463" algn="l"/>
              </a:tabLst>
            </a:pPr>
            <a:r>
              <a:rPr lang="id-ID" sz="2000" b="1" dirty="0" smtClean="0"/>
              <a:t>Kegiatan </a:t>
            </a:r>
            <a:r>
              <a:rPr lang="id-ID" sz="2000" b="1" dirty="0"/>
              <a:t>usaha meliputi bidang perindustrian, bidang </a:t>
            </a:r>
            <a:r>
              <a:rPr lang="id-ID" sz="2400" b="1" dirty="0"/>
              <a:t>perdagangan</a:t>
            </a:r>
            <a:r>
              <a:rPr lang="id-ID" sz="2000" b="1" dirty="0"/>
              <a:t>,     bidang jasa,  dan bidang keuangan (pembiayaan). </a:t>
            </a:r>
            <a:endParaRPr lang="id-ID" sz="2000" b="1" dirty="0" smtClean="0"/>
          </a:p>
          <a:p>
            <a:pPr marL="342900" indent="-342900" algn="just">
              <a:buFontTx/>
              <a:buChar char="-"/>
              <a:tabLst>
                <a:tab pos="271463" algn="l"/>
              </a:tabLst>
            </a:pPr>
            <a:endParaRPr lang="id-ID" sz="2000" b="1" dirty="0"/>
          </a:p>
          <a:p>
            <a:pPr marL="457200" indent="-457200" algn="just">
              <a:buAutoNum type="arabicPeriod" startAt="4"/>
              <a:tabLst>
                <a:tab pos="271463" algn="l"/>
              </a:tabLst>
            </a:pPr>
            <a:r>
              <a:rPr lang="id-ID" sz="2000" b="1" dirty="0" smtClean="0"/>
              <a:t>  </a:t>
            </a:r>
            <a:endParaRPr lang="id-ID" sz="2000" dirty="0" smtClean="0"/>
          </a:p>
          <a:p>
            <a:pPr marL="271463" indent="-271463" algn="just">
              <a:lnSpc>
                <a:spcPct val="80000"/>
              </a:lnSpc>
              <a:buNone/>
              <a:tabLst>
                <a:tab pos="271463" algn="l"/>
              </a:tabLst>
            </a:pPr>
            <a:endParaRPr lang="en-US" sz="2000" dirty="0" smtClean="0"/>
          </a:p>
        </p:txBody>
      </p:sp>
    </p:spTree>
  </p:cSld>
  <p:clrMapOvr>
    <a:masterClrMapping/>
  </p:clrMapOvr>
  <p:transition>
    <p:push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142844" y="214290"/>
            <a:ext cx="8750331" cy="6643710"/>
          </a:xfrm>
        </p:spPr>
        <p:txBody>
          <a:bodyPr>
            <a:normAutofit fontScale="85000" lnSpcReduction="20000"/>
          </a:bodyPr>
          <a:lstStyle/>
          <a:p>
            <a:endParaRPr lang="id-ID" dirty="0" smtClean="0"/>
          </a:p>
          <a:p>
            <a:pPr algn="ctr">
              <a:buNone/>
              <a:tabLst>
                <a:tab pos="87313" algn="l"/>
              </a:tabLst>
            </a:pPr>
            <a:r>
              <a:rPr lang="id-ID" b="1" dirty="0"/>
              <a:t>C</a:t>
            </a:r>
            <a:r>
              <a:rPr lang="id-ID" b="1" dirty="0" smtClean="0"/>
              <a:t>. SUMBER HUKUM PERUSAHAAN</a:t>
            </a:r>
            <a:endParaRPr lang="id-ID" dirty="0" smtClean="0"/>
          </a:p>
          <a:p>
            <a:pPr marL="533400" lvl="0" indent="-396875">
              <a:buNone/>
              <a:tabLst>
                <a:tab pos="533400" algn="l"/>
              </a:tabLst>
            </a:pPr>
            <a:r>
              <a:rPr lang="id-ID" b="1" dirty="0" smtClean="0"/>
              <a:t>1.  Perundang-undangan:  KUHPdt dan KUHD, Undang-undang mengenai perusahaan. Produk Badan Legislatif RI di bidang:</a:t>
            </a:r>
            <a:endParaRPr lang="id-ID" dirty="0" smtClean="0"/>
          </a:p>
          <a:p>
            <a:pPr marL="533400" indent="-396875">
              <a:buNone/>
              <a:tabLst>
                <a:tab pos="533400" algn="l"/>
              </a:tabLst>
            </a:pPr>
            <a:r>
              <a:rPr lang="id-ID" b="1" dirty="0" smtClean="0"/>
              <a:t>     a. perusahaan perindustrian;</a:t>
            </a:r>
            <a:endParaRPr lang="id-ID" dirty="0" smtClean="0"/>
          </a:p>
          <a:p>
            <a:pPr marL="533400" indent="-396875">
              <a:buNone/>
              <a:tabLst>
                <a:tab pos="533400" algn="l"/>
              </a:tabLst>
            </a:pPr>
            <a:r>
              <a:rPr lang="id-ID" b="1" dirty="0" smtClean="0"/>
              <a:t>     b. perusahaan perdagangan;</a:t>
            </a:r>
            <a:endParaRPr lang="id-ID" dirty="0" smtClean="0"/>
          </a:p>
          <a:p>
            <a:pPr marL="533400" indent="-396875">
              <a:buNone/>
              <a:tabLst>
                <a:tab pos="533400" algn="l"/>
              </a:tabLst>
            </a:pPr>
            <a:r>
              <a:rPr lang="id-ID" b="1" dirty="0" smtClean="0"/>
              <a:t>     c. perusahaan jasa, pelayanan;</a:t>
            </a:r>
            <a:endParaRPr lang="id-ID" dirty="0" smtClean="0"/>
          </a:p>
          <a:p>
            <a:pPr marL="533400" indent="-396875">
              <a:buNone/>
              <a:tabLst>
                <a:tab pos="533400" algn="l"/>
              </a:tabLst>
            </a:pPr>
            <a:r>
              <a:rPr lang="id-ID" b="1" dirty="0" smtClean="0"/>
              <a:t>      d. perusahaan pembiayaan. </a:t>
            </a:r>
            <a:endParaRPr lang="id-ID" dirty="0" smtClean="0"/>
          </a:p>
          <a:p>
            <a:pPr>
              <a:buNone/>
              <a:tabLst>
                <a:tab pos="87313" algn="l"/>
              </a:tabLst>
            </a:pPr>
            <a:r>
              <a:rPr lang="id-ID" dirty="0" smtClean="0"/>
              <a:t> </a:t>
            </a:r>
          </a:p>
          <a:p>
            <a:pPr>
              <a:buNone/>
              <a:tabLst>
                <a:tab pos="87313" algn="l"/>
              </a:tabLst>
            </a:pPr>
            <a:r>
              <a:rPr lang="id-ID" b="1" dirty="0" smtClean="0"/>
              <a:t>2.  Kontrak Perusahaan</a:t>
            </a:r>
            <a:endParaRPr lang="id-ID" dirty="0" smtClean="0"/>
          </a:p>
          <a:p>
            <a:pPr>
              <a:buNone/>
              <a:tabLst>
                <a:tab pos="87313" algn="l"/>
              </a:tabLst>
            </a:pPr>
            <a:r>
              <a:rPr lang="id-ID" dirty="0" smtClean="0"/>
              <a:t>  </a:t>
            </a:r>
            <a:r>
              <a:rPr lang="id-ID" b="1" dirty="0" smtClean="0"/>
              <a:t>a. selalu dibuat tertulis, bertaraf nasional  maupun inter­nasional. </a:t>
            </a:r>
            <a:endParaRPr lang="id-ID" dirty="0" smtClean="0"/>
          </a:p>
          <a:p>
            <a:pPr>
              <a:buNone/>
              <a:tabLst>
                <a:tab pos="87313" algn="l"/>
              </a:tabLst>
            </a:pPr>
            <a:r>
              <a:rPr lang="id-ID" b="1" dirty="0" smtClean="0"/>
              <a:t> b. Kontrak perusahaan ini merupakan sumber utama hak dan kewajiban  serta tanggung jawab pihak-pihak. </a:t>
            </a:r>
            <a:endParaRPr lang="id-ID" dirty="0" smtClean="0"/>
          </a:p>
          <a:p>
            <a:pPr>
              <a:buNone/>
              <a:tabLst>
                <a:tab pos="87313" algn="l"/>
              </a:tabLst>
            </a:pPr>
            <a:r>
              <a:rPr lang="id-ID" b="1" dirty="0" smtClean="0"/>
              <a:t> c.  Jika terjadi perselisihan mengenai pemenuhan hak dan kewajiban, pihak-pihak juga  telah sepakat untuk menyelesaikan secara damai. Tetapi jika tidak terca­pai kesepakatan,  biasanya diselesaikan melalui arbitrase </a:t>
            </a:r>
            <a:endParaRPr lang="id-ID" dirty="0" smtClean="0"/>
          </a:p>
          <a:p>
            <a:pPr>
              <a:buNone/>
              <a:tabLst>
                <a:tab pos="87313" algn="l"/>
              </a:tabLst>
            </a:pPr>
            <a:r>
              <a:rPr lang="id-ID" b="1" dirty="0" smtClean="0"/>
              <a:t>      atau pengadilan umum. </a:t>
            </a:r>
            <a:endParaRPr lang="id-ID" dirty="0" smtClean="0"/>
          </a:p>
          <a:p>
            <a:pPr marL="0" indent="0" eaLnBrk="1" hangingPunct="1">
              <a:lnSpc>
                <a:spcPct val="80000"/>
              </a:lnSpc>
              <a:buFontTx/>
              <a:buNone/>
            </a:pPr>
            <a:endParaRPr lang="en-US" dirty="0" smtClean="0"/>
          </a:p>
        </p:txBody>
      </p:sp>
    </p:spTree>
  </p:cSld>
  <p:clrMapOvr>
    <a:masterClrMapping/>
  </p:clrMapOvr>
  <p:transition>
    <p:push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214282" y="214290"/>
            <a:ext cx="8929718" cy="6643710"/>
          </a:xfrm>
        </p:spPr>
        <p:txBody>
          <a:bodyPr>
            <a:normAutofit lnSpcReduction="10000"/>
          </a:bodyPr>
          <a:lstStyle/>
          <a:p>
            <a:pPr>
              <a:buNone/>
            </a:pPr>
            <a:r>
              <a:rPr lang="id-ID" dirty="0" smtClean="0"/>
              <a:t> </a:t>
            </a:r>
          </a:p>
          <a:p>
            <a:pPr marL="182563" indent="-46038">
              <a:buNone/>
            </a:pPr>
            <a:r>
              <a:rPr lang="id-ID" b="1" dirty="0"/>
              <a:t>D</a:t>
            </a:r>
            <a:r>
              <a:rPr lang="id-ID" b="1" dirty="0" smtClean="0"/>
              <a:t>.  PERUSAHAAN DAN PENGUSAHA</a:t>
            </a:r>
            <a:endParaRPr lang="id-ID" dirty="0" smtClean="0"/>
          </a:p>
          <a:p>
            <a:pPr marL="182563" indent="-46038">
              <a:buNone/>
            </a:pPr>
            <a:r>
              <a:rPr lang="id-ID" b="1" dirty="0" smtClean="0"/>
              <a:t>1.  Rumusan Undang-Undang</a:t>
            </a:r>
            <a:endParaRPr lang="id-ID" dirty="0" smtClean="0"/>
          </a:p>
          <a:p>
            <a:pPr marL="441325" indent="-304800"/>
            <a:r>
              <a:rPr lang="id-ID" b="1" dirty="0" smtClean="0"/>
              <a:t>Dalam Pasal 1 huruf (b) Undang-Undang No.3 Tahun 1982 tentang Wajib Daftar Perusahaan ditentukan: “Perusahaan adalah setiap bentuk usaha yang menjalankan setiap jenis usaha yang bersifat tetap dan terus-menerus dan didirikan, bekerja serta berkedudukan dalam wilayah  negara Indonesia dengan tujuan memperoleh  keuntungan dan atau laba”. disebut </a:t>
            </a:r>
            <a:r>
              <a:rPr lang="id-ID" b="1" i="1" dirty="0" smtClean="0"/>
              <a:t>business.</a:t>
            </a:r>
            <a:endParaRPr lang="id-ID" dirty="0" smtClean="0"/>
          </a:p>
          <a:p>
            <a:pPr marL="441325" indent="-304800"/>
            <a:r>
              <a:rPr lang="id-ID" b="1" dirty="0" smtClean="0"/>
              <a:t>Setiap orang yang menjalankan perusahan disebut pengusaha. Pengusaha ini dapat terdiri dari satu orang (</a:t>
            </a:r>
            <a:r>
              <a:rPr lang="id-ID" b="1" i="1" dirty="0" smtClean="0"/>
              <a:t>individual</a:t>
            </a:r>
            <a:r>
              <a:rPr lang="id-ID" b="1" dirty="0" smtClean="0"/>
              <a:t>), beberapa orang yang berupa persekutuan (</a:t>
            </a:r>
            <a:r>
              <a:rPr lang="id-ID" b="1" i="1" dirty="0" smtClean="0"/>
              <a:t>partner-ship</a:t>
            </a:r>
            <a:r>
              <a:rPr lang="id-ID" b="1" dirty="0" smtClean="0"/>
              <a:t>), dan badan hukum (</a:t>
            </a:r>
            <a:r>
              <a:rPr lang="id-ID" b="1" i="1" dirty="0" smtClean="0"/>
              <a:t>corporate body</a:t>
            </a:r>
            <a:r>
              <a:rPr lang="id-ID" b="1" dirty="0" smtClean="0"/>
              <a:t>).</a:t>
            </a:r>
            <a:endParaRPr lang="id-ID" dirty="0" smtClean="0"/>
          </a:p>
          <a:p>
            <a:pPr>
              <a:buNone/>
            </a:pPr>
            <a:endParaRPr lang="id-ID" dirty="0" smtClean="0"/>
          </a:p>
          <a:p>
            <a:pPr marL="0" indent="0" eaLnBrk="1" hangingPunct="1">
              <a:buFontTx/>
              <a:buNone/>
            </a:pPr>
            <a:endParaRPr lang="en-US" sz="2800" dirty="0" smtClean="0"/>
          </a:p>
        </p:txBody>
      </p:sp>
    </p:spTree>
  </p:cSld>
  <p:clrMapOvr>
    <a:masterClrMapping/>
  </p:clrMapOvr>
  <p:transition>
    <p:push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214282" y="214290"/>
            <a:ext cx="8929718" cy="6888185"/>
          </a:xfrm>
        </p:spPr>
        <p:txBody>
          <a:bodyPr>
            <a:normAutofit fontScale="77500" lnSpcReduction="20000"/>
          </a:bodyPr>
          <a:lstStyle/>
          <a:p>
            <a:pPr marL="182563" indent="-46038">
              <a:buNone/>
            </a:pPr>
            <a:r>
              <a:rPr lang="id-ID" b="1" dirty="0" smtClean="0"/>
              <a:t>2.  Unsur-Unsur Perusahaan: BERDASARKAN RUMUSAN POLAK, MOLENGGRAAF dan pembentuk UU:</a:t>
            </a:r>
            <a:endParaRPr lang="id-ID" dirty="0" smtClean="0"/>
          </a:p>
          <a:p>
            <a:pPr marL="182563" indent="-46038">
              <a:buNone/>
            </a:pPr>
            <a:r>
              <a:rPr lang="id-ID" b="1" dirty="0" smtClean="0"/>
              <a:t> </a:t>
            </a:r>
          </a:p>
          <a:p>
            <a:pPr marL="182563" indent="-46038">
              <a:buNone/>
            </a:pPr>
            <a:r>
              <a:rPr lang="id-ID" b="1" dirty="0" smtClean="0"/>
              <a:t>a.  Unsur Badan usaha</a:t>
            </a:r>
            <a:endParaRPr lang="id-ID" dirty="0" smtClean="0"/>
          </a:p>
          <a:p>
            <a:pPr marL="182563" indent="-46038">
              <a:buNone/>
            </a:pPr>
            <a:r>
              <a:rPr lang="id-ID" b="1" dirty="0" smtClean="0"/>
              <a:t>Badan  usaha yang menjalankan kegiatan dalam bidang  perekonomian itu mempunyai bentuk hukum tertentu, seperti  Perusahaan  Dagang (PD), Firma (Fa), Persekutuan Komanditer (CV), Perseroan Terbatas (PT), Perusahaan Umum (Perum), Perusahaan Perseroan (Persero) dan Koperasi. </a:t>
            </a:r>
            <a:endParaRPr lang="id-ID" dirty="0" smtClean="0"/>
          </a:p>
          <a:p>
            <a:pPr marL="182563" indent="-46038">
              <a:buNone/>
            </a:pPr>
            <a:r>
              <a:rPr lang="id-ID" b="1" dirty="0" smtClean="0"/>
              <a:t> </a:t>
            </a:r>
            <a:endParaRPr lang="id-ID" dirty="0" smtClean="0"/>
          </a:p>
          <a:p>
            <a:pPr marL="182563" indent="-46038">
              <a:buNone/>
            </a:pPr>
            <a:r>
              <a:rPr lang="id-ID" b="1" dirty="0" smtClean="0"/>
              <a:t>b.  Unsur Kegiatan Usaha</a:t>
            </a:r>
            <a:endParaRPr lang="id-ID" dirty="0" smtClean="0"/>
          </a:p>
          <a:p>
            <a:pPr marL="533400" indent="-396875"/>
            <a:r>
              <a:rPr lang="id-ID" b="1" dirty="0" smtClean="0"/>
              <a:t>Perindustrian meliputi kegiatan antara lain eksplorasi dan pengeboran minyak, penang-kapan ikan,  usaha  perkayuan,  barang  kera-jinan,  makanan  dalam kaleng, obat-obatan, kendaraan bermotor, rekaman dan perfilman, percetakan dan penerbitan.</a:t>
            </a:r>
            <a:endParaRPr lang="id-ID" dirty="0" smtClean="0"/>
          </a:p>
          <a:p>
            <a:pPr marL="533400" indent="-396875"/>
            <a:r>
              <a:rPr lang="id-ID" b="1" dirty="0" smtClean="0"/>
              <a:t>Perdagangan meliputi kegiatan antara lain jual beli, ekspor impor,  bursa efek, restoran, toko swalayan,  valuta  asing, sewamenyewa.</a:t>
            </a:r>
            <a:endParaRPr lang="id-ID" dirty="0" smtClean="0"/>
          </a:p>
          <a:p>
            <a:pPr marL="533400" indent="-396875"/>
            <a:r>
              <a:rPr lang="id-ID" b="1" dirty="0" smtClean="0"/>
              <a:t>Perjasaan meliputi kegiatan antara lain trans-portasi, perbankan, perbengkelan, jahit busana,  konsultasi, kecantikan. </a:t>
            </a:r>
            <a:endParaRPr lang="id-ID" dirty="0" smtClean="0"/>
          </a:p>
          <a:p>
            <a:pPr marL="533400" indent="-396875">
              <a:buNone/>
            </a:pPr>
            <a:r>
              <a:rPr lang="id-ID" dirty="0" smtClean="0"/>
              <a:t> </a:t>
            </a:r>
          </a:p>
          <a:p>
            <a:pPr marL="411163" indent="-411163" algn="just" eaLnBrk="1" hangingPunct="1">
              <a:buFontTx/>
              <a:buNone/>
            </a:pPr>
            <a:endParaRPr lang="en-US" sz="2800" dirty="0" smtClean="0"/>
          </a:p>
        </p:txBody>
      </p:sp>
    </p:spTree>
  </p:cSld>
  <p:clrMapOvr>
    <a:masterClrMapping/>
  </p:clrMapOvr>
  <p:transition>
    <p:push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214282" y="214290"/>
            <a:ext cx="8929718" cy="6643710"/>
          </a:xfrm>
        </p:spPr>
        <p:txBody>
          <a:bodyPr>
            <a:normAutofit fontScale="77500" lnSpcReduction="20000"/>
          </a:bodyPr>
          <a:lstStyle/>
          <a:p>
            <a:pPr marL="182563" indent="-46038">
              <a:buNone/>
            </a:pPr>
            <a:r>
              <a:rPr lang="id-ID" b="1" dirty="0" smtClean="0"/>
              <a:t> </a:t>
            </a:r>
            <a:endParaRPr lang="id-ID" dirty="0" smtClean="0"/>
          </a:p>
          <a:p>
            <a:pPr marL="182563" indent="-46038">
              <a:buNone/>
            </a:pPr>
            <a:r>
              <a:rPr lang="id-ID" b="1" dirty="0" smtClean="0"/>
              <a:t>c. Terus-menerus</a:t>
            </a:r>
            <a:endParaRPr lang="id-ID" dirty="0" smtClean="0"/>
          </a:p>
          <a:p>
            <a:pPr marL="182563" indent="-46038">
              <a:buNone/>
            </a:pPr>
            <a:r>
              <a:rPr lang="id-ID" b="1" dirty="0" smtClean="0"/>
              <a:t>Baik Molengraaff, Polak, maupun Pembentuk Undang-Undang menentukan bahwa kegiatan dalam bidang perekonomian itu dilakukan secara terus-menerus, artinya sebagai mata pencarian, tidak insidental, bukan pekerjaan sambilan. </a:t>
            </a:r>
            <a:endParaRPr lang="id-ID" dirty="0" smtClean="0"/>
          </a:p>
          <a:p>
            <a:pPr marL="182563" indent="-46038">
              <a:buNone/>
            </a:pPr>
            <a:r>
              <a:rPr lang="id-ID" b="1" dirty="0" smtClean="0"/>
              <a:t> </a:t>
            </a:r>
            <a:endParaRPr lang="id-ID" dirty="0" smtClean="0"/>
          </a:p>
          <a:p>
            <a:pPr marL="182563" indent="-46038">
              <a:buNone/>
            </a:pPr>
            <a:r>
              <a:rPr lang="id-ID" b="1" dirty="0" smtClean="0"/>
              <a:t>d. Bersifat tetap</a:t>
            </a:r>
            <a:endParaRPr lang="id-ID" dirty="0" smtClean="0"/>
          </a:p>
          <a:p>
            <a:pPr marL="182563" indent="-46038">
              <a:buNone/>
            </a:pPr>
            <a:r>
              <a:rPr lang="id-ID" b="1" dirty="0" smtClean="0"/>
              <a:t>Bersifat  tetap artinya kegiatan itu tidak berubah atau berganti dalam waktu singkat, melainkan untuk jangka waktu lama. Jangka waktu tersebut ditentukan dalam Akta Pendirian Perusahaan, atau surat izin usaha, misalnya 5 tahun, 10 tahun, 20 tahun. </a:t>
            </a:r>
            <a:endParaRPr lang="id-ID" dirty="0" smtClean="0"/>
          </a:p>
          <a:p>
            <a:pPr marL="182563" indent="-46038">
              <a:buNone/>
            </a:pPr>
            <a:r>
              <a:rPr lang="id-ID" b="1" dirty="0" smtClean="0"/>
              <a:t> </a:t>
            </a:r>
            <a:endParaRPr lang="id-ID" dirty="0" smtClean="0"/>
          </a:p>
          <a:p>
            <a:pPr marL="182563" indent="-46038">
              <a:buNone/>
            </a:pPr>
            <a:r>
              <a:rPr lang="id-ID" b="1" dirty="0" smtClean="0"/>
              <a:t> </a:t>
            </a:r>
            <a:endParaRPr lang="id-ID" dirty="0" smtClean="0"/>
          </a:p>
          <a:p>
            <a:pPr marL="182563" indent="-46038">
              <a:buNone/>
            </a:pPr>
            <a:r>
              <a:rPr lang="id-ID" b="1" dirty="0" smtClean="0"/>
              <a:t>e. Terang-terangan</a:t>
            </a:r>
            <a:endParaRPr lang="id-ID" dirty="0" smtClean="0"/>
          </a:p>
          <a:p>
            <a:pPr marL="182563" indent="-46038">
              <a:buNone/>
            </a:pPr>
            <a:r>
              <a:rPr lang="id-ID" b="1" dirty="0" smtClean="0"/>
              <a:t>Terang-terangan artinya ditujukan kepada dan diketahui oleh umum, bebas ber- hubungan dengan pihak lain, diakui dan dibenarkan oleh pemerintah berdasarkan undang-undang. Bentuk terang-terangan ini dapat  diketahui dari ketentuan Akta Pendi-rian Perusahaan, nama  dan merek perusa-haan, surat izin usaha, surat izin tempat usaha, akta pen­daftaran perusahaan. </a:t>
            </a:r>
            <a:endParaRPr lang="id-ID" dirty="0" smtClean="0"/>
          </a:p>
          <a:p>
            <a:pPr marL="0" indent="0" algn="just" eaLnBrk="1" hangingPunct="1">
              <a:buFontTx/>
              <a:buNone/>
            </a:pPr>
            <a:endParaRPr lang="en-US" dirty="0" smtClean="0"/>
          </a:p>
        </p:txBody>
      </p:sp>
    </p:spTree>
  </p:cSld>
  <p:clrMapOvr>
    <a:masterClrMapping/>
  </p:clrMapOvr>
  <p:transition>
    <p:push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214282" y="214290"/>
            <a:ext cx="8929718" cy="6643710"/>
          </a:xfrm>
        </p:spPr>
        <p:txBody>
          <a:bodyPr>
            <a:normAutofit lnSpcReduction="10000"/>
          </a:bodyPr>
          <a:lstStyle/>
          <a:p>
            <a:pPr>
              <a:buNone/>
            </a:pPr>
            <a:r>
              <a:rPr lang="id-ID" sz="2400" b="1" dirty="0" smtClean="0"/>
              <a:t> </a:t>
            </a:r>
            <a:endParaRPr lang="id-ID" sz="2400" dirty="0" smtClean="0"/>
          </a:p>
          <a:p>
            <a:pPr marL="182563" indent="-46038">
              <a:buNone/>
            </a:pPr>
            <a:r>
              <a:rPr lang="id-ID" b="1" dirty="0" smtClean="0"/>
              <a:t>f. Keuntungan </a:t>
            </a:r>
          </a:p>
          <a:p>
            <a:pPr marL="182563" indent="-46038">
              <a:buNone/>
            </a:pPr>
            <a:r>
              <a:rPr lang="id-ID" b="1" dirty="0" smtClean="0"/>
              <a:t>Artinya penghasilan" atau "laba", (</a:t>
            </a:r>
            <a:r>
              <a:rPr lang="id-ID" b="1" i="1" dirty="0" smtClean="0"/>
              <a:t>capital gain</a:t>
            </a:r>
            <a:r>
              <a:rPr lang="id-ID" b="1" dirty="0" smtClean="0"/>
              <a:t>). Setiap kegiatan menjalankan perusahaan tentu menggunakan sejumlah modal. Dengan modal perusahaan, keuntu-ngan dan atau laba dapat diperoleh. Ini adalah tujuan utama setiap perusahaan.</a:t>
            </a:r>
            <a:endParaRPr lang="id-ID" dirty="0" smtClean="0"/>
          </a:p>
          <a:p>
            <a:pPr marL="182563" indent="-46038">
              <a:buNone/>
            </a:pPr>
            <a:r>
              <a:rPr lang="id-ID" b="1" dirty="0" smtClean="0"/>
              <a:t> </a:t>
            </a:r>
            <a:endParaRPr lang="id-ID" dirty="0" smtClean="0"/>
          </a:p>
          <a:p>
            <a:pPr marL="182563" indent="-46038">
              <a:buNone/>
            </a:pPr>
            <a:r>
              <a:rPr lang="id-ID" b="1" dirty="0" smtClean="0"/>
              <a:t>g. Pembukuan</a:t>
            </a:r>
            <a:endParaRPr lang="id-ID" dirty="0" smtClean="0"/>
          </a:p>
          <a:p>
            <a:pPr marL="182563" indent="-46038">
              <a:buNone/>
            </a:pPr>
            <a:r>
              <a:rPr lang="id-ID" b="1" dirty="0" smtClean="0"/>
              <a:t>Pembukuan merupakan catatan mengenai hak dan kewajiban yang berkaitan dengan kegiatan usaha suatu perusahaan. Pembu-kuan menjadi dasar perhitungan pajak yang wajib dibayar kepada pemerintah.</a:t>
            </a:r>
            <a:endParaRPr lang="id-ID" dirty="0" smtClean="0"/>
          </a:p>
          <a:p>
            <a:pPr>
              <a:buNone/>
            </a:pPr>
            <a:r>
              <a:rPr lang="id-ID" b="1" dirty="0" smtClean="0"/>
              <a:t> </a:t>
            </a:r>
            <a:endParaRPr lang="id-ID" dirty="0" smtClean="0"/>
          </a:p>
          <a:p>
            <a:pPr marL="0" indent="0" eaLnBrk="1" hangingPunct="1">
              <a:lnSpc>
                <a:spcPct val="90000"/>
              </a:lnSpc>
              <a:buFontTx/>
              <a:buNone/>
            </a:pPr>
            <a:endParaRPr lang="en-US" sz="2400" b="1" dirty="0" smtClean="0"/>
          </a:p>
        </p:txBody>
      </p:sp>
    </p:spTree>
  </p:cSld>
  <p:clrMapOvr>
    <a:masterClrMapping/>
  </p:clrMapOvr>
  <p:transition>
    <p:push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1196</TotalTime>
  <Words>718</Words>
  <Application>Microsoft Office PowerPoint</Application>
  <PresentationFormat>On-screen Show (4:3)</PresentationFormat>
  <Paragraphs>153</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Arial Black</vt:lpstr>
      <vt:lpstr>Lucida Sans Unicode</vt:lpstr>
      <vt:lpstr>Times New Roman</vt:lpstr>
      <vt:lpstr>Verdana</vt:lpstr>
      <vt:lpstr>Wingdings</vt:lpstr>
      <vt:lpstr>Wingdings 2</vt:lpstr>
      <vt:lpstr>Wingdings 3</vt:lpstr>
      <vt:lpstr>Concourse</vt:lpstr>
      <vt:lpstr>PERUSAHAAN, PERDAGANGAN, PEKERJAAN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Bandarlampung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HP KULIAH 2 PERUSAHAAN DAN PEMIMPIN PERUSAHAAN</dc:title>
  <dc:creator>Prof. Abdulkadir Muhammad, S.H.</dc:creator>
  <cp:lastModifiedBy>ASUS</cp:lastModifiedBy>
  <cp:revision>58</cp:revision>
  <dcterms:created xsi:type="dcterms:W3CDTF">2006-09-17T07:27:23Z</dcterms:created>
  <dcterms:modified xsi:type="dcterms:W3CDTF">2020-09-08T06:13:23Z</dcterms:modified>
</cp:coreProperties>
</file>