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59" r:id="rId4"/>
    <p:sldId id="28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1" r:id="rId15"/>
    <p:sldId id="275" r:id="rId16"/>
    <p:sldId id="298" r:id="rId17"/>
    <p:sldId id="290" r:id="rId18"/>
    <p:sldId id="299" r:id="rId19"/>
    <p:sldId id="278" r:id="rId20"/>
    <p:sldId id="365" r:id="rId21"/>
    <p:sldId id="366" r:id="rId22"/>
    <p:sldId id="377" r:id="rId23"/>
    <p:sldId id="370" r:id="rId24"/>
    <p:sldId id="276" r:id="rId25"/>
    <p:sldId id="277" r:id="rId26"/>
    <p:sldId id="292" r:id="rId27"/>
    <p:sldId id="291" r:id="rId28"/>
    <p:sldId id="293" r:id="rId29"/>
    <p:sldId id="294" r:id="rId30"/>
    <p:sldId id="295" r:id="rId31"/>
    <p:sldId id="280" r:id="rId32"/>
    <p:sldId id="288" r:id="rId33"/>
    <p:sldId id="281" r:id="rId34"/>
    <p:sldId id="289" r:id="rId35"/>
    <p:sldId id="297" r:id="rId36"/>
    <p:sldId id="378" r:id="rId37"/>
    <p:sldId id="379" r:id="rId38"/>
    <p:sldId id="373" r:id="rId39"/>
    <p:sldId id="296" r:id="rId40"/>
    <p:sldId id="26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8A399C-0CB4-4391-9011-577E38203126}">
          <p14:sldIdLst>
            <p14:sldId id="256"/>
            <p14:sldId id="257"/>
            <p14:sldId id="259"/>
          </p14:sldIdLst>
        </p14:section>
        <p14:section name="Komponen Sistem" id="{AE051053-3B4F-47EC-A298-1F6C5DB0C8C9}">
          <p14:sldIdLst>
            <p14:sldId id="28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Pelayanan Sistem Operasi" id="{D6EDAC85-5951-41DA-A095-5F09579DD048}">
          <p14:sldIdLst>
            <p14:sldId id="261"/>
            <p14:sldId id="275"/>
            <p14:sldId id="298"/>
            <p14:sldId id="290"/>
            <p14:sldId id="299"/>
            <p14:sldId id="278"/>
            <p14:sldId id="365"/>
            <p14:sldId id="366"/>
            <p14:sldId id="377"/>
            <p14:sldId id="370"/>
          </p14:sldIdLst>
        </p14:section>
        <p14:section name="Sistem Call" id="{AB1E3B63-7C03-4A74-9CC3-55AEF1939EC6}">
          <p14:sldIdLst>
            <p14:sldId id="276"/>
            <p14:sldId id="277"/>
            <p14:sldId id="292"/>
            <p14:sldId id="291"/>
            <p14:sldId id="293"/>
            <p14:sldId id="294"/>
            <p14:sldId id="295"/>
          </p14:sldIdLst>
        </p14:section>
        <p14:section name="Arsitektur Sistem Operasi" id="{2DB767E4-46CB-41E5-82CE-359488A1BC6A}">
          <p14:sldIdLst>
            <p14:sldId id="280"/>
            <p14:sldId id="288"/>
            <p14:sldId id="281"/>
            <p14:sldId id="289"/>
            <p14:sldId id="297"/>
            <p14:sldId id="378"/>
            <p14:sldId id="379"/>
            <p14:sldId id="373"/>
            <p14:sldId id="296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AA4E8-880A-4226-8954-E3098B07005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46FFB-65A3-413C-93F4-FD922134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5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58421E6-E063-489A-8DF8-5F745E5E4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E92DC9-9D0F-4D4C-91FC-78D0BF0662BE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B7DAC96-1713-46BA-A342-1270F3A89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6B80E63-F60F-4332-9942-3F6416C22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07A81BB-96CB-4FBB-BD88-CC3658B57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DD7F04E-9A25-4DC3-8673-2856EE538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E8E015A-A900-45D1-8E21-4D4C7F581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F5AE06-AC16-4C3D-AAAD-B4FC1F4406E5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4BEFE14-B474-43E0-8C51-D424A37B8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504A065-E088-4655-A67E-8FE45E396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4F45F0E-DA1B-4093-B016-7B3B6EA0A1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F2FF164-6E8A-4BC1-B191-9D9705F2419E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B332595-CDB0-4A7B-95ED-0E9FB6220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F34B16C-62B1-4DE4-BAA8-BDAFA4CB4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4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3AA3413-AA5F-4107-A578-F7FB97A1FD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C3D0DC0-01F3-4FB1-9D33-C3D72C571382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E841BF5-F8CC-496C-9A26-9FAB38639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7518A12-53B7-447C-9D59-09B9E72EC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5F842D0-B50C-43ED-A81B-735CB2F3CF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930AB3E-7AE2-4050-BFC0-A3100E231CFB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DB6535EE-412E-4748-B2FF-406F43550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17BF8DC-D131-402D-A170-25C5EFBC8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4509CA-DA9A-419B-A352-C928F2938F6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BE33-AF16-4D73-905D-EBBEDB25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92EDB-09D9-4554-A9ED-101A5A1E3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Struktur</a:t>
            </a:r>
            <a:r>
              <a:rPr lang="en-US" sz="3200" b="1"/>
              <a:t> Sistem</a:t>
            </a:r>
            <a:r>
              <a:rPr lang="en-US" sz="3200" b="1" dirty="0"/>
              <a:t> </a:t>
            </a:r>
            <a:r>
              <a:rPr lang="en-US" sz="3200" b="1" dirty="0" err="1"/>
              <a:t>Operasi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421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829A-C826-4719-8206-45D76682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Input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143-7DFF-4ED6-A0BB-658C66D5B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Input Output </a:t>
            </a:r>
            <a:r>
              <a:rPr lang="en-US" dirty="0" err="1"/>
              <a:t>sering</a:t>
            </a:r>
            <a:r>
              <a:rPr lang="en-US" dirty="0"/>
              <a:t> juga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/>
              <a:t>device manager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Hal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Input Output,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/>
              <a:t>Sistem</a:t>
            </a:r>
            <a:r>
              <a:rPr lang="en-US" dirty="0"/>
              <a:t> buffer – caching : 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I/O dan </a:t>
            </a:r>
            <a:r>
              <a:rPr lang="en-US" dirty="0" err="1"/>
              <a:t>ke</a:t>
            </a:r>
            <a:r>
              <a:rPr lang="en-US" dirty="0"/>
              <a:t> I/O</a:t>
            </a:r>
          </a:p>
          <a:p>
            <a:pPr lvl="1"/>
            <a:r>
              <a:rPr lang="en-US" dirty="0" err="1"/>
              <a:t>Antarmuka</a:t>
            </a:r>
            <a:r>
              <a:rPr lang="en-US" dirty="0"/>
              <a:t> device-driver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spooling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penjadwalan</a:t>
            </a:r>
            <a:r>
              <a:rPr lang="en-US" dirty="0"/>
              <a:t> </a:t>
            </a:r>
            <a:r>
              <a:rPr lang="en-US" dirty="0" err="1"/>
              <a:t>pemakaina</a:t>
            </a:r>
            <a:r>
              <a:rPr lang="en-US" dirty="0"/>
              <a:t> I/O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antrian</a:t>
            </a:r>
            <a:r>
              <a:rPr lang="en-US" dirty="0"/>
              <a:t> pada proses)</a:t>
            </a:r>
          </a:p>
          <a:p>
            <a:pPr lvl="1"/>
            <a:r>
              <a:rPr lang="en-US" dirty="0"/>
              <a:t>Driver </a:t>
            </a:r>
            <a:r>
              <a:rPr lang="en-US" dirty="0" err="1"/>
              <a:t>untuk</a:t>
            </a:r>
            <a:r>
              <a:rPr lang="en-US" dirty="0"/>
              <a:t> device hardware-hardware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“detail”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I/O </a:t>
            </a:r>
            <a:r>
              <a:rPr lang="en-US" dirty="0" err="1"/>
              <a:t>tertentu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6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829A-C826-4719-8206-45D76682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Jaringan</a:t>
            </a:r>
            <a:r>
              <a:rPr lang="en-US" dirty="0"/>
              <a:t> (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143-7DFF-4ED6-A0BB-658C66D5B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Prosesor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protocol.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user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endParaRPr lang="en-US" dirty="0"/>
          </a:p>
          <a:p>
            <a:pPr marL="201168" lvl="1" indent="0">
              <a:buNone/>
            </a:pPr>
            <a:r>
              <a:rPr lang="en-US" dirty="0"/>
              <a:t>Hal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(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Terdistribusi</a:t>
            </a:r>
            <a:r>
              <a:rPr lang="en-US" dirty="0"/>
              <a:t>),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/>
              <a:t>Mempercepat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(computation speed-up)</a:t>
            </a:r>
          </a:p>
          <a:p>
            <a:pPr lvl="1"/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data (increased data availability)</a:t>
            </a:r>
          </a:p>
          <a:p>
            <a:pPr lvl="1"/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(enhanced reliability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9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3E810-9408-4EC6-BD33-34EB53EC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Proteksi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26F5-056E-4B23-9FE3-06263945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Proteksi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oleh program, </a:t>
            </a:r>
            <a:r>
              <a:rPr lang="en-US" dirty="0" err="1"/>
              <a:t>prosesor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endParaRPr lang="en-US" dirty="0"/>
          </a:p>
          <a:p>
            <a:endParaRPr lang="en-US" dirty="0"/>
          </a:p>
          <a:p>
            <a:pPr marL="201168" lvl="1" indent="0">
              <a:buNone/>
            </a:pPr>
            <a:r>
              <a:rPr lang="en-US" dirty="0"/>
              <a:t>Hal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Proteksi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dan yang </a:t>
            </a:r>
            <a:r>
              <a:rPr lang="en-US" dirty="0" err="1"/>
              <a:t>belum</a:t>
            </a:r>
            <a:endParaRPr lang="en-US" dirty="0"/>
          </a:p>
          <a:p>
            <a:pPr lvl="1"/>
            <a:r>
              <a:rPr lang="en-US" dirty="0" err="1"/>
              <a:t>Menetapkan</a:t>
            </a:r>
            <a:r>
              <a:rPr lang="en-US" dirty="0"/>
              <a:t> control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diterapkan</a:t>
            </a:r>
            <a:endParaRPr lang="en-US" dirty="0"/>
          </a:p>
          <a:p>
            <a:pPr lvl="1"/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proteksi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9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Command-Interpreter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Command-interpreter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user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perintah-perintah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proses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parameternya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respons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user (command driven)</a:t>
            </a:r>
          </a:p>
          <a:p>
            <a:endParaRPr lang="en-US" dirty="0"/>
          </a:p>
          <a:p>
            <a:pPr marL="201168" lvl="1" indent="0">
              <a:buNone/>
            </a:pPr>
            <a:r>
              <a:rPr lang="en-US" dirty="0"/>
              <a:t>Hal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Command-Interpreter System,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/>
              <a:t>Process creation and management</a:t>
            </a:r>
          </a:p>
          <a:p>
            <a:pPr lvl="1"/>
            <a:r>
              <a:rPr lang="en-US" dirty="0"/>
              <a:t>I/O handling</a:t>
            </a:r>
          </a:p>
          <a:p>
            <a:pPr lvl="1"/>
            <a:r>
              <a:rPr lang="en-US" dirty="0"/>
              <a:t>Secondary-storage management</a:t>
            </a:r>
          </a:p>
          <a:p>
            <a:pPr lvl="1"/>
            <a:r>
              <a:rPr lang="en-US" dirty="0"/>
              <a:t>Main-memory management</a:t>
            </a:r>
          </a:p>
          <a:p>
            <a:pPr lvl="1"/>
            <a:r>
              <a:rPr lang="en-US" dirty="0"/>
              <a:t>File-system access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8253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environment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mengeksekusi</a:t>
            </a:r>
            <a:r>
              <a:rPr lang="en-US" sz="2400" dirty="0"/>
              <a:t> program dan services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endParaRPr lang="en-US" sz="2400" dirty="0"/>
          </a:p>
          <a:p>
            <a:pPr lvl="1"/>
            <a:r>
              <a:rPr lang="en-US" sz="2200" dirty="0"/>
              <a:t>User Interface</a:t>
            </a:r>
          </a:p>
          <a:p>
            <a:pPr lvl="2"/>
            <a:r>
              <a:rPr lang="en-US" sz="1800" dirty="0"/>
              <a:t>Command-Line (CLI), Graphics User Interface (GUI), touch-screen</a:t>
            </a:r>
            <a:endParaRPr lang="en-US" sz="2400" dirty="0"/>
          </a:p>
          <a:p>
            <a:pPr lvl="1"/>
            <a:r>
              <a:rPr lang="en-US" sz="2400" dirty="0" err="1"/>
              <a:t>Eksekusi</a:t>
            </a:r>
            <a:r>
              <a:rPr lang="en-US" sz="2400" dirty="0"/>
              <a:t> Program</a:t>
            </a:r>
          </a:p>
          <a:p>
            <a:pPr lvl="2"/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memanggil</a:t>
            </a:r>
            <a:r>
              <a:rPr lang="en-US" sz="1800" dirty="0"/>
              <a:t> program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memori</a:t>
            </a:r>
            <a:r>
              <a:rPr lang="en-US" sz="1800" dirty="0"/>
              <a:t> dan </a:t>
            </a:r>
            <a:r>
              <a:rPr lang="en-US" sz="1800" dirty="0" err="1"/>
              <a:t>menjalankannya</a:t>
            </a:r>
            <a:endParaRPr lang="en-US" sz="1800" dirty="0"/>
          </a:p>
          <a:p>
            <a:pPr lvl="1"/>
            <a:r>
              <a:rPr lang="en-US" sz="2400" dirty="0" err="1"/>
              <a:t>Operasi-operasi</a:t>
            </a:r>
            <a:r>
              <a:rPr lang="en-US" sz="2400" dirty="0"/>
              <a:t> I/O</a:t>
            </a:r>
          </a:p>
          <a:p>
            <a:pPr lvl="2"/>
            <a:r>
              <a:rPr lang="en-US" sz="1800" dirty="0" err="1"/>
              <a:t>Operasi</a:t>
            </a:r>
            <a:r>
              <a:rPr lang="en-US" sz="1800" dirty="0"/>
              <a:t> I/O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oleh user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, </a:t>
            </a:r>
            <a:r>
              <a:rPr lang="en-US" sz="1800" dirty="0" err="1"/>
              <a:t>pengontrolan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oleh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operasi</a:t>
            </a:r>
            <a:r>
              <a:rPr lang="en-US" sz="1800" dirty="0"/>
              <a:t> agar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aman</a:t>
            </a:r>
            <a:r>
              <a:rPr lang="en-US" sz="1800" dirty="0"/>
              <a:t> dan </a:t>
            </a:r>
            <a:r>
              <a:rPr lang="en-US" sz="1800" dirty="0" err="1"/>
              <a:t>efisien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99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8253"/>
          </a:xfrm>
        </p:spPr>
        <p:txBody>
          <a:bodyPr>
            <a:normAutofit/>
          </a:bodyPr>
          <a:lstStyle/>
          <a:p>
            <a:pPr lvl="1"/>
            <a:r>
              <a:rPr lang="en-US" sz="2400" dirty="0" err="1"/>
              <a:t>Manipulasi</a:t>
            </a:r>
            <a:r>
              <a:rPr lang="en-US" sz="2400" dirty="0"/>
              <a:t> File-system</a:t>
            </a:r>
          </a:p>
          <a:p>
            <a:pPr lvl="2"/>
            <a:r>
              <a:rPr lang="en-US" sz="1800" dirty="0" err="1"/>
              <a:t>Kapabilitas</a:t>
            </a:r>
            <a:r>
              <a:rPr lang="en-US" sz="1800" dirty="0"/>
              <a:t> program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membaca</a:t>
            </a:r>
            <a:r>
              <a:rPr lang="en-US" sz="1800" dirty="0"/>
              <a:t>, </a:t>
            </a:r>
            <a:r>
              <a:rPr lang="en-US" sz="1800" dirty="0" err="1"/>
              <a:t>menulis</a:t>
            </a:r>
            <a:r>
              <a:rPr lang="en-US" sz="1800" dirty="0"/>
              <a:t>, </a:t>
            </a:r>
            <a:r>
              <a:rPr lang="en-US" sz="1800" dirty="0" err="1"/>
              <a:t>membuat</a:t>
            </a:r>
            <a:r>
              <a:rPr lang="en-US" sz="1800" dirty="0"/>
              <a:t> dan </a:t>
            </a:r>
            <a:r>
              <a:rPr lang="en-US" sz="1800" dirty="0" err="1"/>
              <a:t>menghapus</a:t>
            </a:r>
            <a:r>
              <a:rPr lang="en-US" sz="1800" dirty="0"/>
              <a:t> file dan </a:t>
            </a:r>
            <a:r>
              <a:rPr lang="en-US" sz="1800" dirty="0" err="1"/>
              <a:t>direktori</a:t>
            </a:r>
            <a:endParaRPr lang="en-US" sz="2400" dirty="0"/>
          </a:p>
          <a:p>
            <a:pPr lvl="1"/>
            <a:r>
              <a:rPr lang="en-US" sz="2400" dirty="0" err="1"/>
              <a:t>Komunikasi</a:t>
            </a:r>
            <a:endParaRPr lang="en-US" sz="2400" dirty="0"/>
          </a:p>
          <a:p>
            <a:pPr lvl="2"/>
            <a:r>
              <a:rPr lang="en-US" sz="1800" dirty="0" err="1"/>
              <a:t>Komunikasi</a:t>
            </a:r>
            <a:r>
              <a:rPr lang="en-US" sz="1800" dirty="0"/>
              <a:t> (</a:t>
            </a:r>
            <a:r>
              <a:rPr lang="en-US" sz="1800" dirty="0" err="1"/>
              <a:t>pertukaran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)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berbagi</a:t>
            </a:r>
            <a:r>
              <a:rPr lang="en-US" sz="1800" dirty="0"/>
              <a:t> </a:t>
            </a:r>
            <a:r>
              <a:rPr lang="en-US" sz="1800" dirty="0" err="1"/>
              <a:t>memori</a:t>
            </a:r>
            <a:r>
              <a:rPr lang="en-US" sz="1800" dirty="0"/>
              <a:t> (shared memory)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pengiriman</a:t>
            </a:r>
            <a:r>
              <a:rPr lang="en-US" sz="1800" dirty="0"/>
              <a:t> </a:t>
            </a:r>
            <a:r>
              <a:rPr lang="en-US" sz="1800" dirty="0" err="1"/>
              <a:t>pesan</a:t>
            </a:r>
            <a:r>
              <a:rPr lang="en-US" sz="1800" dirty="0"/>
              <a:t> (message passing)</a:t>
            </a:r>
          </a:p>
          <a:p>
            <a:pPr lvl="1"/>
            <a:r>
              <a:rPr lang="en-US" sz="2400" dirty="0" err="1"/>
              <a:t>Mendeteksi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endParaRPr lang="en-US" sz="2400" dirty="0"/>
          </a:p>
          <a:p>
            <a:pPr lvl="2"/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menjamin</a:t>
            </a:r>
            <a:r>
              <a:rPr lang="en-US" sz="1800" dirty="0"/>
              <a:t> </a:t>
            </a:r>
            <a:r>
              <a:rPr lang="en-US" sz="1800" dirty="0" err="1"/>
              <a:t>kebenaran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komputasi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pendeteksian</a:t>
            </a:r>
            <a:r>
              <a:rPr lang="en-US" sz="1800" dirty="0"/>
              <a:t> error pada CPU dan </a:t>
            </a:r>
            <a:r>
              <a:rPr lang="en-US" sz="1800" dirty="0" err="1"/>
              <a:t>memori</a:t>
            </a:r>
            <a:r>
              <a:rPr lang="en-US" sz="1800" dirty="0"/>
              <a:t>, </a:t>
            </a:r>
            <a:r>
              <a:rPr lang="en-US" sz="1800" dirty="0" err="1"/>
              <a:t>perangkat</a:t>
            </a:r>
            <a:r>
              <a:rPr lang="en-US" sz="1800" dirty="0"/>
              <a:t> I/O </a:t>
            </a:r>
            <a:r>
              <a:rPr lang="en-US" sz="1800" dirty="0" err="1"/>
              <a:t>atau</a:t>
            </a:r>
            <a:r>
              <a:rPr lang="en-US" sz="1800" dirty="0"/>
              <a:t> pada user program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98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yang </a:t>
            </a:r>
            <a:r>
              <a:rPr lang="en-US" sz="2000" dirty="0" err="1"/>
              <a:t>ditujukan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yang </a:t>
            </a:r>
            <a:r>
              <a:rPr lang="en-US" sz="2000" dirty="0" err="1"/>
              <a:t>efisien</a:t>
            </a:r>
            <a:r>
              <a:rPr lang="en-US" sz="2000" dirty="0"/>
              <a:t>, </a:t>
            </a:r>
            <a:r>
              <a:rPr lang="en-US" sz="2000" dirty="0" err="1"/>
              <a:t>antara</a:t>
            </a:r>
            <a:r>
              <a:rPr lang="en-US" sz="2000" dirty="0"/>
              <a:t> lain:</a:t>
            </a:r>
          </a:p>
          <a:p>
            <a:pPr lvl="1"/>
            <a:r>
              <a:rPr lang="en-US" sz="2000" dirty="0" err="1"/>
              <a:t>Mengalokasikan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(resource)</a:t>
            </a:r>
          </a:p>
          <a:p>
            <a:pPr lvl="2"/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mengalokasikan</a:t>
            </a:r>
            <a:r>
              <a:rPr lang="en-US" sz="1600" dirty="0"/>
              <a:t> resource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user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job yang </a:t>
            </a:r>
            <a:r>
              <a:rPr lang="en-US" sz="1600" dirty="0" err="1"/>
              <a:t>dijalankan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endParaRPr lang="en-US" sz="1600" dirty="0"/>
          </a:p>
          <a:p>
            <a:pPr lvl="1"/>
            <a:r>
              <a:rPr lang="en-US" sz="2000" dirty="0"/>
              <a:t>Logging</a:t>
            </a:r>
          </a:p>
          <a:p>
            <a:pPr lvl="2"/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catatan</a:t>
            </a:r>
            <a:r>
              <a:rPr lang="en-US" sz="1600" dirty="0"/>
              <a:t> daftar </a:t>
            </a:r>
            <a:r>
              <a:rPr lang="en-US" sz="1600" dirty="0" err="1"/>
              <a:t>berapa</a:t>
            </a:r>
            <a:r>
              <a:rPr lang="en-US" sz="1600" dirty="0"/>
              <a:t> resource yang </a:t>
            </a:r>
            <a:r>
              <a:rPr lang="en-US" sz="1600" dirty="0" err="1"/>
              <a:t>digunakan</a:t>
            </a:r>
            <a:r>
              <a:rPr lang="en-US" sz="1600" dirty="0"/>
              <a:t> user dan resource </a:t>
            </a:r>
            <a:r>
              <a:rPr lang="en-US" sz="1600" dirty="0" err="1"/>
              <a:t>apa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menghitung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statistik</a:t>
            </a:r>
            <a:r>
              <a:rPr lang="en-US" sz="1600" dirty="0"/>
              <a:t> </a:t>
            </a:r>
            <a:r>
              <a:rPr lang="en-US" sz="1600" dirty="0" err="1"/>
              <a:t>akumulasi</a:t>
            </a:r>
            <a:r>
              <a:rPr lang="en-US" sz="1600" dirty="0"/>
              <a:t> </a:t>
            </a:r>
            <a:r>
              <a:rPr lang="en-US" sz="1600" dirty="0" err="1"/>
              <a:t>penggunaan</a:t>
            </a:r>
            <a:r>
              <a:rPr lang="en-US" sz="1600" dirty="0"/>
              <a:t> resource</a:t>
            </a:r>
          </a:p>
          <a:p>
            <a:pPr lvl="1"/>
            <a:r>
              <a:rPr lang="en-US" sz="2000" dirty="0" err="1"/>
              <a:t>Proteksi</a:t>
            </a:r>
            <a:endParaRPr lang="en-US" sz="2000" dirty="0"/>
          </a:p>
          <a:p>
            <a:pPr lvl="2"/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operasi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menjamin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akses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resource </a:t>
            </a:r>
            <a:r>
              <a:rPr lang="en-US" sz="1600" dirty="0" err="1"/>
              <a:t>terkontrol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98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EC85E6-8A2E-47B9-B179-A6A188FF5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85" y="1893951"/>
            <a:ext cx="8607829" cy="429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8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48B5D98-8B47-4D7E-ACEF-BDB67E334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199" y="1135064"/>
            <a:ext cx="81454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Command Line interpreter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E634D89-B552-404F-9BDB-6AB7E838A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199" y="1794233"/>
            <a:ext cx="9242324" cy="4131808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dirty="0"/>
              <a:t>CLI allows direct command entry</a:t>
            </a:r>
          </a:p>
          <a:p>
            <a:pPr lvl="1"/>
            <a:r>
              <a:rPr lang="en-US" altLang="en-US" sz="2000" dirty="0"/>
              <a:t>Sometimes implemented in kernel, sometimes by systems program</a:t>
            </a:r>
          </a:p>
          <a:p>
            <a:pPr lvl="1"/>
            <a:r>
              <a:rPr lang="en-US" altLang="en-US" sz="2000" dirty="0"/>
              <a:t>Sometimes multiple flavors implemented –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shells</a:t>
            </a:r>
          </a:p>
          <a:p>
            <a:pPr lvl="1"/>
            <a:r>
              <a:rPr lang="en-US" altLang="en-US" sz="2000" dirty="0"/>
              <a:t>Primarily fetches a command from user and executes it</a:t>
            </a:r>
          </a:p>
          <a:p>
            <a:pPr lvl="1"/>
            <a:r>
              <a:rPr lang="en-US" altLang="en-US" sz="2000" dirty="0"/>
              <a:t>Sometimes commands built-in, sometimes just names of programs</a:t>
            </a:r>
          </a:p>
          <a:p>
            <a:pPr lvl="2"/>
            <a:r>
              <a:rPr lang="en-US" altLang="en-US" sz="1600" dirty="0"/>
              <a:t>If the latter, adding new features doesn’</a:t>
            </a:r>
            <a:r>
              <a:rPr lang="en-US" altLang="ja-JP" sz="1600" dirty="0"/>
              <a:t>t require shell modification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2E07-3EE6-4642-8BE8-39D11B00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EED4-5AB0-4AB8-A85E-92EDC364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  <a:p>
            <a:pPr lvl="1"/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dan </a:t>
            </a:r>
            <a:r>
              <a:rPr lang="en-US" dirty="0" err="1"/>
              <a:t>sistem</a:t>
            </a:r>
            <a:r>
              <a:rPr lang="en-US" dirty="0"/>
              <a:t> call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6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6DF5F8A-F2E3-4D74-9C52-A032EB053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7174" y="1164559"/>
            <a:ext cx="868357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Bourne</a:t>
            </a:r>
            <a:r>
              <a:rPr lang="en-US" altLang="en-US" dirty="0"/>
              <a:t> Shell Command Interpreter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1A3B6206-A655-48E2-8075-716970A25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64" y="1897933"/>
            <a:ext cx="5960294" cy="41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02E63FB-6DD1-46DC-8471-F576D57E7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2498" y="1197284"/>
            <a:ext cx="7500937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User Operating System Interface - GUI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D7BD939-320C-4E60-8319-6ADBC111D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2498" y="1773546"/>
            <a:ext cx="10036276" cy="4530725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dirty="0"/>
              <a:t>User-friendly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desktop</a:t>
            </a:r>
            <a:r>
              <a:rPr lang="en-US" altLang="en-US" sz="2000" dirty="0"/>
              <a:t> metaphor interface</a:t>
            </a:r>
          </a:p>
          <a:p>
            <a:pPr lvl="2"/>
            <a:r>
              <a:rPr lang="en-US" altLang="en-US" sz="1600" dirty="0"/>
              <a:t>Usually mouse, keyboard, and monitor</a:t>
            </a:r>
          </a:p>
          <a:p>
            <a:pPr lvl="2"/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Icons</a:t>
            </a:r>
            <a:r>
              <a:rPr lang="en-US" altLang="en-US" sz="1600" dirty="0"/>
              <a:t> represent files, programs, actions, </a:t>
            </a:r>
            <a:r>
              <a:rPr lang="en-US" altLang="en-US" sz="1600" dirty="0" err="1"/>
              <a:t>etc</a:t>
            </a:r>
            <a:endParaRPr lang="en-US" altLang="en-US" sz="1600" dirty="0"/>
          </a:p>
          <a:p>
            <a:pPr lvl="2"/>
            <a:r>
              <a:rPr lang="en-US" altLang="en-US" sz="1600" dirty="0"/>
              <a:t>Various mouse buttons over objects in the interface cause various actions (provide information, options, execute function, open directory (known as a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folder</a:t>
            </a:r>
            <a:r>
              <a:rPr lang="en-US" altLang="en-US" sz="1600" dirty="0"/>
              <a:t>)</a:t>
            </a:r>
          </a:p>
          <a:p>
            <a:pPr lvl="2"/>
            <a:r>
              <a:rPr lang="en-US" altLang="en-US" sz="1600" dirty="0"/>
              <a:t>Invented at Xerox PARC</a:t>
            </a:r>
          </a:p>
          <a:p>
            <a:pPr lvl="1"/>
            <a:r>
              <a:rPr lang="en-US" altLang="en-US" sz="2000" dirty="0"/>
              <a:t>Many systems now include both CLI and GUI interfaces</a:t>
            </a:r>
          </a:p>
          <a:p>
            <a:pPr lvl="2"/>
            <a:r>
              <a:rPr lang="en-US" altLang="en-US" sz="1600" dirty="0"/>
              <a:t>Microsoft Windows is GUI with CLI </a:t>
            </a:r>
            <a:r>
              <a:rPr lang="ja-JP" altLang="en-US" sz="1600" dirty="0"/>
              <a:t>“</a:t>
            </a:r>
            <a:r>
              <a:rPr lang="en-US" altLang="ja-JP" sz="1600" dirty="0"/>
              <a:t>command</a:t>
            </a:r>
            <a:r>
              <a:rPr lang="ja-JP" altLang="en-US" sz="1600" dirty="0"/>
              <a:t>”</a:t>
            </a:r>
            <a:r>
              <a:rPr lang="en-US" altLang="ja-JP" sz="1600" dirty="0"/>
              <a:t> shell</a:t>
            </a:r>
          </a:p>
          <a:p>
            <a:pPr lvl="2"/>
            <a:r>
              <a:rPr lang="en-US" altLang="en-US" sz="1600" dirty="0"/>
              <a:t>Apple Mac OS X is </a:t>
            </a:r>
            <a:r>
              <a:rPr lang="ja-JP" altLang="en-US" sz="1600" dirty="0"/>
              <a:t>“</a:t>
            </a:r>
            <a:r>
              <a:rPr lang="en-US" altLang="ja-JP" sz="1600" dirty="0"/>
              <a:t>Aqua</a:t>
            </a:r>
            <a:r>
              <a:rPr lang="ja-JP" altLang="en-US" sz="1600" dirty="0"/>
              <a:t>”</a:t>
            </a:r>
            <a:r>
              <a:rPr lang="en-US" altLang="ja-JP" sz="1600" dirty="0"/>
              <a:t> GUI interface with UNIX kernel underneath and shells available</a:t>
            </a:r>
          </a:p>
          <a:p>
            <a:pPr lvl="2"/>
            <a:r>
              <a:rPr lang="en-US" altLang="en-US" sz="1600" dirty="0"/>
              <a:t>Unix and Linux have CLI with optional GUI interfaces (CDE, KDE, GNOME)</a:t>
            </a:r>
          </a:p>
          <a:p>
            <a:pPr lvl="2"/>
            <a:endParaRPr lang="en-US" alt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E085D8E-E398-4442-A204-AD137376E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1547" y="1152526"/>
            <a:ext cx="77152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Touchscreen Interfaces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E55E5F6-E4A2-477B-85A4-044819521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9237" y="1784096"/>
            <a:ext cx="4121150" cy="4530725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400" dirty="0">
                <a:ea typeface="ＭＳ Ｐゴシック" charset="-128"/>
              </a:rPr>
              <a:t>Touchscreen devices require new interfaces</a:t>
            </a:r>
          </a:p>
          <a:p>
            <a:pPr lvl="2">
              <a:defRPr/>
            </a:pPr>
            <a:r>
              <a:rPr lang="en-US" sz="1600" dirty="0">
                <a:ea typeface="ＭＳ Ｐゴシック" charset="-128"/>
              </a:rPr>
              <a:t>Mouse not possible or not desired</a:t>
            </a:r>
          </a:p>
          <a:p>
            <a:pPr lvl="2">
              <a:defRPr/>
            </a:pPr>
            <a:r>
              <a:rPr lang="en-US" sz="1600" dirty="0">
                <a:ea typeface="ＭＳ Ｐゴシック" charset="-128"/>
              </a:rPr>
              <a:t>Actions and selection based on gestures</a:t>
            </a:r>
          </a:p>
          <a:p>
            <a:pPr lvl="2">
              <a:defRPr/>
            </a:pPr>
            <a:r>
              <a:rPr lang="en-US" sz="1600" dirty="0">
                <a:ea typeface="ＭＳ Ｐゴシック" charset="-128"/>
              </a:rPr>
              <a:t>Virtual keyboard for text entry</a:t>
            </a:r>
          </a:p>
          <a:p>
            <a:pPr lvl="1">
              <a:defRPr/>
            </a:pPr>
            <a:r>
              <a:rPr lang="en-US" dirty="0">
                <a:ea typeface="ＭＳ Ｐゴシック" charset="-128"/>
              </a:rPr>
              <a:t>Voice commands</a:t>
            </a:r>
          </a:p>
          <a:p>
            <a:pPr marL="292608" lvl="1" indent="0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lvl="2">
              <a:buFont typeface="Monotype Sorts" charset="0"/>
              <a:buChar char="l"/>
              <a:defRPr/>
            </a:pPr>
            <a:endParaRPr lang="en-US" sz="1800" dirty="0">
              <a:ea typeface="ＭＳ Ｐゴシック" charset="0"/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CCAA7F76-25AE-454A-9EE9-98408A61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78" y="1152526"/>
            <a:ext cx="2767013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3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>
            <a:extLst>
              <a:ext uri="{FF2B5EF4-FFF2-40B4-BE49-F238E27FC236}">
                <a16:creationId xmlns:a16="http://schemas.microsoft.com/office/drawing/2014/main" id="{D00B8CF2-4503-4D02-BCAF-03B386FC6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375" y="953729"/>
            <a:ext cx="7712075" cy="7805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/>
              <a:t>Design and Implementation</a:t>
            </a:r>
          </a:p>
        </p:txBody>
      </p:sp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ED7882A4-6BC0-4135-94AC-5AE6FAF5E5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1884" y="1851025"/>
            <a:ext cx="10068232" cy="5006975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/>
              <a:t>Design and Implementation of OS is not </a:t>
            </a:r>
            <a:r>
              <a:rPr lang="ja-JP" altLang="en-US" sz="2400" dirty="0"/>
              <a:t>“</a:t>
            </a:r>
            <a:r>
              <a:rPr lang="en-US" altLang="ja-JP" sz="2400" dirty="0"/>
              <a:t>solvable”, but some approaches have proven successful</a:t>
            </a:r>
            <a:endParaRPr lang="en-US" altLang="en-US" sz="800" dirty="0"/>
          </a:p>
          <a:p>
            <a:pPr lvl="1"/>
            <a:r>
              <a:rPr lang="en-US" altLang="en-US" sz="2400" dirty="0"/>
              <a:t>Internal structure of different Operating Systems  can vary widely</a:t>
            </a:r>
            <a:endParaRPr lang="en-US" altLang="en-US" sz="800" dirty="0"/>
          </a:p>
          <a:p>
            <a:pPr lvl="1"/>
            <a:r>
              <a:rPr lang="en-US" altLang="en-US" sz="2400" dirty="0"/>
              <a:t>Start the design by defining goals and specifications </a:t>
            </a:r>
            <a:endParaRPr lang="en-US" altLang="en-US" sz="800" dirty="0"/>
          </a:p>
          <a:p>
            <a:pPr lvl="1"/>
            <a:r>
              <a:rPr lang="en-US" altLang="en-US" sz="2400" dirty="0"/>
              <a:t>Affected by choice of hardware, type of system</a:t>
            </a:r>
            <a:endParaRPr lang="en-US" altLang="en-US" sz="800" dirty="0"/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User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goals and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goals</a:t>
            </a:r>
          </a:p>
          <a:p>
            <a:pPr lvl="2"/>
            <a:r>
              <a:rPr lang="en-US" altLang="en-US" sz="1800" dirty="0"/>
              <a:t>User goals – operating system should be convenient to use, easy to learn, reliable, safe, and fast</a:t>
            </a:r>
          </a:p>
          <a:p>
            <a:pPr lvl="2"/>
            <a:r>
              <a:rPr lang="en-US" altLang="en-US" sz="1800" dirty="0"/>
              <a:t>System goals – operating system should be easy to design, implement, and maintain, as well as flexible, reliable, error-free, and efficient</a:t>
            </a:r>
          </a:p>
          <a:p>
            <a:pPr lvl="1"/>
            <a:r>
              <a:rPr lang="en-US" altLang="en-US" sz="2400" dirty="0"/>
              <a:t>Specifying and designing an OS is highly creative task of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software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engineering</a:t>
            </a:r>
          </a:p>
          <a:p>
            <a:pPr lvl="1"/>
            <a:endParaRPr lang="en-US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Call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23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 err="1"/>
              <a:t>Sistem</a:t>
            </a:r>
            <a:r>
              <a:rPr lang="en-US" dirty="0"/>
              <a:t> call </a:t>
            </a:r>
            <a:r>
              <a:rPr lang="en-US" dirty="0" err="1"/>
              <a:t>menyediakan</a:t>
            </a:r>
            <a:r>
              <a:rPr lang="en-US" dirty="0"/>
              <a:t> interface </a:t>
            </a:r>
            <a:r>
              <a:rPr lang="en-US" dirty="0" err="1"/>
              <a:t>antara</a:t>
            </a:r>
            <a:r>
              <a:rPr lang="en-US" dirty="0"/>
              <a:t> proses </a:t>
            </a:r>
            <a:r>
              <a:rPr lang="en-US" dirty="0" err="1"/>
              <a:t>menjalankan</a:t>
            </a:r>
            <a:r>
              <a:rPr lang="en-US" dirty="0"/>
              <a:t> program dan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System call sequence to copy the </a:t>
            </a:r>
            <a:br>
              <a:rPr lang="en-US" altLang="en-US" dirty="0"/>
            </a:br>
            <a:r>
              <a:rPr lang="en-US" altLang="en-US" dirty="0"/>
              <a:t>contents of one file to another file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FD67F11-84AD-423A-9F98-152C05C7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13" y="2316153"/>
            <a:ext cx="6286746" cy="42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00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– </a:t>
            </a:r>
            <a:r>
              <a:rPr lang="en-US" dirty="0" err="1"/>
              <a:t>Sistem</a:t>
            </a:r>
            <a:r>
              <a:rPr lang="en-US" dirty="0"/>
              <a:t> Call –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4028C6-D607-4C32-A9C2-B6DBF2DF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73" y="1914560"/>
            <a:ext cx="7835254" cy="47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861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1. Process control</a:t>
            </a:r>
          </a:p>
          <a:p>
            <a:pPr lvl="1"/>
            <a:r>
              <a:rPr lang="en-US" altLang="en-US" dirty="0"/>
              <a:t>create process, terminate process</a:t>
            </a:r>
          </a:p>
          <a:p>
            <a:pPr lvl="1"/>
            <a:r>
              <a:rPr lang="en-US" altLang="en-US" dirty="0"/>
              <a:t>end, abort</a:t>
            </a:r>
          </a:p>
          <a:p>
            <a:pPr lvl="1"/>
            <a:r>
              <a:rPr lang="en-US" altLang="en-US" dirty="0"/>
              <a:t>load, execute</a:t>
            </a:r>
          </a:p>
          <a:p>
            <a:pPr lvl="1"/>
            <a:r>
              <a:rPr lang="en-US" altLang="en-US" dirty="0"/>
              <a:t>get process attributes, set process attributes</a:t>
            </a:r>
          </a:p>
          <a:p>
            <a:pPr lvl="1"/>
            <a:r>
              <a:rPr lang="en-US" altLang="en-US" dirty="0"/>
              <a:t>wait for time</a:t>
            </a:r>
          </a:p>
          <a:p>
            <a:pPr lvl="1"/>
            <a:r>
              <a:rPr lang="en-US" altLang="en-US" dirty="0"/>
              <a:t>wait event, signal event</a:t>
            </a:r>
          </a:p>
          <a:p>
            <a:pPr lvl="1"/>
            <a:r>
              <a:rPr lang="en-US" altLang="en-US" dirty="0"/>
              <a:t>allocate and free memory</a:t>
            </a:r>
          </a:p>
          <a:p>
            <a:pPr lvl="1"/>
            <a:r>
              <a:rPr lang="en-US" altLang="en-US" dirty="0"/>
              <a:t>Dump memory if error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Debugger</a:t>
            </a:r>
            <a:r>
              <a:rPr lang="en-US" altLang="en-US" dirty="0"/>
              <a:t> for determining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bugs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single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step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execution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Locks</a:t>
            </a:r>
            <a:r>
              <a:rPr lang="en-US" altLang="en-US" dirty="0"/>
              <a:t> for managing access to shared data between processes</a:t>
            </a:r>
          </a:p>
        </p:txBody>
      </p:sp>
    </p:spTree>
    <p:extLst>
      <p:ext uri="{BB962C8B-B14F-4D97-AF65-F5344CB8AC3E}">
        <p14:creationId xmlns:p14="http://schemas.microsoft.com/office/powerpoint/2010/main" val="1910484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2. File management</a:t>
            </a:r>
          </a:p>
          <a:p>
            <a:pPr lvl="1"/>
            <a:r>
              <a:rPr lang="en-US" altLang="en-US" dirty="0"/>
              <a:t>create file, delete file</a:t>
            </a:r>
          </a:p>
          <a:p>
            <a:pPr lvl="1"/>
            <a:r>
              <a:rPr lang="en-US" altLang="en-US" dirty="0"/>
              <a:t>open, close file</a:t>
            </a:r>
          </a:p>
          <a:p>
            <a:pPr lvl="1"/>
            <a:r>
              <a:rPr lang="en-US" altLang="en-US" dirty="0"/>
              <a:t>read, write, reposition</a:t>
            </a:r>
          </a:p>
          <a:p>
            <a:pPr lvl="1"/>
            <a:r>
              <a:rPr lang="en-US" altLang="en-US" dirty="0"/>
              <a:t>get and set file attributes</a:t>
            </a:r>
          </a:p>
          <a:p>
            <a:r>
              <a:rPr lang="en-US" altLang="en-US" dirty="0"/>
              <a:t>3. Device management</a:t>
            </a:r>
          </a:p>
          <a:p>
            <a:pPr lvl="1"/>
            <a:r>
              <a:rPr lang="en-US" altLang="en-US" dirty="0"/>
              <a:t>request device, release device</a:t>
            </a:r>
          </a:p>
          <a:p>
            <a:pPr lvl="1"/>
            <a:r>
              <a:rPr lang="en-US" altLang="en-US" dirty="0"/>
              <a:t>read, write, reposition</a:t>
            </a:r>
          </a:p>
          <a:p>
            <a:pPr lvl="1"/>
            <a:r>
              <a:rPr lang="en-US" altLang="en-US" dirty="0"/>
              <a:t>get device attributes, set device attributes</a:t>
            </a:r>
          </a:p>
          <a:p>
            <a:pPr lvl="1"/>
            <a:r>
              <a:rPr lang="en-US" altLang="en-US" dirty="0"/>
              <a:t>logically attach or detach devices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185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4. Information maintenance</a:t>
            </a:r>
          </a:p>
          <a:p>
            <a:pPr lvl="1"/>
            <a:r>
              <a:rPr lang="en-US" altLang="en-US" dirty="0"/>
              <a:t>get time or date, set time or date</a:t>
            </a:r>
          </a:p>
          <a:p>
            <a:pPr lvl="1"/>
            <a:r>
              <a:rPr lang="en-US" altLang="en-US" dirty="0"/>
              <a:t>get system data, set system data</a:t>
            </a:r>
          </a:p>
          <a:p>
            <a:pPr lvl="1"/>
            <a:r>
              <a:rPr lang="en-US" altLang="en-US" dirty="0"/>
              <a:t>get and set process, file, or device attributes</a:t>
            </a:r>
          </a:p>
          <a:p>
            <a:r>
              <a:rPr lang="en-US" altLang="en-US" dirty="0"/>
              <a:t>5. Communications</a:t>
            </a:r>
          </a:p>
          <a:p>
            <a:pPr lvl="1"/>
            <a:r>
              <a:rPr lang="en-US" altLang="en-US" dirty="0"/>
              <a:t>create, delete communication connection</a:t>
            </a:r>
          </a:p>
          <a:p>
            <a:pPr lvl="1"/>
            <a:r>
              <a:rPr lang="en-US" altLang="en-US" dirty="0"/>
              <a:t>send, receive messages if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message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passing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model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name</a:t>
            </a:r>
          </a:p>
          <a:p>
            <a:pPr lvl="2"/>
            <a:r>
              <a:rPr lang="en-US" altLang="en-US" dirty="0"/>
              <a:t>From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client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Shared-memory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model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create and gain access to memory regions</a:t>
            </a:r>
          </a:p>
          <a:p>
            <a:pPr lvl="1"/>
            <a:r>
              <a:rPr lang="en-US" altLang="en-US" dirty="0"/>
              <a:t>transfer status information</a:t>
            </a:r>
          </a:p>
          <a:p>
            <a:pPr lvl="1"/>
            <a:r>
              <a:rPr lang="en-US" altLang="en-US" dirty="0"/>
              <a:t>attach and detach remote devices</a:t>
            </a:r>
          </a:p>
        </p:txBody>
      </p:sp>
    </p:spTree>
    <p:extLst>
      <p:ext uri="{BB962C8B-B14F-4D97-AF65-F5344CB8AC3E}">
        <p14:creationId xmlns:p14="http://schemas.microsoft.com/office/powerpoint/2010/main" val="304192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2B5-35ED-49BA-94CC-BA94249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E7AD-AEDE-444E-9179-8FF81A21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9808" lvl="1" indent="-457200"/>
            <a:r>
              <a:rPr lang="es-ES" dirty="0" err="1"/>
              <a:t>Komponen</a:t>
            </a:r>
            <a:r>
              <a:rPr lang="es-ES" dirty="0"/>
              <a:t> </a:t>
            </a:r>
            <a:r>
              <a:rPr lang="es-ES" dirty="0" err="1"/>
              <a:t>Sistem</a:t>
            </a:r>
            <a:endParaRPr lang="es-ES" dirty="0"/>
          </a:p>
          <a:p>
            <a:pPr marL="749808" lvl="1" indent="-457200"/>
            <a:r>
              <a:rPr lang="es-ES" dirty="0" err="1"/>
              <a:t>Pelayanan</a:t>
            </a:r>
            <a:r>
              <a:rPr lang="es-ES" dirty="0"/>
              <a:t> </a:t>
            </a:r>
            <a:r>
              <a:rPr lang="es-ES" dirty="0" err="1"/>
              <a:t>Sistem</a:t>
            </a:r>
            <a:r>
              <a:rPr lang="es-ES" dirty="0"/>
              <a:t> </a:t>
            </a:r>
            <a:r>
              <a:rPr lang="es-ES" dirty="0" err="1"/>
              <a:t>Operasi</a:t>
            </a:r>
            <a:endParaRPr lang="es-ES" dirty="0"/>
          </a:p>
          <a:p>
            <a:pPr marL="749808" lvl="1" indent="-457200"/>
            <a:r>
              <a:rPr lang="es-ES" dirty="0" err="1"/>
              <a:t>Sistem</a:t>
            </a:r>
            <a:r>
              <a:rPr lang="es-ES" dirty="0"/>
              <a:t> </a:t>
            </a:r>
            <a:r>
              <a:rPr lang="es-ES" dirty="0" err="1"/>
              <a:t>Calls</a:t>
            </a:r>
            <a:endParaRPr lang="es-ES" dirty="0"/>
          </a:p>
          <a:p>
            <a:pPr marL="749808" lvl="1" indent="-457200"/>
            <a:r>
              <a:rPr lang="es-ES" dirty="0" err="1"/>
              <a:t>Struktur</a:t>
            </a:r>
            <a:r>
              <a:rPr lang="es-ES" dirty="0"/>
              <a:t> </a:t>
            </a:r>
            <a:r>
              <a:rPr lang="es-ES" dirty="0" err="1"/>
              <a:t>Sistem</a:t>
            </a:r>
            <a:r>
              <a:rPr lang="es-ES" dirty="0"/>
              <a:t> </a:t>
            </a:r>
            <a:r>
              <a:rPr lang="es-ES" dirty="0" err="1"/>
              <a:t>Operasi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2055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6. Protection</a:t>
            </a:r>
          </a:p>
          <a:p>
            <a:pPr lvl="1"/>
            <a:r>
              <a:rPr lang="en-US" altLang="en-US" dirty="0"/>
              <a:t>Control access to resources</a:t>
            </a:r>
          </a:p>
          <a:p>
            <a:pPr lvl="1"/>
            <a:r>
              <a:rPr lang="en-US" altLang="en-US" dirty="0"/>
              <a:t>Get and set permissions</a:t>
            </a:r>
          </a:p>
          <a:p>
            <a:pPr lvl="1"/>
            <a:r>
              <a:rPr lang="en-US" altLang="en-US" dirty="0"/>
              <a:t>Allow and deny user access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046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MS-DOS</a:t>
            </a:r>
          </a:p>
          <a:p>
            <a:pPr lvl="1"/>
            <a:r>
              <a:rPr lang="en-US" dirty="0"/>
              <a:t>UNIX</a:t>
            </a:r>
          </a:p>
          <a:p>
            <a:pPr lvl="1"/>
            <a:r>
              <a:rPr lang="en-US" dirty="0"/>
              <a:t>Monolithic</a:t>
            </a:r>
          </a:p>
          <a:p>
            <a:pPr lvl="1"/>
            <a:r>
              <a:rPr lang="en-US" dirty="0"/>
              <a:t>Layered Approach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Micro Kernel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Virtual Machine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Client-Server Model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Object Oriented</a:t>
            </a:r>
          </a:p>
        </p:txBody>
      </p:sp>
    </p:spTree>
    <p:extLst>
      <p:ext uri="{BB962C8B-B14F-4D97-AF65-F5344CB8AC3E}">
        <p14:creationId xmlns:p14="http://schemas.microsoft.com/office/powerpoint/2010/main" val="1776049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492167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en-US" dirty="0"/>
              <a:t>MS-DOS</a:t>
            </a:r>
          </a:p>
          <a:p>
            <a:pPr marL="201168" lvl="1" indent="0">
              <a:buNone/>
            </a:pPr>
            <a:r>
              <a:rPr lang="en-US" dirty="0" err="1"/>
              <a:t>Antarmuka</a:t>
            </a:r>
            <a:r>
              <a:rPr lang="en-US" dirty="0"/>
              <a:t> dan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fungsionalitas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dual-mode,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proteksi</a:t>
            </a:r>
            <a:r>
              <a:rPr lang="en-US" dirty="0"/>
              <a:t> hardware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4B1A1-B225-4D12-8ACF-2AD19C749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5734"/>
            <a:ext cx="4850921" cy="47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8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828011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en-US" dirty="0"/>
              <a:t>UNIX (original UNIX) </a:t>
            </a:r>
            <a:r>
              <a:rPr lang="en-US" dirty="0" err="1"/>
              <a:t>dibatasi</a:t>
            </a:r>
            <a:r>
              <a:rPr lang="en-US" dirty="0"/>
              <a:t> oleh </a:t>
            </a:r>
            <a:r>
              <a:rPr lang="en-US" dirty="0" err="1"/>
              <a:t>fungsi</a:t>
            </a:r>
            <a:r>
              <a:rPr lang="en-US" dirty="0"/>
              <a:t> hardware yang </a:t>
            </a:r>
            <a:r>
              <a:rPr lang="en-US" dirty="0" err="1"/>
              <a:t>terbatas</a:t>
            </a:r>
            <a:r>
              <a:rPr lang="en-US" dirty="0"/>
              <a:t>.</a:t>
            </a:r>
          </a:p>
          <a:p>
            <a:pPr marL="201168" lvl="1" indent="0">
              <a:buNone/>
            </a:pP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bagian</a:t>
            </a:r>
            <a:r>
              <a:rPr lang="en-US" dirty="0"/>
              <a:t>:</a:t>
            </a:r>
          </a:p>
          <a:p>
            <a:pPr marL="544068" lvl="1" indent="-342900">
              <a:buAutoNum type="arabicPeriod"/>
            </a:pPr>
            <a:r>
              <a:rPr lang="en-US" dirty="0"/>
              <a:t>System programs</a:t>
            </a:r>
          </a:p>
          <a:p>
            <a:pPr marL="544068" lvl="1" indent="-342900">
              <a:buAutoNum type="arabicPeriod"/>
            </a:pPr>
            <a:r>
              <a:rPr lang="en-US" dirty="0"/>
              <a:t>Kernel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C7DEE6-25C7-46FD-AFFF-7ABDA7BE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64" y="1921344"/>
            <a:ext cx="6409756" cy="38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44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plus modular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828011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yang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“dual”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oleh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3E8B5A4-700B-4744-8BED-8A3ED84A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804220"/>
            <a:ext cx="3070443" cy="474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390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54247" cy="4023360"/>
          </a:xfrm>
        </p:spPr>
        <p:txBody>
          <a:bodyPr/>
          <a:lstStyle/>
          <a:p>
            <a:pPr lvl="1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(level),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terendah</a:t>
            </a:r>
            <a:r>
              <a:rPr lang="en-US" dirty="0"/>
              <a:t> (layer 0)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dan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(layer N) </a:t>
            </a:r>
            <a:r>
              <a:rPr lang="en-US" dirty="0" err="1"/>
              <a:t>adalah</a:t>
            </a:r>
            <a:r>
              <a:rPr lang="en-US" dirty="0"/>
              <a:t> user interface. </a:t>
            </a:r>
          </a:p>
          <a:p>
            <a:pPr lvl="1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modularisasi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(</a:t>
            </a:r>
            <a:r>
              <a:rPr lang="en-US" dirty="0" err="1"/>
              <a:t>operasi</a:t>
            </a:r>
            <a:r>
              <a:rPr lang="en-US" dirty="0"/>
              <a:t>)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di </a:t>
            </a:r>
            <a:r>
              <a:rPr lang="en-US" dirty="0" err="1"/>
              <a:t>bawahnya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9A0AB23-B303-4CEB-9366-C60B06EC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845734"/>
            <a:ext cx="4580647" cy="42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46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Approach (</a:t>
            </a:r>
            <a:r>
              <a:rPr lang="en-US" dirty="0" err="1"/>
              <a:t>lanjutan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AC934-ED0A-4BA7-98C5-DD01F860F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49" y="1898725"/>
            <a:ext cx="8635998" cy="46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6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B1F4D2D-A1F6-4F80-AAF7-B44F6C420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1467" y="1142884"/>
            <a:ext cx="7820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System Boot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84966C5E-EDB7-4314-801D-4E54D9A72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1467" y="1885040"/>
            <a:ext cx="9765792" cy="3918567"/>
          </a:xfrm>
        </p:spPr>
        <p:txBody>
          <a:bodyPr>
            <a:normAutofit fontScale="92500"/>
          </a:bodyPr>
          <a:lstStyle/>
          <a:p>
            <a:pPr lvl="1"/>
            <a:r>
              <a:rPr lang="en-US" altLang="en-US" sz="2400" dirty="0"/>
              <a:t>When power initialized on system, execution starts at a fixed memory location</a:t>
            </a:r>
          </a:p>
          <a:p>
            <a:pPr lvl="1"/>
            <a:r>
              <a:rPr lang="en-US" altLang="en-US" sz="2400" dirty="0"/>
              <a:t>Operating system must be made available to hardware so hardware can start it</a:t>
            </a:r>
          </a:p>
          <a:p>
            <a:pPr lvl="2"/>
            <a:r>
              <a:rPr lang="en-US" altLang="en-US" sz="1800" dirty="0"/>
              <a:t>Small piece of code –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bootstrap</a:t>
            </a:r>
            <a:r>
              <a:rPr lang="en-US" altLang="en-US" sz="1800" b="1" dirty="0">
                <a:solidFill>
                  <a:srgbClr val="3366FF"/>
                </a:solidFill>
              </a:rPr>
              <a:t>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loader</a:t>
            </a:r>
            <a:r>
              <a:rPr lang="en-US" altLang="en-US" sz="1800" dirty="0"/>
              <a:t>,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BIOS</a:t>
            </a:r>
            <a:r>
              <a:rPr lang="en-US" altLang="en-US" sz="1800" dirty="0"/>
              <a:t>, stored in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ROM</a:t>
            </a:r>
            <a:r>
              <a:rPr lang="en-US" altLang="en-US" sz="1800" dirty="0"/>
              <a:t> or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EEPROM</a:t>
            </a:r>
            <a:r>
              <a:rPr lang="en-US" altLang="en-US" sz="1800" dirty="0"/>
              <a:t> locates the kernel, loads it into memory, and starts it</a:t>
            </a:r>
          </a:p>
          <a:p>
            <a:pPr lvl="2"/>
            <a:r>
              <a:rPr lang="en-US" altLang="en-US" sz="1800" dirty="0"/>
              <a:t>Sometimes two-step process where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boot</a:t>
            </a:r>
            <a:r>
              <a:rPr lang="en-US" altLang="en-US" sz="1800" b="1" dirty="0">
                <a:solidFill>
                  <a:srgbClr val="3366FF"/>
                </a:solidFill>
              </a:rPr>
              <a:t>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sz="1800" b="1" dirty="0">
                <a:solidFill>
                  <a:srgbClr val="3366FF"/>
                </a:solidFill>
              </a:rPr>
              <a:t> </a:t>
            </a:r>
            <a:r>
              <a:rPr lang="en-US" altLang="en-US" sz="1800" dirty="0"/>
              <a:t>at fixed location loaded by ROM code, which loads bootstrap loader from disk</a:t>
            </a:r>
          </a:p>
          <a:p>
            <a:pPr lvl="2"/>
            <a:r>
              <a:rPr lang="en-US" altLang="en-US" sz="1800" dirty="0"/>
              <a:t>Modern systems replace BIOS with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Unified</a:t>
            </a:r>
            <a:r>
              <a:rPr lang="en-US" altLang="en-US" sz="1800" b="1" dirty="0">
                <a:solidFill>
                  <a:srgbClr val="3366FF"/>
                </a:solidFill>
              </a:rPr>
              <a:t>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Extensible</a:t>
            </a:r>
            <a:r>
              <a:rPr lang="en-US" altLang="en-US" sz="1800" b="1" dirty="0">
                <a:solidFill>
                  <a:srgbClr val="3366FF"/>
                </a:solidFill>
              </a:rPr>
              <a:t>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Firmware</a:t>
            </a:r>
            <a:r>
              <a:rPr lang="en-US" altLang="en-US" sz="1800" b="1" dirty="0">
                <a:solidFill>
                  <a:srgbClr val="3366FF"/>
                </a:solidFill>
              </a:rPr>
              <a:t> 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sz="1800" b="1" dirty="0">
                <a:solidFill>
                  <a:srgbClr val="3366FF"/>
                </a:solidFill>
              </a:rPr>
              <a:t> </a:t>
            </a:r>
            <a:r>
              <a:rPr lang="en-US" altLang="en-US" sz="1800" dirty="0"/>
              <a:t>(</a:t>
            </a:r>
            <a:r>
              <a:rPr lang="en-US" altLang="en-US" sz="1800" b="1" dirty="0">
                <a:solidFill>
                  <a:srgbClr val="006699"/>
                </a:solidFill>
                <a:latin typeface="+mj-lt"/>
              </a:rPr>
              <a:t>UEFI</a:t>
            </a:r>
            <a:r>
              <a:rPr lang="en-US" altLang="en-US" sz="1800" dirty="0"/>
              <a:t>)</a:t>
            </a:r>
          </a:p>
          <a:p>
            <a:pPr lvl="1"/>
            <a:r>
              <a:rPr lang="en-US" altLang="en-US" sz="2400" dirty="0"/>
              <a:t>Common bootstrap loader,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GRUB</a:t>
            </a:r>
            <a:r>
              <a:rPr lang="en-US" altLang="en-US" sz="2400" dirty="0"/>
              <a:t>, allows selection of kernel from multiple disks, versions, kernel options</a:t>
            </a:r>
          </a:p>
          <a:p>
            <a:pPr lvl="1"/>
            <a:r>
              <a:rPr lang="en-US" altLang="en-US" sz="2400" dirty="0"/>
              <a:t>Kernel loads and system is then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running</a:t>
            </a:r>
          </a:p>
          <a:p>
            <a:pPr lvl="1"/>
            <a:r>
              <a:rPr lang="en-US" altLang="en-US" sz="2400" dirty="0"/>
              <a:t>Boot loaders frequently allow various boot states, such as single user mode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490-A6D7-49F0-8880-E64A5463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3BE-5A8A-4FE9-92EC-8C80FE0E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000" dirty="0" err="1"/>
              <a:t>Dony</a:t>
            </a:r>
            <a:r>
              <a:rPr lang="en-ID" sz="2000" dirty="0"/>
              <a:t> </a:t>
            </a:r>
            <a:r>
              <a:rPr lang="en-ID" sz="2000" dirty="0" err="1"/>
              <a:t>Ariyus</a:t>
            </a:r>
            <a:r>
              <a:rPr lang="en-ID" sz="2000" dirty="0"/>
              <a:t> &amp; Abas Ali </a:t>
            </a:r>
            <a:r>
              <a:rPr lang="en-ID" sz="2000" dirty="0" err="1"/>
              <a:t>Pangera</a:t>
            </a:r>
            <a:r>
              <a:rPr lang="en-ID" sz="2000" dirty="0"/>
              <a:t>, </a:t>
            </a:r>
            <a:r>
              <a:rPr lang="en-ID" sz="2000" dirty="0" err="1"/>
              <a:t>Sistem</a:t>
            </a:r>
            <a:r>
              <a:rPr lang="en-ID" sz="2000" dirty="0"/>
              <a:t> </a:t>
            </a:r>
            <a:r>
              <a:rPr lang="en-ID" sz="2000" dirty="0" err="1"/>
              <a:t>Operasi</a:t>
            </a:r>
            <a:endParaRPr lang="en-ID" sz="2000" dirty="0"/>
          </a:p>
          <a:p>
            <a:r>
              <a:rPr lang="en-ID" sz="2000" dirty="0"/>
              <a:t>John Wiley &amp; Sons, Operating System Concepts, Tenth Edition</a:t>
            </a:r>
          </a:p>
        </p:txBody>
      </p:sp>
    </p:spTree>
    <p:extLst>
      <p:ext uri="{BB962C8B-B14F-4D97-AF65-F5344CB8AC3E}">
        <p14:creationId xmlns:p14="http://schemas.microsoft.com/office/powerpoint/2010/main" val="305594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21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77F311-C1E2-41C5-8785-8DF29E56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2C8E5-B304-4E22-97FF-5CC744CB0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2B5-35ED-49BA-94CC-BA94249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Komponen-komponen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BE7AD-AEDE-444E-9179-8FF81A21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Pada </a:t>
            </a:r>
            <a:r>
              <a:rPr lang="es-ES" dirty="0" err="1"/>
              <a:t>umumnya</a:t>
            </a:r>
            <a:r>
              <a:rPr lang="es-ES" dirty="0"/>
              <a:t>, </a:t>
            </a:r>
            <a:r>
              <a:rPr lang="es-ES" dirty="0" err="1"/>
              <a:t>sistem</a:t>
            </a:r>
            <a:r>
              <a:rPr lang="es-ES" dirty="0"/>
              <a:t> </a:t>
            </a:r>
            <a:r>
              <a:rPr lang="es-ES" dirty="0" err="1"/>
              <a:t>operasi</a:t>
            </a:r>
            <a:r>
              <a:rPr lang="es-ES" dirty="0"/>
              <a:t> </a:t>
            </a:r>
            <a:r>
              <a:rPr lang="es-ES" dirty="0" err="1"/>
              <a:t>memiliki</a:t>
            </a:r>
            <a:r>
              <a:rPr lang="es-ES" dirty="0"/>
              <a:t> </a:t>
            </a:r>
            <a:r>
              <a:rPr lang="es-ES" dirty="0" err="1"/>
              <a:t>komponen-komponen</a:t>
            </a:r>
            <a:r>
              <a:rPr lang="es-ES" dirty="0"/>
              <a:t> </a:t>
            </a:r>
            <a:r>
              <a:rPr lang="es-ES" dirty="0" err="1"/>
              <a:t>sebagai</a:t>
            </a:r>
            <a:r>
              <a:rPr lang="es-ES" dirty="0"/>
              <a:t> </a:t>
            </a:r>
            <a:r>
              <a:rPr lang="es-ES" dirty="0" err="1"/>
              <a:t>berikut</a:t>
            </a:r>
            <a:r>
              <a:rPr lang="es-ES" dirty="0"/>
              <a:t>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err="1"/>
              <a:t>Manajemen</a:t>
            </a:r>
            <a:r>
              <a:rPr lang="en-US" dirty="0"/>
              <a:t> Proses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Utama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err="1"/>
              <a:t>Manajemen</a:t>
            </a:r>
            <a:r>
              <a:rPr lang="en-US" dirty="0"/>
              <a:t> File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I/O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/ Secondary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err="1"/>
              <a:t>Jaringan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Proteksi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/>
              <a:t>Command-Interpreter </a:t>
            </a:r>
            <a:r>
              <a:rPr lang="en-US" dirty="0" err="1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9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829A-C826-4719-8206-45D76682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Proses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143-7DFF-4ED6-A0BB-658C66D5B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proses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tugasnya</a:t>
            </a:r>
            <a:endParaRPr lang="en-US" dirty="0"/>
          </a:p>
          <a:p>
            <a:pPr lvl="1"/>
            <a:r>
              <a:rPr lang="en-US" dirty="0"/>
              <a:t>CPU time, </a:t>
            </a:r>
            <a:r>
              <a:rPr lang="en-US" dirty="0" err="1"/>
              <a:t>memori</a:t>
            </a:r>
            <a:r>
              <a:rPr lang="en-US" dirty="0"/>
              <a:t>, </a:t>
            </a:r>
            <a:r>
              <a:rPr lang="en-US" dirty="0" err="1"/>
              <a:t>berkas-berkas</a:t>
            </a:r>
            <a:r>
              <a:rPr lang="en-US" dirty="0"/>
              <a:t>, dan </a:t>
            </a:r>
            <a:r>
              <a:rPr lang="en-US" dirty="0" err="1"/>
              <a:t>perangkat-perangkat</a:t>
            </a:r>
            <a:r>
              <a:rPr lang="en-US" dirty="0"/>
              <a:t> I/O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Hal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Proses,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/>
              <a:t>Pembuatan</a:t>
            </a:r>
            <a:r>
              <a:rPr lang="en-US" dirty="0"/>
              <a:t> dan </a:t>
            </a:r>
            <a:r>
              <a:rPr lang="en-US" dirty="0" err="1"/>
              <a:t>penghapusan</a:t>
            </a:r>
            <a:r>
              <a:rPr lang="en-US" dirty="0"/>
              <a:t> proses </a:t>
            </a:r>
            <a:r>
              <a:rPr lang="en-US" dirty="0" err="1"/>
              <a:t>pengguna</a:t>
            </a:r>
            <a:r>
              <a:rPr lang="en-US" dirty="0"/>
              <a:t> dan </a:t>
            </a:r>
            <a:r>
              <a:rPr lang="en-US" dirty="0" err="1"/>
              <a:t>sistem</a:t>
            </a:r>
            <a:r>
              <a:rPr lang="en-US" dirty="0"/>
              <a:t> proses</a:t>
            </a:r>
          </a:p>
          <a:p>
            <a:pPr lvl="1"/>
            <a:r>
              <a:rPr lang="en-US" dirty="0" err="1"/>
              <a:t>Menunda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proses</a:t>
            </a:r>
          </a:p>
          <a:p>
            <a:pPr lvl="1"/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sinkronisasi</a:t>
            </a:r>
            <a:endParaRPr lang="en-US" dirty="0"/>
          </a:p>
          <a:p>
            <a:pPr lvl="1"/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komunikasi</a:t>
            </a:r>
            <a:endParaRPr lang="en-US" dirty="0"/>
          </a:p>
          <a:p>
            <a:pPr lvl="1"/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deadlock</a:t>
            </a:r>
          </a:p>
        </p:txBody>
      </p:sp>
    </p:spTree>
    <p:extLst>
      <p:ext uri="{BB962C8B-B14F-4D97-AF65-F5344CB8AC3E}">
        <p14:creationId xmlns:p14="http://schemas.microsoft.com/office/powerpoint/2010/main" val="70611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829A-C826-4719-8206-45D76682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Utama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143-7DFF-4ED6-A0BB-658C66D5B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yang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oleh CPU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I/O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Hal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Utama,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/>
              <a:t>Melacak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mana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dan oleh </a:t>
            </a:r>
            <a:r>
              <a:rPr lang="en-US" dirty="0" err="1"/>
              <a:t>siapa</a:t>
            </a:r>
            <a:endParaRPr lang="en-US" dirty="0"/>
          </a:p>
          <a:p>
            <a:pPr lvl="1"/>
            <a:r>
              <a:rPr lang="en-US" dirty="0" err="1"/>
              <a:t>Memutuskan</a:t>
            </a:r>
            <a:r>
              <a:rPr lang="en-US" dirty="0"/>
              <a:t> proses-proses mana yang di-load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tersedia</a:t>
            </a:r>
            <a:endParaRPr lang="en-US" dirty="0"/>
          </a:p>
          <a:p>
            <a:pPr lvl="1"/>
            <a:r>
              <a:rPr lang="en-US" dirty="0" err="1"/>
              <a:t>Alokasi</a:t>
            </a:r>
            <a:r>
              <a:rPr lang="en-US" dirty="0"/>
              <a:t> dan </a:t>
            </a:r>
            <a:r>
              <a:rPr lang="en-US" dirty="0" err="1"/>
              <a:t>dealokasi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memori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4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829A-C826-4719-8206-45D76682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Sekunder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143-7DFF-4ED6-A0BB-658C66D5B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backup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Hal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storage</a:t>
            </a:r>
          </a:p>
          <a:p>
            <a:pPr lvl="1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mengalokasi</a:t>
            </a:r>
            <a:r>
              <a:rPr lang="en-US" dirty="0"/>
              <a:t> storage</a:t>
            </a:r>
          </a:p>
          <a:p>
            <a:pPr lvl="1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scheduling </a:t>
            </a:r>
            <a:r>
              <a:rPr lang="en-US" dirty="0" err="1"/>
              <a:t>penggunaan</a:t>
            </a:r>
            <a:r>
              <a:rPr lang="en-US" dirty="0"/>
              <a:t> disk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1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829A-C826-4719-8206-45D76682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Manajemen</a:t>
            </a:r>
            <a:r>
              <a:rPr lang="en-US" dirty="0"/>
              <a:t>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143-7DFF-4ED6-A0BB-658C66D5B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file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Hal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File,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lvl="1"/>
            <a:r>
              <a:rPr lang="en-US" dirty="0" err="1"/>
              <a:t>Pembuatan</a:t>
            </a:r>
            <a:r>
              <a:rPr lang="en-US" dirty="0"/>
              <a:t> dan </a:t>
            </a:r>
            <a:r>
              <a:rPr lang="en-US" dirty="0" err="1"/>
              <a:t>penghapusan</a:t>
            </a:r>
            <a:r>
              <a:rPr lang="en-US" dirty="0"/>
              <a:t> file</a:t>
            </a:r>
          </a:p>
          <a:p>
            <a:pPr lvl="1"/>
            <a:r>
              <a:rPr lang="en-US" dirty="0" err="1"/>
              <a:t>Pembuatan</a:t>
            </a:r>
            <a:r>
              <a:rPr lang="en-US" dirty="0"/>
              <a:t> dan </a:t>
            </a:r>
            <a:r>
              <a:rPr lang="en-US" dirty="0" err="1"/>
              <a:t>penghapusan</a:t>
            </a:r>
            <a:r>
              <a:rPr lang="en-US" dirty="0"/>
              <a:t> </a:t>
            </a:r>
            <a:r>
              <a:rPr lang="en-US" dirty="0" err="1"/>
              <a:t>direktori</a:t>
            </a:r>
            <a:endParaRPr lang="en-US" dirty="0"/>
          </a:p>
          <a:p>
            <a:pPr lvl="1"/>
            <a:r>
              <a:rPr lang="en-US" dirty="0" err="1"/>
              <a:t>Mendukung</a:t>
            </a:r>
            <a:r>
              <a:rPr lang="en-US" dirty="0"/>
              <a:t> primitive-primitive </a:t>
            </a:r>
            <a:r>
              <a:rPr lang="en-US" dirty="0" err="1"/>
              <a:t>manipulasi</a:t>
            </a:r>
            <a:r>
              <a:rPr lang="en-US" dirty="0"/>
              <a:t> file dan </a:t>
            </a:r>
            <a:r>
              <a:rPr lang="en-US" dirty="0" err="1"/>
              <a:t>direktori</a:t>
            </a:r>
            <a:endParaRPr lang="en-US" dirty="0"/>
          </a:p>
          <a:p>
            <a:pPr lvl="1"/>
            <a:r>
              <a:rPr lang="en-US" dirty="0" err="1"/>
              <a:t>Pemetaan</a:t>
            </a:r>
            <a:r>
              <a:rPr lang="en-US" dirty="0"/>
              <a:t> file </a:t>
            </a:r>
            <a:r>
              <a:rPr lang="en-US" dirty="0" err="1"/>
              <a:t>dalam</a:t>
            </a:r>
            <a:r>
              <a:rPr lang="en-US" dirty="0"/>
              <a:t> secondary storage</a:t>
            </a:r>
          </a:p>
          <a:p>
            <a:pPr lvl="1"/>
            <a:r>
              <a:rPr lang="en-US" dirty="0"/>
              <a:t>Backup file </a:t>
            </a:r>
            <a:r>
              <a:rPr lang="en-US" dirty="0" err="1"/>
              <a:t>dalam</a:t>
            </a:r>
            <a:r>
              <a:rPr lang="en-US" dirty="0"/>
              <a:t> media yang </a:t>
            </a:r>
            <a:r>
              <a:rPr lang="en-US" dirty="0" err="1"/>
              <a:t>stabil</a:t>
            </a:r>
            <a:r>
              <a:rPr lang="en-US" dirty="0"/>
              <a:t> (non-volatile)</a:t>
            </a:r>
          </a:p>
        </p:txBody>
      </p:sp>
    </p:spTree>
    <p:extLst>
      <p:ext uri="{BB962C8B-B14F-4D97-AF65-F5344CB8AC3E}">
        <p14:creationId xmlns:p14="http://schemas.microsoft.com/office/powerpoint/2010/main" val="7760823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1045</TotalTime>
  <Words>1584</Words>
  <Application>Microsoft Office PowerPoint</Application>
  <PresentationFormat>Widescreen</PresentationFormat>
  <Paragraphs>237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Monotype Sorts</vt:lpstr>
      <vt:lpstr>Calibri</vt:lpstr>
      <vt:lpstr>Calibri Light</vt:lpstr>
      <vt:lpstr>Times New Roman</vt:lpstr>
      <vt:lpstr>Wingdings</vt:lpstr>
      <vt:lpstr>Retrospect</vt:lpstr>
      <vt:lpstr>Sistem Operasi</vt:lpstr>
      <vt:lpstr>Pendahuluan</vt:lpstr>
      <vt:lpstr>Daftar Isi</vt:lpstr>
      <vt:lpstr>Komponen Sistem</vt:lpstr>
      <vt:lpstr>Komponen-komponen Sistem</vt:lpstr>
      <vt:lpstr>Manajemen Proses</vt:lpstr>
      <vt:lpstr>Manajemen Memori Utama</vt:lpstr>
      <vt:lpstr>Manajemen Memori Sekunder</vt:lpstr>
      <vt:lpstr>Manajemen File</vt:lpstr>
      <vt:lpstr>Manajemen Input Output</vt:lpstr>
      <vt:lpstr>Jaringan (Sistem Terdistribusi)</vt:lpstr>
      <vt:lpstr>Sistem Proteksi</vt:lpstr>
      <vt:lpstr>Command-Interpreter System</vt:lpstr>
      <vt:lpstr>Layanan Sistem Operasi</vt:lpstr>
      <vt:lpstr>Layanan Sistem Operasi</vt:lpstr>
      <vt:lpstr>Layanan Sistem Operasi (lanjutan)</vt:lpstr>
      <vt:lpstr>Layanan Sistem Operasi (lanjutan)</vt:lpstr>
      <vt:lpstr>Layanan Sistem Operasi</vt:lpstr>
      <vt:lpstr>Command Line interpreter </vt:lpstr>
      <vt:lpstr>Bourne Shell Command Interpreter</vt:lpstr>
      <vt:lpstr>User Operating System Interface - GUI</vt:lpstr>
      <vt:lpstr>Touchscreen Interfaces</vt:lpstr>
      <vt:lpstr>Design and Implementation</vt:lpstr>
      <vt:lpstr>Sistem Call</vt:lpstr>
      <vt:lpstr>Sistem Call</vt:lpstr>
      <vt:lpstr>API – Sistem Call – Sistem Operasi</vt:lpstr>
      <vt:lpstr>Jenis-Jenis Sistem Call</vt:lpstr>
      <vt:lpstr>Jenis-Jenis Sistem Call</vt:lpstr>
      <vt:lpstr>Jenis-Jenis Sistem Call</vt:lpstr>
      <vt:lpstr>Jenis-Jenis Sistem Call</vt:lpstr>
      <vt:lpstr>Struktur Sistem Operasi</vt:lpstr>
      <vt:lpstr>Struktur Sistem Operasi</vt:lpstr>
      <vt:lpstr>MS-DOS</vt:lpstr>
      <vt:lpstr>UNIX</vt:lpstr>
      <vt:lpstr>Monolithic plus modular design</vt:lpstr>
      <vt:lpstr>Layered Approach</vt:lpstr>
      <vt:lpstr>Layered Approach (lanjutan)</vt:lpstr>
      <vt:lpstr>System Boot</vt:lpstr>
      <vt:lpstr>REFERENSI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Operasi</dc:title>
  <dc:creator>MSI GAMING</dc:creator>
  <cp:lastModifiedBy>MSI GAMING</cp:lastModifiedBy>
  <cp:revision>25</cp:revision>
  <dcterms:created xsi:type="dcterms:W3CDTF">2022-02-21T14:56:09Z</dcterms:created>
  <dcterms:modified xsi:type="dcterms:W3CDTF">2022-03-09T20:13:45Z</dcterms:modified>
</cp:coreProperties>
</file>