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476" autoAdjust="0"/>
  </p:normalViewPr>
  <p:slideViewPr>
    <p:cSldViewPr>
      <p:cViewPr varScale="1">
        <p:scale>
          <a:sx n="62" d="100"/>
          <a:sy n="62" d="100"/>
        </p:scale>
        <p:origin x="96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9C641C-ECD5-4F29-8D8E-BB9C2CAFD1CC}" type="datetimeFigureOut">
              <a:rPr lang="id-ID" smtClean="0"/>
              <a:pPr/>
              <a:t>27/03/2023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8F92CAE-B4CA-4946-B432-43637103208F}"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C641C-ECD5-4F29-8D8E-BB9C2CAFD1CC}" type="datetimeFigureOut">
              <a:rPr lang="id-ID" smtClean="0"/>
              <a:pPr/>
              <a:t>27/03/2023</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F92CAE-B4CA-4946-B432-43637103208F}"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8.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9.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1.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22.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3.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4.w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7.w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5" Type="http://schemas.openxmlformats.org/officeDocument/2006/relationships/image" Target="../media/image10.wmf"/><Relationship Id="rId4" Type="http://schemas.openxmlformats.org/officeDocument/2006/relationships/oleObject" Target="../embeddings/oleObject10.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14.wmf"/><Relationship Id="rId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6.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76" y="214290"/>
            <a:ext cx="8858280" cy="6572272"/>
          </a:xfrm>
        </p:spPr>
        <p:txBody>
          <a:bodyPr>
            <a:normAutofit lnSpcReduction="10000"/>
          </a:bodyPr>
          <a:lstStyle/>
          <a:p>
            <a:pPr lvl="0">
              <a:spcBef>
                <a:spcPts val="0"/>
              </a:spcBef>
              <a:defRPr/>
            </a:pPr>
            <a:endParaRPr lang="id-ID" sz="3600" b="1" dirty="0">
              <a:solidFill>
                <a:schemeClr val="tx1"/>
              </a:solidFill>
            </a:endParaRPr>
          </a:p>
          <a:p>
            <a:pPr lvl="0">
              <a:spcBef>
                <a:spcPts val="0"/>
              </a:spcBef>
              <a:defRPr/>
            </a:pPr>
            <a:r>
              <a:rPr lang="en-US" sz="4800" b="1" dirty="0">
                <a:solidFill>
                  <a:schemeClr val="tx1"/>
                </a:solidFill>
              </a:rPr>
              <a:t>KONVERSI</a:t>
            </a:r>
            <a:r>
              <a:rPr lang="id-ID" sz="4800" b="1" dirty="0">
                <a:solidFill>
                  <a:schemeClr val="tx1"/>
                </a:solidFill>
              </a:rPr>
              <a:t> </a:t>
            </a:r>
            <a:r>
              <a:rPr lang="en-US" sz="4800" b="1" dirty="0">
                <a:solidFill>
                  <a:schemeClr val="tx1"/>
                </a:solidFill>
              </a:rPr>
              <a:t>DAN</a:t>
            </a:r>
            <a:r>
              <a:rPr lang="id-ID" sz="4800" b="1" dirty="0">
                <a:solidFill>
                  <a:schemeClr val="tx1"/>
                </a:solidFill>
              </a:rPr>
              <a:t> </a:t>
            </a:r>
            <a:r>
              <a:rPr lang="en-US" sz="4800" b="1" dirty="0">
                <a:solidFill>
                  <a:schemeClr val="tx1"/>
                </a:solidFill>
              </a:rPr>
              <a:t>PERPINDAHAN</a:t>
            </a:r>
            <a:r>
              <a:rPr lang="id-ID" sz="4800" b="1" dirty="0">
                <a:solidFill>
                  <a:schemeClr val="tx1"/>
                </a:solidFill>
              </a:rPr>
              <a:t> </a:t>
            </a:r>
            <a:r>
              <a:rPr lang="en-US" sz="4800" b="1" dirty="0">
                <a:solidFill>
                  <a:schemeClr val="tx1"/>
                </a:solidFill>
              </a:rPr>
              <a:t>PANAS</a:t>
            </a:r>
            <a:endParaRPr lang="id-ID" sz="4800" b="1" dirty="0">
              <a:solidFill>
                <a:schemeClr val="tx1"/>
              </a:solidFill>
            </a:endParaRPr>
          </a:p>
          <a:p>
            <a:pPr lvl="0">
              <a:spcBef>
                <a:spcPts val="0"/>
              </a:spcBef>
              <a:defRPr/>
            </a:pPr>
            <a:endParaRPr lang="id-ID" dirty="0">
              <a:solidFill>
                <a:schemeClr val="tx1"/>
              </a:solidFill>
            </a:endParaRPr>
          </a:p>
          <a:p>
            <a:pPr lvl="0">
              <a:spcBef>
                <a:spcPts val="0"/>
              </a:spcBef>
              <a:defRPr/>
            </a:pPr>
            <a:endParaRPr lang="id-ID" dirty="0">
              <a:solidFill>
                <a:schemeClr val="tx1"/>
              </a:solidFill>
            </a:endParaRPr>
          </a:p>
          <a:p>
            <a:pPr lvl="0">
              <a:spcBef>
                <a:spcPts val="0"/>
              </a:spcBef>
              <a:defRPr/>
            </a:pPr>
            <a:r>
              <a:rPr lang="id-ID" dirty="0">
                <a:solidFill>
                  <a:schemeClr val="tx1"/>
                </a:solidFill>
              </a:rPr>
              <a:t>Oleh</a:t>
            </a:r>
          </a:p>
          <a:p>
            <a:pPr lvl="0">
              <a:spcBef>
                <a:spcPts val="0"/>
              </a:spcBef>
              <a:defRPr/>
            </a:pPr>
            <a:r>
              <a:rPr lang="id-ID" b="1" dirty="0">
                <a:solidFill>
                  <a:schemeClr val="tx1"/>
                </a:solidFill>
              </a:rPr>
              <a:t>YANDRI.A.S</a:t>
            </a:r>
          </a:p>
          <a:p>
            <a:pPr lvl="0">
              <a:spcBef>
                <a:spcPts val="0"/>
              </a:spcBef>
              <a:defRPr/>
            </a:pPr>
            <a:endParaRPr lang="id-ID" dirty="0">
              <a:solidFill>
                <a:schemeClr val="tx1"/>
              </a:solidFill>
            </a:endParaRPr>
          </a:p>
          <a:p>
            <a:pPr lvl="0">
              <a:spcBef>
                <a:spcPts val="0"/>
              </a:spcBef>
              <a:defRPr/>
            </a:pPr>
            <a:endParaRPr lang="id-ID" dirty="0">
              <a:solidFill>
                <a:schemeClr val="tx1"/>
              </a:solidFill>
            </a:endParaRPr>
          </a:p>
          <a:p>
            <a:pPr lvl="0">
              <a:spcBef>
                <a:spcPts val="0"/>
              </a:spcBef>
              <a:defRPr/>
            </a:pPr>
            <a:r>
              <a:rPr lang="en-US" b="1" dirty="0">
                <a:solidFill>
                  <a:schemeClr val="tx1"/>
                </a:solidFill>
              </a:rPr>
              <a:t>JURUSAN</a:t>
            </a:r>
            <a:r>
              <a:rPr lang="id-ID" b="1" dirty="0">
                <a:solidFill>
                  <a:schemeClr val="tx1"/>
                </a:solidFill>
              </a:rPr>
              <a:t> KIMIA</a:t>
            </a:r>
          </a:p>
          <a:p>
            <a:pPr lvl="0">
              <a:spcBef>
                <a:spcPts val="0"/>
              </a:spcBef>
              <a:defRPr/>
            </a:pPr>
            <a:r>
              <a:rPr lang="id-ID" sz="2800" b="1" dirty="0">
                <a:solidFill>
                  <a:schemeClr val="tx1"/>
                </a:solidFill>
              </a:rPr>
              <a:t>FAKULTAS MATEMATIKA DAN ILMU PENGETAHUAN ALAM</a:t>
            </a:r>
          </a:p>
          <a:p>
            <a:pPr lvl="0">
              <a:spcBef>
                <a:spcPts val="0"/>
              </a:spcBef>
              <a:defRPr/>
            </a:pPr>
            <a:r>
              <a:rPr lang="id-ID" b="1" dirty="0">
                <a:solidFill>
                  <a:schemeClr val="tx1"/>
                </a:solidFill>
              </a:rPr>
              <a:t>UNIVERSITAS LAMPUNG</a:t>
            </a:r>
          </a:p>
          <a:p>
            <a:pPr lvl="0">
              <a:spcBef>
                <a:spcPts val="0"/>
              </a:spcBef>
              <a:defRPr/>
            </a:pPr>
            <a:r>
              <a:rPr lang="id-ID" b="1" dirty="0">
                <a:solidFill>
                  <a:schemeClr val="tx1"/>
                </a:solidFill>
              </a:rPr>
              <a:t>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0" name="Object 2"/>
          <p:cNvGraphicFramePr>
            <a:graphicFrameLocks noChangeAspect="1"/>
          </p:cNvGraphicFramePr>
          <p:nvPr/>
        </p:nvGraphicFramePr>
        <p:xfrm>
          <a:off x="309562" y="192088"/>
          <a:ext cx="5762636" cy="6473825"/>
        </p:xfrm>
        <a:graphic>
          <a:graphicData uri="http://schemas.openxmlformats.org/presentationml/2006/ole">
            <mc:AlternateContent xmlns:mc="http://schemas.openxmlformats.org/markup-compatibility/2006">
              <mc:Choice xmlns:v="urn:schemas-microsoft-com:vml" Requires="v">
                <p:oleObj name="Equation" r:id="rId2" imgW="2984400" imgH="3657600" progId="Equation.3">
                  <p:embed/>
                </p:oleObj>
              </mc:Choice>
              <mc:Fallback>
                <p:oleObj name="Equation" r:id="rId2" imgW="2984400" imgH="36576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562" y="192088"/>
                        <a:ext cx="5762636" cy="647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 y="142852"/>
            <a:ext cx="2500330" cy="214314"/>
          </a:xfrm>
        </p:spPr>
        <p:txBody>
          <a:bodyPr>
            <a:noAutofit/>
          </a:bodyPr>
          <a:lstStyle/>
          <a:p>
            <a:pPr algn="l"/>
            <a:r>
              <a:rPr lang="id-ID" sz="3200" b="1" dirty="0"/>
              <a:t>Contoh Soal :</a:t>
            </a:r>
          </a:p>
        </p:txBody>
      </p:sp>
      <p:sp>
        <p:nvSpPr>
          <p:cNvPr id="3" name="Content Placeholder 2"/>
          <p:cNvSpPr>
            <a:spLocks noGrp="1"/>
          </p:cNvSpPr>
          <p:nvPr>
            <p:ph idx="1"/>
          </p:nvPr>
        </p:nvSpPr>
        <p:spPr>
          <a:xfrm>
            <a:off x="0" y="500042"/>
            <a:ext cx="8686800" cy="4525963"/>
          </a:xfrm>
        </p:spPr>
        <p:txBody>
          <a:bodyPr/>
          <a:lstStyle/>
          <a:p>
            <a:pPr marL="0" indent="0" algn="just">
              <a:buNone/>
            </a:pPr>
            <a:r>
              <a:rPr lang="id-ID" dirty="0"/>
              <a:t>Hitung panas yg hilang per m</a:t>
            </a:r>
            <a:r>
              <a:rPr lang="id-ID" baseline="30000" dirty="0"/>
              <a:t>2</a:t>
            </a:r>
            <a:r>
              <a:rPr lang="id-ID" dirty="0"/>
              <a:t> dari suatu permukaan dinding yg terbuat dr fiber setebal 25,4 mm. Temperatur dinding dalam 352,7 </a:t>
            </a:r>
            <a:r>
              <a:rPr lang="id-ID" baseline="30000" dirty="0"/>
              <a:t>o</a:t>
            </a:r>
            <a:r>
              <a:rPr lang="id-ID" dirty="0"/>
              <a:t>K. Temp dinding luar 297,1 </a:t>
            </a:r>
            <a:r>
              <a:rPr lang="id-ID" baseline="30000" dirty="0"/>
              <a:t>o</a:t>
            </a:r>
            <a:r>
              <a:rPr lang="id-ID" dirty="0"/>
              <a:t>K.</a:t>
            </a:r>
            <a:endParaRPr lang="id-ID" baseline="30000" dirty="0"/>
          </a:p>
          <a:p>
            <a:pPr marL="0" indent="0" algn="just">
              <a:buNone/>
            </a:pPr>
            <a:r>
              <a:rPr lang="id-ID" dirty="0"/>
              <a:t>K fiber = 0,048 </a:t>
            </a:r>
            <a:r>
              <a:rPr lang="id-ID" baseline="30000" dirty="0"/>
              <a:t>w</a:t>
            </a:r>
            <a:r>
              <a:rPr lang="id-ID" dirty="0"/>
              <a:t>/</a:t>
            </a:r>
            <a:r>
              <a:rPr lang="id-ID" baseline="-25000" dirty="0"/>
              <a:t>m</a:t>
            </a:r>
            <a:r>
              <a:rPr lang="id-ID" dirty="0"/>
              <a:t>. </a:t>
            </a:r>
          </a:p>
          <a:p>
            <a:pPr marL="0" indent="0" algn="just">
              <a:buNone/>
            </a:pPr>
            <a:r>
              <a:rPr lang="id-ID" b="1" dirty="0"/>
              <a:t>Jawab :</a:t>
            </a:r>
          </a:p>
          <a:p>
            <a:pPr marL="0" indent="0" algn="just">
              <a:buNone/>
            </a:pPr>
            <a:endParaRPr lang="id-ID" dirty="0"/>
          </a:p>
        </p:txBody>
      </p:sp>
      <p:graphicFrame>
        <p:nvGraphicFramePr>
          <p:cNvPr id="23555" name="Object 3"/>
          <p:cNvGraphicFramePr>
            <a:graphicFrameLocks noChangeAspect="1"/>
          </p:cNvGraphicFramePr>
          <p:nvPr/>
        </p:nvGraphicFramePr>
        <p:xfrm>
          <a:off x="1905017" y="3357562"/>
          <a:ext cx="3809991" cy="3286148"/>
        </p:xfrm>
        <a:graphic>
          <a:graphicData uri="http://schemas.openxmlformats.org/presentationml/2006/ole">
            <mc:AlternateContent xmlns:mc="http://schemas.openxmlformats.org/markup-compatibility/2006">
              <mc:Choice xmlns:v="urn:schemas-microsoft-com:vml" Requires="v">
                <p:oleObj name="Equation" r:id="rId2" imgW="1650960" imgH="1600200" progId="Equation.3">
                  <p:embed/>
                </p:oleObj>
              </mc:Choice>
              <mc:Fallback>
                <p:oleObj name="Equation" r:id="rId2" imgW="1650960" imgH="1600200" progId="Equation.3">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17" y="3357562"/>
                        <a:ext cx="3809991" cy="3286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42852"/>
            <a:ext cx="6115064" cy="357190"/>
          </a:xfrm>
        </p:spPr>
        <p:txBody>
          <a:bodyPr>
            <a:noAutofit/>
          </a:bodyPr>
          <a:lstStyle/>
          <a:p>
            <a:pPr algn="l"/>
            <a:r>
              <a:rPr lang="id-ID" sz="3200" b="1" dirty="0"/>
              <a:t>Konduksi pada Lapisan Lempeng</a:t>
            </a:r>
          </a:p>
        </p:txBody>
      </p:sp>
      <p:grpSp>
        <p:nvGrpSpPr>
          <p:cNvPr id="20" name="Group 19"/>
          <p:cNvGrpSpPr/>
          <p:nvPr/>
        </p:nvGrpSpPr>
        <p:grpSpPr>
          <a:xfrm>
            <a:off x="1214414" y="928670"/>
            <a:ext cx="2928958" cy="3104871"/>
            <a:chOff x="285720" y="1357298"/>
            <a:chExt cx="2928958" cy="3104871"/>
          </a:xfrm>
        </p:grpSpPr>
        <p:sp>
          <p:nvSpPr>
            <p:cNvPr id="4" name="Cube 3"/>
            <p:cNvSpPr/>
            <p:nvPr/>
          </p:nvSpPr>
          <p:spPr>
            <a:xfrm>
              <a:off x="1000100" y="1357298"/>
              <a:ext cx="2214578" cy="2357454"/>
            </a:xfrm>
            <a:prstGeom prst="cub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cxnSp>
          <p:nvCxnSpPr>
            <p:cNvPr id="6" name="Straight Connector 5"/>
            <p:cNvCxnSpPr/>
            <p:nvPr/>
          </p:nvCxnSpPr>
          <p:spPr>
            <a:xfrm>
              <a:off x="1000100" y="2571744"/>
              <a:ext cx="1571636" cy="571504"/>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85720" y="3000372"/>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714612" y="1857364"/>
              <a:ext cx="357190" cy="461665"/>
            </a:xfrm>
            <a:prstGeom prst="rect">
              <a:avLst/>
            </a:prstGeom>
            <a:noFill/>
          </p:spPr>
          <p:txBody>
            <a:bodyPr wrap="square" rtlCol="0">
              <a:spAutoFit/>
            </a:bodyPr>
            <a:lstStyle/>
            <a:p>
              <a:pPr algn="ctr"/>
              <a:r>
                <a:rPr lang="id-ID" sz="2400" b="1" dirty="0"/>
                <a:t>A</a:t>
              </a:r>
            </a:p>
          </p:txBody>
        </p:sp>
        <p:sp>
          <p:nvSpPr>
            <p:cNvPr id="13" name="TextBox 12"/>
            <p:cNvSpPr txBox="1"/>
            <p:nvPr/>
          </p:nvSpPr>
          <p:spPr>
            <a:xfrm>
              <a:off x="2571736" y="2928934"/>
              <a:ext cx="500066" cy="461665"/>
            </a:xfrm>
            <a:prstGeom prst="rect">
              <a:avLst/>
            </a:prstGeom>
            <a:noFill/>
          </p:spPr>
          <p:txBody>
            <a:bodyPr wrap="square" rtlCol="0">
              <a:spAutoFit/>
            </a:bodyPr>
            <a:lstStyle/>
            <a:p>
              <a:pPr algn="ctr"/>
              <a:r>
                <a:rPr lang="id-ID" sz="2400" b="1" dirty="0"/>
                <a:t>T</a:t>
              </a:r>
              <a:r>
                <a:rPr lang="id-ID" sz="2400" b="1" baseline="-25000" dirty="0"/>
                <a:t>2</a:t>
              </a:r>
            </a:p>
          </p:txBody>
        </p:sp>
        <p:sp>
          <p:nvSpPr>
            <p:cNvPr id="14" name="TextBox 13"/>
            <p:cNvSpPr txBox="1"/>
            <p:nvPr/>
          </p:nvSpPr>
          <p:spPr>
            <a:xfrm>
              <a:off x="500034" y="2252955"/>
              <a:ext cx="500066" cy="461665"/>
            </a:xfrm>
            <a:prstGeom prst="rect">
              <a:avLst/>
            </a:prstGeom>
            <a:noFill/>
          </p:spPr>
          <p:txBody>
            <a:bodyPr wrap="square" rtlCol="0">
              <a:spAutoFit/>
            </a:bodyPr>
            <a:lstStyle/>
            <a:p>
              <a:pPr algn="ctr"/>
              <a:r>
                <a:rPr lang="id-ID" sz="2400" b="1" dirty="0"/>
                <a:t>T</a:t>
              </a:r>
              <a:r>
                <a:rPr lang="id-ID" sz="2400" b="1" baseline="-25000" dirty="0"/>
                <a:t>1</a:t>
              </a:r>
            </a:p>
          </p:txBody>
        </p:sp>
        <p:sp>
          <p:nvSpPr>
            <p:cNvPr id="16" name="TextBox 15"/>
            <p:cNvSpPr txBox="1"/>
            <p:nvPr/>
          </p:nvSpPr>
          <p:spPr>
            <a:xfrm>
              <a:off x="357158" y="3071810"/>
              <a:ext cx="357190" cy="461665"/>
            </a:xfrm>
            <a:prstGeom prst="rect">
              <a:avLst/>
            </a:prstGeom>
            <a:noFill/>
          </p:spPr>
          <p:txBody>
            <a:bodyPr wrap="square" rtlCol="0">
              <a:spAutoFit/>
            </a:bodyPr>
            <a:lstStyle/>
            <a:p>
              <a:pPr algn="ctr"/>
              <a:r>
                <a:rPr lang="id-ID" sz="2400" b="1" dirty="0"/>
                <a:t>q</a:t>
              </a:r>
            </a:p>
          </p:txBody>
        </p:sp>
        <p:cxnSp>
          <p:nvCxnSpPr>
            <p:cNvPr id="18" name="Straight Arrow Connector 17"/>
            <p:cNvCxnSpPr/>
            <p:nvPr/>
          </p:nvCxnSpPr>
          <p:spPr>
            <a:xfrm>
              <a:off x="1000100" y="3927478"/>
              <a:ext cx="1643074" cy="1588"/>
            </a:xfrm>
            <a:prstGeom prst="straightConnector1">
              <a:avLst/>
            </a:prstGeom>
            <a:ln w="127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357290" y="4000504"/>
              <a:ext cx="1000132" cy="461665"/>
            </a:xfrm>
            <a:prstGeom prst="rect">
              <a:avLst/>
            </a:prstGeom>
            <a:noFill/>
          </p:spPr>
          <p:txBody>
            <a:bodyPr wrap="square" rtlCol="0">
              <a:spAutoFit/>
            </a:bodyPr>
            <a:lstStyle/>
            <a:p>
              <a:pPr algn="ctr"/>
              <a:r>
                <a:rPr lang="id-ID" sz="2400" b="1" dirty="0"/>
                <a:t>Ax = L</a:t>
              </a:r>
            </a:p>
          </p:txBody>
        </p:sp>
      </p:grpSp>
      <p:graphicFrame>
        <p:nvGraphicFramePr>
          <p:cNvPr id="24578" name="Object 2"/>
          <p:cNvGraphicFramePr>
            <a:graphicFrameLocks noChangeAspect="1"/>
          </p:cNvGraphicFramePr>
          <p:nvPr/>
        </p:nvGraphicFramePr>
        <p:xfrm>
          <a:off x="357158" y="4429132"/>
          <a:ext cx="8475692" cy="2000264"/>
        </p:xfrm>
        <a:graphic>
          <a:graphicData uri="http://schemas.openxmlformats.org/presentationml/2006/ole">
            <mc:AlternateContent xmlns:mc="http://schemas.openxmlformats.org/markup-compatibility/2006">
              <mc:Choice xmlns:v="urn:schemas-microsoft-com:vml" Requires="v">
                <p:oleObj name="Equation" r:id="rId2" imgW="3111480" imgH="888840" progId="Equation.3">
                  <p:embed/>
                </p:oleObj>
              </mc:Choice>
              <mc:Fallback>
                <p:oleObj name="Equation" r:id="rId2" imgW="3111480" imgH="88884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58" y="4429132"/>
                        <a:ext cx="8475692" cy="2000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2" name="Object 2"/>
          <p:cNvGraphicFramePr>
            <a:graphicFrameLocks noChangeAspect="1"/>
          </p:cNvGraphicFramePr>
          <p:nvPr/>
        </p:nvGraphicFramePr>
        <p:xfrm>
          <a:off x="285720" y="73022"/>
          <a:ext cx="6981825" cy="2570160"/>
        </p:xfrm>
        <a:graphic>
          <a:graphicData uri="http://schemas.openxmlformats.org/presentationml/2006/ole">
            <mc:AlternateContent xmlns:mc="http://schemas.openxmlformats.org/markup-compatibility/2006">
              <mc:Choice xmlns:v="urn:schemas-microsoft-com:vml" Requires="v">
                <p:oleObj name="Equation" r:id="rId2" imgW="2692080" imgH="1218960" progId="Equation.3">
                  <p:embed/>
                </p:oleObj>
              </mc:Choice>
              <mc:Fallback>
                <p:oleObj name="Equation" r:id="rId2" imgW="2692080" imgH="121896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20" y="73022"/>
                        <a:ext cx="6981825" cy="257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50" name="Group 49"/>
          <p:cNvGrpSpPr/>
          <p:nvPr/>
        </p:nvGrpSpPr>
        <p:grpSpPr>
          <a:xfrm>
            <a:off x="142844" y="2857496"/>
            <a:ext cx="8786874" cy="3658869"/>
            <a:chOff x="142844" y="2857496"/>
            <a:chExt cx="8786874" cy="3658869"/>
          </a:xfrm>
        </p:grpSpPr>
        <p:sp>
          <p:nvSpPr>
            <p:cNvPr id="7" name="TextBox 6"/>
            <p:cNvSpPr txBox="1"/>
            <p:nvPr/>
          </p:nvSpPr>
          <p:spPr>
            <a:xfrm>
              <a:off x="142844" y="2857496"/>
              <a:ext cx="7215238" cy="523220"/>
            </a:xfrm>
            <a:prstGeom prst="rect">
              <a:avLst/>
            </a:prstGeom>
            <a:noFill/>
          </p:spPr>
          <p:txBody>
            <a:bodyPr wrap="square" rtlCol="0">
              <a:spAutoFit/>
            </a:bodyPr>
            <a:lstStyle/>
            <a:p>
              <a:pPr algn="ctr"/>
              <a:r>
                <a:rPr lang="id-ID" sz="2800" b="1" dirty="0"/>
                <a:t>Konduksi pada Lempengan yang Berlapis-lapis</a:t>
              </a:r>
            </a:p>
          </p:txBody>
        </p:sp>
        <p:sp>
          <p:nvSpPr>
            <p:cNvPr id="37" name="TextBox 36"/>
            <p:cNvSpPr txBox="1"/>
            <p:nvPr/>
          </p:nvSpPr>
          <p:spPr>
            <a:xfrm>
              <a:off x="5500694" y="4467533"/>
              <a:ext cx="3143272" cy="461665"/>
            </a:xfrm>
            <a:prstGeom prst="rect">
              <a:avLst/>
            </a:prstGeom>
            <a:noFill/>
          </p:spPr>
          <p:txBody>
            <a:bodyPr wrap="square" rtlCol="0">
              <a:spAutoFit/>
            </a:bodyPr>
            <a:lstStyle/>
            <a:p>
              <a:pPr algn="ctr"/>
              <a:r>
                <a:rPr lang="id-ID" sz="2400" b="1" dirty="0">
                  <a:sym typeface="Symbol"/>
                </a:rPr>
                <a:t> T =  T</a:t>
              </a:r>
              <a:r>
                <a:rPr lang="id-ID" sz="2400" b="1" baseline="-25000" dirty="0">
                  <a:sym typeface="Symbol"/>
                </a:rPr>
                <a:t>1</a:t>
              </a:r>
              <a:r>
                <a:rPr lang="id-ID" sz="2400" b="1" dirty="0">
                  <a:sym typeface="Symbol"/>
                </a:rPr>
                <a:t> +  T</a:t>
              </a:r>
              <a:r>
                <a:rPr lang="id-ID" sz="2400" b="1" baseline="-25000" dirty="0">
                  <a:sym typeface="Symbol"/>
                </a:rPr>
                <a:t>2</a:t>
              </a:r>
              <a:r>
                <a:rPr lang="id-ID" sz="2400" b="1" dirty="0">
                  <a:sym typeface="Symbol"/>
                </a:rPr>
                <a:t> +  T</a:t>
              </a:r>
              <a:r>
                <a:rPr lang="id-ID" sz="2400" b="1" baseline="-25000" dirty="0">
                  <a:sym typeface="Symbol"/>
                </a:rPr>
                <a:t>3</a:t>
              </a:r>
              <a:r>
                <a:rPr lang="id-ID" sz="2400" b="1" dirty="0">
                  <a:sym typeface="Symbol"/>
                </a:rPr>
                <a:t> </a:t>
              </a:r>
              <a:endParaRPr lang="id-ID" sz="2400" b="1" dirty="0"/>
            </a:p>
          </p:txBody>
        </p:sp>
        <p:sp>
          <p:nvSpPr>
            <p:cNvPr id="8" name="Cube 7"/>
            <p:cNvSpPr/>
            <p:nvPr/>
          </p:nvSpPr>
          <p:spPr>
            <a:xfrm>
              <a:off x="928662" y="3681715"/>
              <a:ext cx="4357718" cy="2143140"/>
            </a:xfrm>
            <a:prstGeom prst="cub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11" name="Straight Connector 10"/>
            <p:cNvCxnSpPr/>
            <p:nvPr/>
          </p:nvCxnSpPr>
          <p:spPr>
            <a:xfrm rot="5400000">
              <a:off x="3500429" y="3681717"/>
              <a:ext cx="500066" cy="5000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214547" y="3681717"/>
              <a:ext cx="500066" cy="5000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1393009" y="5003318"/>
              <a:ext cx="1643074"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2678099" y="5002524"/>
              <a:ext cx="164307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928662" y="4610409"/>
              <a:ext cx="3786214" cy="7143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00034" y="4253219"/>
              <a:ext cx="500066" cy="461665"/>
            </a:xfrm>
            <a:prstGeom prst="rect">
              <a:avLst/>
            </a:prstGeom>
            <a:noFill/>
          </p:spPr>
          <p:txBody>
            <a:bodyPr wrap="square" rtlCol="0">
              <a:spAutoFit/>
            </a:bodyPr>
            <a:lstStyle/>
            <a:p>
              <a:pPr algn="ctr"/>
              <a:r>
                <a:rPr lang="id-ID" sz="2400" b="1" dirty="0"/>
                <a:t>T</a:t>
              </a:r>
              <a:r>
                <a:rPr lang="id-ID" sz="2400" b="1" baseline="-25000" dirty="0"/>
                <a:t>0</a:t>
              </a:r>
            </a:p>
          </p:txBody>
        </p:sp>
        <p:sp>
          <p:nvSpPr>
            <p:cNvPr id="25" name="TextBox 24"/>
            <p:cNvSpPr txBox="1"/>
            <p:nvPr/>
          </p:nvSpPr>
          <p:spPr>
            <a:xfrm>
              <a:off x="1857356" y="4648810"/>
              <a:ext cx="500066" cy="461665"/>
            </a:xfrm>
            <a:prstGeom prst="rect">
              <a:avLst/>
            </a:prstGeom>
            <a:noFill/>
          </p:spPr>
          <p:txBody>
            <a:bodyPr wrap="square" rtlCol="0">
              <a:spAutoFit/>
            </a:bodyPr>
            <a:lstStyle/>
            <a:p>
              <a:pPr algn="ctr"/>
              <a:r>
                <a:rPr lang="id-ID" sz="2400" b="1" dirty="0"/>
                <a:t>T</a:t>
              </a:r>
              <a:r>
                <a:rPr lang="id-ID" sz="2400" b="1" baseline="-25000" dirty="0"/>
                <a:t>1</a:t>
              </a:r>
            </a:p>
          </p:txBody>
        </p:sp>
        <p:sp>
          <p:nvSpPr>
            <p:cNvPr id="26" name="TextBox 25"/>
            <p:cNvSpPr txBox="1"/>
            <p:nvPr/>
          </p:nvSpPr>
          <p:spPr>
            <a:xfrm>
              <a:off x="3143240" y="4896161"/>
              <a:ext cx="500066" cy="461665"/>
            </a:xfrm>
            <a:prstGeom prst="rect">
              <a:avLst/>
            </a:prstGeom>
            <a:noFill/>
          </p:spPr>
          <p:txBody>
            <a:bodyPr wrap="square" rtlCol="0">
              <a:spAutoFit/>
            </a:bodyPr>
            <a:lstStyle/>
            <a:p>
              <a:pPr algn="ctr"/>
              <a:r>
                <a:rPr lang="id-ID" sz="2400" b="1" dirty="0"/>
                <a:t>T</a:t>
              </a:r>
              <a:r>
                <a:rPr lang="id-ID" sz="2400" b="1" baseline="-25000" dirty="0"/>
                <a:t>2</a:t>
              </a:r>
            </a:p>
          </p:txBody>
        </p:sp>
        <p:sp>
          <p:nvSpPr>
            <p:cNvPr id="27" name="TextBox 26"/>
            <p:cNvSpPr txBox="1"/>
            <p:nvPr/>
          </p:nvSpPr>
          <p:spPr>
            <a:xfrm>
              <a:off x="4357686" y="5148876"/>
              <a:ext cx="500066" cy="461665"/>
            </a:xfrm>
            <a:prstGeom prst="rect">
              <a:avLst/>
            </a:prstGeom>
            <a:noFill/>
          </p:spPr>
          <p:txBody>
            <a:bodyPr wrap="square" rtlCol="0">
              <a:spAutoFit/>
            </a:bodyPr>
            <a:lstStyle/>
            <a:p>
              <a:pPr algn="ctr"/>
              <a:r>
                <a:rPr lang="id-ID" sz="2400" b="1" dirty="0"/>
                <a:t>T</a:t>
              </a:r>
              <a:r>
                <a:rPr lang="id-ID" sz="2400" b="1" baseline="-25000" dirty="0"/>
                <a:t>3</a:t>
              </a:r>
            </a:p>
          </p:txBody>
        </p:sp>
        <p:sp>
          <p:nvSpPr>
            <p:cNvPr id="28" name="TextBox 27"/>
            <p:cNvSpPr txBox="1"/>
            <p:nvPr/>
          </p:nvSpPr>
          <p:spPr>
            <a:xfrm>
              <a:off x="1285852" y="4363058"/>
              <a:ext cx="500066" cy="461665"/>
            </a:xfrm>
            <a:prstGeom prst="rect">
              <a:avLst/>
            </a:prstGeom>
            <a:noFill/>
          </p:spPr>
          <p:txBody>
            <a:bodyPr wrap="square" rtlCol="0">
              <a:spAutoFit/>
            </a:bodyPr>
            <a:lstStyle/>
            <a:p>
              <a:pPr algn="ctr"/>
              <a:r>
                <a:rPr lang="id-ID" sz="2400" b="1" dirty="0"/>
                <a:t>R</a:t>
              </a:r>
              <a:r>
                <a:rPr lang="id-ID" sz="2400" b="1" baseline="-25000" dirty="0"/>
                <a:t>1</a:t>
              </a:r>
            </a:p>
          </p:txBody>
        </p:sp>
        <p:sp>
          <p:nvSpPr>
            <p:cNvPr id="29" name="TextBox 28"/>
            <p:cNvSpPr txBox="1"/>
            <p:nvPr/>
          </p:nvSpPr>
          <p:spPr>
            <a:xfrm>
              <a:off x="2000232" y="5681979"/>
              <a:ext cx="428628" cy="461665"/>
            </a:xfrm>
            <a:prstGeom prst="rect">
              <a:avLst/>
            </a:prstGeom>
            <a:noFill/>
          </p:spPr>
          <p:txBody>
            <a:bodyPr wrap="square" rtlCol="0">
              <a:spAutoFit/>
            </a:bodyPr>
            <a:lstStyle/>
            <a:p>
              <a:pPr algn="ctr"/>
              <a:r>
                <a:rPr lang="id-ID" sz="2400" b="1" dirty="0"/>
                <a:t>x</a:t>
              </a:r>
              <a:r>
                <a:rPr lang="id-ID" sz="2400" b="1" baseline="-25000" dirty="0"/>
                <a:t>1</a:t>
              </a:r>
            </a:p>
          </p:txBody>
        </p:sp>
        <p:sp>
          <p:nvSpPr>
            <p:cNvPr id="30" name="TextBox 29"/>
            <p:cNvSpPr txBox="1"/>
            <p:nvPr/>
          </p:nvSpPr>
          <p:spPr>
            <a:xfrm>
              <a:off x="3714744" y="4824723"/>
              <a:ext cx="500066" cy="461665"/>
            </a:xfrm>
            <a:prstGeom prst="rect">
              <a:avLst/>
            </a:prstGeom>
            <a:noFill/>
          </p:spPr>
          <p:txBody>
            <a:bodyPr wrap="square" rtlCol="0">
              <a:spAutoFit/>
            </a:bodyPr>
            <a:lstStyle/>
            <a:p>
              <a:pPr algn="ctr"/>
              <a:r>
                <a:rPr lang="id-ID" sz="2400" b="1" dirty="0"/>
                <a:t>R</a:t>
              </a:r>
              <a:r>
                <a:rPr lang="id-ID" sz="2400" b="1" baseline="-25000" dirty="0"/>
                <a:t>3</a:t>
              </a:r>
            </a:p>
          </p:txBody>
        </p:sp>
        <p:sp>
          <p:nvSpPr>
            <p:cNvPr id="31" name="TextBox 30"/>
            <p:cNvSpPr txBox="1"/>
            <p:nvPr/>
          </p:nvSpPr>
          <p:spPr>
            <a:xfrm>
              <a:off x="3286116" y="5681979"/>
              <a:ext cx="428628" cy="461665"/>
            </a:xfrm>
            <a:prstGeom prst="rect">
              <a:avLst/>
            </a:prstGeom>
            <a:noFill/>
          </p:spPr>
          <p:txBody>
            <a:bodyPr wrap="square" rtlCol="0">
              <a:spAutoFit/>
            </a:bodyPr>
            <a:lstStyle/>
            <a:p>
              <a:pPr algn="ctr"/>
              <a:r>
                <a:rPr lang="id-ID" sz="2400" b="1" dirty="0"/>
                <a:t>x</a:t>
              </a:r>
              <a:r>
                <a:rPr lang="id-ID" sz="2400" b="1" baseline="-25000" dirty="0"/>
                <a:t>2</a:t>
              </a:r>
            </a:p>
          </p:txBody>
        </p:sp>
        <p:sp>
          <p:nvSpPr>
            <p:cNvPr id="32" name="TextBox 31"/>
            <p:cNvSpPr txBox="1"/>
            <p:nvPr/>
          </p:nvSpPr>
          <p:spPr>
            <a:xfrm>
              <a:off x="357158" y="5006000"/>
              <a:ext cx="285752" cy="461665"/>
            </a:xfrm>
            <a:prstGeom prst="rect">
              <a:avLst/>
            </a:prstGeom>
            <a:noFill/>
          </p:spPr>
          <p:txBody>
            <a:bodyPr wrap="square" rtlCol="0">
              <a:spAutoFit/>
            </a:bodyPr>
            <a:lstStyle/>
            <a:p>
              <a:pPr algn="ctr"/>
              <a:r>
                <a:rPr lang="id-ID" sz="2400" b="1" dirty="0"/>
                <a:t>q</a:t>
              </a:r>
              <a:endParaRPr lang="id-ID" sz="2400" b="1" baseline="-25000" dirty="0"/>
            </a:p>
          </p:txBody>
        </p:sp>
        <p:sp>
          <p:nvSpPr>
            <p:cNvPr id="33" name="TextBox 32"/>
            <p:cNvSpPr txBox="1"/>
            <p:nvPr/>
          </p:nvSpPr>
          <p:spPr>
            <a:xfrm>
              <a:off x="714348" y="5681979"/>
              <a:ext cx="285752" cy="461665"/>
            </a:xfrm>
            <a:prstGeom prst="rect">
              <a:avLst/>
            </a:prstGeom>
            <a:noFill/>
          </p:spPr>
          <p:txBody>
            <a:bodyPr wrap="square" rtlCol="0">
              <a:spAutoFit/>
            </a:bodyPr>
            <a:lstStyle/>
            <a:p>
              <a:pPr algn="ctr"/>
              <a:r>
                <a:rPr lang="id-ID" sz="2400" b="1" dirty="0"/>
                <a:t>D</a:t>
              </a:r>
              <a:endParaRPr lang="id-ID" sz="2400" b="1" baseline="-25000" dirty="0"/>
            </a:p>
          </p:txBody>
        </p:sp>
        <p:sp>
          <p:nvSpPr>
            <p:cNvPr id="34" name="TextBox 33"/>
            <p:cNvSpPr txBox="1"/>
            <p:nvPr/>
          </p:nvSpPr>
          <p:spPr>
            <a:xfrm>
              <a:off x="1285852" y="5291752"/>
              <a:ext cx="428628" cy="461665"/>
            </a:xfrm>
            <a:prstGeom prst="rect">
              <a:avLst/>
            </a:prstGeom>
            <a:noFill/>
          </p:spPr>
          <p:txBody>
            <a:bodyPr wrap="square" rtlCol="0">
              <a:spAutoFit/>
            </a:bodyPr>
            <a:lstStyle/>
            <a:p>
              <a:pPr algn="ctr"/>
              <a:r>
                <a:rPr lang="id-ID" sz="2400" b="1" dirty="0"/>
                <a:t>L</a:t>
              </a:r>
              <a:r>
                <a:rPr lang="id-ID" sz="2400" b="1" baseline="-25000" dirty="0"/>
                <a:t>1</a:t>
              </a:r>
            </a:p>
          </p:txBody>
        </p:sp>
        <p:sp>
          <p:nvSpPr>
            <p:cNvPr id="35" name="TextBox 34"/>
            <p:cNvSpPr txBox="1"/>
            <p:nvPr/>
          </p:nvSpPr>
          <p:spPr>
            <a:xfrm>
              <a:off x="2571736" y="5291752"/>
              <a:ext cx="428628" cy="461665"/>
            </a:xfrm>
            <a:prstGeom prst="rect">
              <a:avLst/>
            </a:prstGeom>
            <a:noFill/>
          </p:spPr>
          <p:txBody>
            <a:bodyPr wrap="square" rtlCol="0">
              <a:spAutoFit/>
            </a:bodyPr>
            <a:lstStyle/>
            <a:p>
              <a:pPr algn="ctr"/>
              <a:r>
                <a:rPr lang="id-ID" sz="2400" b="1" dirty="0"/>
                <a:t>L</a:t>
              </a:r>
              <a:r>
                <a:rPr lang="id-ID" sz="2400" b="1" baseline="-25000" dirty="0"/>
                <a:t>2</a:t>
              </a:r>
            </a:p>
          </p:txBody>
        </p:sp>
        <p:sp>
          <p:nvSpPr>
            <p:cNvPr id="36" name="TextBox 35"/>
            <p:cNvSpPr txBox="1"/>
            <p:nvPr/>
          </p:nvSpPr>
          <p:spPr>
            <a:xfrm>
              <a:off x="3786182" y="5291752"/>
              <a:ext cx="428628" cy="461665"/>
            </a:xfrm>
            <a:prstGeom prst="rect">
              <a:avLst/>
            </a:prstGeom>
            <a:noFill/>
          </p:spPr>
          <p:txBody>
            <a:bodyPr wrap="square" rtlCol="0">
              <a:spAutoFit/>
            </a:bodyPr>
            <a:lstStyle/>
            <a:p>
              <a:pPr algn="ctr"/>
              <a:r>
                <a:rPr lang="id-ID" sz="2400" b="1" dirty="0"/>
                <a:t>L</a:t>
              </a:r>
              <a:r>
                <a:rPr lang="id-ID" sz="2400" b="1" baseline="-25000" dirty="0"/>
                <a:t>3</a:t>
              </a:r>
            </a:p>
          </p:txBody>
        </p:sp>
        <p:sp>
          <p:nvSpPr>
            <p:cNvPr id="38" name="TextBox 37"/>
            <p:cNvSpPr txBox="1"/>
            <p:nvPr/>
          </p:nvSpPr>
          <p:spPr>
            <a:xfrm>
              <a:off x="4500562" y="5681979"/>
              <a:ext cx="428628" cy="461665"/>
            </a:xfrm>
            <a:prstGeom prst="rect">
              <a:avLst/>
            </a:prstGeom>
            <a:noFill/>
          </p:spPr>
          <p:txBody>
            <a:bodyPr wrap="square" rtlCol="0">
              <a:spAutoFit/>
            </a:bodyPr>
            <a:lstStyle/>
            <a:p>
              <a:pPr algn="ctr"/>
              <a:r>
                <a:rPr lang="id-ID" sz="2400" b="1" dirty="0"/>
                <a:t>x</a:t>
              </a:r>
              <a:r>
                <a:rPr lang="id-ID" sz="2400" b="1" baseline="-25000" dirty="0"/>
                <a:t>3</a:t>
              </a:r>
            </a:p>
          </p:txBody>
        </p:sp>
        <p:sp>
          <p:nvSpPr>
            <p:cNvPr id="39" name="TextBox 38"/>
            <p:cNvSpPr txBox="1"/>
            <p:nvPr/>
          </p:nvSpPr>
          <p:spPr>
            <a:xfrm>
              <a:off x="2500298" y="4577372"/>
              <a:ext cx="500066" cy="461665"/>
            </a:xfrm>
            <a:prstGeom prst="rect">
              <a:avLst/>
            </a:prstGeom>
            <a:noFill/>
          </p:spPr>
          <p:txBody>
            <a:bodyPr wrap="square" rtlCol="0">
              <a:spAutoFit/>
            </a:bodyPr>
            <a:lstStyle/>
            <a:p>
              <a:pPr algn="ctr"/>
              <a:r>
                <a:rPr lang="id-ID" sz="2400" b="1" dirty="0"/>
                <a:t>R</a:t>
              </a:r>
              <a:r>
                <a:rPr lang="id-ID" sz="2400" b="1" baseline="-25000" dirty="0"/>
                <a:t>2</a:t>
              </a:r>
            </a:p>
          </p:txBody>
        </p:sp>
        <p:sp>
          <p:nvSpPr>
            <p:cNvPr id="40" name="TextBox 39"/>
            <p:cNvSpPr txBox="1"/>
            <p:nvPr/>
          </p:nvSpPr>
          <p:spPr>
            <a:xfrm>
              <a:off x="4838688" y="4467533"/>
              <a:ext cx="376254" cy="461665"/>
            </a:xfrm>
            <a:prstGeom prst="rect">
              <a:avLst/>
            </a:prstGeom>
            <a:noFill/>
          </p:spPr>
          <p:txBody>
            <a:bodyPr wrap="square" rtlCol="0">
              <a:spAutoFit/>
            </a:bodyPr>
            <a:lstStyle/>
            <a:p>
              <a:pPr algn="ctr"/>
              <a:r>
                <a:rPr lang="id-ID" sz="2400" b="1" dirty="0"/>
                <a:t>A</a:t>
              </a:r>
              <a:endParaRPr lang="id-ID" sz="2400" b="1" baseline="-25000" dirty="0"/>
            </a:p>
          </p:txBody>
        </p:sp>
        <p:cxnSp>
          <p:nvCxnSpPr>
            <p:cNvPr id="42" name="Straight Arrow Connector 41"/>
            <p:cNvCxnSpPr/>
            <p:nvPr/>
          </p:nvCxnSpPr>
          <p:spPr>
            <a:xfrm>
              <a:off x="1000100" y="5681979"/>
              <a:ext cx="1143008" cy="1588"/>
            </a:xfrm>
            <a:prstGeom prst="straightConnector1">
              <a:avLst/>
            </a:prstGeom>
            <a:ln w="127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2285984" y="5681979"/>
              <a:ext cx="1143008" cy="1588"/>
            </a:xfrm>
            <a:prstGeom prst="straightConnector1">
              <a:avLst/>
            </a:prstGeom>
            <a:ln w="127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3571868" y="5681979"/>
              <a:ext cx="1143008" cy="1588"/>
            </a:xfrm>
            <a:prstGeom prst="straightConnector1">
              <a:avLst/>
            </a:prstGeom>
            <a:ln w="127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357158" y="5108887"/>
              <a:ext cx="42862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5286380" y="5500702"/>
              <a:ext cx="3643338" cy="1015663"/>
            </a:xfrm>
            <a:prstGeom prst="rect">
              <a:avLst/>
            </a:prstGeom>
            <a:noFill/>
          </p:spPr>
          <p:txBody>
            <a:bodyPr wrap="square" rtlCol="0">
              <a:spAutoFit/>
            </a:bodyPr>
            <a:lstStyle/>
            <a:p>
              <a:r>
                <a:rPr lang="id-ID" sz="2000" b="1" dirty="0"/>
                <a:t>Jumlah panas yg berpindah dari dinding ke dinding adalah sama, </a:t>
              </a:r>
            </a:p>
            <a:p>
              <a:r>
                <a:rPr lang="id-ID" sz="2000" b="1" dirty="0"/>
                <a:t>sehingga : q = q</a:t>
              </a:r>
              <a:r>
                <a:rPr lang="id-ID" sz="2000" b="1" baseline="-25000" dirty="0"/>
                <a:t>1</a:t>
              </a:r>
              <a:r>
                <a:rPr lang="id-ID" sz="2000" b="1" dirty="0"/>
                <a:t> = q</a:t>
              </a:r>
              <a:r>
                <a:rPr lang="id-ID" sz="2000" b="1" baseline="-25000" dirty="0"/>
                <a:t>2</a:t>
              </a:r>
              <a:r>
                <a:rPr lang="id-ID" sz="2000" b="1" dirty="0"/>
                <a:t> = q</a:t>
              </a:r>
              <a:r>
                <a:rPr lang="id-ID" sz="2000" b="1" baseline="-25000" dirty="0"/>
                <a:t>3</a:t>
              </a: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38" y="171440"/>
            <a:ext cx="8929718" cy="1614486"/>
          </a:xfrm>
        </p:spPr>
        <p:txBody>
          <a:bodyPr>
            <a:normAutofit lnSpcReduction="10000"/>
          </a:bodyPr>
          <a:lstStyle/>
          <a:p>
            <a:pPr marL="0" indent="0" algn="just">
              <a:buNone/>
            </a:pPr>
            <a:r>
              <a:rPr lang="id-ID" dirty="0"/>
              <a:t>Jumlah panas yg berpindah dari dinding ke dinding adalah sama, sehingga :</a:t>
            </a:r>
          </a:p>
          <a:p>
            <a:pPr>
              <a:buNone/>
            </a:pPr>
            <a:r>
              <a:rPr lang="id-ID" dirty="0"/>
              <a:t>				q = q1 = q2 = q3</a:t>
            </a:r>
          </a:p>
        </p:txBody>
      </p:sp>
      <p:graphicFrame>
        <p:nvGraphicFramePr>
          <p:cNvPr id="4" name="Object 3"/>
          <p:cNvGraphicFramePr>
            <a:graphicFrameLocks noChangeAspect="1"/>
          </p:cNvGraphicFramePr>
          <p:nvPr/>
        </p:nvGraphicFramePr>
        <p:xfrm>
          <a:off x="357158" y="1785926"/>
          <a:ext cx="4929222" cy="4929222"/>
        </p:xfrm>
        <a:graphic>
          <a:graphicData uri="http://schemas.openxmlformats.org/presentationml/2006/ole">
            <mc:AlternateContent xmlns:mc="http://schemas.openxmlformats.org/markup-compatibility/2006">
              <mc:Choice xmlns:v="urn:schemas-microsoft-com:vml" Requires="v">
                <p:oleObj name="Equation" r:id="rId2" imgW="1701720" imgH="2273040" progId="Equation.3">
                  <p:embed/>
                </p:oleObj>
              </mc:Choice>
              <mc:Fallback>
                <p:oleObj name="Equation" r:id="rId2" imgW="1701720" imgH="227304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58" y="1785926"/>
                        <a:ext cx="4929222" cy="49292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50" name="Object 2"/>
          <p:cNvGraphicFramePr>
            <a:graphicFrameLocks noChangeAspect="1"/>
          </p:cNvGraphicFramePr>
          <p:nvPr/>
        </p:nvGraphicFramePr>
        <p:xfrm>
          <a:off x="706438" y="277814"/>
          <a:ext cx="6080125" cy="6080144"/>
        </p:xfrm>
        <a:graphic>
          <a:graphicData uri="http://schemas.openxmlformats.org/presentationml/2006/ole">
            <mc:AlternateContent xmlns:mc="http://schemas.openxmlformats.org/markup-compatibility/2006">
              <mc:Choice xmlns:v="urn:schemas-microsoft-com:vml" Requires="v">
                <p:oleObj name="Equation" r:id="rId2" imgW="1460160" imgH="2209680" progId="Equation.3">
                  <p:embed/>
                </p:oleObj>
              </mc:Choice>
              <mc:Fallback>
                <p:oleObj name="Equation" r:id="rId2" imgW="1460160" imgH="220968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8" y="277814"/>
                        <a:ext cx="6080125" cy="6080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3306" y="0"/>
            <a:ext cx="1928826" cy="439718"/>
          </a:xfrm>
        </p:spPr>
        <p:txBody>
          <a:bodyPr>
            <a:noAutofit/>
          </a:bodyPr>
          <a:lstStyle/>
          <a:p>
            <a:pPr algn="l"/>
            <a:r>
              <a:rPr lang="id-ID" sz="2400" b="1" dirty="0"/>
              <a:t>Contoh Soal :</a:t>
            </a:r>
          </a:p>
        </p:txBody>
      </p:sp>
      <p:sp>
        <p:nvSpPr>
          <p:cNvPr id="3" name="Content Placeholder 2"/>
          <p:cNvSpPr>
            <a:spLocks noGrp="1"/>
          </p:cNvSpPr>
          <p:nvPr>
            <p:ph idx="1"/>
          </p:nvPr>
        </p:nvSpPr>
        <p:spPr>
          <a:xfrm>
            <a:off x="71438" y="428604"/>
            <a:ext cx="8929718" cy="2071701"/>
          </a:xfrm>
        </p:spPr>
        <p:txBody>
          <a:bodyPr>
            <a:normAutofit/>
          </a:bodyPr>
          <a:lstStyle/>
          <a:p>
            <a:pPr marL="0" indent="0" algn="just">
              <a:spcBef>
                <a:spcPts val="0"/>
              </a:spcBef>
              <a:buNone/>
            </a:pPr>
            <a:r>
              <a:rPr lang="id-ID" sz="2400" dirty="0"/>
              <a:t>Sebuah tungku yg dibuat dr bata tahan api setebal 4,5 in dgn k = 0,08 dan dilapisi bata biasa setebal 9 in dgn k = 0,8. Temperatur dinding dalam adalah 1400 </a:t>
            </a:r>
            <a:r>
              <a:rPr lang="id-ID" sz="2400" baseline="30000" dirty="0"/>
              <a:t>o</a:t>
            </a:r>
            <a:r>
              <a:rPr lang="id-ID" sz="2400" dirty="0"/>
              <a:t>F dan dinding luar 170 </a:t>
            </a:r>
            <a:r>
              <a:rPr lang="id-ID" sz="2400" baseline="30000" dirty="0"/>
              <a:t>o</a:t>
            </a:r>
            <a:r>
              <a:rPr lang="id-ID" sz="2400" dirty="0"/>
              <a:t>F.</a:t>
            </a:r>
          </a:p>
          <a:p>
            <a:pPr marL="0" indent="0" algn="just">
              <a:spcBef>
                <a:spcPts val="0"/>
              </a:spcBef>
              <a:buNone/>
            </a:pPr>
            <a:r>
              <a:rPr lang="id-ID" sz="2400" dirty="0"/>
              <a:t>Hitung panas yg keluar menembus dinding tsb per satuan luas dinding atau per sqft dinding.</a:t>
            </a:r>
          </a:p>
          <a:p>
            <a:pPr marL="0" indent="0" algn="just">
              <a:spcBef>
                <a:spcPts val="0"/>
              </a:spcBef>
              <a:buNone/>
            </a:pPr>
            <a:endParaRPr lang="id-ID" sz="2400" dirty="0"/>
          </a:p>
        </p:txBody>
      </p:sp>
      <p:graphicFrame>
        <p:nvGraphicFramePr>
          <p:cNvPr id="4" name="Object 3"/>
          <p:cNvGraphicFramePr>
            <a:graphicFrameLocks noChangeAspect="1"/>
          </p:cNvGraphicFramePr>
          <p:nvPr/>
        </p:nvGraphicFramePr>
        <p:xfrm>
          <a:off x="204788" y="2411413"/>
          <a:ext cx="7378700" cy="4251325"/>
        </p:xfrm>
        <a:graphic>
          <a:graphicData uri="http://schemas.openxmlformats.org/presentationml/2006/ole">
            <mc:AlternateContent xmlns:mc="http://schemas.openxmlformats.org/markup-compatibility/2006">
              <mc:Choice xmlns:v="urn:schemas-microsoft-com:vml" Requires="v">
                <p:oleObj name="Equation" r:id="rId2" imgW="4559040" imgH="3009600" progId="Equation.3">
                  <p:embed/>
                </p:oleObj>
              </mc:Choice>
              <mc:Fallback>
                <p:oleObj name="Equation" r:id="rId2" imgW="4559040" imgH="30096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788" y="2411413"/>
                        <a:ext cx="7378700" cy="4251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1795"/>
            <a:ext cx="8229600" cy="6126163"/>
          </a:xfrm>
        </p:spPr>
        <p:txBody>
          <a:bodyPr/>
          <a:lstStyle/>
          <a:p>
            <a:pPr>
              <a:buNone/>
            </a:pPr>
            <a:r>
              <a:rPr lang="id-ID" b="1" i="1" dirty="0"/>
              <a:t>Quantity 			Factor</a:t>
            </a:r>
          </a:p>
          <a:p>
            <a:pPr>
              <a:buNone/>
            </a:pPr>
            <a:endParaRPr lang="id-ID" dirty="0"/>
          </a:p>
          <a:p>
            <a:pPr marL="360363" lvl="1" indent="-360363">
              <a:tabLst>
                <a:tab pos="2338388" algn="l"/>
              </a:tabLst>
            </a:pPr>
            <a:r>
              <a:rPr lang="id-ID" i="1" dirty="0"/>
              <a:t>Density (BD)</a:t>
            </a:r>
            <a:r>
              <a:rPr lang="id-ID" dirty="0"/>
              <a:t>	:</a:t>
            </a:r>
          </a:p>
          <a:p>
            <a:pPr marL="360363" lvl="1" indent="-360363"/>
            <a:endParaRPr lang="id-ID" dirty="0"/>
          </a:p>
          <a:p>
            <a:pPr marL="360363" lvl="1" indent="-360363"/>
            <a:endParaRPr lang="id-ID" dirty="0"/>
          </a:p>
          <a:p>
            <a:pPr marL="360363" lvl="1" indent="-360363"/>
            <a:endParaRPr lang="id-ID" dirty="0"/>
          </a:p>
          <a:p>
            <a:pPr marL="360363" lvl="1" indent="-360363"/>
            <a:endParaRPr lang="id-ID" dirty="0"/>
          </a:p>
          <a:p>
            <a:pPr marL="360363" lvl="1" indent="-360363">
              <a:tabLst>
                <a:tab pos="2338388" algn="l"/>
              </a:tabLst>
            </a:pPr>
            <a:r>
              <a:rPr lang="id-ID" i="1" dirty="0"/>
              <a:t>Heat</a:t>
            </a:r>
            <a:r>
              <a:rPr lang="id-ID" dirty="0"/>
              <a:t>	:  </a:t>
            </a:r>
          </a:p>
        </p:txBody>
      </p:sp>
      <p:graphicFrame>
        <p:nvGraphicFramePr>
          <p:cNvPr id="4" name="Object 3"/>
          <p:cNvGraphicFramePr>
            <a:graphicFrameLocks noChangeAspect="1"/>
          </p:cNvGraphicFramePr>
          <p:nvPr/>
        </p:nvGraphicFramePr>
        <p:xfrm>
          <a:off x="3357555" y="1214422"/>
          <a:ext cx="4429156" cy="2571768"/>
        </p:xfrm>
        <a:graphic>
          <a:graphicData uri="http://schemas.openxmlformats.org/presentationml/2006/ole">
            <mc:AlternateContent xmlns:mc="http://schemas.openxmlformats.org/markup-compatibility/2006">
              <mc:Choice xmlns:v="urn:schemas-microsoft-com:vml" Requires="v">
                <p:oleObj name="Equation" r:id="rId2" imgW="1714320" imgH="1257120" progId="Equation.3">
                  <p:embed/>
                </p:oleObj>
              </mc:Choice>
              <mc:Fallback>
                <p:oleObj name="Equation" r:id="rId2" imgW="1714320" imgH="125712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7555" y="1214422"/>
                        <a:ext cx="4429156" cy="257176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3"/>
          <p:cNvGraphicFramePr>
            <a:graphicFrameLocks noChangeAspect="1"/>
          </p:cNvGraphicFramePr>
          <p:nvPr/>
        </p:nvGraphicFramePr>
        <p:xfrm>
          <a:off x="3357554" y="3857628"/>
          <a:ext cx="3865581" cy="2395553"/>
        </p:xfrm>
        <a:graphic>
          <a:graphicData uri="http://schemas.openxmlformats.org/presentationml/2006/ole">
            <mc:AlternateContent xmlns:mc="http://schemas.openxmlformats.org/markup-compatibility/2006">
              <mc:Choice xmlns:v="urn:schemas-microsoft-com:vml" Requires="v">
                <p:oleObj name="Equation" r:id="rId4" imgW="1562040" imgH="1295280" progId="Equation.3">
                  <p:embed/>
                </p:oleObj>
              </mc:Choice>
              <mc:Fallback>
                <p:oleObj name="Equation" r:id="rId4" imgW="1562040" imgH="129528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7554" y="3857628"/>
                        <a:ext cx="3865581" cy="239555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214282" y="142852"/>
            <a:ext cx="8358246" cy="6572272"/>
            <a:chOff x="214282" y="142852"/>
            <a:chExt cx="8358246" cy="6572272"/>
          </a:xfrm>
        </p:grpSpPr>
        <p:graphicFrame>
          <p:nvGraphicFramePr>
            <p:cNvPr id="3074" name="Object 2"/>
            <p:cNvGraphicFramePr>
              <a:graphicFrameLocks noChangeAspect="1"/>
            </p:cNvGraphicFramePr>
            <p:nvPr/>
          </p:nvGraphicFramePr>
          <p:xfrm>
            <a:off x="3000364" y="142852"/>
            <a:ext cx="4000528" cy="2344735"/>
          </p:xfrm>
          <a:graphic>
            <a:graphicData uri="http://schemas.openxmlformats.org/presentationml/2006/ole">
              <mc:AlternateContent xmlns:mc="http://schemas.openxmlformats.org/markup-compatibility/2006">
                <mc:Choice xmlns:v="urn:schemas-microsoft-com:vml" Requires="v">
                  <p:oleObj name="Equation" r:id="rId2" imgW="1701720" imgH="1320480" progId="Equation.3">
                    <p:embed/>
                  </p:oleObj>
                </mc:Choice>
                <mc:Fallback>
                  <p:oleObj name="Equation" r:id="rId2" imgW="1701720" imgH="132048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0364" y="142852"/>
                          <a:ext cx="4000528" cy="234473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 name="Object 3"/>
            <p:cNvGraphicFramePr>
              <a:graphicFrameLocks noChangeAspect="1"/>
            </p:cNvGraphicFramePr>
            <p:nvPr/>
          </p:nvGraphicFramePr>
          <p:xfrm>
            <a:off x="2857488" y="2500306"/>
            <a:ext cx="5413375" cy="882650"/>
          </p:xfrm>
          <a:graphic>
            <a:graphicData uri="http://schemas.openxmlformats.org/presentationml/2006/ole">
              <mc:AlternateContent xmlns:mc="http://schemas.openxmlformats.org/markup-compatibility/2006">
                <mc:Choice xmlns:v="urn:schemas-microsoft-com:vml" Requires="v">
                  <p:oleObj name="Equation" r:id="rId4" imgW="2095200" imgH="431640" progId="Equation.3">
                    <p:embed/>
                  </p:oleObj>
                </mc:Choice>
                <mc:Fallback>
                  <p:oleObj name="Equation" r:id="rId4" imgW="2095200" imgH="43164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488" y="2500306"/>
                          <a:ext cx="5413375" cy="882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3143240" y="3643314"/>
            <a:ext cx="5429288" cy="3071810"/>
          </p:xfrm>
          <a:graphic>
            <a:graphicData uri="http://schemas.openxmlformats.org/presentationml/2006/ole">
              <mc:AlternateContent xmlns:mc="http://schemas.openxmlformats.org/markup-compatibility/2006">
                <mc:Choice xmlns:v="urn:schemas-microsoft-com:vml" Requires="v">
                  <p:oleObj name="Equation" r:id="rId6" imgW="2730240" imgH="1752480" progId="Equation.3">
                    <p:embed/>
                  </p:oleObj>
                </mc:Choice>
                <mc:Fallback>
                  <p:oleObj name="Equation" r:id="rId6" imgW="2730240" imgH="175248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43240" y="3643314"/>
                          <a:ext cx="5429288" cy="307181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571472" y="2643182"/>
              <a:ext cx="1214446" cy="523220"/>
            </a:xfrm>
            <a:prstGeom prst="rect">
              <a:avLst/>
            </a:prstGeom>
            <a:noFill/>
          </p:spPr>
          <p:txBody>
            <a:bodyPr wrap="square" rtlCol="0">
              <a:spAutoFit/>
            </a:bodyPr>
            <a:lstStyle/>
            <a:p>
              <a:r>
                <a:rPr lang="id-ID" sz="2800" b="1" i="1" dirty="0"/>
                <a:t>Massa</a:t>
              </a:r>
            </a:p>
          </p:txBody>
        </p:sp>
        <p:sp>
          <p:nvSpPr>
            <p:cNvPr id="10" name="TextBox 9"/>
            <p:cNvSpPr txBox="1"/>
            <p:nvPr/>
          </p:nvSpPr>
          <p:spPr>
            <a:xfrm>
              <a:off x="571472" y="928670"/>
              <a:ext cx="1214446" cy="523220"/>
            </a:xfrm>
            <a:prstGeom prst="rect">
              <a:avLst/>
            </a:prstGeom>
            <a:noFill/>
          </p:spPr>
          <p:txBody>
            <a:bodyPr wrap="square" rtlCol="0">
              <a:spAutoFit/>
            </a:bodyPr>
            <a:lstStyle/>
            <a:p>
              <a:r>
                <a:rPr lang="id-ID" sz="2800" b="1" i="1" dirty="0"/>
                <a:t>Lenght</a:t>
              </a:r>
            </a:p>
          </p:txBody>
        </p:sp>
        <p:sp>
          <p:nvSpPr>
            <p:cNvPr id="11" name="TextBox 10"/>
            <p:cNvSpPr txBox="1"/>
            <p:nvPr/>
          </p:nvSpPr>
          <p:spPr>
            <a:xfrm>
              <a:off x="214282" y="4760909"/>
              <a:ext cx="1928826" cy="954107"/>
            </a:xfrm>
            <a:prstGeom prst="rect">
              <a:avLst/>
            </a:prstGeom>
            <a:noFill/>
          </p:spPr>
          <p:txBody>
            <a:bodyPr wrap="square" rtlCol="0">
              <a:spAutoFit/>
            </a:bodyPr>
            <a:lstStyle/>
            <a:p>
              <a:pPr algn="ctr"/>
              <a:r>
                <a:rPr lang="id-ID" sz="2800" b="1" i="1" dirty="0"/>
                <a:t>Mechanical Energy</a:t>
              </a:r>
            </a:p>
          </p:txBody>
        </p:sp>
        <p:sp>
          <p:nvSpPr>
            <p:cNvPr id="13" name="Left Brace 12"/>
            <p:cNvSpPr/>
            <p:nvPr/>
          </p:nvSpPr>
          <p:spPr>
            <a:xfrm>
              <a:off x="2000232" y="428604"/>
              <a:ext cx="714380" cy="1571636"/>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
          <p:nvSpPr>
            <p:cNvPr id="14" name="Left Arrow 13"/>
            <p:cNvSpPr/>
            <p:nvPr/>
          </p:nvSpPr>
          <p:spPr>
            <a:xfrm>
              <a:off x="1928794" y="2786058"/>
              <a:ext cx="500066" cy="285752"/>
            </a:xfrm>
            <a:prstGeom prst="lef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Left Brace 14"/>
            <p:cNvSpPr/>
            <p:nvPr/>
          </p:nvSpPr>
          <p:spPr>
            <a:xfrm>
              <a:off x="2285984" y="3857628"/>
              <a:ext cx="642942" cy="2643206"/>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142852"/>
            <a:ext cx="8715469" cy="6429419"/>
            <a:chOff x="214344" y="218849"/>
            <a:chExt cx="8711861" cy="6223202"/>
          </a:xfrm>
        </p:grpSpPr>
        <p:graphicFrame>
          <p:nvGraphicFramePr>
            <p:cNvPr id="5" name="Object 2"/>
            <p:cNvGraphicFramePr>
              <a:graphicFrameLocks noChangeAspect="1"/>
            </p:cNvGraphicFramePr>
            <p:nvPr/>
          </p:nvGraphicFramePr>
          <p:xfrm>
            <a:off x="2070996" y="287996"/>
            <a:ext cx="6855209" cy="1659521"/>
          </p:xfrm>
          <a:graphic>
            <a:graphicData uri="http://schemas.openxmlformats.org/presentationml/2006/ole">
              <mc:AlternateContent xmlns:mc="http://schemas.openxmlformats.org/markup-compatibility/2006">
                <mc:Choice xmlns:v="urn:schemas-microsoft-com:vml" Requires="v">
                  <p:oleObj name="Equation" r:id="rId2" imgW="3720960" imgH="914400" progId="Equation.3">
                    <p:embed/>
                  </p:oleObj>
                </mc:Choice>
                <mc:Fallback>
                  <p:oleObj name="Equation" r:id="rId2" imgW="3720960" imgH="9144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0996" y="287996"/>
                          <a:ext cx="6855209" cy="16595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3"/>
            <p:cNvGraphicFramePr>
              <a:graphicFrameLocks noChangeAspect="1"/>
            </p:cNvGraphicFramePr>
            <p:nvPr/>
          </p:nvGraphicFramePr>
          <p:xfrm>
            <a:off x="2515546" y="4929175"/>
            <a:ext cx="5574485" cy="1512876"/>
          </p:xfrm>
          <a:graphic>
            <a:graphicData uri="http://schemas.openxmlformats.org/presentationml/2006/ole">
              <mc:AlternateContent xmlns:mc="http://schemas.openxmlformats.org/markup-compatibility/2006">
                <mc:Choice xmlns:v="urn:schemas-microsoft-com:vml" Requires="v">
                  <p:oleObj name="Equation" r:id="rId4" imgW="3073320" imgH="863280" progId="Equation.3">
                    <p:embed/>
                  </p:oleObj>
                </mc:Choice>
                <mc:Fallback>
                  <p:oleObj name="Equation" r:id="rId4" imgW="3073320" imgH="86328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5546" y="4929175"/>
                          <a:ext cx="5574485" cy="15128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nvGraphicFramePr>
          <p:xfrm>
            <a:off x="2585227" y="2143092"/>
            <a:ext cx="4620597" cy="2584450"/>
          </p:xfrm>
          <a:graphic>
            <a:graphicData uri="http://schemas.openxmlformats.org/presentationml/2006/ole">
              <mc:AlternateContent xmlns:mc="http://schemas.openxmlformats.org/markup-compatibility/2006">
                <mc:Choice xmlns:v="urn:schemas-microsoft-com:vml" Requires="v">
                  <p:oleObj name="Equation" r:id="rId6" imgW="2323800" imgH="1473120" progId="Equation.3">
                    <p:embed/>
                  </p:oleObj>
                </mc:Choice>
                <mc:Fallback>
                  <p:oleObj name="Equation" r:id="rId6" imgW="2323800" imgH="147312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85227" y="2143092"/>
                          <a:ext cx="4620597" cy="2584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Box 7"/>
            <p:cNvSpPr txBox="1"/>
            <p:nvPr/>
          </p:nvSpPr>
          <p:spPr>
            <a:xfrm>
              <a:off x="285752" y="5266558"/>
              <a:ext cx="1214446" cy="523220"/>
            </a:xfrm>
            <a:prstGeom prst="rect">
              <a:avLst/>
            </a:prstGeom>
            <a:noFill/>
          </p:spPr>
          <p:txBody>
            <a:bodyPr wrap="square" rtlCol="0">
              <a:spAutoFit/>
            </a:bodyPr>
            <a:lstStyle/>
            <a:p>
              <a:pPr algn="ctr"/>
              <a:r>
                <a:rPr lang="id-ID" sz="2800" b="1" i="1" dirty="0"/>
                <a:t>Power</a:t>
              </a:r>
            </a:p>
          </p:txBody>
        </p:sp>
        <p:sp>
          <p:nvSpPr>
            <p:cNvPr id="9" name="TextBox 8"/>
            <p:cNvSpPr txBox="1"/>
            <p:nvPr/>
          </p:nvSpPr>
          <p:spPr>
            <a:xfrm>
              <a:off x="214344" y="218849"/>
              <a:ext cx="1285854" cy="1876801"/>
            </a:xfrm>
            <a:prstGeom prst="rect">
              <a:avLst/>
            </a:prstGeom>
            <a:noFill/>
          </p:spPr>
          <p:txBody>
            <a:bodyPr wrap="square" rtlCol="0">
              <a:spAutoFit/>
            </a:bodyPr>
            <a:lstStyle/>
            <a:p>
              <a:r>
                <a:rPr lang="id-ID" sz="2400" b="1" i="1" dirty="0"/>
                <a:t>Newton Slow Convertion Factor</a:t>
              </a:r>
            </a:p>
          </p:txBody>
        </p:sp>
        <p:sp>
          <p:nvSpPr>
            <p:cNvPr id="10" name="TextBox 9"/>
            <p:cNvSpPr txBox="1"/>
            <p:nvPr/>
          </p:nvSpPr>
          <p:spPr>
            <a:xfrm>
              <a:off x="285752" y="3143224"/>
              <a:ext cx="1463301" cy="523220"/>
            </a:xfrm>
            <a:prstGeom prst="rect">
              <a:avLst/>
            </a:prstGeom>
            <a:noFill/>
          </p:spPr>
          <p:txBody>
            <a:bodyPr wrap="square" rtlCol="0">
              <a:spAutoFit/>
            </a:bodyPr>
            <a:lstStyle/>
            <a:p>
              <a:pPr algn="ctr"/>
              <a:r>
                <a:rPr lang="id-ID" sz="2800" b="1" i="1" dirty="0"/>
                <a:t>Pressure</a:t>
              </a:r>
            </a:p>
          </p:txBody>
        </p:sp>
        <p:sp>
          <p:nvSpPr>
            <p:cNvPr id="11" name="Left Brace 10"/>
            <p:cNvSpPr/>
            <p:nvPr/>
          </p:nvSpPr>
          <p:spPr>
            <a:xfrm>
              <a:off x="1571136" y="426288"/>
              <a:ext cx="418086" cy="1452082"/>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
          <p:nvSpPr>
            <p:cNvPr id="13" name="Left Brace 12"/>
            <p:cNvSpPr/>
            <p:nvPr/>
          </p:nvSpPr>
          <p:spPr>
            <a:xfrm>
              <a:off x="1818736" y="2357406"/>
              <a:ext cx="418085" cy="2214578"/>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grpSp>
      <p:sp>
        <p:nvSpPr>
          <p:cNvPr id="14" name="Left Brace 13"/>
          <p:cNvSpPr/>
          <p:nvPr/>
        </p:nvSpPr>
        <p:spPr>
          <a:xfrm>
            <a:off x="1857356" y="5000636"/>
            <a:ext cx="500066" cy="1357322"/>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p:cNvGrpSpPr/>
          <p:nvPr/>
        </p:nvGrpSpPr>
        <p:grpSpPr>
          <a:xfrm>
            <a:off x="142844" y="214290"/>
            <a:ext cx="8786874" cy="6572296"/>
            <a:chOff x="142844" y="214290"/>
            <a:chExt cx="8786874" cy="6572296"/>
          </a:xfrm>
        </p:grpSpPr>
        <p:graphicFrame>
          <p:nvGraphicFramePr>
            <p:cNvPr id="5" name="Object 2"/>
            <p:cNvGraphicFramePr>
              <a:graphicFrameLocks noChangeAspect="1"/>
            </p:cNvGraphicFramePr>
            <p:nvPr/>
          </p:nvGraphicFramePr>
          <p:xfrm>
            <a:off x="4500562" y="214290"/>
            <a:ext cx="2928958" cy="857250"/>
          </p:xfrm>
          <a:graphic>
            <a:graphicData uri="http://schemas.openxmlformats.org/presentationml/2006/ole">
              <mc:AlternateContent xmlns:mc="http://schemas.openxmlformats.org/markup-compatibility/2006">
                <mc:Choice xmlns:v="urn:schemas-microsoft-com:vml" Requires="v">
                  <p:oleObj name="Equation" r:id="rId2" imgW="1180800" imgH="457200" progId="Equation.3">
                    <p:embed/>
                  </p:oleObj>
                </mc:Choice>
                <mc:Fallback>
                  <p:oleObj name="Equation" r:id="rId2" imgW="1180800" imgH="4572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0562" y="214290"/>
                          <a:ext cx="2928958"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3"/>
            <p:cNvGraphicFramePr>
              <a:graphicFrameLocks noChangeAspect="1"/>
            </p:cNvGraphicFramePr>
            <p:nvPr/>
          </p:nvGraphicFramePr>
          <p:xfrm>
            <a:off x="3428992" y="2214554"/>
            <a:ext cx="3500462" cy="1785949"/>
          </p:xfrm>
          <a:graphic>
            <a:graphicData uri="http://schemas.openxmlformats.org/presentationml/2006/ole">
              <mc:AlternateContent xmlns:mc="http://schemas.openxmlformats.org/markup-compatibility/2006">
                <mc:Choice xmlns:v="urn:schemas-microsoft-com:vml" Requires="v">
                  <p:oleObj name="Equation" r:id="rId4" imgW="1498320" imgH="863280" progId="Equation.3">
                    <p:embed/>
                  </p:oleObj>
                </mc:Choice>
                <mc:Fallback>
                  <p:oleObj name="Equation" r:id="rId4" imgW="1498320" imgH="86328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8992" y="2214554"/>
                          <a:ext cx="3500462" cy="178594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Box 7"/>
            <p:cNvSpPr txBox="1"/>
            <p:nvPr/>
          </p:nvSpPr>
          <p:spPr>
            <a:xfrm>
              <a:off x="642910" y="2857496"/>
              <a:ext cx="1714512" cy="523220"/>
            </a:xfrm>
            <a:prstGeom prst="rect">
              <a:avLst/>
            </a:prstGeom>
            <a:noFill/>
          </p:spPr>
          <p:txBody>
            <a:bodyPr wrap="square" rtlCol="0">
              <a:spAutoFit/>
            </a:bodyPr>
            <a:lstStyle/>
            <a:p>
              <a:pPr algn="ctr"/>
              <a:r>
                <a:rPr lang="id-ID" sz="2800" b="1" i="1" dirty="0"/>
                <a:t>Viscositas</a:t>
              </a:r>
            </a:p>
          </p:txBody>
        </p:sp>
        <p:sp>
          <p:nvSpPr>
            <p:cNvPr id="9" name="TextBox 8"/>
            <p:cNvSpPr txBox="1"/>
            <p:nvPr/>
          </p:nvSpPr>
          <p:spPr>
            <a:xfrm>
              <a:off x="357159" y="405450"/>
              <a:ext cx="2286015" cy="523220"/>
            </a:xfrm>
            <a:prstGeom prst="rect">
              <a:avLst/>
            </a:prstGeom>
            <a:noFill/>
          </p:spPr>
          <p:txBody>
            <a:bodyPr wrap="square" rtlCol="0">
              <a:spAutoFit/>
            </a:bodyPr>
            <a:lstStyle/>
            <a:p>
              <a:r>
                <a:rPr lang="id-ID" sz="2800" b="1" i="1" dirty="0"/>
                <a:t>Specific Heat</a:t>
              </a:r>
            </a:p>
          </p:txBody>
        </p:sp>
        <p:sp>
          <p:nvSpPr>
            <p:cNvPr id="10" name="TextBox 9"/>
            <p:cNvSpPr txBox="1"/>
            <p:nvPr/>
          </p:nvSpPr>
          <p:spPr>
            <a:xfrm>
              <a:off x="142844" y="1214422"/>
              <a:ext cx="2286016" cy="954107"/>
            </a:xfrm>
            <a:prstGeom prst="rect">
              <a:avLst/>
            </a:prstGeom>
            <a:noFill/>
          </p:spPr>
          <p:txBody>
            <a:bodyPr wrap="square" rtlCol="0">
              <a:spAutoFit/>
            </a:bodyPr>
            <a:lstStyle/>
            <a:p>
              <a:pPr algn="ctr"/>
              <a:r>
                <a:rPr lang="id-ID" sz="2800" b="1" i="1" dirty="0"/>
                <a:t>Temperatur different (</a:t>
              </a:r>
              <a:r>
                <a:rPr lang="id-ID" sz="2800" b="1" i="1" dirty="0">
                  <a:sym typeface="Symbol"/>
                </a:rPr>
                <a:t> T)</a:t>
              </a:r>
              <a:endParaRPr lang="id-ID" sz="2800" b="1" i="1" dirty="0"/>
            </a:p>
          </p:txBody>
        </p:sp>
        <p:graphicFrame>
          <p:nvGraphicFramePr>
            <p:cNvPr id="13" name="Object 2"/>
            <p:cNvGraphicFramePr>
              <a:graphicFrameLocks noChangeAspect="1"/>
            </p:cNvGraphicFramePr>
            <p:nvPr/>
          </p:nvGraphicFramePr>
          <p:xfrm>
            <a:off x="3500430" y="1142984"/>
            <a:ext cx="5429288" cy="928694"/>
          </p:xfrm>
          <a:graphic>
            <a:graphicData uri="http://schemas.openxmlformats.org/presentationml/2006/ole">
              <mc:AlternateContent xmlns:mc="http://schemas.openxmlformats.org/markup-compatibility/2006">
                <mc:Choice xmlns:v="urn:schemas-microsoft-com:vml" Requires="v">
                  <p:oleObj name="Equation" r:id="rId6" imgW="2539800" imgH="457200" progId="Equation.3">
                    <p:embed/>
                  </p:oleObj>
                </mc:Choice>
                <mc:Fallback>
                  <p:oleObj name="Equation" r:id="rId6" imgW="2539800" imgH="45720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0430" y="1142984"/>
                          <a:ext cx="5429288" cy="9286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Left Arrow 13"/>
            <p:cNvSpPr/>
            <p:nvPr/>
          </p:nvSpPr>
          <p:spPr>
            <a:xfrm>
              <a:off x="2714612" y="500042"/>
              <a:ext cx="1357322" cy="357190"/>
            </a:xfrm>
            <a:prstGeom prst="lef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15" name="Object 3"/>
            <p:cNvGraphicFramePr>
              <a:graphicFrameLocks noChangeAspect="1"/>
            </p:cNvGraphicFramePr>
            <p:nvPr/>
          </p:nvGraphicFramePr>
          <p:xfrm>
            <a:off x="3357554" y="4000503"/>
            <a:ext cx="5572164" cy="2786083"/>
          </p:xfrm>
          <a:graphic>
            <a:graphicData uri="http://schemas.openxmlformats.org/presentationml/2006/ole">
              <mc:AlternateContent xmlns:mc="http://schemas.openxmlformats.org/markup-compatibility/2006">
                <mc:Choice xmlns:v="urn:schemas-microsoft-com:vml" Requires="v">
                  <p:oleObj name="Equation" r:id="rId8" imgW="2260440" imgH="1358640" progId="Equation.3">
                    <p:embed/>
                  </p:oleObj>
                </mc:Choice>
                <mc:Fallback>
                  <p:oleObj name="Equation" r:id="rId8" imgW="2260440" imgH="1358640" progId="Equation.3">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57554" y="4000503"/>
                          <a:ext cx="5572164" cy="278608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857224" y="5120358"/>
              <a:ext cx="1428760" cy="523220"/>
            </a:xfrm>
            <a:prstGeom prst="rect">
              <a:avLst/>
            </a:prstGeom>
            <a:noFill/>
          </p:spPr>
          <p:txBody>
            <a:bodyPr wrap="square" rtlCol="0">
              <a:spAutoFit/>
            </a:bodyPr>
            <a:lstStyle/>
            <a:p>
              <a:pPr algn="ctr"/>
              <a:r>
                <a:rPr lang="id-ID" sz="2800" b="1" i="1" dirty="0"/>
                <a:t>Volume</a:t>
              </a:r>
            </a:p>
          </p:txBody>
        </p:sp>
        <p:sp>
          <p:nvSpPr>
            <p:cNvPr id="17" name="Left Arrow 16"/>
            <p:cNvSpPr/>
            <p:nvPr/>
          </p:nvSpPr>
          <p:spPr>
            <a:xfrm>
              <a:off x="2714612" y="1500174"/>
              <a:ext cx="500066" cy="357190"/>
            </a:xfrm>
            <a:prstGeom prst="lef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Left Brace 17"/>
            <p:cNvSpPr/>
            <p:nvPr/>
          </p:nvSpPr>
          <p:spPr>
            <a:xfrm>
              <a:off x="2714612" y="2500306"/>
              <a:ext cx="428628" cy="1357322"/>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
          <p:nvSpPr>
            <p:cNvPr id="19" name="Left Brace 18"/>
            <p:cNvSpPr/>
            <p:nvPr/>
          </p:nvSpPr>
          <p:spPr>
            <a:xfrm>
              <a:off x="2714612" y="4500570"/>
              <a:ext cx="428628" cy="1857388"/>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142844" y="166689"/>
            <a:ext cx="8262969" cy="1690676"/>
            <a:chOff x="142844" y="166688"/>
            <a:chExt cx="8262969" cy="1806575"/>
          </a:xfrm>
        </p:grpSpPr>
        <p:graphicFrame>
          <p:nvGraphicFramePr>
            <p:cNvPr id="5" name="Object 2"/>
            <p:cNvGraphicFramePr>
              <a:graphicFrameLocks noChangeAspect="1"/>
            </p:cNvGraphicFramePr>
            <p:nvPr/>
          </p:nvGraphicFramePr>
          <p:xfrm>
            <a:off x="4429124" y="166688"/>
            <a:ext cx="3976689" cy="809625"/>
          </p:xfrm>
          <a:graphic>
            <a:graphicData uri="http://schemas.openxmlformats.org/presentationml/2006/ole">
              <mc:AlternateContent xmlns:mc="http://schemas.openxmlformats.org/markup-compatibility/2006">
                <mc:Choice xmlns:v="urn:schemas-microsoft-com:vml" Requires="v">
                  <p:oleObj name="Equation" r:id="rId2" imgW="1968480" imgH="431640" progId="Equation.3">
                    <p:embed/>
                  </p:oleObj>
                </mc:Choice>
                <mc:Fallback>
                  <p:oleObj name="Equation" r:id="rId2" imgW="1968480" imgH="43164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9124" y="166688"/>
                          <a:ext cx="3976689" cy="809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142844" y="1000108"/>
              <a:ext cx="2571768" cy="954107"/>
            </a:xfrm>
            <a:prstGeom prst="rect">
              <a:avLst/>
            </a:prstGeom>
            <a:noFill/>
          </p:spPr>
          <p:txBody>
            <a:bodyPr wrap="square" rtlCol="0">
              <a:spAutoFit/>
            </a:bodyPr>
            <a:lstStyle/>
            <a:p>
              <a:pPr algn="ctr"/>
              <a:r>
                <a:rPr lang="id-ID" sz="2800" b="1" i="1" dirty="0"/>
                <a:t>Thermo-conductivity (k)</a:t>
              </a:r>
            </a:p>
          </p:txBody>
        </p:sp>
        <p:graphicFrame>
          <p:nvGraphicFramePr>
            <p:cNvPr id="10" name="Object 2"/>
            <p:cNvGraphicFramePr>
              <a:graphicFrameLocks noChangeAspect="1"/>
            </p:cNvGraphicFramePr>
            <p:nvPr/>
          </p:nvGraphicFramePr>
          <p:xfrm>
            <a:off x="4138613" y="1096963"/>
            <a:ext cx="4152900" cy="876300"/>
          </p:xfrm>
          <a:graphic>
            <a:graphicData uri="http://schemas.openxmlformats.org/presentationml/2006/ole">
              <mc:AlternateContent xmlns:mc="http://schemas.openxmlformats.org/markup-compatibility/2006">
                <mc:Choice xmlns:v="urn:schemas-microsoft-com:vml" Requires="v">
                  <p:oleObj name="Equation" r:id="rId4" imgW="1942920" imgH="431640" progId="Equation.3">
                    <p:embed/>
                  </p:oleObj>
                </mc:Choice>
                <mc:Fallback>
                  <p:oleObj name="Equation" r:id="rId4" imgW="1942920" imgH="43164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8613" y="1096963"/>
                          <a:ext cx="41529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Left Arrow 10"/>
            <p:cNvSpPr/>
            <p:nvPr/>
          </p:nvSpPr>
          <p:spPr>
            <a:xfrm>
              <a:off x="2714612" y="357166"/>
              <a:ext cx="1285884" cy="318397"/>
            </a:xfrm>
            <a:prstGeom prst="lef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TextBox 12"/>
            <p:cNvSpPr txBox="1"/>
            <p:nvPr/>
          </p:nvSpPr>
          <p:spPr>
            <a:xfrm>
              <a:off x="1071538" y="285728"/>
              <a:ext cx="1428760" cy="523220"/>
            </a:xfrm>
            <a:prstGeom prst="rect">
              <a:avLst/>
            </a:prstGeom>
            <a:noFill/>
          </p:spPr>
          <p:txBody>
            <a:bodyPr wrap="square" rtlCol="0">
              <a:spAutoFit/>
            </a:bodyPr>
            <a:lstStyle/>
            <a:p>
              <a:pPr algn="ctr"/>
              <a:r>
                <a:rPr lang="id-ID" sz="2800" b="1" i="1" dirty="0"/>
                <a:t>Volume</a:t>
              </a:r>
            </a:p>
          </p:txBody>
        </p:sp>
        <p:sp>
          <p:nvSpPr>
            <p:cNvPr id="14" name="Left Arrow 13"/>
            <p:cNvSpPr/>
            <p:nvPr/>
          </p:nvSpPr>
          <p:spPr>
            <a:xfrm>
              <a:off x="2714612" y="1362580"/>
              <a:ext cx="1285884" cy="305341"/>
            </a:xfrm>
            <a:prstGeom prst="lef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aphicFrame>
        <p:nvGraphicFramePr>
          <p:cNvPr id="12" name="Object 11"/>
          <p:cNvGraphicFramePr>
            <a:graphicFrameLocks noChangeAspect="1"/>
          </p:cNvGraphicFramePr>
          <p:nvPr/>
        </p:nvGraphicFramePr>
        <p:xfrm>
          <a:off x="142875" y="2163763"/>
          <a:ext cx="8858250" cy="4500562"/>
        </p:xfrm>
        <a:graphic>
          <a:graphicData uri="http://schemas.openxmlformats.org/presentationml/2006/ole">
            <mc:AlternateContent xmlns:mc="http://schemas.openxmlformats.org/markup-compatibility/2006">
              <mc:Choice xmlns:v="urn:schemas-microsoft-com:vml" Requires="v">
                <p:oleObj name="Equation" r:id="rId6" imgW="4546440" imgH="2641320" progId="Equation.3">
                  <p:embed/>
                </p:oleObj>
              </mc:Choice>
              <mc:Fallback>
                <p:oleObj name="Equation" r:id="rId6" imgW="4546440" imgH="264132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2875" y="2163763"/>
                        <a:ext cx="8858250" cy="4500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2"/>
          <p:cNvGraphicFramePr>
            <a:graphicFrameLocks noChangeAspect="1"/>
          </p:cNvGraphicFramePr>
          <p:nvPr/>
        </p:nvGraphicFramePr>
        <p:xfrm>
          <a:off x="133351" y="355600"/>
          <a:ext cx="8867805" cy="5934075"/>
        </p:xfrm>
        <a:graphic>
          <a:graphicData uri="http://schemas.openxmlformats.org/presentationml/2006/ole">
            <mc:AlternateContent xmlns:mc="http://schemas.openxmlformats.org/markup-compatibility/2006">
              <mc:Choice xmlns:v="urn:schemas-microsoft-com:vml" Requires="v">
                <p:oleObj name="Equation" r:id="rId2" imgW="3517560" imgH="2336760" progId="Equation.3">
                  <p:embed/>
                </p:oleObj>
              </mc:Choice>
              <mc:Fallback>
                <p:oleObj name="Equation" r:id="rId2" imgW="3517560" imgH="233676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351" y="355600"/>
                        <a:ext cx="8867805" cy="5934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4522" y="131762"/>
            <a:ext cx="4972056" cy="439718"/>
          </a:xfrm>
        </p:spPr>
        <p:txBody>
          <a:bodyPr>
            <a:normAutofit fontScale="90000"/>
          </a:bodyPr>
          <a:lstStyle/>
          <a:p>
            <a:r>
              <a:rPr lang="id-ID" b="1" dirty="0"/>
              <a:t>PERPINDAHAN PANAS</a:t>
            </a:r>
          </a:p>
        </p:txBody>
      </p:sp>
      <p:sp>
        <p:nvSpPr>
          <p:cNvPr id="3" name="Content Placeholder 2"/>
          <p:cNvSpPr>
            <a:spLocks noGrp="1"/>
          </p:cNvSpPr>
          <p:nvPr>
            <p:ph idx="1"/>
          </p:nvPr>
        </p:nvSpPr>
        <p:spPr>
          <a:xfrm>
            <a:off x="142876" y="714356"/>
            <a:ext cx="8929718" cy="6143644"/>
          </a:xfrm>
        </p:spPr>
        <p:txBody>
          <a:bodyPr>
            <a:noAutofit/>
          </a:bodyPr>
          <a:lstStyle/>
          <a:p>
            <a:pPr algn="just">
              <a:spcBef>
                <a:spcPts val="0"/>
              </a:spcBef>
              <a:buNone/>
            </a:pPr>
            <a:r>
              <a:rPr lang="id-ID" sz="2300" dirty="0"/>
              <a:t>Panas dapat dipindahkan dgn 3 cara, yaitu :	1. Konduksi</a:t>
            </a:r>
          </a:p>
          <a:p>
            <a:pPr algn="just">
              <a:spcBef>
                <a:spcPts val="0"/>
              </a:spcBef>
              <a:buNone/>
            </a:pPr>
            <a:r>
              <a:rPr lang="id-ID" sz="2300" dirty="0"/>
              <a:t>							2. Konveksi</a:t>
            </a:r>
          </a:p>
          <a:p>
            <a:pPr algn="just">
              <a:spcBef>
                <a:spcPts val="0"/>
              </a:spcBef>
              <a:buNone/>
            </a:pPr>
            <a:r>
              <a:rPr lang="id-ID" sz="2300" dirty="0"/>
              <a:t>							3. Radiasi</a:t>
            </a:r>
          </a:p>
          <a:p>
            <a:pPr marL="514350" indent="-514350" algn="just">
              <a:spcBef>
                <a:spcPts val="0"/>
              </a:spcBef>
              <a:buNone/>
            </a:pPr>
            <a:r>
              <a:rPr lang="id-ID" sz="2300" b="1" dirty="0"/>
              <a:t>Konduksi :</a:t>
            </a:r>
          </a:p>
          <a:p>
            <a:pPr marL="0" indent="0" algn="just">
              <a:spcBef>
                <a:spcPts val="0"/>
              </a:spcBef>
              <a:buNone/>
            </a:pPr>
            <a:r>
              <a:rPr lang="id-ID" sz="2300" dirty="0"/>
              <a:t>Perpindahan panas scr konduksi, panas mengalir mll benda akibat perpindahan momentum dari atom atau molekul tanpa pengadukan.</a:t>
            </a:r>
          </a:p>
          <a:p>
            <a:pPr marL="0" indent="0" algn="just">
              <a:spcBef>
                <a:spcPts val="0"/>
              </a:spcBef>
              <a:buNone/>
            </a:pPr>
            <a:r>
              <a:rPr lang="id-ID" sz="2300" dirty="0"/>
              <a:t>Energi molekul langsung berubah dr daerah yg lebih panas ke daerah yg lebih dingin. Molekul dr energi yg lebih tinggi memindahkan sebagian energi ke molekul tetangganya yg berenergi lbh rendah.</a:t>
            </a:r>
          </a:p>
          <a:p>
            <a:pPr marL="0" indent="0" algn="just">
              <a:spcBef>
                <a:spcPts val="0"/>
              </a:spcBef>
              <a:buNone/>
            </a:pPr>
            <a:r>
              <a:rPr lang="id-ID" sz="2300" b="1" dirty="0"/>
              <a:t>Konveksi :</a:t>
            </a:r>
          </a:p>
          <a:p>
            <a:pPr marL="0" indent="0" algn="just">
              <a:spcBef>
                <a:spcPts val="0"/>
              </a:spcBef>
              <a:buNone/>
            </a:pPr>
            <a:r>
              <a:rPr lang="id-ID" sz="2300" dirty="0"/>
              <a:t>Panas mengalir krn percampuran antara bagian yg panas dgn bagian yg dingin dr bahan yg sama. Aliran ini hanya berlaku utk fluida.</a:t>
            </a:r>
          </a:p>
          <a:p>
            <a:pPr marL="0" indent="0" algn="just">
              <a:spcBef>
                <a:spcPts val="0"/>
              </a:spcBef>
              <a:buNone/>
            </a:pPr>
            <a:r>
              <a:rPr lang="id-ID" sz="2300" b="1" dirty="0"/>
              <a:t>Radiasi :</a:t>
            </a:r>
          </a:p>
          <a:p>
            <a:pPr marL="0" indent="0" algn="just">
              <a:spcBef>
                <a:spcPts val="0"/>
              </a:spcBef>
              <a:buNone/>
            </a:pPr>
            <a:r>
              <a:rPr lang="id-ID" sz="2300" dirty="0"/>
              <a:t>Perpindahan energi mll ruang dgn gelombang elektromagnetik. Pd ruang kosong, energi radiasi akan lewat dgn bebas tanpa tjd perubahan (transformasi bentuk). Jika aa benda yg berada pd jalan radiasi, maka radiasi akan dipancarkan lagi, dipantulkan atau diserap.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0406" y="131762"/>
            <a:ext cx="2828916" cy="439718"/>
          </a:xfrm>
        </p:spPr>
        <p:txBody>
          <a:bodyPr>
            <a:normAutofit fontScale="90000"/>
          </a:bodyPr>
          <a:lstStyle/>
          <a:p>
            <a:r>
              <a:rPr lang="id-ID" b="1" dirty="0"/>
              <a:t>KONDUKSI</a:t>
            </a:r>
          </a:p>
        </p:txBody>
      </p:sp>
      <p:sp>
        <p:nvSpPr>
          <p:cNvPr id="3" name="Content Placeholder 2"/>
          <p:cNvSpPr>
            <a:spLocks noGrp="1"/>
          </p:cNvSpPr>
          <p:nvPr>
            <p:ph idx="1"/>
          </p:nvPr>
        </p:nvSpPr>
        <p:spPr>
          <a:xfrm>
            <a:off x="0" y="928670"/>
            <a:ext cx="8929718" cy="5357850"/>
          </a:xfrm>
        </p:spPr>
        <p:txBody>
          <a:bodyPr>
            <a:normAutofit lnSpcReduction="10000"/>
          </a:bodyPr>
          <a:lstStyle/>
          <a:p>
            <a:pPr marL="0" indent="0">
              <a:buNone/>
            </a:pPr>
            <a:r>
              <a:rPr lang="id-ID" sz="3600" dirty="0"/>
              <a:t>Hukum dasar perpindahan panas dpt dituliskan sbg pers laju (rate equation).</a:t>
            </a:r>
          </a:p>
          <a:p>
            <a:pPr marL="0" indent="0">
              <a:buNone/>
            </a:pPr>
            <a:endParaRPr lang="id-ID" sz="3600" dirty="0"/>
          </a:p>
          <a:p>
            <a:pPr marL="0" indent="0">
              <a:buNone/>
            </a:pPr>
            <a:endParaRPr lang="id-ID" sz="3600" dirty="0"/>
          </a:p>
          <a:p>
            <a:pPr marL="0" indent="0">
              <a:buNone/>
            </a:pPr>
            <a:endParaRPr lang="id-ID" sz="3600" dirty="0"/>
          </a:p>
          <a:p>
            <a:pPr marL="0" indent="0">
              <a:buNone/>
            </a:pPr>
            <a:endParaRPr lang="id-ID" sz="3600" dirty="0"/>
          </a:p>
          <a:p>
            <a:pPr marL="0" indent="0">
              <a:buNone/>
            </a:pPr>
            <a:endParaRPr lang="id-ID" sz="3600" dirty="0"/>
          </a:p>
          <a:p>
            <a:pPr marL="0" indent="0">
              <a:buNone/>
            </a:pPr>
            <a:r>
              <a:rPr lang="id-ID" sz="3600" dirty="0"/>
              <a:t>Shg perpindahan panas dlm keadaan tunak utk konduksi adalah :</a:t>
            </a:r>
          </a:p>
          <a:p>
            <a:pPr marL="0" indent="0">
              <a:buNone/>
            </a:pPr>
            <a:endParaRPr lang="id-ID" sz="3600" dirty="0"/>
          </a:p>
        </p:txBody>
      </p:sp>
      <p:graphicFrame>
        <p:nvGraphicFramePr>
          <p:cNvPr id="4" name="Object 3"/>
          <p:cNvGraphicFramePr>
            <a:graphicFrameLocks noChangeAspect="1"/>
          </p:cNvGraphicFramePr>
          <p:nvPr/>
        </p:nvGraphicFramePr>
        <p:xfrm>
          <a:off x="285720" y="2143117"/>
          <a:ext cx="6215106" cy="2643205"/>
        </p:xfrm>
        <a:graphic>
          <a:graphicData uri="http://schemas.openxmlformats.org/presentationml/2006/ole">
            <mc:AlternateContent xmlns:mc="http://schemas.openxmlformats.org/markup-compatibility/2006">
              <mc:Choice xmlns:v="urn:schemas-microsoft-com:vml" Requires="v">
                <p:oleObj name="Equation" r:id="rId2" imgW="2501640" imgH="1218960" progId="Equation.3">
                  <p:embed/>
                </p:oleObj>
              </mc:Choice>
              <mc:Fallback>
                <p:oleObj name="Equation" r:id="rId2" imgW="2501640" imgH="121896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20" y="2143117"/>
                        <a:ext cx="6215106" cy="264320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966</TotalTime>
  <Words>432</Words>
  <Application>Microsoft Office PowerPoint</Application>
  <PresentationFormat>On-screen Show (4:3)</PresentationFormat>
  <Paragraphs>86</Paragraphs>
  <Slides>16</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0" baseType="lpstr">
      <vt:lpstr>Arial</vt:lpstr>
      <vt:lpstr>Calibri</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PERPINDAHAN PANAS</vt:lpstr>
      <vt:lpstr>KONDUKSI</vt:lpstr>
      <vt:lpstr>PowerPoint Presentation</vt:lpstr>
      <vt:lpstr>Contoh Soal :</vt:lpstr>
      <vt:lpstr>Konduksi pada Lapisan Lempeng</vt:lpstr>
      <vt:lpstr>PowerPoint Presentation</vt:lpstr>
      <vt:lpstr>PowerPoint Presentation</vt:lpstr>
      <vt:lpstr>PowerPoint Presentation</vt:lpstr>
      <vt:lpstr>Contoh Soal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HP</cp:lastModifiedBy>
  <cp:revision>67</cp:revision>
  <dcterms:created xsi:type="dcterms:W3CDTF">2015-12-22T01:32:01Z</dcterms:created>
  <dcterms:modified xsi:type="dcterms:W3CDTF">2023-03-27T02:57:34Z</dcterms:modified>
</cp:coreProperties>
</file>