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77" r:id="rId7"/>
    <p:sldId id="261" r:id="rId8"/>
    <p:sldId id="262" r:id="rId9"/>
    <p:sldId id="273" r:id="rId10"/>
    <p:sldId id="274" r:id="rId11"/>
    <p:sldId id="278" r:id="rId12"/>
    <p:sldId id="281" r:id="rId13"/>
    <p:sldId id="263" r:id="rId14"/>
    <p:sldId id="283" r:id="rId15"/>
    <p:sldId id="284" r:id="rId16"/>
    <p:sldId id="285" r:id="rId17"/>
    <p:sldId id="286" r:id="rId18"/>
    <p:sldId id="287" r:id="rId19"/>
    <p:sldId id="288" r:id="rId20"/>
    <p:sldId id="289" r:id="rId21"/>
    <p:sldId id="290" r:id="rId22"/>
    <p:sldId id="291" r:id="rId23"/>
    <p:sldId id="279" r:id="rId24"/>
    <p:sldId id="264" r:id="rId25"/>
  </p:sldIdLst>
  <p:sldSz cx="18288000" cy="10287000"/>
  <p:notesSz cx="6858000" cy="9144000"/>
  <p:embeddedFontLst>
    <p:embeddedFont>
      <p:font typeface="Forum" panose="020B0604020202020204" charset="0"/>
      <p:regular r:id="rId26"/>
    </p:embeddedFont>
    <p:embeddedFont>
      <p:font typeface="Tahoma" panose="020B0604030504040204" pitchFamily="34" charset="0"/>
      <p:regular r:id="rId27"/>
      <p:bold r:id="rId28"/>
    </p:embeddedFont>
    <p:embeddedFont>
      <p:font typeface="Calibri" panose="020F0502020204030204" pitchFamily="34" charset="0"/>
      <p:regular r:id="rId29"/>
      <p:bold r:id="rId30"/>
      <p:italic r:id="rId31"/>
      <p:boldItalic r:id="rId32"/>
    </p:embeddedFont>
    <p:embeddedFont>
      <p:font typeface="Arial Narrow" panose="020B0606020202030204" pitchFamily="34" charset="0"/>
      <p:regular r:id="rId33"/>
      <p:bold r:id="rId34"/>
      <p:italic r:id="rId35"/>
      <p:boldItalic r:id="rId36"/>
    </p:embeddedFont>
    <p:embeddedFont>
      <p:font typeface="TT Drugs" panose="020B0604020202020204" charset="0"/>
      <p:regular r:id="rId37"/>
    </p:embeddedFont>
    <p:embeddedFont>
      <p:font typeface="Microsoft Sans Serif" panose="020B0604020202020204" pitchFamily="34" charset="0"/>
      <p:regular r:id="rId38"/>
    </p:embeddedFont>
    <p:embeddedFont>
      <p:font typeface="TT Drugs Bold" panose="020B0604020202020204" charset="0"/>
      <p:regular r:id="rId3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0" d="100"/>
          <a:sy n="40" d="100"/>
        </p:scale>
        <p:origin x="78" y="4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font" Target="fonts/font14.fntdata"/><Relationship Id="rId21" Type="http://schemas.openxmlformats.org/officeDocument/2006/relationships/slide" Target="slides/slide20.xml"/><Relationship Id="rId34" Type="http://schemas.openxmlformats.org/officeDocument/2006/relationships/font" Target="fonts/font9.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8.fntdata"/><Relationship Id="rId38" Type="http://schemas.openxmlformats.org/officeDocument/2006/relationships/font" Target="fonts/font13.fntdata"/></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416720"/>
            <a:ext cx="16459200" cy="1709738"/>
          </a:xfrm>
        </p:spPr>
        <p:txBody>
          <a:bodyPr/>
          <a:lstStyle/>
          <a:p>
            <a:r>
              <a:rPr lang="en-US" smtClean="0"/>
              <a:t>Click to edit Master title style</a:t>
            </a:r>
            <a:endParaRPr lang="id-ID"/>
          </a:p>
        </p:txBody>
      </p:sp>
      <p:sp>
        <p:nvSpPr>
          <p:cNvPr id="3" name="Table Placeholder 2"/>
          <p:cNvSpPr>
            <a:spLocks noGrp="1"/>
          </p:cNvSpPr>
          <p:nvPr>
            <p:ph type="tbl" idx="1"/>
          </p:nvPr>
        </p:nvSpPr>
        <p:spPr>
          <a:xfrm>
            <a:off x="914400" y="2400301"/>
            <a:ext cx="16459200" cy="6796088"/>
          </a:xfrm>
        </p:spPr>
        <p:txBody>
          <a:bodyPr/>
          <a:lstStyle/>
          <a:p>
            <a:endParaRPr lang="id-ID"/>
          </a:p>
        </p:txBody>
      </p:sp>
      <p:sp>
        <p:nvSpPr>
          <p:cNvPr id="4" name="Date Placeholder 3"/>
          <p:cNvSpPr>
            <a:spLocks noGrp="1"/>
          </p:cNvSpPr>
          <p:nvPr>
            <p:ph type="dt" sz="half" idx="10"/>
          </p:nvPr>
        </p:nvSpPr>
        <p:spPr>
          <a:xfrm>
            <a:off x="914400" y="9372600"/>
            <a:ext cx="4267200" cy="685800"/>
          </a:xfrm>
        </p:spPr>
        <p:txBody>
          <a:bodyPr/>
          <a:lstStyle>
            <a:lvl1pPr>
              <a:defRPr/>
            </a:lvl1pPr>
          </a:lstStyle>
          <a:p>
            <a:endParaRPr lang="en-GB"/>
          </a:p>
        </p:txBody>
      </p:sp>
      <p:sp>
        <p:nvSpPr>
          <p:cNvPr id="5" name="Footer Placeholder 4"/>
          <p:cNvSpPr>
            <a:spLocks noGrp="1"/>
          </p:cNvSpPr>
          <p:nvPr>
            <p:ph type="ftr" sz="quarter" idx="11"/>
          </p:nvPr>
        </p:nvSpPr>
        <p:spPr>
          <a:xfrm>
            <a:off x="6248400" y="9372600"/>
            <a:ext cx="5791200" cy="685800"/>
          </a:xfrm>
        </p:spPr>
        <p:txBody>
          <a:bodyPr/>
          <a:lstStyle>
            <a:lvl1pPr>
              <a:defRPr/>
            </a:lvl1pPr>
          </a:lstStyle>
          <a:p>
            <a:endParaRPr lang="en-GB"/>
          </a:p>
        </p:txBody>
      </p:sp>
      <p:sp>
        <p:nvSpPr>
          <p:cNvPr id="6" name="Slide Number Placeholder 5"/>
          <p:cNvSpPr>
            <a:spLocks noGrp="1"/>
          </p:cNvSpPr>
          <p:nvPr>
            <p:ph type="sldNum" sz="quarter" idx="12"/>
          </p:nvPr>
        </p:nvSpPr>
        <p:spPr>
          <a:xfrm>
            <a:off x="13106400" y="9372600"/>
            <a:ext cx="4267200" cy="685800"/>
          </a:xfrm>
        </p:spPr>
        <p:txBody>
          <a:bodyPr/>
          <a:lstStyle>
            <a:lvl1pPr>
              <a:defRPr/>
            </a:lvl1pPr>
          </a:lstStyle>
          <a:p>
            <a:fld id="{94FC7039-6A31-4EAB-9E08-B235A10C2630}" type="slidenum">
              <a:rPr lang="en-GB"/>
              <a:pPr/>
              <a:t>‹#›</a:t>
            </a:fld>
            <a:endParaRPr lang="en-GB"/>
          </a:p>
        </p:txBody>
      </p:sp>
    </p:spTree>
    <p:extLst>
      <p:ext uri="{BB962C8B-B14F-4D97-AF65-F5344CB8AC3E}">
        <p14:creationId xmlns:p14="http://schemas.microsoft.com/office/powerpoint/2010/main" val="6840233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416720"/>
            <a:ext cx="16459200" cy="87796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3" name="Date Placeholder 2"/>
          <p:cNvSpPr>
            <a:spLocks noGrp="1"/>
          </p:cNvSpPr>
          <p:nvPr>
            <p:ph type="dt" sz="half" idx="10"/>
          </p:nvPr>
        </p:nvSpPr>
        <p:spPr>
          <a:xfrm>
            <a:off x="914400" y="9372600"/>
            <a:ext cx="4267200" cy="685800"/>
          </a:xfrm>
        </p:spPr>
        <p:txBody>
          <a:bodyPr/>
          <a:lstStyle>
            <a:lvl1pPr>
              <a:defRPr/>
            </a:lvl1pPr>
          </a:lstStyle>
          <a:p>
            <a:endParaRPr lang="en-GB"/>
          </a:p>
        </p:txBody>
      </p:sp>
      <p:sp>
        <p:nvSpPr>
          <p:cNvPr id="4" name="Footer Placeholder 3"/>
          <p:cNvSpPr>
            <a:spLocks noGrp="1"/>
          </p:cNvSpPr>
          <p:nvPr>
            <p:ph type="ftr" sz="quarter" idx="11"/>
          </p:nvPr>
        </p:nvSpPr>
        <p:spPr>
          <a:xfrm>
            <a:off x="6248400" y="9372600"/>
            <a:ext cx="5791200" cy="685800"/>
          </a:xfrm>
        </p:spPr>
        <p:txBody>
          <a:bodyPr/>
          <a:lstStyle>
            <a:lvl1pPr>
              <a:defRPr/>
            </a:lvl1pPr>
          </a:lstStyle>
          <a:p>
            <a:endParaRPr lang="en-GB"/>
          </a:p>
        </p:txBody>
      </p:sp>
      <p:sp>
        <p:nvSpPr>
          <p:cNvPr id="5" name="Slide Number Placeholder 4"/>
          <p:cNvSpPr>
            <a:spLocks noGrp="1"/>
          </p:cNvSpPr>
          <p:nvPr>
            <p:ph type="sldNum" sz="quarter" idx="12"/>
          </p:nvPr>
        </p:nvSpPr>
        <p:spPr>
          <a:xfrm>
            <a:off x="13106400" y="9372600"/>
            <a:ext cx="4267200" cy="685800"/>
          </a:xfrm>
        </p:spPr>
        <p:txBody>
          <a:bodyPr/>
          <a:lstStyle>
            <a:lvl1pPr>
              <a:defRPr/>
            </a:lvl1pPr>
          </a:lstStyle>
          <a:p>
            <a:fld id="{A06F94BA-4B6D-4B6E-BE1B-3C14112F64A9}" type="slidenum">
              <a:rPr lang="en-GB"/>
              <a:pPr/>
              <a:t>‹#›</a:t>
            </a:fld>
            <a:endParaRPr lang="en-GB"/>
          </a:p>
        </p:txBody>
      </p:sp>
    </p:spTree>
    <p:extLst>
      <p:ext uri="{BB962C8B-B14F-4D97-AF65-F5344CB8AC3E}">
        <p14:creationId xmlns:p14="http://schemas.microsoft.com/office/powerpoint/2010/main" val="3962250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11/7/2022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4.w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3.xml"/><Relationship Id="rId1" Type="http://schemas.openxmlformats.org/officeDocument/2006/relationships/vmlDrawing" Target="../drawings/vmlDrawing2.vml"/><Relationship Id="rId4" Type="http://schemas.openxmlformats.org/officeDocument/2006/relationships/image" Target="../media/image15.wmf"/></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D7692"/>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rot="-8687688">
            <a:off x="10124447" y="5102738"/>
            <a:ext cx="8922358" cy="9404330"/>
          </a:xfrm>
          <a:prstGeom prst="rect">
            <a:avLst/>
          </a:prstGeom>
        </p:spPr>
      </p:pic>
      <p:pic>
        <p:nvPicPr>
          <p:cNvPr id="3" name="Picture 3"/>
          <p:cNvPicPr>
            <a:picLocks noChangeAspect="1"/>
          </p:cNvPicPr>
          <p:nvPr/>
        </p:nvPicPr>
        <p:blipFill>
          <a:blip r:embed="rId3"/>
          <a:srcRect/>
          <a:stretch>
            <a:fillRect/>
          </a:stretch>
        </p:blipFill>
        <p:spPr>
          <a:xfrm rot="-10013544">
            <a:off x="-1834628" y="-2396987"/>
            <a:ext cx="8825308" cy="8229600"/>
          </a:xfrm>
          <a:prstGeom prst="rect">
            <a:avLst/>
          </a:prstGeom>
        </p:spPr>
      </p:pic>
      <p:grpSp>
        <p:nvGrpSpPr>
          <p:cNvPr id="7" name="Group 7"/>
          <p:cNvGrpSpPr/>
          <p:nvPr/>
        </p:nvGrpSpPr>
        <p:grpSpPr>
          <a:xfrm>
            <a:off x="2895600" y="1638300"/>
            <a:ext cx="12801599" cy="4978560"/>
            <a:chOff x="0" y="81915"/>
            <a:chExt cx="13487961" cy="4606977"/>
          </a:xfrm>
        </p:grpSpPr>
        <p:sp>
          <p:nvSpPr>
            <p:cNvPr id="8" name="TextBox 8"/>
            <p:cNvSpPr txBox="1"/>
            <p:nvPr/>
          </p:nvSpPr>
          <p:spPr>
            <a:xfrm>
              <a:off x="0" y="81915"/>
              <a:ext cx="13487961" cy="2647620"/>
            </a:xfrm>
            <a:prstGeom prst="rect">
              <a:avLst/>
            </a:prstGeom>
          </p:spPr>
          <p:txBody>
            <a:bodyPr lIns="0" tIns="0" rIns="0" bIns="0" rtlCol="0" anchor="t">
              <a:spAutoFit/>
            </a:bodyPr>
            <a:lstStyle/>
            <a:p>
              <a:pPr algn="ctr">
                <a:lnSpc>
                  <a:spcPts val="11365"/>
                </a:lnSpc>
              </a:pPr>
              <a:r>
                <a:rPr lang="id-ID" sz="8800" dirty="0" smtClean="0">
                  <a:solidFill>
                    <a:schemeClr val="bg1"/>
                  </a:solidFill>
                </a:rPr>
                <a:t>Dose Effect</a:t>
              </a:r>
              <a:br>
                <a:rPr lang="id-ID" sz="8800" dirty="0" smtClean="0">
                  <a:solidFill>
                    <a:schemeClr val="bg1"/>
                  </a:solidFill>
                </a:rPr>
              </a:br>
              <a:r>
                <a:rPr lang="id-ID" sz="8800" dirty="0" smtClean="0">
                  <a:solidFill>
                    <a:schemeClr val="bg1"/>
                  </a:solidFill>
                </a:rPr>
                <a:t>Dose Response Relationship</a:t>
              </a:r>
              <a:endParaRPr lang="en-US" sz="9600" dirty="0">
                <a:solidFill>
                  <a:schemeClr val="bg1"/>
                </a:solidFill>
                <a:latin typeface="Forum"/>
              </a:endParaRPr>
            </a:p>
          </p:txBody>
        </p:sp>
        <p:sp>
          <p:nvSpPr>
            <p:cNvPr id="9" name="TextBox 9"/>
            <p:cNvSpPr txBox="1"/>
            <p:nvPr/>
          </p:nvSpPr>
          <p:spPr>
            <a:xfrm>
              <a:off x="0" y="4201044"/>
              <a:ext cx="13487961" cy="487848"/>
            </a:xfrm>
            <a:prstGeom prst="rect">
              <a:avLst/>
            </a:prstGeom>
          </p:spPr>
          <p:txBody>
            <a:bodyPr lIns="0" tIns="0" rIns="0" bIns="0" rtlCol="0" anchor="t">
              <a:spAutoFit/>
            </a:bodyPr>
            <a:lstStyle/>
            <a:p>
              <a:pPr marL="0" lvl="0" indent="0" algn="ctr">
                <a:lnSpc>
                  <a:spcPts val="4479"/>
                </a:lnSpc>
                <a:spcBef>
                  <a:spcPct val="0"/>
                </a:spcBef>
              </a:pPr>
              <a:r>
                <a:rPr lang="en-US" sz="3199" dirty="0" smtClean="0">
                  <a:solidFill>
                    <a:srgbClr val="FFFFFF"/>
                  </a:solidFill>
                  <a:latin typeface="TT Drugs"/>
                </a:rPr>
                <a:t>Devi Kurnia Sari, S.T., M.Eng.</a:t>
              </a:r>
              <a:endParaRPr lang="en-US" sz="3199" dirty="0">
                <a:solidFill>
                  <a:srgbClr val="FFFFFF"/>
                </a:solidFill>
                <a:latin typeface="TT Drugs"/>
              </a:endParaRPr>
            </a:p>
          </p:txBody>
        </p:sp>
      </p:grpSp>
      <p:sp>
        <p:nvSpPr>
          <p:cNvPr id="11" name="TextBox 11"/>
          <p:cNvSpPr txBox="1"/>
          <p:nvPr/>
        </p:nvSpPr>
        <p:spPr>
          <a:xfrm>
            <a:off x="5791200" y="8316306"/>
            <a:ext cx="7543800" cy="1115690"/>
          </a:xfrm>
          <a:prstGeom prst="rect">
            <a:avLst/>
          </a:prstGeom>
        </p:spPr>
        <p:txBody>
          <a:bodyPr wrap="square" lIns="0" tIns="0" rIns="0" bIns="0" rtlCol="0" anchor="t">
            <a:spAutoFit/>
          </a:bodyPr>
          <a:lstStyle/>
          <a:p>
            <a:pPr algn="ctr">
              <a:lnSpc>
                <a:spcPts val="2940"/>
              </a:lnSpc>
            </a:pPr>
            <a:r>
              <a:rPr lang="en-US" sz="2800" dirty="0" smtClean="0">
                <a:solidFill>
                  <a:srgbClr val="FFFFFF"/>
                </a:solidFill>
                <a:latin typeface="TT Drugs Bold"/>
              </a:rPr>
              <a:t>Program Studi Teknik Lingkungan</a:t>
            </a:r>
          </a:p>
          <a:p>
            <a:pPr algn="ctr">
              <a:lnSpc>
                <a:spcPts val="2940"/>
              </a:lnSpc>
            </a:pPr>
            <a:r>
              <a:rPr lang="en-US" sz="2800" dirty="0" smtClean="0">
                <a:solidFill>
                  <a:srgbClr val="FFFFFF"/>
                </a:solidFill>
                <a:latin typeface="TT Drugs Bold"/>
              </a:rPr>
              <a:t>Universitas Lampung</a:t>
            </a:r>
          </a:p>
          <a:p>
            <a:pPr algn="ctr">
              <a:lnSpc>
                <a:spcPts val="2940"/>
              </a:lnSpc>
            </a:pPr>
            <a:r>
              <a:rPr lang="en-US" sz="2800" dirty="0" smtClean="0">
                <a:solidFill>
                  <a:srgbClr val="FFFFFF"/>
                </a:solidFill>
                <a:latin typeface="TT Drugs Bold"/>
              </a:rPr>
              <a:t>2022</a:t>
            </a:r>
            <a:endParaRPr lang="en-US" sz="2800" dirty="0">
              <a:solidFill>
                <a:srgbClr val="FFFFFF"/>
              </a:solidFill>
              <a:latin typeface="TT Drugs Bo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60E23AA-DA2C-441B-87F3-80FF96CB679F}" type="slidenum">
              <a:rPr lang="en-US" smtClean="0"/>
              <a:pPr/>
              <a:t>10</a:t>
            </a:fld>
            <a:endParaRPr lang="en-US"/>
          </a:p>
        </p:txBody>
      </p:sp>
      <p:pic>
        <p:nvPicPr>
          <p:cNvPr id="2050" name="Picture 2"/>
          <p:cNvPicPr>
            <a:picLocks noChangeAspect="1" noChangeArrowheads="1"/>
          </p:cNvPicPr>
          <p:nvPr/>
        </p:nvPicPr>
        <p:blipFill>
          <a:blip r:embed="rId2"/>
          <a:srcRect l="22840" t="22917" r="19766" b="34375"/>
          <a:stretch>
            <a:fillRect/>
          </a:stretch>
        </p:blipFill>
        <p:spPr bwMode="auto">
          <a:xfrm>
            <a:off x="1447800" y="838200"/>
            <a:ext cx="15663746" cy="9448800"/>
          </a:xfrm>
          <a:prstGeom prst="rect">
            <a:avLst/>
          </a:prstGeom>
          <a:noFill/>
          <a:ln w="9525">
            <a:noFill/>
            <a:miter lim="800000"/>
            <a:headEnd/>
            <a:tailEnd/>
          </a:ln>
          <a:effectLst/>
        </p:spPr>
      </p:pic>
    </p:spTree>
    <p:extLst>
      <p:ext uri="{BB962C8B-B14F-4D97-AF65-F5344CB8AC3E}">
        <p14:creationId xmlns:p14="http://schemas.microsoft.com/office/powerpoint/2010/main" val="15162327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BDCD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rot="-3716505">
            <a:off x="-2238628" y="-2235792"/>
            <a:ext cx="7303770" cy="8229600"/>
          </a:xfrm>
          <a:prstGeom prst="rect">
            <a:avLst/>
          </a:prstGeom>
        </p:spPr>
      </p:pic>
      <p:pic>
        <p:nvPicPr>
          <p:cNvPr id="3" name="Picture 3"/>
          <p:cNvPicPr>
            <a:picLocks noChangeAspect="1"/>
          </p:cNvPicPr>
          <p:nvPr/>
        </p:nvPicPr>
        <p:blipFill>
          <a:blip r:embed="rId3"/>
          <a:srcRect/>
          <a:stretch>
            <a:fillRect/>
          </a:stretch>
        </p:blipFill>
        <p:spPr>
          <a:xfrm rot="-6364982">
            <a:off x="-1262337" y="4141016"/>
            <a:ext cx="8597036" cy="10234567"/>
          </a:xfrm>
          <a:prstGeom prst="rect">
            <a:avLst/>
          </a:prstGeom>
        </p:spPr>
      </p:pic>
      <p:sp>
        <p:nvSpPr>
          <p:cNvPr id="4" name="Content Placeholder 2"/>
          <p:cNvSpPr txBox="1">
            <a:spLocks/>
          </p:cNvSpPr>
          <p:nvPr/>
        </p:nvSpPr>
        <p:spPr>
          <a:xfrm>
            <a:off x="2438400" y="2705100"/>
            <a:ext cx="15849600" cy="45259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id-ID" sz="4800" dirty="0" smtClean="0"/>
              <a:t>Langkah-Langkah</a:t>
            </a:r>
          </a:p>
          <a:p>
            <a:pPr marL="1457325" lvl="1" indent="-771525">
              <a:buFont typeface="+mj-lt"/>
              <a:buAutoNum type="arabicPeriod"/>
            </a:pPr>
            <a:r>
              <a:rPr lang="id-ID" sz="4400" dirty="0" smtClean="0"/>
              <a:t>Mengetahui jalur pajanan</a:t>
            </a:r>
          </a:p>
          <a:p>
            <a:pPr marL="1457325" lvl="1" indent="-771525">
              <a:buFont typeface="+mj-lt"/>
              <a:buAutoNum type="arabicPeriod"/>
            </a:pPr>
            <a:r>
              <a:rPr lang="id-ID" sz="4400" dirty="0" smtClean="0"/>
              <a:t>Memahami perubahan gejala atau efek kesehatan, akibat peningkatan konsentrasi atau dosis agen risiko yang masuk ke tubuh</a:t>
            </a:r>
          </a:p>
          <a:p>
            <a:pPr marL="1457325" lvl="1" indent="-771525">
              <a:buFont typeface="+mj-lt"/>
              <a:buAutoNum type="arabicPeriod"/>
            </a:pPr>
            <a:r>
              <a:rPr lang="id-ID" sz="4400" dirty="0" smtClean="0"/>
              <a:t>Mengetahui dosis referensi (RfD, RfC dan SF) dari agen risiko</a:t>
            </a:r>
            <a:endParaRPr lang="id-ID" sz="4400" dirty="0"/>
          </a:p>
        </p:txBody>
      </p:sp>
      <p:sp>
        <p:nvSpPr>
          <p:cNvPr id="5" name="Title 1"/>
          <p:cNvSpPr txBox="1">
            <a:spLocks/>
          </p:cNvSpPr>
          <p:nvPr/>
        </p:nvSpPr>
        <p:spPr>
          <a:xfrm>
            <a:off x="6762178" y="1059461"/>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d-ID" smtClean="0"/>
              <a:t>Analisis Dosis-Respon</a:t>
            </a:r>
            <a:endParaRPr lang="id-ID" dirty="0"/>
          </a:p>
        </p:txBody>
      </p:sp>
    </p:spTree>
    <p:extLst>
      <p:ext uri="{BB962C8B-B14F-4D97-AF65-F5344CB8AC3E}">
        <p14:creationId xmlns:p14="http://schemas.microsoft.com/office/powerpoint/2010/main" val="30286816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15392400" cy="1143000"/>
          </a:xfrm>
        </p:spPr>
        <p:txBody>
          <a:bodyPr/>
          <a:lstStyle/>
          <a:p>
            <a:r>
              <a:rPr lang="id-ID" dirty="0" smtClean="0"/>
              <a:t>Analisis Dosis-Respon</a:t>
            </a:r>
            <a:endParaRPr lang="id-ID" dirty="0"/>
          </a:p>
        </p:txBody>
      </p:sp>
      <p:sp>
        <p:nvSpPr>
          <p:cNvPr id="3" name="Content Placeholder 2"/>
          <p:cNvSpPr>
            <a:spLocks noGrp="1"/>
          </p:cNvSpPr>
          <p:nvPr>
            <p:ph idx="1"/>
          </p:nvPr>
        </p:nvSpPr>
        <p:spPr>
          <a:xfrm>
            <a:off x="457200" y="1600200"/>
            <a:ext cx="16154400" cy="4525963"/>
          </a:xfrm>
        </p:spPr>
        <p:txBody>
          <a:bodyPr>
            <a:normAutofit fontScale="92500" lnSpcReduction="20000"/>
          </a:bodyPr>
          <a:lstStyle/>
          <a:p>
            <a:pPr>
              <a:buClr>
                <a:schemeClr val="tx1"/>
              </a:buClr>
              <a:buSzPct val="80000"/>
              <a:buFont typeface="Wingdings" pitchFamily="2" charset="2"/>
              <a:buChar char="§"/>
            </a:pPr>
            <a:r>
              <a:rPr lang="en-US" sz="4500" dirty="0" err="1">
                <a:latin typeface="Microsoft Sans Serif" pitchFamily="34" charset="0"/>
                <a:cs typeface="Microsoft Sans Serif" pitchFamily="34" charset="0"/>
              </a:rPr>
              <a:t>Menetapkan</a:t>
            </a:r>
            <a:r>
              <a:rPr lang="en-US" sz="4500" dirty="0">
                <a:latin typeface="Microsoft Sans Serif" pitchFamily="34" charset="0"/>
                <a:cs typeface="Microsoft Sans Serif" pitchFamily="34" charset="0"/>
              </a:rPr>
              <a:t> </a:t>
            </a:r>
            <a:r>
              <a:rPr lang="en-US" sz="4500" dirty="0" err="1">
                <a:latin typeface="Microsoft Sans Serif" pitchFamily="34" charset="0"/>
                <a:cs typeface="Microsoft Sans Serif" pitchFamily="34" charset="0"/>
              </a:rPr>
              <a:t>kuantitas</a:t>
            </a:r>
            <a:r>
              <a:rPr lang="en-US" sz="4500" dirty="0">
                <a:latin typeface="Microsoft Sans Serif" pitchFamily="34" charset="0"/>
                <a:cs typeface="Microsoft Sans Serif" pitchFamily="34" charset="0"/>
              </a:rPr>
              <a:t> </a:t>
            </a:r>
            <a:r>
              <a:rPr lang="en-US" sz="4500" dirty="0" err="1">
                <a:latin typeface="Microsoft Sans Serif" pitchFamily="34" charset="0"/>
                <a:cs typeface="Microsoft Sans Serif" pitchFamily="34" charset="0"/>
              </a:rPr>
              <a:t>toksisitas</a:t>
            </a:r>
            <a:r>
              <a:rPr lang="en-US" sz="4500" dirty="0">
                <a:latin typeface="Microsoft Sans Serif" pitchFamily="34" charset="0"/>
                <a:cs typeface="Microsoft Sans Serif" pitchFamily="34" charset="0"/>
              </a:rPr>
              <a:t> </a:t>
            </a:r>
            <a:r>
              <a:rPr lang="en-US" sz="4500" i="1" dirty="0">
                <a:latin typeface="Microsoft Sans Serif" pitchFamily="34" charset="0"/>
                <a:cs typeface="Microsoft Sans Serif" pitchFamily="34" charset="0"/>
              </a:rPr>
              <a:t>risk agent</a:t>
            </a:r>
            <a:r>
              <a:rPr lang="en-US" sz="4500" dirty="0">
                <a:latin typeface="Microsoft Sans Serif" pitchFamily="34" charset="0"/>
                <a:cs typeface="Microsoft Sans Serif" pitchFamily="34" charset="0"/>
              </a:rPr>
              <a:t> </a:t>
            </a:r>
            <a:r>
              <a:rPr lang="en-US" sz="4500" dirty="0" err="1">
                <a:latin typeface="Microsoft Sans Serif" pitchFamily="34" charset="0"/>
                <a:cs typeface="Microsoft Sans Serif" pitchFamily="34" charset="0"/>
              </a:rPr>
              <a:t>untuk</a:t>
            </a:r>
            <a:r>
              <a:rPr lang="en-US" sz="4500" dirty="0">
                <a:latin typeface="Microsoft Sans Serif" pitchFamily="34" charset="0"/>
                <a:cs typeface="Microsoft Sans Serif" pitchFamily="34" charset="0"/>
              </a:rPr>
              <a:t> </a:t>
            </a:r>
            <a:r>
              <a:rPr lang="en-US" sz="4500" dirty="0" err="1">
                <a:latin typeface="Microsoft Sans Serif" pitchFamily="34" charset="0"/>
                <a:cs typeface="Microsoft Sans Serif" pitchFamily="34" charset="0"/>
              </a:rPr>
              <a:t>setiap</a:t>
            </a:r>
            <a:r>
              <a:rPr lang="en-US" sz="4500" dirty="0">
                <a:latin typeface="Microsoft Sans Serif" pitchFamily="34" charset="0"/>
                <a:cs typeface="Microsoft Sans Serif" pitchFamily="34" charset="0"/>
              </a:rPr>
              <a:t> </a:t>
            </a:r>
            <a:r>
              <a:rPr lang="en-US" sz="4500" dirty="0" err="1">
                <a:latin typeface="Microsoft Sans Serif" pitchFamily="34" charset="0"/>
                <a:cs typeface="Microsoft Sans Serif" pitchFamily="34" charset="0"/>
              </a:rPr>
              <a:t>spesi</a:t>
            </a:r>
            <a:r>
              <a:rPr lang="en-US" sz="4500" dirty="0">
                <a:latin typeface="Microsoft Sans Serif" pitchFamily="34" charset="0"/>
                <a:cs typeface="Microsoft Sans Serif" pitchFamily="34" charset="0"/>
              </a:rPr>
              <a:t> </a:t>
            </a:r>
            <a:r>
              <a:rPr lang="en-US" sz="4500" dirty="0" err="1">
                <a:latin typeface="Microsoft Sans Serif" pitchFamily="34" charset="0"/>
                <a:cs typeface="Microsoft Sans Serif" pitchFamily="34" charset="0"/>
              </a:rPr>
              <a:t>kimianya</a:t>
            </a:r>
            <a:endParaRPr lang="en-US" sz="4500" dirty="0">
              <a:latin typeface="Microsoft Sans Serif" pitchFamily="34" charset="0"/>
              <a:cs typeface="Microsoft Sans Serif" pitchFamily="34" charset="0"/>
            </a:endParaRPr>
          </a:p>
          <a:p>
            <a:pPr>
              <a:buClr>
                <a:schemeClr val="tx1"/>
              </a:buClr>
              <a:buSzPct val="80000"/>
              <a:buFont typeface="Wingdings" pitchFamily="2" charset="2"/>
              <a:buChar char="§"/>
            </a:pPr>
            <a:r>
              <a:rPr lang="en-US" sz="4500" dirty="0" err="1">
                <a:latin typeface="Microsoft Sans Serif" pitchFamily="34" charset="0"/>
                <a:cs typeface="Microsoft Sans Serif" pitchFamily="34" charset="0"/>
              </a:rPr>
              <a:t>Toksisitas</a:t>
            </a:r>
            <a:r>
              <a:rPr lang="en-US" sz="4500" dirty="0">
                <a:latin typeface="Microsoft Sans Serif" pitchFamily="34" charset="0"/>
                <a:cs typeface="Microsoft Sans Serif" pitchFamily="34" charset="0"/>
              </a:rPr>
              <a:t> </a:t>
            </a:r>
            <a:r>
              <a:rPr lang="en-US" sz="4500" dirty="0" err="1">
                <a:latin typeface="Microsoft Sans Serif" pitchFamily="34" charset="0"/>
                <a:cs typeface="Microsoft Sans Serif" pitchFamily="34" charset="0"/>
              </a:rPr>
              <a:t>dinyatakan</a:t>
            </a:r>
            <a:r>
              <a:rPr lang="en-US" sz="4500" dirty="0">
                <a:latin typeface="Microsoft Sans Serif" pitchFamily="34" charset="0"/>
                <a:cs typeface="Microsoft Sans Serif" pitchFamily="34" charset="0"/>
              </a:rPr>
              <a:t> </a:t>
            </a:r>
            <a:r>
              <a:rPr lang="en-US" sz="4500" dirty="0" err="1">
                <a:latin typeface="Microsoft Sans Serif" pitchFamily="34" charset="0"/>
                <a:cs typeface="Microsoft Sans Serif" pitchFamily="34" charset="0"/>
              </a:rPr>
              <a:t>sebagai</a:t>
            </a:r>
            <a:r>
              <a:rPr lang="en-US" sz="4500" dirty="0">
                <a:latin typeface="Microsoft Sans Serif" pitchFamily="34" charset="0"/>
                <a:cs typeface="Microsoft Sans Serif" pitchFamily="34" charset="0"/>
              </a:rPr>
              <a:t>:</a:t>
            </a:r>
          </a:p>
          <a:p>
            <a:pPr lvl="1">
              <a:buClr>
                <a:schemeClr val="tx1"/>
              </a:buClr>
              <a:buSzPct val="80000"/>
              <a:buFontTx/>
              <a:buChar char="•"/>
            </a:pPr>
            <a:r>
              <a:rPr lang="en-US" sz="3600" dirty="0" err="1">
                <a:latin typeface="Microsoft Sans Serif" pitchFamily="34" charset="0"/>
                <a:cs typeface="Microsoft Sans Serif" pitchFamily="34" charset="0"/>
              </a:rPr>
              <a:t>Dosis</a:t>
            </a:r>
            <a:r>
              <a:rPr lang="en-US" sz="3600" dirty="0">
                <a:latin typeface="Microsoft Sans Serif" pitchFamily="34" charset="0"/>
                <a:cs typeface="Microsoft Sans Serif" pitchFamily="34" charset="0"/>
              </a:rPr>
              <a:t> </a:t>
            </a:r>
            <a:r>
              <a:rPr lang="en-US" sz="3600" dirty="0" err="1">
                <a:latin typeface="Microsoft Sans Serif" pitchFamily="34" charset="0"/>
                <a:cs typeface="Microsoft Sans Serif" pitchFamily="34" charset="0"/>
              </a:rPr>
              <a:t>referensi</a:t>
            </a:r>
            <a:r>
              <a:rPr lang="en-US" sz="3600" dirty="0">
                <a:latin typeface="Microsoft Sans Serif" pitchFamily="34" charset="0"/>
                <a:cs typeface="Microsoft Sans Serif" pitchFamily="34" charset="0"/>
              </a:rPr>
              <a:t> (</a:t>
            </a:r>
            <a:r>
              <a:rPr lang="en-US" sz="3600" i="1" dirty="0" err="1">
                <a:latin typeface="Microsoft Sans Serif" pitchFamily="34" charset="0"/>
                <a:cs typeface="Microsoft Sans Serif" pitchFamily="34" charset="0"/>
              </a:rPr>
              <a:t>RfD</a:t>
            </a:r>
            <a:r>
              <a:rPr lang="en-US" sz="3600" dirty="0">
                <a:latin typeface="Microsoft Sans Serif" pitchFamily="34" charset="0"/>
                <a:cs typeface="Microsoft Sans Serif" pitchFamily="34" charset="0"/>
              </a:rPr>
              <a:t> </a:t>
            </a:r>
            <a:r>
              <a:rPr lang="en-US" sz="3600" dirty="0" err="1">
                <a:latin typeface="Microsoft Sans Serif" pitchFamily="34" charset="0"/>
                <a:cs typeface="Microsoft Sans Serif" pitchFamily="34" charset="0"/>
              </a:rPr>
              <a:t>atau</a:t>
            </a:r>
            <a:r>
              <a:rPr lang="en-US" sz="3600" dirty="0">
                <a:latin typeface="Microsoft Sans Serif" pitchFamily="34" charset="0"/>
                <a:cs typeface="Microsoft Sans Serif" pitchFamily="34" charset="0"/>
              </a:rPr>
              <a:t> </a:t>
            </a:r>
            <a:r>
              <a:rPr lang="en-US" sz="3600" i="1" dirty="0" err="1">
                <a:latin typeface="Microsoft Sans Serif" pitchFamily="34" charset="0"/>
                <a:cs typeface="Microsoft Sans Serif" pitchFamily="34" charset="0"/>
              </a:rPr>
              <a:t>RfC</a:t>
            </a:r>
            <a:r>
              <a:rPr lang="en-US" sz="3600" i="1" dirty="0">
                <a:latin typeface="Microsoft Sans Serif" pitchFamily="34" charset="0"/>
                <a:cs typeface="Microsoft Sans Serif" pitchFamily="34" charset="0"/>
              </a:rPr>
              <a:t>)</a:t>
            </a:r>
            <a:r>
              <a:rPr lang="en-US" sz="3600" dirty="0">
                <a:latin typeface="Microsoft Sans Serif" pitchFamily="34" charset="0"/>
                <a:cs typeface="Microsoft Sans Serif" pitchFamily="34" charset="0"/>
              </a:rPr>
              <a:t> </a:t>
            </a:r>
            <a:r>
              <a:rPr lang="en-US" sz="3600" dirty="0" err="1">
                <a:latin typeface="Microsoft Sans Serif" pitchFamily="34" charset="0"/>
                <a:cs typeface="Microsoft Sans Serif" pitchFamily="34" charset="0"/>
              </a:rPr>
              <a:t>untuk</a:t>
            </a:r>
            <a:r>
              <a:rPr lang="en-US" sz="3600" dirty="0">
                <a:latin typeface="Microsoft Sans Serif" pitchFamily="34" charset="0"/>
                <a:cs typeface="Microsoft Sans Serif" pitchFamily="34" charset="0"/>
              </a:rPr>
              <a:t> </a:t>
            </a:r>
            <a:r>
              <a:rPr lang="en-US" sz="3600" dirty="0" err="1">
                <a:latin typeface="Microsoft Sans Serif" pitchFamily="34" charset="0"/>
                <a:cs typeface="Microsoft Sans Serif" pitchFamily="34" charset="0"/>
              </a:rPr>
              <a:t>efek-efek</a:t>
            </a:r>
            <a:r>
              <a:rPr lang="en-US" sz="3600" dirty="0">
                <a:latin typeface="Microsoft Sans Serif" pitchFamily="34" charset="0"/>
                <a:cs typeface="Microsoft Sans Serif" pitchFamily="34" charset="0"/>
              </a:rPr>
              <a:t> </a:t>
            </a:r>
            <a:r>
              <a:rPr lang="en-US" sz="3600" dirty="0" err="1">
                <a:latin typeface="Microsoft Sans Serif" pitchFamily="34" charset="0"/>
                <a:cs typeface="Microsoft Sans Serif" pitchFamily="34" charset="0"/>
              </a:rPr>
              <a:t>nonkarsinogenik</a:t>
            </a:r>
            <a:endParaRPr lang="en-US" sz="3600" dirty="0">
              <a:latin typeface="Microsoft Sans Serif" pitchFamily="34" charset="0"/>
              <a:cs typeface="Microsoft Sans Serif" pitchFamily="34" charset="0"/>
            </a:endParaRPr>
          </a:p>
          <a:p>
            <a:pPr lvl="1">
              <a:buClr>
                <a:schemeClr val="tx1"/>
              </a:buClr>
              <a:buSzPct val="80000"/>
              <a:buFontTx/>
              <a:buNone/>
            </a:pPr>
            <a:endParaRPr lang="en-US" sz="3600" dirty="0">
              <a:latin typeface="Microsoft Sans Serif" pitchFamily="34" charset="0"/>
              <a:cs typeface="Microsoft Sans Serif" pitchFamily="34" charset="0"/>
            </a:endParaRPr>
          </a:p>
          <a:p>
            <a:pPr lvl="1">
              <a:buClr>
                <a:schemeClr val="tx1"/>
              </a:buClr>
              <a:buSzPct val="80000"/>
              <a:buFontTx/>
              <a:buNone/>
            </a:pPr>
            <a:endParaRPr lang="en-US" sz="3600" dirty="0">
              <a:latin typeface="Microsoft Sans Serif" pitchFamily="34" charset="0"/>
              <a:cs typeface="Microsoft Sans Serif" pitchFamily="34" charset="0"/>
            </a:endParaRPr>
          </a:p>
          <a:p>
            <a:pPr lvl="1">
              <a:buClr>
                <a:schemeClr val="tx1"/>
              </a:buClr>
              <a:buSzPct val="80000"/>
              <a:buFontTx/>
              <a:buNone/>
            </a:pPr>
            <a:endParaRPr lang="en-US" sz="3600" i="1" dirty="0">
              <a:latin typeface="Microsoft Sans Serif" pitchFamily="34" charset="0"/>
              <a:cs typeface="Microsoft Sans Serif" pitchFamily="34" charset="0"/>
            </a:endParaRPr>
          </a:p>
          <a:p>
            <a:pPr lvl="1">
              <a:buClr>
                <a:schemeClr val="tx1"/>
              </a:buClr>
              <a:buSzPct val="80000"/>
              <a:buFontTx/>
              <a:buChar char="•"/>
            </a:pPr>
            <a:r>
              <a:rPr lang="en-US" sz="3600" i="1" dirty="0">
                <a:latin typeface="Microsoft Sans Serif" pitchFamily="34" charset="0"/>
                <a:cs typeface="Microsoft Sans Serif" pitchFamily="34" charset="0"/>
              </a:rPr>
              <a:t>Cancer Slope Factor</a:t>
            </a:r>
            <a:r>
              <a:rPr lang="en-US" sz="3600" dirty="0">
                <a:latin typeface="Microsoft Sans Serif" pitchFamily="34" charset="0"/>
                <a:cs typeface="Microsoft Sans Serif" pitchFamily="34" charset="0"/>
              </a:rPr>
              <a:t> </a:t>
            </a:r>
            <a:r>
              <a:rPr lang="en-US" sz="3600" i="1" dirty="0">
                <a:latin typeface="Microsoft Sans Serif" pitchFamily="34" charset="0"/>
                <a:cs typeface="Microsoft Sans Serif" pitchFamily="34" charset="0"/>
              </a:rPr>
              <a:t>(CSF)</a:t>
            </a:r>
            <a:r>
              <a:rPr lang="en-US" sz="3600" dirty="0">
                <a:latin typeface="Microsoft Sans Serif" pitchFamily="34" charset="0"/>
                <a:cs typeface="Microsoft Sans Serif" pitchFamily="34" charset="0"/>
              </a:rPr>
              <a:t> </a:t>
            </a:r>
            <a:r>
              <a:rPr lang="en-US" sz="3600" dirty="0" err="1">
                <a:latin typeface="Microsoft Sans Serif" pitchFamily="34" charset="0"/>
                <a:cs typeface="Microsoft Sans Serif" pitchFamily="34" charset="0"/>
              </a:rPr>
              <a:t>untuk</a:t>
            </a:r>
            <a:r>
              <a:rPr lang="en-US" sz="3600" dirty="0">
                <a:latin typeface="Microsoft Sans Serif" pitchFamily="34" charset="0"/>
                <a:cs typeface="Microsoft Sans Serif" pitchFamily="34" charset="0"/>
              </a:rPr>
              <a:t> </a:t>
            </a:r>
            <a:r>
              <a:rPr lang="en-US" sz="3600" dirty="0" err="1">
                <a:latin typeface="Microsoft Sans Serif" pitchFamily="34" charset="0"/>
                <a:cs typeface="Microsoft Sans Serif" pitchFamily="34" charset="0"/>
              </a:rPr>
              <a:t>efek-efek</a:t>
            </a:r>
            <a:r>
              <a:rPr lang="en-US" sz="3600" dirty="0">
                <a:latin typeface="Microsoft Sans Serif" pitchFamily="34" charset="0"/>
                <a:cs typeface="Microsoft Sans Serif" pitchFamily="34" charset="0"/>
              </a:rPr>
              <a:t> </a:t>
            </a:r>
            <a:r>
              <a:rPr lang="en-US" sz="3600" dirty="0" err="1">
                <a:latin typeface="Microsoft Sans Serif" pitchFamily="34" charset="0"/>
                <a:cs typeface="Microsoft Sans Serif" pitchFamily="34" charset="0"/>
              </a:rPr>
              <a:t>karsinogenik</a:t>
            </a:r>
            <a:endParaRPr lang="en-US" sz="3600" dirty="0">
              <a:latin typeface="Microsoft Sans Serif" pitchFamily="34" charset="0"/>
              <a:cs typeface="Microsoft Sans Serif" pitchFamily="34" charset="0"/>
            </a:endParaRPr>
          </a:p>
          <a:p>
            <a:endParaRPr lang="id-ID" dirty="0"/>
          </a:p>
        </p:txBody>
      </p:sp>
      <p:sp>
        <p:nvSpPr>
          <p:cNvPr id="4" name="Slide Number Placeholder 3"/>
          <p:cNvSpPr>
            <a:spLocks noGrp="1"/>
          </p:cNvSpPr>
          <p:nvPr>
            <p:ph type="sldNum" sz="quarter" idx="12"/>
          </p:nvPr>
        </p:nvSpPr>
        <p:spPr/>
        <p:txBody>
          <a:bodyPr/>
          <a:lstStyle/>
          <a:p>
            <a:fld id="{160E23AA-DA2C-441B-87F3-80FF96CB679F}" type="slidenum">
              <a:rPr lang="en-US" smtClean="0"/>
              <a:pPr/>
              <a:t>12</a:t>
            </a:fld>
            <a:endParaRPr lang="en-US"/>
          </a:p>
        </p:txBody>
      </p:sp>
      <p:graphicFrame>
        <p:nvGraphicFramePr>
          <p:cNvPr id="1028" name="Object 4"/>
          <p:cNvGraphicFramePr>
            <a:graphicFrameLocks noChangeAspect="1"/>
          </p:cNvGraphicFramePr>
          <p:nvPr>
            <p:extLst>
              <p:ext uri="{D42A27DB-BD31-4B8C-83A1-F6EECF244321}">
                <p14:modId xmlns:p14="http://schemas.microsoft.com/office/powerpoint/2010/main" val="2340079811"/>
              </p:ext>
            </p:extLst>
          </p:nvPr>
        </p:nvGraphicFramePr>
        <p:xfrm>
          <a:off x="5181600" y="6807654"/>
          <a:ext cx="8801100" cy="1341872"/>
        </p:xfrm>
        <a:graphic>
          <a:graphicData uri="http://schemas.openxmlformats.org/presentationml/2006/ole">
            <mc:AlternateContent xmlns:mc="http://schemas.openxmlformats.org/markup-compatibility/2006">
              <mc:Choice xmlns:v="urn:schemas-microsoft-com:vml" Requires="v">
                <p:oleObj spid="_x0000_s1029" name="Equation" r:id="rId3" imgW="2831760" imgH="431640" progId="Equation.3">
                  <p:embed/>
                </p:oleObj>
              </mc:Choice>
              <mc:Fallback>
                <p:oleObj name="Equation" r:id="rId3" imgW="2831760" imgH="4316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6807654"/>
                        <a:ext cx="8801100" cy="1341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5988194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F2A37"/>
        </a:solidFill>
        <a:effectLst/>
      </p:bgPr>
    </p:bg>
    <p:spTree>
      <p:nvGrpSpPr>
        <p:cNvPr id="1" name=""/>
        <p:cNvGrpSpPr/>
        <p:nvPr/>
      </p:nvGrpSpPr>
      <p:grpSpPr>
        <a:xfrm>
          <a:off x="0" y="0"/>
          <a:ext cx="0" cy="0"/>
          <a:chOff x="0" y="0"/>
          <a:chExt cx="0" cy="0"/>
        </a:xfrm>
      </p:grpSpPr>
      <p:sp>
        <p:nvSpPr>
          <p:cNvPr id="8" name="Rectangle 3"/>
          <p:cNvSpPr txBox="1">
            <a:spLocks noChangeArrowheads="1"/>
          </p:cNvSpPr>
          <p:nvPr/>
        </p:nvSpPr>
        <p:spPr>
          <a:xfrm>
            <a:off x="457200" y="1600200"/>
            <a:ext cx="17145000" cy="62103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35000"/>
              </a:spcBef>
            </a:pPr>
            <a:r>
              <a:rPr lang="en-US" i="1" dirty="0" smtClean="0">
                <a:solidFill>
                  <a:schemeClr val="bg1"/>
                </a:solidFill>
                <a:latin typeface="Microsoft Sans Serif" pitchFamily="34" charset="0"/>
                <a:cs typeface="Microsoft Sans Serif" pitchFamily="34" charset="0"/>
              </a:rPr>
              <a:t>No Observed Adverse Effect Level:</a:t>
            </a:r>
            <a:r>
              <a:rPr lang="en-US" dirty="0" smtClean="0">
                <a:solidFill>
                  <a:schemeClr val="bg1"/>
                </a:solidFill>
                <a:latin typeface="Microsoft Sans Serif" pitchFamily="34" charset="0"/>
                <a:cs typeface="Microsoft Sans Serif" pitchFamily="34" charset="0"/>
              </a:rPr>
              <a:t> dosis tertinggi toksisitas kronik yang secara statistik atau biologik tidak memperlihatkan efek merugikan;</a:t>
            </a:r>
          </a:p>
          <a:p>
            <a:pPr>
              <a:spcBef>
                <a:spcPct val="35000"/>
              </a:spcBef>
            </a:pPr>
            <a:r>
              <a:rPr lang="en-US" i="1" dirty="0" smtClean="0">
                <a:solidFill>
                  <a:schemeClr val="bg1"/>
                </a:solidFill>
                <a:latin typeface="Microsoft Sans Serif" pitchFamily="34" charset="0"/>
                <a:cs typeface="Microsoft Sans Serif" pitchFamily="34" charset="0"/>
              </a:rPr>
              <a:t>Lowest Observed Adverse Effect Level:</a:t>
            </a:r>
            <a:r>
              <a:rPr lang="en-US" dirty="0" smtClean="0">
                <a:solidFill>
                  <a:schemeClr val="bg1"/>
                </a:solidFill>
                <a:latin typeface="Microsoft Sans Serif" pitchFamily="34" charset="0"/>
                <a:cs typeface="Microsoft Sans Serif" pitchFamily="34" charset="0"/>
              </a:rPr>
              <a:t> dosis terendah toksisitas kronik yang secara statistik atau biologik memperlihatkan efek merugikan;</a:t>
            </a:r>
            <a:endParaRPr lang="en-GB" dirty="0">
              <a:solidFill>
                <a:schemeClr val="bg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4898384" y="2940845"/>
            <a:ext cx="8360415" cy="6389519"/>
            <a:chOff x="1279948" y="1960563"/>
            <a:chExt cx="4925590" cy="4259679"/>
          </a:xfrm>
        </p:grpSpPr>
        <p:sp>
          <p:nvSpPr>
            <p:cNvPr id="84994" name="Line 2"/>
            <p:cNvSpPr>
              <a:spLocks noChangeShapeType="1"/>
            </p:cNvSpPr>
            <p:nvPr/>
          </p:nvSpPr>
          <p:spPr bwMode="auto">
            <a:xfrm>
              <a:off x="1738313" y="2043113"/>
              <a:ext cx="0" cy="3810000"/>
            </a:xfrm>
            <a:prstGeom prst="line">
              <a:avLst/>
            </a:prstGeom>
            <a:noFill/>
            <a:ln w="28575">
              <a:solidFill>
                <a:schemeClr val="tx1"/>
              </a:solidFill>
              <a:round/>
              <a:headEnd/>
              <a:tailEnd/>
            </a:ln>
            <a:effectLst/>
          </p:spPr>
          <p:txBody>
            <a:bodyPr/>
            <a:lstStyle/>
            <a:p>
              <a:endParaRPr lang="id-ID" sz="2700"/>
            </a:p>
          </p:txBody>
        </p:sp>
        <p:sp>
          <p:nvSpPr>
            <p:cNvPr id="84995" name="Freeform 3"/>
            <p:cNvSpPr>
              <a:spLocks/>
            </p:cNvSpPr>
            <p:nvPr/>
          </p:nvSpPr>
          <p:spPr bwMode="auto">
            <a:xfrm rot="-181685">
              <a:off x="2476500" y="2214563"/>
              <a:ext cx="2819400" cy="3124200"/>
            </a:xfrm>
            <a:custGeom>
              <a:avLst/>
              <a:gdLst/>
              <a:ahLst/>
              <a:cxnLst>
                <a:cxn ang="0">
                  <a:pos x="0" y="1968"/>
                </a:cxn>
                <a:cxn ang="0">
                  <a:pos x="624" y="1680"/>
                </a:cxn>
                <a:cxn ang="0">
                  <a:pos x="1104" y="288"/>
                </a:cxn>
                <a:cxn ang="0">
                  <a:pos x="1776" y="0"/>
                </a:cxn>
              </a:cxnLst>
              <a:rect l="0" t="0" r="r" b="b"/>
              <a:pathLst>
                <a:path w="1776" h="1968">
                  <a:moveTo>
                    <a:pt x="0" y="1968"/>
                  </a:moveTo>
                  <a:cubicBezTo>
                    <a:pt x="220" y="1964"/>
                    <a:pt x="440" y="1960"/>
                    <a:pt x="624" y="1680"/>
                  </a:cubicBezTo>
                  <a:cubicBezTo>
                    <a:pt x="808" y="1400"/>
                    <a:pt x="912" y="568"/>
                    <a:pt x="1104" y="288"/>
                  </a:cubicBezTo>
                  <a:cubicBezTo>
                    <a:pt x="1296" y="8"/>
                    <a:pt x="1536" y="4"/>
                    <a:pt x="1776" y="0"/>
                  </a:cubicBezTo>
                </a:path>
              </a:pathLst>
            </a:custGeom>
            <a:noFill/>
            <a:ln w="28575" cmpd="sng">
              <a:solidFill>
                <a:schemeClr val="tx1"/>
              </a:solidFill>
              <a:round/>
              <a:headEnd/>
              <a:tailEnd/>
            </a:ln>
            <a:effectLst/>
          </p:spPr>
          <p:txBody>
            <a:bodyPr/>
            <a:lstStyle/>
            <a:p>
              <a:endParaRPr lang="id-ID" sz="2700"/>
            </a:p>
          </p:txBody>
        </p:sp>
        <p:sp>
          <p:nvSpPr>
            <p:cNvPr id="84996" name="Line 4"/>
            <p:cNvSpPr>
              <a:spLocks noChangeShapeType="1"/>
            </p:cNvSpPr>
            <p:nvPr/>
          </p:nvSpPr>
          <p:spPr bwMode="auto">
            <a:xfrm>
              <a:off x="1724025" y="5834063"/>
              <a:ext cx="4343400" cy="0"/>
            </a:xfrm>
            <a:prstGeom prst="line">
              <a:avLst/>
            </a:prstGeom>
            <a:noFill/>
            <a:ln w="28575">
              <a:solidFill>
                <a:schemeClr val="tx1"/>
              </a:solidFill>
              <a:round/>
              <a:headEnd/>
              <a:tailEnd/>
            </a:ln>
            <a:effectLst/>
          </p:spPr>
          <p:txBody>
            <a:bodyPr/>
            <a:lstStyle/>
            <a:p>
              <a:endParaRPr lang="id-ID" sz="2700"/>
            </a:p>
          </p:txBody>
        </p:sp>
        <p:sp>
          <p:nvSpPr>
            <p:cNvPr id="84997" name="Text Box 5"/>
            <p:cNvSpPr txBox="1">
              <a:spLocks noChangeArrowheads="1"/>
            </p:cNvSpPr>
            <p:nvPr/>
          </p:nvSpPr>
          <p:spPr bwMode="auto">
            <a:xfrm>
              <a:off x="5443538" y="5881688"/>
              <a:ext cx="762000" cy="338554"/>
            </a:xfrm>
            <a:prstGeom prst="rect">
              <a:avLst/>
            </a:prstGeom>
            <a:noFill/>
            <a:ln w="9525">
              <a:noFill/>
              <a:miter lim="800000"/>
              <a:headEnd/>
              <a:tailEnd/>
            </a:ln>
            <a:effectLst/>
          </p:spPr>
          <p:txBody>
            <a:bodyPr>
              <a:spAutoFit/>
            </a:bodyPr>
            <a:lstStyle/>
            <a:p>
              <a:pPr>
                <a:spcBef>
                  <a:spcPct val="50000"/>
                </a:spcBef>
              </a:pPr>
              <a:r>
                <a:rPr lang="en-US" sz="2700"/>
                <a:t>Dosis</a:t>
              </a:r>
            </a:p>
          </p:txBody>
        </p:sp>
        <p:sp>
          <p:nvSpPr>
            <p:cNvPr id="84998" name="Text Box 6"/>
            <p:cNvSpPr txBox="1">
              <a:spLocks noChangeArrowheads="1"/>
            </p:cNvSpPr>
            <p:nvPr/>
          </p:nvSpPr>
          <p:spPr bwMode="auto">
            <a:xfrm rot="16200000">
              <a:off x="934244" y="2306267"/>
              <a:ext cx="990600" cy="299192"/>
            </a:xfrm>
            <a:prstGeom prst="rect">
              <a:avLst/>
            </a:prstGeom>
            <a:noFill/>
            <a:ln w="9525">
              <a:noFill/>
              <a:miter lim="800000"/>
              <a:headEnd/>
              <a:tailEnd/>
            </a:ln>
            <a:effectLst/>
          </p:spPr>
          <p:txBody>
            <a:bodyPr>
              <a:spAutoFit/>
            </a:bodyPr>
            <a:lstStyle/>
            <a:p>
              <a:pPr algn="ctr">
                <a:spcBef>
                  <a:spcPct val="50000"/>
                </a:spcBef>
              </a:pPr>
              <a:r>
                <a:rPr lang="en-US" sz="2700"/>
                <a:t>Respon</a:t>
              </a:r>
            </a:p>
          </p:txBody>
        </p:sp>
        <p:sp>
          <p:nvSpPr>
            <p:cNvPr id="84999" name="Text Box 7"/>
            <p:cNvSpPr txBox="1">
              <a:spLocks noChangeArrowheads="1"/>
            </p:cNvSpPr>
            <p:nvPr/>
          </p:nvSpPr>
          <p:spPr bwMode="auto">
            <a:xfrm>
              <a:off x="2805113" y="4038600"/>
              <a:ext cx="990600" cy="338554"/>
            </a:xfrm>
            <a:prstGeom prst="rect">
              <a:avLst/>
            </a:prstGeom>
            <a:noFill/>
            <a:ln w="9525">
              <a:noFill/>
              <a:miter lim="800000"/>
              <a:headEnd/>
              <a:tailEnd/>
            </a:ln>
            <a:effectLst/>
          </p:spPr>
          <p:txBody>
            <a:bodyPr>
              <a:spAutoFit/>
            </a:bodyPr>
            <a:lstStyle/>
            <a:p>
              <a:pPr algn="ctr">
                <a:spcBef>
                  <a:spcPct val="50000"/>
                </a:spcBef>
              </a:pPr>
              <a:r>
                <a:rPr lang="en-US" sz="2700" i="1"/>
                <a:t>LOAEL</a:t>
              </a:r>
            </a:p>
          </p:txBody>
        </p:sp>
        <p:sp>
          <p:nvSpPr>
            <p:cNvPr id="85000" name="Line 8"/>
            <p:cNvSpPr>
              <a:spLocks noChangeShapeType="1"/>
            </p:cNvSpPr>
            <p:nvPr/>
          </p:nvSpPr>
          <p:spPr bwMode="auto">
            <a:xfrm>
              <a:off x="3305175" y="4486275"/>
              <a:ext cx="0" cy="533400"/>
            </a:xfrm>
            <a:prstGeom prst="line">
              <a:avLst/>
            </a:prstGeom>
            <a:noFill/>
            <a:ln w="19050">
              <a:solidFill>
                <a:schemeClr val="tx1"/>
              </a:solidFill>
              <a:round/>
              <a:headEnd/>
              <a:tailEnd type="triangle" w="med" len="med"/>
            </a:ln>
            <a:effectLst/>
          </p:spPr>
          <p:txBody>
            <a:bodyPr/>
            <a:lstStyle/>
            <a:p>
              <a:endParaRPr lang="id-ID" sz="2700"/>
            </a:p>
          </p:txBody>
        </p:sp>
        <p:sp>
          <p:nvSpPr>
            <p:cNvPr id="85001" name="Text Box 9"/>
            <p:cNvSpPr txBox="1">
              <a:spLocks noChangeArrowheads="1"/>
            </p:cNvSpPr>
            <p:nvPr/>
          </p:nvSpPr>
          <p:spPr bwMode="auto">
            <a:xfrm>
              <a:off x="2097088" y="4356100"/>
              <a:ext cx="990600" cy="338554"/>
            </a:xfrm>
            <a:prstGeom prst="rect">
              <a:avLst/>
            </a:prstGeom>
            <a:noFill/>
            <a:ln w="9525">
              <a:noFill/>
              <a:miter lim="800000"/>
              <a:headEnd/>
              <a:tailEnd/>
            </a:ln>
            <a:effectLst/>
          </p:spPr>
          <p:txBody>
            <a:bodyPr>
              <a:spAutoFit/>
            </a:bodyPr>
            <a:lstStyle/>
            <a:p>
              <a:pPr algn="ctr">
                <a:spcBef>
                  <a:spcPct val="50000"/>
                </a:spcBef>
              </a:pPr>
              <a:r>
                <a:rPr lang="en-US" sz="2700" i="1"/>
                <a:t>NOAEL</a:t>
              </a:r>
            </a:p>
          </p:txBody>
        </p:sp>
        <p:sp>
          <p:nvSpPr>
            <p:cNvPr id="85002" name="Line 10"/>
            <p:cNvSpPr>
              <a:spLocks noChangeShapeType="1"/>
            </p:cNvSpPr>
            <p:nvPr/>
          </p:nvSpPr>
          <p:spPr bwMode="auto">
            <a:xfrm>
              <a:off x="2586038" y="4767263"/>
              <a:ext cx="0" cy="533400"/>
            </a:xfrm>
            <a:prstGeom prst="line">
              <a:avLst/>
            </a:prstGeom>
            <a:noFill/>
            <a:ln w="19050">
              <a:solidFill>
                <a:schemeClr val="tx1"/>
              </a:solidFill>
              <a:round/>
              <a:headEnd/>
              <a:tailEnd type="triangle" w="med" len="med"/>
            </a:ln>
            <a:effectLst/>
          </p:spPr>
          <p:txBody>
            <a:bodyPr/>
            <a:lstStyle/>
            <a:p>
              <a:endParaRPr lang="id-ID" sz="2700"/>
            </a:p>
          </p:txBody>
        </p:sp>
      </p:grpSp>
      <p:sp>
        <p:nvSpPr>
          <p:cNvPr id="85003" name="Text Box 11"/>
          <p:cNvSpPr txBox="1">
            <a:spLocks noChangeArrowheads="1"/>
          </p:cNvSpPr>
          <p:nvPr/>
        </p:nvSpPr>
        <p:spPr bwMode="auto">
          <a:xfrm>
            <a:off x="2743200" y="1028700"/>
            <a:ext cx="12801600" cy="1754326"/>
          </a:xfrm>
          <a:prstGeom prst="rect">
            <a:avLst/>
          </a:prstGeom>
          <a:noFill/>
          <a:ln w="9525">
            <a:noFill/>
            <a:miter lim="800000"/>
            <a:headEnd/>
            <a:tailEnd/>
          </a:ln>
          <a:effectLst/>
        </p:spPr>
        <p:txBody>
          <a:bodyPr wrap="square">
            <a:spAutoFit/>
          </a:bodyPr>
          <a:lstStyle/>
          <a:p>
            <a:pPr algn="ctr">
              <a:spcBef>
                <a:spcPct val="50000"/>
              </a:spcBef>
            </a:pPr>
            <a:r>
              <a:rPr lang="en-US" sz="5400" b="1" dirty="0" err="1">
                <a:latin typeface="Arial Narrow" pitchFamily="34" charset="0"/>
              </a:rPr>
              <a:t>Kurva</a:t>
            </a:r>
            <a:r>
              <a:rPr lang="en-US" sz="5400" b="1" dirty="0">
                <a:latin typeface="Arial Narrow" pitchFamily="34" charset="0"/>
              </a:rPr>
              <a:t> </a:t>
            </a:r>
            <a:r>
              <a:rPr lang="en-US" sz="5400" b="1" dirty="0" err="1">
                <a:latin typeface="Arial Narrow" pitchFamily="34" charset="0"/>
              </a:rPr>
              <a:t>Teoretis</a:t>
            </a:r>
            <a:r>
              <a:rPr lang="en-US" sz="5400" b="1" dirty="0">
                <a:latin typeface="Arial Narrow" pitchFamily="34" charset="0"/>
              </a:rPr>
              <a:t> </a:t>
            </a:r>
            <a:r>
              <a:rPr lang="en-US" sz="5400" b="1" dirty="0" err="1">
                <a:latin typeface="Arial Narrow" pitchFamily="34" charset="0"/>
              </a:rPr>
              <a:t>Dosis-Respon</a:t>
            </a:r>
            <a:r>
              <a:rPr lang="en-US" sz="5400" b="1" dirty="0">
                <a:latin typeface="Arial Narrow" pitchFamily="34" charset="0"/>
              </a:rPr>
              <a:t> </a:t>
            </a:r>
            <a:r>
              <a:rPr lang="en-US" sz="5400" b="1" dirty="0" err="1">
                <a:latin typeface="Arial Narrow" pitchFamily="34" charset="0"/>
              </a:rPr>
              <a:t>Efek</a:t>
            </a:r>
            <a:r>
              <a:rPr lang="en-US" sz="5400" b="1" dirty="0">
                <a:latin typeface="Arial Narrow" pitchFamily="34" charset="0"/>
              </a:rPr>
              <a:t> </a:t>
            </a:r>
            <a:r>
              <a:rPr lang="en-US" sz="5400" b="1" dirty="0" err="1">
                <a:latin typeface="Arial Narrow" pitchFamily="34" charset="0"/>
              </a:rPr>
              <a:t>Nonkarsinogenik</a:t>
            </a:r>
            <a:endParaRPr lang="en-US" sz="5400" b="1" dirty="0">
              <a:latin typeface="Arial Narrow" pitchFamily="34" charset="0"/>
            </a:endParaRPr>
          </a:p>
        </p:txBody>
      </p:sp>
    </p:spTree>
    <p:extLst>
      <p:ext uri="{BB962C8B-B14F-4D97-AF65-F5344CB8AC3E}">
        <p14:creationId xmlns:p14="http://schemas.microsoft.com/office/powerpoint/2010/main" val="27143369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457200" y="274638"/>
            <a:ext cx="14706600" cy="1143000"/>
          </a:xfrm>
        </p:spPr>
        <p:txBody>
          <a:bodyPr/>
          <a:lstStyle/>
          <a:p>
            <a:r>
              <a:rPr lang="en-US" i="1" dirty="0" err="1">
                <a:effectLst/>
                <a:latin typeface="Arial Narrow" pitchFamily="34" charset="0"/>
              </a:rPr>
              <a:t>RfD</a:t>
            </a:r>
            <a:r>
              <a:rPr lang="en-US" dirty="0">
                <a:effectLst/>
                <a:latin typeface="Arial Narrow" pitchFamily="34" charset="0"/>
              </a:rPr>
              <a:t> </a:t>
            </a:r>
            <a:r>
              <a:rPr lang="en-US" dirty="0" err="1">
                <a:effectLst/>
                <a:latin typeface="Arial Narrow" pitchFamily="34" charset="0"/>
              </a:rPr>
              <a:t>atau</a:t>
            </a:r>
            <a:r>
              <a:rPr lang="en-US" dirty="0">
                <a:effectLst/>
                <a:latin typeface="Arial Narrow" pitchFamily="34" charset="0"/>
              </a:rPr>
              <a:t> </a:t>
            </a:r>
            <a:r>
              <a:rPr lang="en-US" i="1" dirty="0" err="1">
                <a:effectLst/>
                <a:latin typeface="Arial Narrow" pitchFamily="34" charset="0"/>
              </a:rPr>
              <a:t>RfC</a:t>
            </a:r>
            <a:endParaRPr lang="en-GB" i="1" dirty="0">
              <a:effectLst/>
              <a:latin typeface="Arial Narrow" pitchFamily="34" charset="0"/>
            </a:endParaRPr>
          </a:p>
        </p:txBody>
      </p:sp>
      <p:sp>
        <p:nvSpPr>
          <p:cNvPr id="88067" name="Rectangle 3"/>
          <p:cNvSpPr>
            <a:spLocks noGrp="1" noChangeArrowheads="1"/>
          </p:cNvSpPr>
          <p:nvPr>
            <p:ph type="body" idx="1"/>
          </p:nvPr>
        </p:nvSpPr>
        <p:spPr>
          <a:xfrm>
            <a:off x="457200" y="1600200"/>
            <a:ext cx="16840200" cy="5448300"/>
          </a:xfrm>
        </p:spPr>
        <p:txBody>
          <a:bodyPr>
            <a:normAutofit/>
          </a:bodyPr>
          <a:lstStyle/>
          <a:p>
            <a:r>
              <a:rPr lang="en-US" sz="4000" i="1" dirty="0" err="1">
                <a:effectLst/>
                <a:latin typeface="Microsoft Sans Serif" pitchFamily="34" charset="0"/>
                <a:cs typeface="Microsoft Sans Serif" pitchFamily="34" charset="0"/>
              </a:rPr>
              <a:t>RfD</a:t>
            </a:r>
            <a:r>
              <a:rPr lang="en-US" sz="4000" dirty="0">
                <a:effectLst/>
                <a:latin typeface="Microsoft Sans Serif" pitchFamily="34" charset="0"/>
                <a:cs typeface="Microsoft Sans Serif" pitchFamily="34" charset="0"/>
              </a:rPr>
              <a:t> </a:t>
            </a:r>
            <a:r>
              <a:rPr lang="en-US" sz="4000" dirty="0" err="1">
                <a:effectLst/>
                <a:latin typeface="Microsoft Sans Serif" pitchFamily="34" charset="0"/>
                <a:cs typeface="Microsoft Sans Serif" pitchFamily="34" charset="0"/>
              </a:rPr>
              <a:t>atau</a:t>
            </a:r>
            <a:r>
              <a:rPr lang="en-US" sz="4000" dirty="0">
                <a:effectLst/>
                <a:latin typeface="Microsoft Sans Serif" pitchFamily="34" charset="0"/>
                <a:cs typeface="Microsoft Sans Serif" pitchFamily="34" charset="0"/>
              </a:rPr>
              <a:t> </a:t>
            </a:r>
            <a:r>
              <a:rPr lang="en-US" sz="4000" i="1" dirty="0" err="1">
                <a:effectLst/>
                <a:latin typeface="Microsoft Sans Serif" pitchFamily="34" charset="0"/>
                <a:cs typeface="Microsoft Sans Serif" pitchFamily="34" charset="0"/>
              </a:rPr>
              <a:t>RfC</a:t>
            </a:r>
            <a:r>
              <a:rPr lang="en-US" sz="4000" dirty="0">
                <a:effectLst/>
                <a:latin typeface="Microsoft Sans Serif" pitchFamily="34" charset="0"/>
                <a:cs typeface="Microsoft Sans Serif" pitchFamily="34" charset="0"/>
              </a:rPr>
              <a:t> </a:t>
            </a:r>
            <a:r>
              <a:rPr lang="en-US" sz="4000" i="1" dirty="0">
                <a:effectLst/>
                <a:latin typeface="Microsoft Sans Serif" pitchFamily="34" charset="0"/>
                <a:cs typeface="Microsoft Sans Serif" pitchFamily="34" charset="0"/>
              </a:rPr>
              <a:t>= human dose, </a:t>
            </a:r>
            <a:endParaRPr lang="id-ID" sz="4000" i="1" dirty="0" smtClean="0">
              <a:effectLst/>
              <a:latin typeface="Microsoft Sans Serif" pitchFamily="34" charset="0"/>
              <a:cs typeface="Microsoft Sans Serif" pitchFamily="34" charset="0"/>
            </a:endParaRPr>
          </a:p>
          <a:p>
            <a:r>
              <a:rPr lang="en-US" sz="4000" i="1" dirty="0" smtClean="0">
                <a:effectLst/>
                <a:latin typeface="Microsoft Sans Serif" pitchFamily="34" charset="0"/>
                <a:cs typeface="Microsoft Sans Serif" pitchFamily="34" charset="0"/>
              </a:rPr>
              <a:t>NOAEL</a:t>
            </a:r>
            <a:r>
              <a:rPr lang="en-US" sz="4000" dirty="0" smtClean="0">
                <a:effectLst/>
                <a:latin typeface="Microsoft Sans Serif" pitchFamily="34" charset="0"/>
                <a:cs typeface="Microsoft Sans Serif" pitchFamily="34" charset="0"/>
              </a:rPr>
              <a:t> </a:t>
            </a:r>
            <a:r>
              <a:rPr lang="en-US" sz="4000" dirty="0" err="1">
                <a:effectLst/>
                <a:latin typeface="Microsoft Sans Serif" pitchFamily="34" charset="0"/>
                <a:cs typeface="Microsoft Sans Serif" pitchFamily="34" charset="0"/>
              </a:rPr>
              <a:t>atau</a:t>
            </a:r>
            <a:r>
              <a:rPr lang="en-US" sz="4000" dirty="0">
                <a:effectLst/>
                <a:latin typeface="Microsoft Sans Serif" pitchFamily="34" charset="0"/>
                <a:cs typeface="Microsoft Sans Serif" pitchFamily="34" charset="0"/>
              </a:rPr>
              <a:t> </a:t>
            </a:r>
            <a:r>
              <a:rPr lang="en-US" sz="4000" i="1" dirty="0">
                <a:effectLst/>
                <a:latin typeface="Microsoft Sans Serif" pitchFamily="34" charset="0"/>
                <a:cs typeface="Microsoft Sans Serif" pitchFamily="34" charset="0"/>
              </a:rPr>
              <a:t>LOAEL</a:t>
            </a:r>
            <a:r>
              <a:rPr lang="en-US" sz="4000" dirty="0">
                <a:effectLst/>
                <a:latin typeface="Microsoft Sans Serif" pitchFamily="34" charset="0"/>
                <a:cs typeface="Microsoft Sans Serif" pitchFamily="34" charset="0"/>
              </a:rPr>
              <a:t> = </a:t>
            </a:r>
            <a:r>
              <a:rPr lang="en-US" sz="4000" i="1" dirty="0">
                <a:effectLst/>
                <a:latin typeface="Microsoft Sans Serif" pitchFamily="34" charset="0"/>
                <a:cs typeface="Microsoft Sans Serif" pitchFamily="34" charset="0"/>
              </a:rPr>
              <a:t>experimental dose;</a:t>
            </a:r>
          </a:p>
          <a:p>
            <a:r>
              <a:rPr lang="en-US" sz="4000" i="1" dirty="0" err="1">
                <a:effectLst/>
                <a:latin typeface="Microsoft Sans Serif" pitchFamily="34" charset="0"/>
                <a:cs typeface="Microsoft Sans Serif" pitchFamily="34" charset="0"/>
              </a:rPr>
              <a:t>RfD</a:t>
            </a:r>
            <a:r>
              <a:rPr lang="en-US" sz="4000" i="1" dirty="0">
                <a:effectLst/>
                <a:latin typeface="Microsoft Sans Serif" pitchFamily="34" charset="0"/>
                <a:cs typeface="Microsoft Sans Serif" pitchFamily="34" charset="0"/>
              </a:rPr>
              <a:t> </a:t>
            </a:r>
            <a:r>
              <a:rPr lang="en-US" sz="4000" dirty="0" err="1">
                <a:effectLst/>
                <a:latin typeface="Microsoft Sans Serif" pitchFamily="34" charset="0"/>
                <a:cs typeface="Microsoft Sans Serif" pitchFamily="34" charset="0"/>
              </a:rPr>
              <a:t>atau</a:t>
            </a:r>
            <a:r>
              <a:rPr lang="en-US" sz="4000" i="1" dirty="0">
                <a:effectLst/>
                <a:latin typeface="Microsoft Sans Serif" pitchFamily="34" charset="0"/>
                <a:cs typeface="Microsoft Sans Serif" pitchFamily="34" charset="0"/>
              </a:rPr>
              <a:t> </a:t>
            </a:r>
            <a:r>
              <a:rPr lang="en-US" sz="4000" i="1" dirty="0" err="1">
                <a:effectLst/>
                <a:latin typeface="Microsoft Sans Serif" pitchFamily="34" charset="0"/>
                <a:cs typeface="Microsoft Sans Serif" pitchFamily="34" charset="0"/>
              </a:rPr>
              <a:t>RfC</a:t>
            </a:r>
            <a:r>
              <a:rPr lang="en-US" sz="4000" i="1" dirty="0">
                <a:effectLst/>
                <a:latin typeface="Microsoft Sans Serif" pitchFamily="34" charset="0"/>
                <a:cs typeface="Microsoft Sans Serif" pitchFamily="34" charset="0"/>
              </a:rPr>
              <a:t>: </a:t>
            </a:r>
            <a:r>
              <a:rPr lang="id-ID" sz="4000" dirty="0" smtClean="0">
                <a:effectLst/>
                <a:latin typeface="Microsoft Sans Serif" pitchFamily="34" charset="0"/>
                <a:cs typeface="Microsoft Sans Serif" pitchFamily="34" charset="0"/>
              </a:rPr>
              <a:t>Es</a:t>
            </a:r>
            <a:r>
              <a:rPr lang="sv-SE" sz="4000" dirty="0" smtClean="0">
                <a:effectLst/>
                <a:latin typeface="Microsoft Sans Serif" pitchFamily="34" charset="0"/>
                <a:cs typeface="Microsoft Sans Serif" pitchFamily="34" charset="0"/>
              </a:rPr>
              <a:t>timasi </a:t>
            </a:r>
            <a:r>
              <a:rPr lang="sv-SE" sz="4000" dirty="0">
                <a:effectLst/>
                <a:latin typeface="Microsoft Sans Serif" pitchFamily="34" charset="0"/>
                <a:cs typeface="Microsoft Sans Serif" pitchFamily="34" charset="0"/>
              </a:rPr>
              <a:t>dosis pajanan harian yang diperkirakan tidak menimbulkan efek merugikan kesehatan meskipun pajanan berlanjut itu terjadi sepan­jang hayat. </a:t>
            </a:r>
            <a:endParaRPr lang="en-US" sz="4000" dirty="0">
              <a:effectLst/>
              <a:latin typeface="Microsoft Sans Serif" pitchFamily="34" charset="0"/>
              <a:cs typeface="Microsoft Sans Serif" pitchFamily="34" charset="0"/>
            </a:endParaRPr>
          </a:p>
          <a:p>
            <a:endParaRPr lang="en-GB" sz="4000" dirty="0">
              <a:solidFill>
                <a:srgbClr val="FFFF00"/>
              </a:solidFill>
              <a:effectLst>
                <a:outerShdw blurRad="38100" dist="38100" dir="2700000" algn="tl">
                  <a:srgbClr val="FFFFFF"/>
                </a:outerShdw>
              </a:effectLst>
              <a:latin typeface="Microsoft Sans Serif" pitchFamily="34" charset="0"/>
              <a:cs typeface="Microsoft Sans Serif" pitchFamily="34" charset="0"/>
            </a:endParaRPr>
          </a:p>
        </p:txBody>
      </p:sp>
    </p:spTree>
    <p:extLst>
      <p:ext uri="{BB962C8B-B14F-4D97-AF65-F5344CB8AC3E}">
        <p14:creationId xmlns:p14="http://schemas.microsoft.com/office/powerpoint/2010/main" val="19998655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4607720" y="416720"/>
            <a:ext cx="10708481" cy="1709738"/>
          </a:xfrm>
        </p:spPr>
        <p:txBody>
          <a:bodyPr/>
          <a:lstStyle/>
          <a:p>
            <a:r>
              <a:rPr lang="en-US" i="1" dirty="0">
                <a:effectLst/>
                <a:latin typeface="Arial Narrow" pitchFamily="34" charset="0"/>
              </a:rPr>
              <a:t>Uncertainty Factor (UF)</a:t>
            </a:r>
          </a:p>
        </p:txBody>
      </p:sp>
      <p:sp>
        <p:nvSpPr>
          <p:cNvPr id="89091" name="Rectangle 3"/>
          <p:cNvSpPr>
            <a:spLocks noGrp="1" noChangeArrowheads="1"/>
          </p:cNvSpPr>
          <p:nvPr>
            <p:ph type="body" idx="1"/>
          </p:nvPr>
        </p:nvSpPr>
        <p:spPr>
          <a:xfrm>
            <a:off x="685800" y="1943100"/>
            <a:ext cx="17221200" cy="7772400"/>
          </a:xfrm>
        </p:spPr>
        <p:txBody>
          <a:bodyPr>
            <a:normAutofit/>
          </a:bodyPr>
          <a:lstStyle/>
          <a:p>
            <a:pPr>
              <a:lnSpc>
                <a:spcPct val="90000"/>
              </a:lnSpc>
              <a:spcBef>
                <a:spcPct val="50000"/>
              </a:spcBef>
            </a:pPr>
            <a:r>
              <a:rPr lang="en-US" dirty="0"/>
              <a:t>Faktor-faktor kelipatan 10 untuk menurunkan </a:t>
            </a:r>
            <a:r>
              <a:rPr lang="en-US" i="1" dirty="0"/>
              <a:t>RfD</a:t>
            </a:r>
            <a:r>
              <a:rPr lang="en-US" dirty="0"/>
              <a:t> dari data eksperimen hewan uji atau studi epidemiologi</a:t>
            </a:r>
          </a:p>
          <a:p>
            <a:pPr>
              <a:lnSpc>
                <a:spcPct val="90000"/>
              </a:lnSpc>
              <a:spcBef>
                <a:spcPct val="50000"/>
              </a:spcBef>
            </a:pPr>
            <a:r>
              <a:rPr lang="en-US" dirty="0"/>
              <a:t>Digunakan untuk menampung ketidakpastian:</a:t>
            </a:r>
          </a:p>
          <a:p>
            <a:pPr>
              <a:lnSpc>
                <a:spcPct val="90000"/>
              </a:lnSpc>
              <a:spcBef>
                <a:spcPct val="50000"/>
              </a:spcBef>
              <a:buFont typeface="Wingdings" pitchFamily="2" charset="2"/>
              <a:buNone/>
            </a:pPr>
            <a:r>
              <a:rPr lang="en-US" sz="3600" dirty="0"/>
              <a:t>	</a:t>
            </a:r>
            <a:r>
              <a:rPr lang="en-US" sz="3600" i="1" dirty="0"/>
              <a:t>UF</a:t>
            </a:r>
            <a:r>
              <a:rPr lang="en-US" sz="3600" i="1" baseline="-25000" dirty="0"/>
              <a:t>1</a:t>
            </a:r>
            <a:r>
              <a:rPr lang="en-US" sz="3600" dirty="0"/>
              <a:t> = 1-10 untuk variasi sensitivitas manusia;</a:t>
            </a:r>
          </a:p>
          <a:p>
            <a:pPr>
              <a:lnSpc>
                <a:spcPct val="90000"/>
              </a:lnSpc>
              <a:spcBef>
                <a:spcPct val="40000"/>
              </a:spcBef>
              <a:buFont typeface="Wingdings" pitchFamily="2" charset="2"/>
              <a:buNone/>
            </a:pPr>
            <a:r>
              <a:rPr lang="en-US" sz="3600" dirty="0"/>
              <a:t>	</a:t>
            </a:r>
            <a:r>
              <a:rPr lang="en-US" sz="3600" i="1" dirty="0"/>
              <a:t>UF</a:t>
            </a:r>
            <a:r>
              <a:rPr lang="en-US" sz="3600" i="1" baseline="-25000" dirty="0"/>
              <a:t>2</a:t>
            </a:r>
            <a:r>
              <a:rPr lang="en-US" sz="3600" baseline="-25000" dirty="0"/>
              <a:t> </a:t>
            </a:r>
            <a:r>
              <a:rPr lang="en-US" sz="3600" dirty="0"/>
              <a:t>= 1-10 untuk ekstrapolasi hewan ke manusia</a:t>
            </a:r>
          </a:p>
          <a:p>
            <a:pPr>
              <a:lnSpc>
                <a:spcPct val="90000"/>
              </a:lnSpc>
              <a:spcBef>
                <a:spcPct val="40000"/>
              </a:spcBef>
              <a:buFont typeface="Wingdings" pitchFamily="2" charset="2"/>
              <a:buNone/>
            </a:pPr>
            <a:r>
              <a:rPr lang="en-US" sz="3600" dirty="0"/>
              <a:t>	</a:t>
            </a:r>
            <a:r>
              <a:rPr lang="en-US" sz="3600" i="1" dirty="0"/>
              <a:t>UF</a:t>
            </a:r>
            <a:r>
              <a:rPr lang="en-US" sz="3600" i="1" baseline="-25000" dirty="0"/>
              <a:t>3</a:t>
            </a:r>
            <a:r>
              <a:rPr lang="en-US" sz="3600" dirty="0"/>
              <a:t> = 1-10 untuk NOAEL uji subkronik (bukan kronik)</a:t>
            </a:r>
          </a:p>
          <a:p>
            <a:pPr>
              <a:lnSpc>
                <a:spcPct val="90000"/>
              </a:lnSpc>
              <a:spcBef>
                <a:spcPct val="40000"/>
              </a:spcBef>
              <a:buFont typeface="Wingdings" pitchFamily="2" charset="2"/>
              <a:buNone/>
            </a:pPr>
            <a:r>
              <a:rPr lang="en-US" sz="3600" dirty="0"/>
              <a:t>	</a:t>
            </a:r>
            <a:r>
              <a:rPr lang="en-US" sz="3600" i="1" dirty="0"/>
              <a:t>UF</a:t>
            </a:r>
            <a:r>
              <a:rPr lang="en-US" sz="3600" i="1" baseline="-25000" dirty="0"/>
              <a:t>4</a:t>
            </a:r>
            <a:r>
              <a:rPr lang="en-US" sz="3600" dirty="0"/>
              <a:t> = 1-10 bila digunakan LOAEL (bukan NOAEL</a:t>
            </a:r>
            <a:r>
              <a:rPr lang="en-US" sz="3000" dirty="0"/>
              <a:t>)</a:t>
            </a:r>
          </a:p>
          <a:p>
            <a:pPr>
              <a:lnSpc>
                <a:spcPct val="90000"/>
              </a:lnSpc>
            </a:pPr>
            <a:endParaRPr lang="en-US" sz="3600" dirty="0"/>
          </a:p>
        </p:txBody>
      </p:sp>
    </p:spTree>
    <p:extLst>
      <p:ext uri="{BB962C8B-B14F-4D97-AF65-F5344CB8AC3E}">
        <p14:creationId xmlns:p14="http://schemas.microsoft.com/office/powerpoint/2010/main" val="6675698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4572000" y="800101"/>
            <a:ext cx="10277475" cy="1071563"/>
          </a:xfrm>
        </p:spPr>
        <p:txBody>
          <a:bodyPr>
            <a:normAutofit/>
          </a:bodyPr>
          <a:lstStyle/>
          <a:p>
            <a:r>
              <a:rPr lang="en-US" b="1" i="1" dirty="0">
                <a:effectLst/>
                <a:latin typeface="Arial Narrow" pitchFamily="34" charset="0"/>
              </a:rPr>
              <a:t>Modifying Factor (MF)</a:t>
            </a:r>
          </a:p>
        </p:txBody>
      </p:sp>
      <p:sp>
        <p:nvSpPr>
          <p:cNvPr id="90115" name="Rectangle 3"/>
          <p:cNvSpPr>
            <a:spLocks noGrp="1" noChangeArrowheads="1"/>
          </p:cNvSpPr>
          <p:nvPr>
            <p:ph type="body" idx="1"/>
          </p:nvPr>
        </p:nvSpPr>
        <p:spPr>
          <a:xfrm>
            <a:off x="2971800" y="1828800"/>
            <a:ext cx="12344400" cy="6972300"/>
          </a:xfrm>
        </p:spPr>
        <p:txBody>
          <a:bodyPr/>
          <a:lstStyle/>
          <a:p>
            <a:pPr>
              <a:spcBef>
                <a:spcPct val="50000"/>
              </a:spcBef>
            </a:pPr>
            <a:r>
              <a:rPr lang="en-US" sz="4200">
                <a:latin typeface="Tahoma" pitchFamily="34" charset="0"/>
                <a:cs typeface="Tahoma" pitchFamily="34" charset="0"/>
              </a:rPr>
              <a:t>Faktor yang digunakan untuk menurunkan </a:t>
            </a:r>
            <a:r>
              <a:rPr lang="en-US" sz="4200" i="1">
                <a:latin typeface="Tahoma" pitchFamily="34" charset="0"/>
                <a:cs typeface="Tahoma" pitchFamily="34" charset="0"/>
              </a:rPr>
              <a:t>RfD</a:t>
            </a:r>
            <a:r>
              <a:rPr lang="en-US" sz="4200">
                <a:latin typeface="Tahoma" pitchFamily="34" charset="0"/>
                <a:cs typeface="Tahoma" pitchFamily="34" charset="0"/>
              </a:rPr>
              <a:t> dari data eksperimen hewan uji atau studi epidemiologi, dengan nilai numerik 0&lt;</a:t>
            </a:r>
            <a:r>
              <a:rPr lang="en-US" sz="4200" i="1">
                <a:latin typeface="Tahoma" pitchFamily="34" charset="0"/>
                <a:cs typeface="Tahoma" pitchFamily="34" charset="0"/>
              </a:rPr>
              <a:t>MF</a:t>
            </a:r>
            <a:r>
              <a:rPr lang="en-US" sz="4200">
                <a:latin typeface="Tahoma" pitchFamily="34" charset="0"/>
                <a:cs typeface="Tahoma" pitchFamily="34" charset="0"/>
              </a:rPr>
              <a:t>&lt;10</a:t>
            </a:r>
          </a:p>
          <a:p>
            <a:pPr>
              <a:spcBef>
                <a:spcPct val="50000"/>
              </a:spcBef>
            </a:pPr>
            <a:r>
              <a:rPr lang="en-US" sz="4200">
                <a:latin typeface="Tahoma" pitchFamily="34" charset="0"/>
                <a:cs typeface="Tahoma" pitchFamily="34" charset="0"/>
              </a:rPr>
              <a:t>Menggambarkan ketidakpastian ilmiah yang tidak tertampung dalam </a:t>
            </a:r>
            <a:r>
              <a:rPr lang="en-US" sz="4200" i="1">
                <a:latin typeface="Tahoma" pitchFamily="34" charset="0"/>
                <a:cs typeface="Tahoma" pitchFamily="34" charset="0"/>
              </a:rPr>
              <a:t>UF</a:t>
            </a:r>
            <a:r>
              <a:rPr lang="en-US" sz="4200">
                <a:latin typeface="Tahoma" pitchFamily="34" charset="0"/>
                <a:cs typeface="Tahoma" pitchFamily="34" charset="0"/>
              </a:rPr>
              <a:t> (misal, ketidak-lengkapan data dasar dan spesies hewan uji)</a:t>
            </a:r>
          </a:p>
          <a:p>
            <a:pPr>
              <a:spcBef>
                <a:spcPct val="50000"/>
              </a:spcBef>
            </a:pPr>
            <a:r>
              <a:rPr lang="en-US" sz="4200">
                <a:latin typeface="Tahoma" pitchFamily="34" charset="0"/>
                <a:cs typeface="Tahoma" pitchFamily="34" charset="0"/>
              </a:rPr>
              <a:t>Nilainya ditetapkan dengan </a:t>
            </a:r>
            <a:r>
              <a:rPr lang="en-US" sz="4200" i="1">
                <a:latin typeface="Tahoma" pitchFamily="34" charset="0"/>
                <a:cs typeface="Tahoma" pitchFamily="34" charset="0"/>
              </a:rPr>
              <a:t>professional judgment</a:t>
            </a:r>
          </a:p>
          <a:p>
            <a:pPr>
              <a:spcBef>
                <a:spcPct val="50000"/>
              </a:spcBef>
            </a:pPr>
            <a:r>
              <a:rPr lang="en-US" sz="4200">
                <a:latin typeface="Tahoma" pitchFamily="34" charset="0"/>
                <a:cs typeface="Tahoma" pitchFamily="34" charset="0"/>
              </a:rPr>
              <a:t>Nilai </a:t>
            </a:r>
            <a:r>
              <a:rPr lang="en-US" sz="4200" i="1">
                <a:latin typeface="Tahoma" pitchFamily="34" charset="0"/>
                <a:cs typeface="Tahoma" pitchFamily="34" charset="0"/>
              </a:rPr>
              <a:t>default</a:t>
            </a:r>
            <a:r>
              <a:rPr lang="en-US" sz="4200">
                <a:latin typeface="Tahoma" pitchFamily="34" charset="0"/>
                <a:cs typeface="Tahoma" pitchFamily="34" charset="0"/>
              </a:rPr>
              <a:t> </a:t>
            </a:r>
            <a:r>
              <a:rPr lang="en-US" sz="4200" i="1">
                <a:latin typeface="Tahoma" pitchFamily="34" charset="0"/>
                <a:cs typeface="Tahoma" pitchFamily="34" charset="0"/>
              </a:rPr>
              <a:t>MF</a:t>
            </a:r>
            <a:r>
              <a:rPr lang="en-US" sz="4200">
                <a:latin typeface="Tahoma" pitchFamily="34" charset="0"/>
                <a:cs typeface="Tahoma" pitchFamily="34" charset="0"/>
              </a:rPr>
              <a:t> = 1</a:t>
            </a:r>
          </a:p>
        </p:txBody>
      </p:sp>
    </p:spTree>
    <p:extLst>
      <p:ext uri="{BB962C8B-B14F-4D97-AF65-F5344CB8AC3E}">
        <p14:creationId xmlns:p14="http://schemas.microsoft.com/office/powerpoint/2010/main" val="12417148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2971800" y="914400"/>
            <a:ext cx="12344400" cy="1073943"/>
          </a:xfrm>
        </p:spPr>
        <p:txBody>
          <a:bodyPr/>
          <a:lstStyle/>
          <a:p>
            <a:r>
              <a:rPr lang="en-US" sz="5400" b="1" dirty="0" err="1">
                <a:latin typeface="Arial Narrow" pitchFamily="34" charset="0"/>
              </a:rPr>
              <a:t>Contoh</a:t>
            </a:r>
            <a:r>
              <a:rPr lang="en-US" sz="5400" b="1" dirty="0">
                <a:latin typeface="Arial Narrow" pitchFamily="34" charset="0"/>
              </a:rPr>
              <a:t> </a:t>
            </a:r>
            <a:r>
              <a:rPr lang="en-US" sz="5400" b="1" dirty="0" err="1">
                <a:latin typeface="Arial Narrow" pitchFamily="34" charset="0"/>
              </a:rPr>
              <a:t>Pernyataan</a:t>
            </a:r>
            <a:r>
              <a:rPr lang="en-US" sz="5400" b="1" dirty="0">
                <a:latin typeface="Arial Narrow" pitchFamily="34" charset="0"/>
              </a:rPr>
              <a:t> </a:t>
            </a:r>
            <a:r>
              <a:rPr lang="en-US" sz="5400" b="1" dirty="0" err="1">
                <a:latin typeface="Arial Narrow" pitchFamily="34" charset="0"/>
              </a:rPr>
              <a:t>Dosis-Respon</a:t>
            </a:r>
            <a:endParaRPr lang="en-US" sz="5400" b="1" dirty="0">
              <a:latin typeface="Arial Narrow" pitchFamily="34" charset="0"/>
            </a:endParaRPr>
          </a:p>
        </p:txBody>
      </p:sp>
      <p:graphicFrame>
        <p:nvGraphicFramePr>
          <p:cNvPr id="91139" name="Group 3"/>
          <p:cNvGraphicFramePr>
            <a:graphicFrameLocks noGrp="1"/>
          </p:cNvGraphicFramePr>
          <p:nvPr>
            <p:ph idx="1"/>
          </p:nvPr>
        </p:nvGraphicFramePr>
        <p:xfrm>
          <a:off x="2850357" y="2171701"/>
          <a:ext cx="12694443" cy="7044927"/>
        </p:xfrm>
        <a:graphic>
          <a:graphicData uri="http://schemas.openxmlformats.org/drawingml/2006/table">
            <a:tbl>
              <a:tblPr/>
              <a:tblGrid>
                <a:gridCol w="1290846"/>
                <a:gridCol w="2225751"/>
                <a:gridCol w="2225751"/>
                <a:gridCol w="6952095"/>
              </a:tblGrid>
              <a:tr h="1115246">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2400" b="0" i="0" u="none" strike="noStrike" cap="none" normalizeH="0" baseline="0" dirty="0" smtClean="0">
                          <a:ln>
                            <a:noFill/>
                          </a:ln>
                          <a:solidFill>
                            <a:schemeClr val="tx1"/>
                          </a:solidFill>
                          <a:effectLst/>
                          <a:latin typeface="Microsoft Sans Serif" pitchFamily="34" charset="0"/>
                          <a:cs typeface="Microsoft Sans Serif" pitchFamily="34" charset="0"/>
                        </a:rPr>
                        <a:t>Risk Agent</a:t>
                      </a:r>
                    </a:p>
                  </a:txBody>
                  <a:tcPr marL="137160" marR="137160" marT="68580" marB="6858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2400" b="0" i="1" u="none" strike="noStrike" cap="none" normalizeH="0" baseline="0" smtClean="0">
                          <a:ln>
                            <a:noFill/>
                          </a:ln>
                          <a:solidFill>
                            <a:schemeClr val="tx1"/>
                          </a:solidFill>
                          <a:effectLst/>
                          <a:latin typeface="Microsoft Sans Serif" pitchFamily="34" charset="0"/>
                          <a:cs typeface="Microsoft Sans Serif" pitchFamily="34" charset="0"/>
                        </a:rPr>
                        <a:t>RfD</a:t>
                      </a:r>
                      <a:r>
                        <a:rPr kumimoji="0" lang="en-US" sz="2400" b="0" i="0" u="none" strike="noStrike" cap="none" normalizeH="0" baseline="0" smtClean="0">
                          <a:ln>
                            <a:noFill/>
                          </a:ln>
                          <a:solidFill>
                            <a:schemeClr val="tx1"/>
                          </a:solidFill>
                          <a:effectLst/>
                          <a:latin typeface="Microsoft Sans Serif" pitchFamily="34" charset="0"/>
                          <a:cs typeface="Microsoft Sans Serif" pitchFamily="34" charset="0"/>
                        </a:rPr>
                        <a:t> a’ </a:t>
                      </a:r>
                      <a:r>
                        <a:rPr kumimoji="0" lang="en-US" sz="2400" b="0" i="1" u="none" strike="noStrike" cap="none" normalizeH="0" baseline="0" smtClean="0">
                          <a:ln>
                            <a:noFill/>
                          </a:ln>
                          <a:solidFill>
                            <a:schemeClr val="tx1"/>
                          </a:solidFill>
                          <a:effectLst/>
                          <a:latin typeface="Microsoft Sans Serif" pitchFamily="34" charset="0"/>
                          <a:cs typeface="Microsoft Sans Serif" pitchFamily="34" charset="0"/>
                        </a:rPr>
                        <a:t>RfC </a:t>
                      </a:r>
                      <a:r>
                        <a:rPr kumimoji="0" lang="en-US" sz="2400" b="0" i="0" u="none" strike="noStrike" cap="none" normalizeH="0" baseline="0" smtClean="0">
                          <a:ln>
                            <a:noFill/>
                          </a:ln>
                          <a:solidFill>
                            <a:schemeClr val="tx1"/>
                          </a:solidFill>
                          <a:effectLst/>
                          <a:latin typeface="Microsoft Sans Serif" pitchFamily="34" charset="0"/>
                          <a:cs typeface="Microsoft Sans Serif" pitchFamily="34" charset="0"/>
                        </a:rPr>
                        <a:t>(mg/kg/hari)</a:t>
                      </a:r>
                    </a:p>
                  </a:txBody>
                  <a:tcPr marL="137160" marR="137160" marT="68580" marB="685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2400" b="0" i="1" u="none" strike="noStrike" cap="none" normalizeH="0" baseline="0" smtClean="0">
                          <a:ln>
                            <a:noFill/>
                          </a:ln>
                          <a:solidFill>
                            <a:schemeClr val="tx1"/>
                          </a:solidFill>
                          <a:effectLst/>
                          <a:latin typeface="Microsoft Sans Serif" pitchFamily="34" charset="0"/>
                          <a:cs typeface="Microsoft Sans Serif" pitchFamily="34" charset="0"/>
                        </a:rPr>
                        <a:t>CSF</a:t>
                      </a:r>
                      <a:r>
                        <a:rPr kumimoji="0" lang="en-US" sz="2400" b="0" i="0" u="none" strike="noStrike" cap="none" normalizeH="0" baseline="0" smtClean="0">
                          <a:ln>
                            <a:noFill/>
                          </a:ln>
                          <a:solidFill>
                            <a:schemeClr val="tx1"/>
                          </a:solidFill>
                          <a:effectLst/>
                          <a:latin typeface="Microsoft Sans Serif" pitchFamily="34" charset="0"/>
                          <a:cs typeface="Microsoft Sans Serif" pitchFamily="34" charset="0"/>
                        </a:rPr>
                        <a:t> (mg/kg/hari)</a:t>
                      </a:r>
                      <a:r>
                        <a:rPr kumimoji="0" lang="en-US" sz="2400" b="0" i="0" u="none" strike="noStrike" cap="none" normalizeH="0" baseline="30000" smtClean="0">
                          <a:ln>
                            <a:noFill/>
                          </a:ln>
                          <a:solidFill>
                            <a:schemeClr val="tx1"/>
                          </a:solidFill>
                          <a:effectLst/>
                          <a:latin typeface="Microsoft Sans Serif" pitchFamily="34" charset="0"/>
                          <a:cs typeface="Microsoft Sans Serif" pitchFamily="34" charset="0"/>
                        </a:rPr>
                        <a:t>-1</a:t>
                      </a:r>
                      <a:endParaRPr kumimoji="0" lang="en-US" sz="2400" b="0" i="0" u="none" strike="noStrike" cap="none" normalizeH="0" baseline="0" smtClean="0">
                        <a:ln>
                          <a:noFill/>
                        </a:ln>
                        <a:solidFill>
                          <a:schemeClr val="tx1"/>
                        </a:solidFill>
                        <a:effectLst/>
                        <a:latin typeface="Microsoft Sans Serif" pitchFamily="34" charset="0"/>
                        <a:cs typeface="Microsoft Sans Serif" pitchFamily="34" charset="0"/>
                      </a:endParaRPr>
                    </a:p>
                  </a:txBody>
                  <a:tcPr marL="137160" marR="137160" marT="68580" marB="685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2400" b="0" i="0" u="none" strike="noStrike" cap="none" normalizeH="0" baseline="0" smtClean="0">
                          <a:ln>
                            <a:noFill/>
                          </a:ln>
                          <a:solidFill>
                            <a:schemeClr val="tx1"/>
                          </a:solidFill>
                          <a:effectLst/>
                          <a:latin typeface="Microsoft Sans Serif" pitchFamily="34" charset="0"/>
                          <a:cs typeface="Microsoft Sans Serif" pitchFamily="34" charset="0"/>
                        </a:rPr>
                        <a:t>Efek Kritis &amp; Sumber Data</a:t>
                      </a:r>
                    </a:p>
                  </a:txBody>
                  <a:tcPr marL="137160" marR="137160" marT="68580" marB="6858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3444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2400" b="0" i="0" u="none" strike="noStrike" cap="none" normalizeH="0" baseline="0" smtClean="0">
                          <a:ln>
                            <a:noFill/>
                          </a:ln>
                          <a:solidFill>
                            <a:schemeClr val="tx1"/>
                          </a:solidFill>
                          <a:effectLst/>
                          <a:latin typeface="Microsoft Sans Serif" pitchFamily="34" charset="0"/>
                          <a:cs typeface="Microsoft Sans Serif" pitchFamily="34" charset="0"/>
                        </a:rPr>
                        <a:t>As</a:t>
                      </a:r>
                    </a:p>
                  </a:txBody>
                  <a:tcPr marL="137160" marR="137160" marT="68580" marB="6858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2400" b="0" i="0" u="none" strike="noStrike" cap="none" normalizeH="0" baseline="0" smtClean="0">
                          <a:ln>
                            <a:noFill/>
                          </a:ln>
                          <a:solidFill>
                            <a:schemeClr val="tx1"/>
                          </a:solidFill>
                          <a:effectLst/>
                          <a:latin typeface="Microsoft Sans Serif" pitchFamily="34" charset="0"/>
                          <a:cs typeface="Microsoft Sans Serif" pitchFamily="34" charset="0"/>
                        </a:rPr>
                        <a:t>3E-4</a:t>
                      </a:r>
                    </a:p>
                  </a:txBody>
                  <a:tcPr marL="137160" marR="137160" marT="68580" marB="685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2400" b="0" i="0" u="none" strike="noStrike" cap="none" normalizeH="0" baseline="0" smtClean="0">
                          <a:ln>
                            <a:noFill/>
                          </a:ln>
                          <a:solidFill>
                            <a:schemeClr val="tx1"/>
                          </a:solidFill>
                          <a:effectLst/>
                          <a:latin typeface="Microsoft Sans Serif" pitchFamily="34" charset="0"/>
                          <a:cs typeface="Microsoft Sans Serif" pitchFamily="34" charset="0"/>
                        </a:rPr>
                        <a:t>1,5E+0</a:t>
                      </a:r>
                    </a:p>
                  </a:txBody>
                  <a:tcPr marL="137160" marR="137160" marT="68580" marB="685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2400" b="0" i="0" u="none" strike="noStrike" cap="none" normalizeH="0" baseline="0" smtClean="0">
                          <a:ln>
                            <a:noFill/>
                          </a:ln>
                          <a:solidFill>
                            <a:schemeClr val="tx1"/>
                          </a:solidFill>
                          <a:effectLst/>
                          <a:latin typeface="Microsoft Sans Serif" pitchFamily="34" charset="0"/>
                          <a:cs typeface="Microsoft Sans Serif" pitchFamily="34" charset="0"/>
                        </a:rPr>
                        <a:t>Hiperpigmentasi, keratosis, &amp; kemungkinan komplikasi vaskular pajanan oral manusia (Tseng 1977; Tseng et al 1968)</a:t>
                      </a:r>
                    </a:p>
                  </a:txBody>
                  <a:tcPr marL="137160" marR="137160" marT="68580" marB="6858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15246">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2400" b="0" i="0" u="none" strike="noStrike" cap="none" normalizeH="0" baseline="0" smtClean="0">
                          <a:ln>
                            <a:noFill/>
                          </a:ln>
                          <a:solidFill>
                            <a:schemeClr val="tx1"/>
                          </a:solidFill>
                          <a:effectLst/>
                          <a:latin typeface="Microsoft Sans Serif" pitchFamily="34" charset="0"/>
                          <a:cs typeface="Microsoft Sans Serif" pitchFamily="34" charset="0"/>
                        </a:rPr>
                        <a:t>Cd</a:t>
                      </a:r>
                    </a:p>
                  </a:txBody>
                  <a:tcPr marL="137160" marR="137160" marT="68580" marB="6858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2400" b="0" i="0" u="none" strike="noStrike" cap="none" normalizeH="0" baseline="0" smtClean="0">
                          <a:ln>
                            <a:noFill/>
                          </a:ln>
                          <a:solidFill>
                            <a:schemeClr val="tx1"/>
                          </a:solidFill>
                          <a:effectLst/>
                          <a:latin typeface="Microsoft Sans Serif" pitchFamily="34" charset="0"/>
                          <a:cs typeface="Microsoft Sans Serif" pitchFamily="34" charset="0"/>
                        </a:rPr>
                        <a:t>5E-4</a:t>
                      </a:r>
                    </a:p>
                  </a:txBody>
                  <a:tcPr marL="137160" marR="137160" marT="68580" marB="685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2400" b="0" i="0" u="none" strike="noStrike" cap="none" normalizeH="0" baseline="0" smtClean="0">
                          <a:ln>
                            <a:noFill/>
                          </a:ln>
                          <a:solidFill>
                            <a:schemeClr val="tx1"/>
                          </a:solidFill>
                          <a:effectLst/>
                          <a:latin typeface="Microsoft Sans Serif" pitchFamily="34" charset="0"/>
                          <a:cs typeface="Microsoft Sans Serif" pitchFamily="34" charset="0"/>
                        </a:rPr>
                        <a:t>–</a:t>
                      </a:r>
                    </a:p>
                  </a:txBody>
                  <a:tcPr marL="137160" marR="137160" marT="68580" marB="685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2400" b="0" i="0" u="none" strike="noStrike" cap="none" normalizeH="0" baseline="0" smtClean="0">
                          <a:ln>
                            <a:noFill/>
                          </a:ln>
                          <a:solidFill>
                            <a:schemeClr val="tx1"/>
                          </a:solidFill>
                          <a:effectLst/>
                          <a:latin typeface="Microsoft Sans Serif" pitchFamily="34" charset="0"/>
                          <a:cs typeface="Microsoft Sans Serif" pitchFamily="34" charset="0"/>
                        </a:rPr>
                        <a:t>Proteinurea pajanan kronik pada manusia (US-EPA 1985)</a:t>
                      </a:r>
                    </a:p>
                  </a:txBody>
                  <a:tcPr marL="137160" marR="137160" marT="68580" marB="6858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3444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2400" b="0" i="0" u="none" strike="noStrike" cap="none" normalizeH="0" baseline="0" smtClean="0">
                          <a:ln>
                            <a:noFill/>
                          </a:ln>
                          <a:solidFill>
                            <a:schemeClr val="tx1"/>
                          </a:solidFill>
                          <a:effectLst/>
                          <a:latin typeface="Microsoft Sans Serif" pitchFamily="34" charset="0"/>
                          <a:cs typeface="Microsoft Sans Serif" pitchFamily="34" charset="0"/>
                        </a:rPr>
                        <a:t>Cr</a:t>
                      </a:r>
                      <a:r>
                        <a:rPr kumimoji="0" lang="en-US" sz="2400" b="0" i="0" u="none" strike="noStrike" cap="none" normalizeH="0" baseline="30000" smtClean="0">
                          <a:ln>
                            <a:noFill/>
                          </a:ln>
                          <a:solidFill>
                            <a:schemeClr val="tx1"/>
                          </a:solidFill>
                          <a:effectLst/>
                          <a:latin typeface="Microsoft Sans Serif" pitchFamily="34" charset="0"/>
                          <a:cs typeface="Microsoft Sans Serif" pitchFamily="34" charset="0"/>
                        </a:rPr>
                        <a:t>6+</a:t>
                      </a:r>
                    </a:p>
                  </a:txBody>
                  <a:tcPr marL="137160" marR="137160" marT="68580" marB="6858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2400" b="0" i="0" u="none" strike="noStrike" cap="none" normalizeH="0" baseline="0" smtClean="0">
                          <a:ln>
                            <a:noFill/>
                          </a:ln>
                          <a:solidFill>
                            <a:schemeClr val="tx1"/>
                          </a:solidFill>
                          <a:effectLst/>
                          <a:latin typeface="Microsoft Sans Serif" pitchFamily="34" charset="0"/>
                          <a:cs typeface="Microsoft Sans Serif" pitchFamily="34" charset="0"/>
                        </a:rPr>
                        <a:t>3E-3</a:t>
                      </a:r>
                    </a:p>
                  </a:txBody>
                  <a:tcPr marL="137160" marR="137160" marT="68580" marB="685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2400" b="0" i="0" u="none" strike="noStrike" cap="none" normalizeH="0" baseline="0" smtClean="0">
                          <a:ln>
                            <a:noFill/>
                          </a:ln>
                          <a:solidFill>
                            <a:schemeClr val="tx1"/>
                          </a:solidFill>
                          <a:effectLst/>
                          <a:latin typeface="Microsoft Sans Serif" pitchFamily="34" charset="0"/>
                          <a:cs typeface="Microsoft Sans Serif" pitchFamily="34" charset="0"/>
                        </a:rPr>
                        <a:t>– </a:t>
                      </a:r>
                    </a:p>
                  </a:txBody>
                  <a:tcPr marL="137160" marR="137160" marT="68580" marB="685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2400" b="0" i="1" u="none" strike="noStrike" cap="none" normalizeH="0" baseline="0" smtClean="0">
                          <a:ln>
                            <a:noFill/>
                          </a:ln>
                          <a:solidFill>
                            <a:schemeClr val="tx1"/>
                          </a:solidFill>
                          <a:effectLst/>
                          <a:latin typeface="Microsoft Sans Serif" pitchFamily="34" charset="0"/>
                          <a:cs typeface="Microsoft Sans Serif" pitchFamily="34" charset="0"/>
                        </a:rPr>
                        <a:t>Bioassay</a:t>
                      </a:r>
                      <a:r>
                        <a:rPr kumimoji="0" lang="en-US" sz="2400" b="0" i="0" u="none" strike="noStrike" cap="none" normalizeH="0" baseline="0" smtClean="0">
                          <a:ln>
                            <a:noFill/>
                          </a:ln>
                          <a:solidFill>
                            <a:schemeClr val="tx1"/>
                          </a:solidFill>
                          <a:effectLst/>
                          <a:latin typeface="Microsoft Sans Serif" pitchFamily="34" charset="0"/>
                          <a:cs typeface="Microsoft Sans Serif" pitchFamily="34" charset="0"/>
                        </a:rPr>
                        <a:t> air minum 1 tahun pada tikus (McKenzie at al 1958) dan air minum penduduk Jinzhou (Zhang &amp; Li 1987) </a:t>
                      </a:r>
                    </a:p>
                  </a:txBody>
                  <a:tcPr marL="137160" marR="137160" marT="68580" marB="6858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3444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2400" b="0" i="0" u="none" strike="noStrike" cap="none" normalizeH="0" baseline="0" smtClean="0">
                          <a:ln>
                            <a:noFill/>
                          </a:ln>
                          <a:solidFill>
                            <a:schemeClr val="tx1"/>
                          </a:solidFill>
                          <a:effectLst/>
                          <a:latin typeface="Microsoft Sans Serif" pitchFamily="34" charset="0"/>
                          <a:cs typeface="Microsoft Sans Serif" pitchFamily="34" charset="0"/>
                        </a:rPr>
                        <a:t>MeHg</a:t>
                      </a:r>
                    </a:p>
                  </a:txBody>
                  <a:tcPr marL="137160" marR="137160" marT="68580" marB="6858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2400" b="0" i="0" u="none" strike="noStrike" cap="none" normalizeH="0" baseline="0" smtClean="0">
                          <a:ln>
                            <a:noFill/>
                          </a:ln>
                          <a:solidFill>
                            <a:schemeClr val="tx1"/>
                          </a:solidFill>
                          <a:effectLst/>
                          <a:latin typeface="Microsoft Sans Serif" pitchFamily="34" charset="0"/>
                          <a:cs typeface="Microsoft Sans Serif" pitchFamily="34" charset="0"/>
                        </a:rPr>
                        <a:t>1E-4</a:t>
                      </a:r>
                    </a:p>
                  </a:txBody>
                  <a:tcPr marL="137160" marR="137160" marT="68580" marB="685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2400" b="0" i="0" u="none" strike="noStrike" cap="none" normalizeH="0" baseline="0" smtClean="0">
                          <a:ln>
                            <a:noFill/>
                          </a:ln>
                          <a:solidFill>
                            <a:schemeClr val="tx1"/>
                          </a:solidFill>
                          <a:effectLst/>
                          <a:latin typeface="Microsoft Sans Serif" pitchFamily="34" charset="0"/>
                          <a:cs typeface="Microsoft Sans Serif" pitchFamily="34" charset="0"/>
                        </a:rPr>
                        <a:t>– </a:t>
                      </a:r>
                    </a:p>
                  </a:txBody>
                  <a:tcPr marL="137160" marR="137160" marT="68580" marB="685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2400" b="0" i="0" u="none" strike="noStrike" cap="none" normalizeH="0" baseline="0" smtClean="0">
                          <a:ln>
                            <a:noFill/>
                          </a:ln>
                          <a:solidFill>
                            <a:schemeClr val="tx1"/>
                          </a:solidFill>
                          <a:effectLst/>
                          <a:latin typeface="Microsoft Sans Serif" pitchFamily="34" charset="0"/>
                          <a:cs typeface="Microsoft Sans Serif" pitchFamily="34" charset="0"/>
                        </a:rPr>
                        <a:t>Epidemiologi kelainan neuro psikologis perkembangan (Granjean et al 1997; Budz-Jergensen et al 1999)</a:t>
                      </a:r>
                    </a:p>
                  </a:txBody>
                  <a:tcPr marL="137160" marR="137160" marT="68580" marB="6858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1111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2400" b="0" i="0" u="none" strike="noStrike" cap="none" normalizeH="0" baseline="0" smtClean="0">
                          <a:ln>
                            <a:noFill/>
                          </a:ln>
                          <a:solidFill>
                            <a:schemeClr val="tx1"/>
                          </a:solidFill>
                          <a:effectLst/>
                          <a:latin typeface="Microsoft Sans Serif" pitchFamily="34" charset="0"/>
                          <a:cs typeface="Microsoft Sans Serif" pitchFamily="34" charset="0"/>
                        </a:rPr>
                        <a:t>CHBr</a:t>
                      </a:r>
                      <a:r>
                        <a:rPr kumimoji="0" lang="en-US" sz="2400" b="0" i="0" u="none" strike="noStrike" cap="none" normalizeH="0" baseline="-25000" smtClean="0">
                          <a:ln>
                            <a:noFill/>
                          </a:ln>
                          <a:solidFill>
                            <a:schemeClr val="tx1"/>
                          </a:solidFill>
                          <a:effectLst/>
                          <a:latin typeface="Microsoft Sans Serif" pitchFamily="34" charset="0"/>
                          <a:cs typeface="Microsoft Sans Serif" pitchFamily="34" charset="0"/>
                        </a:rPr>
                        <a:t>3</a:t>
                      </a:r>
                      <a:endParaRPr kumimoji="0" lang="en-US" sz="2400" b="0" i="0" u="none" strike="noStrike" cap="none" normalizeH="0" baseline="0" smtClean="0">
                        <a:ln>
                          <a:noFill/>
                        </a:ln>
                        <a:solidFill>
                          <a:schemeClr val="tx1"/>
                        </a:solidFill>
                        <a:effectLst/>
                        <a:latin typeface="Microsoft Sans Serif" pitchFamily="34" charset="0"/>
                        <a:cs typeface="Microsoft Sans Serif" pitchFamily="34" charset="0"/>
                      </a:endParaRPr>
                    </a:p>
                  </a:txBody>
                  <a:tcPr marL="137160" marR="137160" marT="68580" marB="6858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2400" b="0" i="0" u="none" strike="noStrike" cap="none" normalizeH="0" baseline="0" smtClean="0">
                          <a:ln>
                            <a:noFill/>
                          </a:ln>
                          <a:solidFill>
                            <a:schemeClr val="tx1"/>
                          </a:solidFill>
                          <a:effectLst/>
                          <a:latin typeface="Microsoft Sans Serif" pitchFamily="34" charset="0"/>
                          <a:cs typeface="Microsoft Sans Serif" pitchFamily="34" charset="0"/>
                        </a:rPr>
                        <a:t>2E-2</a:t>
                      </a:r>
                    </a:p>
                  </a:txBody>
                  <a:tcPr marL="137160" marR="137160" marT="68580" marB="685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2400" b="0" i="0" u="none" strike="noStrike" cap="none" normalizeH="0" baseline="0" smtClean="0">
                          <a:ln>
                            <a:noFill/>
                          </a:ln>
                          <a:solidFill>
                            <a:schemeClr val="tx1"/>
                          </a:solidFill>
                          <a:effectLst/>
                          <a:latin typeface="Microsoft Sans Serif" pitchFamily="34" charset="0"/>
                          <a:cs typeface="Microsoft Sans Serif" pitchFamily="34" charset="0"/>
                        </a:rPr>
                        <a:t>7,9E-3</a:t>
                      </a:r>
                    </a:p>
                  </a:txBody>
                  <a:tcPr marL="137160" marR="137160" marT="68580" marB="685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sz="2400" b="0" i="0" u="none" strike="noStrike" cap="none" normalizeH="0" baseline="0" dirty="0" err="1" smtClean="0">
                          <a:ln>
                            <a:noFill/>
                          </a:ln>
                          <a:solidFill>
                            <a:schemeClr val="tx1"/>
                          </a:solidFill>
                          <a:effectLst/>
                          <a:latin typeface="Microsoft Sans Serif" pitchFamily="34" charset="0"/>
                          <a:cs typeface="Microsoft Sans Serif" pitchFamily="34" charset="0"/>
                        </a:rPr>
                        <a:t>Lesi</a:t>
                      </a:r>
                      <a:r>
                        <a:rPr kumimoji="0" lang="en-US" sz="2400" b="0" i="0" u="none" strike="noStrike" cap="none" normalizeH="0" baseline="0" dirty="0" smtClean="0">
                          <a:ln>
                            <a:noFill/>
                          </a:ln>
                          <a:solidFill>
                            <a:schemeClr val="tx1"/>
                          </a:solidFill>
                          <a:effectLst/>
                          <a:latin typeface="Microsoft Sans Serif" pitchFamily="34" charset="0"/>
                          <a:cs typeface="Microsoft Sans Serif" pitchFamily="34" charset="0"/>
                        </a:rPr>
                        <a:t> </a:t>
                      </a:r>
                      <a:r>
                        <a:rPr kumimoji="0" lang="en-US" sz="2400" b="0" i="0" u="none" strike="noStrike" cap="none" normalizeH="0" baseline="0" dirty="0" err="1" smtClean="0">
                          <a:ln>
                            <a:noFill/>
                          </a:ln>
                          <a:solidFill>
                            <a:schemeClr val="tx1"/>
                          </a:solidFill>
                          <a:effectLst/>
                          <a:latin typeface="Microsoft Sans Serif" pitchFamily="34" charset="0"/>
                          <a:cs typeface="Microsoft Sans Serif" pitchFamily="34" charset="0"/>
                        </a:rPr>
                        <a:t>hepatik</a:t>
                      </a:r>
                      <a:r>
                        <a:rPr kumimoji="0" lang="en-US" sz="2400" b="0" i="0" u="none" strike="noStrike" cap="none" normalizeH="0" baseline="0" dirty="0" smtClean="0">
                          <a:ln>
                            <a:noFill/>
                          </a:ln>
                          <a:solidFill>
                            <a:schemeClr val="tx1"/>
                          </a:solidFill>
                          <a:effectLst/>
                          <a:latin typeface="Microsoft Sans Serif" pitchFamily="34" charset="0"/>
                          <a:cs typeface="Microsoft Sans Serif" pitchFamily="34" charset="0"/>
                        </a:rPr>
                        <a:t> </a:t>
                      </a:r>
                      <a:r>
                        <a:rPr kumimoji="0" lang="en-US" sz="2400" b="0" i="1" u="none" strike="noStrike" cap="none" normalizeH="0" baseline="0" dirty="0" err="1" smtClean="0">
                          <a:ln>
                            <a:noFill/>
                          </a:ln>
                          <a:solidFill>
                            <a:schemeClr val="tx1"/>
                          </a:solidFill>
                          <a:effectLst/>
                          <a:latin typeface="Microsoft Sans Serif" pitchFamily="34" charset="0"/>
                          <a:cs typeface="Microsoft Sans Serif" pitchFamily="34" charset="0"/>
                        </a:rPr>
                        <a:t>gavage</a:t>
                      </a:r>
                      <a:r>
                        <a:rPr kumimoji="0" lang="en-US" sz="2400" b="0" i="1" u="none" strike="noStrike" cap="none" normalizeH="0" baseline="0" dirty="0" smtClean="0">
                          <a:ln>
                            <a:noFill/>
                          </a:ln>
                          <a:solidFill>
                            <a:schemeClr val="tx1"/>
                          </a:solidFill>
                          <a:effectLst/>
                          <a:latin typeface="Microsoft Sans Serif" pitchFamily="34" charset="0"/>
                          <a:cs typeface="Microsoft Sans Serif" pitchFamily="34" charset="0"/>
                        </a:rPr>
                        <a:t> bioassay</a:t>
                      </a:r>
                      <a:r>
                        <a:rPr kumimoji="0" lang="en-US" sz="2400" b="0" i="0" u="none" strike="noStrike" cap="none" normalizeH="0" baseline="0" dirty="0" smtClean="0">
                          <a:ln>
                            <a:noFill/>
                          </a:ln>
                          <a:solidFill>
                            <a:schemeClr val="tx1"/>
                          </a:solidFill>
                          <a:effectLst/>
                          <a:latin typeface="Microsoft Sans Serif" pitchFamily="34" charset="0"/>
                          <a:cs typeface="Microsoft Sans Serif" pitchFamily="34" charset="0"/>
                        </a:rPr>
                        <a:t> </a:t>
                      </a:r>
                      <a:r>
                        <a:rPr kumimoji="0" lang="en-US" sz="2400" b="0" i="0" u="none" strike="noStrike" cap="none" normalizeH="0" baseline="0" dirty="0" err="1" smtClean="0">
                          <a:ln>
                            <a:noFill/>
                          </a:ln>
                          <a:solidFill>
                            <a:schemeClr val="tx1"/>
                          </a:solidFill>
                          <a:effectLst/>
                          <a:latin typeface="Microsoft Sans Serif" pitchFamily="34" charset="0"/>
                          <a:cs typeface="Microsoft Sans Serif" pitchFamily="34" charset="0"/>
                        </a:rPr>
                        <a:t>pada</a:t>
                      </a:r>
                      <a:r>
                        <a:rPr kumimoji="0" lang="en-US" sz="2400" b="0" i="0" u="none" strike="noStrike" cap="none" normalizeH="0" baseline="0" dirty="0" smtClean="0">
                          <a:ln>
                            <a:noFill/>
                          </a:ln>
                          <a:solidFill>
                            <a:schemeClr val="tx1"/>
                          </a:solidFill>
                          <a:effectLst/>
                          <a:latin typeface="Microsoft Sans Serif" pitchFamily="34" charset="0"/>
                          <a:cs typeface="Microsoft Sans Serif" pitchFamily="34" charset="0"/>
                        </a:rPr>
                        <a:t> </a:t>
                      </a:r>
                      <a:r>
                        <a:rPr kumimoji="0" lang="en-US" sz="2400" b="0" i="0" u="none" strike="noStrike" cap="none" normalizeH="0" baseline="0" dirty="0" err="1" smtClean="0">
                          <a:ln>
                            <a:noFill/>
                          </a:ln>
                          <a:solidFill>
                            <a:schemeClr val="tx1"/>
                          </a:solidFill>
                          <a:effectLst/>
                          <a:latin typeface="Microsoft Sans Serif" pitchFamily="34" charset="0"/>
                          <a:cs typeface="Microsoft Sans Serif" pitchFamily="34" charset="0"/>
                        </a:rPr>
                        <a:t>tikus</a:t>
                      </a:r>
                      <a:r>
                        <a:rPr kumimoji="0" lang="en-US" sz="2400" b="0" i="0" u="none" strike="noStrike" cap="none" normalizeH="0" baseline="0" dirty="0" smtClean="0">
                          <a:ln>
                            <a:noFill/>
                          </a:ln>
                          <a:solidFill>
                            <a:schemeClr val="tx1"/>
                          </a:solidFill>
                          <a:effectLst/>
                          <a:latin typeface="Microsoft Sans Serif" pitchFamily="34" charset="0"/>
                          <a:cs typeface="Microsoft Sans Serif" pitchFamily="34" charset="0"/>
                        </a:rPr>
                        <a:t> (NTP 1989)</a:t>
                      </a:r>
                    </a:p>
                  </a:txBody>
                  <a:tcPr marL="137160" marR="137160" marT="68580" marB="6858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7867767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9" name="Text Box 29"/>
          <p:cNvSpPr txBox="1">
            <a:spLocks noChangeArrowheads="1"/>
          </p:cNvSpPr>
          <p:nvPr/>
        </p:nvSpPr>
        <p:spPr bwMode="auto">
          <a:xfrm>
            <a:off x="2793207" y="800100"/>
            <a:ext cx="13208793" cy="923330"/>
          </a:xfrm>
          <a:prstGeom prst="rect">
            <a:avLst/>
          </a:prstGeom>
          <a:noFill/>
          <a:ln w="9525">
            <a:noFill/>
            <a:miter lim="800000"/>
            <a:headEnd/>
            <a:tailEnd/>
          </a:ln>
          <a:effectLst/>
        </p:spPr>
        <p:txBody>
          <a:bodyPr wrap="square">
            <a:spAutoFit/>
          </a:bodyPr>
          <a:lstStyle/>
          <a:p>
            <a:pPr algn="ctr">
              <a:spcBef>
                <a:spcPct val="50000"/>
              </a:spcBef>
            </a:pPr>
            <a:r>
              <a:rPr lang="en-US" sz="5400" b="1" dirty="0" err="1">
                <a:latin typeface="Arial Narrow" pitchFamily="34" charset="0"/>
              </a:rPr>
              <a:t>Kurva</a:t>
            </a:r>
            <a:r>
              <a:rPr lang="en-US" sz="5400" b="1" dirty="0">
                <a:latin typeface="Arial Narrow" pitchFamily="34" charset="0"/>
              </a:rPr>
              <a:t> </a:t>
            </a:r>
            <a:r>
              <a:rPr lang="en-US" sz="5400" b="1" dirty="0" err="1">
                <a:latin typeface="Arial Narrow" pitchFamily="34" charset="0"/>
              </a:rPr>
              <a:t>Teoretis</a:t>
            </a:r>
            <a:r>
              <a:rPr lang="en-US" sz="5400" b="1" dirty="0">
                <a:latin typeface="Arial Narrow" pitchFamily="34" charset="0"/>
              </a:rPr>
              <a:t> </a:t>
            </a:r>
            <a:r>
              <a:rPr lang="en-US" sz="5400" b="1" dirty="0" err="1">
                <a:latin typeface="Arial Narrow" pitchFamily="34" charset="0"/>
              </a:rPr>
              <a:t>Dosis-Respon</a:t>
            </a:r>
            <a:r>
              <a:rPr lang="en-US" sz="5400" b="1" dirty="0">
                <a:latin typeface="Arial Narrow" pitchFamily="34" charset="0"/>
              </a:rPr>
              <a:t> </a:t>
            </a:r>
            <a:r>
              <a:rPr lang="en-US" sz="5400" b="1" dirty="0" err="1">
                <a:latin typeface="Arial Narrow" pitchFamily="34" charset="0"/>
              </a:rPr>
              <a:t>Karsinogenik</a:t>
            </a:r>
            <a:endParaRPr lang="en-US" sz="5400" b="1" dirty="0">
              <a:latin typeface="Arial Narrow" pitchFamily="34" charset="0"/>
            </a:endParaRPr>
          </a:p>
        </p:txBody>
      </p:sp>
      <p:grpSp>
        <p:nvGrpSpPr>
          <p:cNvPr id="34" name="Group 33"/>
          <p:cNvGrpSpPr/>
          <p:nvPr/>
        </p:nvGrpSpPr>
        <p:grpSpPr>
          <a:xfrm>
            <a:off x="2286000" y="594586"/>
            <a:ext cx="12458700" cy="8682765"/>
            <a:chOff x="0" y="15390"/>
            <a:chExt cx="8305800" cy="5788510"/>
          </a:xfrm>
        </p:grpSpPr>
        <p:sp>
          <p:nvSpPr>
            <p:cNvPr id="92162" name="Line 2"/>
            <p:cNvSpPr>
              <a:spLocks noChangeShapeType="1"/>
            </p:cNvSpPr>
            <p:nvPr/>
          </p:nvSpPr>
          <p:spPr bwMode="auto">
            <a:xfrm>
              <a:off x="1738313" y="914400"/>
              <a:ext cx="0" cy="3810000"/>
            </a:xfrm>
            <a:prstGeom prst="line">
              <a:avLst/>
            </a:prstGeom>
            <a:noFill/>
            <a:ln w="28575">
              <a:solidFill>
                <a:schemeClr val="tx1"/>
              </a:solidFill>
              <a:round/>
              <a:headEnd/>
              <a:tailEnd/>
            </a:ln>
            <a:effectLst/>
          </p:spPr>
          <p:txBody>
            <a:bodyPr/>
            <a:lstStyle/>
            <a:p>
              <a:endParaRPr lang="id-ID" sz="2700" b="1"/>
            </a:p>
          </p:txBody>
        </p:sp>
        <p:sp>
          <p:nvSpPr>
            <p:cNvPr id="92163" name="Line 3"/>
            <p:cNvSpPr>
              <a:spLocks noChangeShapeType="1"/>
            </p:cNvSpPr>
            <p:nvPr/>
          </p:nvSpPr>
          <p:spPr bwMode="auto">
            <a:xfrm>
              <a:off x="1724025" y="4719638"/>
              <a:ext cx="4343400" cy="0"/>
            </a:xfrm>
            <a:prstGeom prst="line">
              <a:avLst/>
            </a:prstGeom>
            <a:noFill/>
            <a:ln w="28575">
              <a:solidFill>
                <a:schemeClr val="tx1"/>
              </a:solidFill>
              <a:round/>
              <a:headEnd/>
              <a:tailEnd/>
            </a:ln>
            <a:effectLst/>
          </p:spPr>
          <p:txBody>
            <a:bodyPr/>
            <a:lstStyle/>
            <a:p>
              <a:endParaRPr lang="id-ID" sz="2700" b="1"/>
            </a:p>
          </p:txBody>
        </p:sp>
        <p:sp>
          <p:nvSpPr>
            <p:cNvPr id="92164" name="Line 4"/>
            <p:cNvSpPr>
              <a:spLocks noChangeShapeType="1"/>
            </p:cNvSpPr>
            <p:nvPr/>
          </p:nvSpPr>
          <p:spPr bwMode="auto">
            <a:xfrm flipV="1">
              <a:off x="1752600" y="1295400"/>
              <a:ext cx="3429000" cy="3429000"/>
            </a:xfrm>
            <a:prstGeom prst="line">
              <a:avLst/>
            </a:prstGeom>
            <a:noFill/>
            <a:ln w="28575">
              <a:solidFill>
                <a:schemeClr val="tx1"/>
              </a:solidFill>
              <a:round/>
              <a:headEnd/>
              <a:tailEnd/>
            </a:ln>
            <a:effectLst/>
          </p:spPr>
          <p:txBody>
            <a:bodyPr/>
            <a:lstStyle/>
            <a:p>
              <a:endParaRPr lang="id-ID" sz="2700" b="1"/>
            </a:p>
          </p:txBody>
        </p:sp>
        <p:sp>
          <p:nvSpPr>
            <p:cNvPr id="92165" name="Text Box 5"/>
            <p:cNvSpPr txBox="1">
              <a:spLocks noChangeArrowheads="1"/>
            </p:cNvSpPr>
            <p:nvPr/>
          </p:nvSpPr>
          <p:spPr bwMode="auto">
            <a:xfrm>
              <a:off x="4619625" y="976313"/>
              <a:ext cx="381000" cy="338554"/>
            </a:xfrm>
            <a:prstGeom prst="rect">
              <a:avLst/>
            </a:prstGeom>
            <a:noFill/>
            <a:ln w="9525">
              <a:noFill/>
              <a:miter lim="800000"/>
              <a:headEnd/>
              <a:tailEnd/>
            </a:ln>
            <a:effectLst/>
          </p:spPr>
          <p:txBody>
            <a:bodyPr>
              <a:spAutoFit/>
            </a:bodyPr>
            <a:lstStyle/>
            <a:p>
              <a:pPr>
                <a:spcBef>
                  <a:spcPct val="50000"/>
                </a:spcBef>
              </a:pPr>
              <a:r>
                <a:rPr lang="en-US" sz="2700" b="1"/>
                <a:t>a</a:t>
              </a:r>
            </a:p>
          </p:txBody>
        </p:sp>
        <p:sp>
          <p:nvSpPr>
            <p:cNvPr id="92166" name="Text Box 6"/>
            <p:cNvSpPr txBox="1">
              <a:spLocks noChangeArrowheads="1"/>
            </p:cNvSpPr>
            <p:nvPr/>
          </p:nvSpPr>
          <p:spPr bwMode="auto">
            <a:xfrm>
              <a:off x="5110163" y="1019175"/>
              <a:ext cx="381000" cy="338554"/>
            </a:xfrm>
            <a:prstGeom prst="rect">
              <a:avLst/>
            </a:prstGeom>
            <a:noFill/>
            <a:ln w="9525">
              <a:noFill/>
              <a:miter lim="800000"/>
              <a:headEnd/>
              <a:tailEnd/>
            </a:ln>
            <a:effectLst/>
          </p:spPr>
          <p:txBody>
            <a:bodyPr>
              <a:spAutoFit/>
            </a:bodyPr>
            <a:lstStyle/>
            <a:p>
              <a:pPr>
                <a:spcBef>
                  <a:spcPct val="50000"/>
                </a:spcBef>
              </a:pPr>
              <a:r>
                <a:rPr lang="en-US" sz="2700" b="1"/>
                <a:t>b</a:t>
              </a:r>
            </a:p>
          </p:txBody>
        </p:sp>
        <p:sp>
          <p:nvSpPr>
            <p:cNvPr id="92167" name="Text Box 7"/>
            <p:cNvSpPr txBox="1">
              <a:spLocks noChangeArrowheads="1"/>
            </p:cNvSpPr>
            <p:nvPr/>
          </p:nvSpPr>
          <p:spPr bwMode="auto">
            <a:xfrm>
              <a:off x="5614988" y="1100138"/>
              <a:ext cx="381000" cy="338554"/>
            </a:xfrm>
            <a:prstGeom prst="rect">
              <a:avLst/>
            </a:prstGeom>
            <a:noFill/>
            <a:ln w="9525">
              <a:noFill/>
              <a:miter lim="800000"/>
              <a:headEnd/>
              <a:tailEnd/>
            </a:ln>
            <a:effectLst/>
          </p:spPr>
          <p:txBody>
            <a:bodyPr>
              <a:spAutoFit/>
            </a:bodyPr>
            <a:lstStyle/>
            <a:p>
              <a:pPr>
                <a:spcBef>
                  <a:spcPct val="50000"/>
                </a:spcBef>
              </a:pPr>
              <a:r>
                <a:rPr lang="en-US" sz="2700" b="1"/>
                <a:t>c</a:t>
              </a:r>
            </a:p>
          </p:txBody>
        </p:sp>
        <p:sp>
          <p:nvSpPr>
            <p:cNvPr id="92168" name="Text Box 8"/>
            <p:cNvSpPr txBox="1">
              <a:spLocks noChangeArrowheads="1"/>
            </p:cNvSpPr>
            <p:nvPr/>
          </p:nvSpPr>
          <p:spPr bwMode="auto">
            <a:xfrm>
              <a:off x="5443538" y="4710113"/>
              <a:ext cx="762000" cy="338554"/>
            </a:xfrm>
            <a:prstGeom prst="rect">
              <a:avLst/>
            </a:prstGeom>
            <a:noFill/>
            <a:ln w="9525">
              <a:noFill/>
              <a:miter lim="800000"/>
              <a:headEnd/>
              <a:tailEnd/>
            </a:ln>
            <a:effectLst/>
          </p:spPr>
          <p:txBody>
            <a:bodyPr>
              <a:spAutoFit/>
            </a:bodyPr>
            <a:lstStyle/>
            <a:p>
              <a:pPr>
                <a:spcBef>
                  <a:spcPct val="50000"/>
                </a:spcBef>
              </a:pPr>
              <a:r>
                <a:rPr lang="en-US" sz="2700" b="1">
                  <a:solidFill>
                    <a:schemeClr val="folHlink"/>
                  </a:solidFill>
                </a:rPr>
                <a:t>Dosis</a:t>
              </a:r>
            </a:p>
          </p:txBody>
        </p:sp>
        <p:sp>
          <p:nvSpPr>
            <p:cNvPr id="92169" name="Text Box 9"/>
            <p:cNvSpPr txBox="1">
              <a:spLocks noChangeArrowheads="1"/>
            </p:cNvSpPr>
            <p:nvPr/>
          </p:nvSpPr>
          <p:spPr bwMode="auto">
            <a:xfrm rot="16200000">
              <a:off x="934244" y="1129298"/>
              <a:ext cx="990600" cy="338554"/>
            </a:xfrm>
            <a:prstGeom prst="rect">
              <a:avLst/>
            </a:prstGeom>
            <a:noFill/>
            <a:ln w="9525">
              <a:noFill/>
              <a:miter lim="800000"/>
              <a:headEnd/>
              <a:tailEnd/>
            </a:ln>
            <a:effectLst/>
          </p:spPr>
          <p:txBody>
            <a:bodyPr>
              <a:spAutoFit/>
            </a:bodyPr>
            <a:lstStyle/>
            <a:p>
              <a:pPr algn="ctr">
                <a:spcBef>
                  <a:spcPct val="50000"/>
                </a:spcBef>
              </a:pPr>
              <a:r>
                <a:rPr lang="en-US" sz="2700" b="1">
                  <a:solidFill>
                    <a:schemeClr val="folHlink"/>
                  </a:solidFill>
                </a:rPr>
                <a:t>Respon</a:t>
              </a:r>
            </a:p>
          </p:txBody>
        </p:sp>
        <p:sp>
          <p:nvSpPr>
            <p:cNvPr id="92170" name="Text Box 10"/>
            <p:cNvSpPr txBox="1">
              <a:spLocks noChangeArrowheads="1"/>
            </p:cNvSpPr>
            <p:nvPr/>
          </p:nvSpPr>
          <p:spPr bwMode="auto">
            <a:xfrm>
              <a:off x="1314450" y="4133850"/>
              <a:ext cx="304800" cy="338554"/>
            </a:xfrm>
            <a:prstGeom prst="rect">
              <a:avLst/>
            </a:prstGeom>
            <a:noFill/>
            <a:ln w="9525">
              <a:noFill/>
              <a:miter lim="800000"/>
              <a:headEnd/>
              <a:tailEnd/>
            </a:ln>
            <a:effectLst/>
          </p:spPr>
          <p:txBody>
            <a:bodyPr>
              <a:spAutoFit/>
            </a:bodyPr>
            <a:lstStyle/>
            <a:p>
              <a:pPr>
                <a:spcBef>
                  <a:spcPct val="50000"/>
                </a:spcBef>
              </a:pPr>
              <a:r>
                <a:rPr lang="en-US" sz="2700" b="1" i="1"/>
                <a:t>r</a:t>
              </a:r>
            </a:p>
          </p:txBody>
        </p:sp>
        <p:sp>
          <p:nvSpPr>
            <p:cNvPr id="92171" name="Line 11"/>
            <p:cNvSpPr>
              <a:spLocks noChangeShapeType="1"/>
            </p:cNvSpPr>
            <p:nvPr/>
          </p:nvSpPr>
          <p:spPr bwMode="auto">
            <a:xfrm>
              <a:off x="1371600" y="3971925"/>
              <a:ext cx="304800" cy="0"/>
            </a:xfrm>
            <a:prstGeom prst="line">
              <a:avLst/>
            </a:prstGeom>
            <a:noFill/>
            <a:ln w="9525">
              <a:solidFill>
                <a:schemeClr val="tx1"/>
              </a:solidFill>
              <a:round/>
              <a:headEnd/>
              <a:tailEnd/>
            </a:ln>
            <a:effectLst/>
          </p:spPr>
          <p:txBody>
            <a:bodyPr/>
            <a:lstStyle/>
            <a:p>
              <a:endParaRPr lang="id-ID" sz="2700" b="1"/>
            </a:p>
          </p:txBody>
        </p:sp>
        <p:sp>
          <p:nvSpPr>
            <p:cNvPr id="92172" name="Line 12"/>
            <p:cNvSpPr>
              <a:spLocks noChangeShapeType="1"/>
            </p:cNvSpPr>
            <p:nvPr/>
          </p:nvSpPr>
          <p:spPr bwMode="auto">
            <a:xfrm>
              <a:off x="1366838" y="4724400"/>
              <a:ext cx="304800" cy="0"/>
            </a:xfrm>
            <a:prstGeom prst="line">
              <a:avLst/>
            </a:prstGeom>
            <a:noFill/>
            <a:ln w="9525">
              <a:solidFill>
                <a:schemeClr val="tx1"/>
              </a:solidFill>
              <a:round/>
              <a:headEnd/>
              <a:tailEnd/>
            </a:ln>
            <a:effectLst/>
          </p:spPr>
          <p:txBody>
            <a:bodyPr/>
            <a:lstStyle/>
            <a:p>
              <a:endParaRPr lang="id-ID" sz="2700" b="1"/>
            </a:p>
          </p:txBody>
        </p:sp>
        <p:sp>
          <p:nvSpPr>
            <p:cNvPr id="92173" name="Line 13"/>
            <p:cNvSpPr>
              <a:spLocks noChangeShapeType="1"/>
            </p:cNvSpPr>
            <p:nvPr/>
          </p:nvSpPr>
          <p:spPr bwMode="auto">
            <a:xfrm>
              <a:off x="1552575" y="4005263"/>
              <a:ext cx="0" cy="685800"/>
            </a:xfrm>
            <a:prstGeom prst="line">
              <a:avLst/>
            </a:prstGeom>
            <a:noFill/>
            <a:ln w="9525">
              <a:solidFill>
                <a:schemeClr val="tx1"/>
              </a:solidFill>
              <a:round/>
              <a:headEnd type="arrow" w="med" len="med"/>
              <a:tailEnd type="arrow" w="med" len="med"/>
            </a:ln>
            <a:effectLst/>
          </p:spPr>
          <p:txBody>
            <a:bodyPr/>
            <a:lstStyle/>
            <a:p>
              <a:endParaRPr lang="id-ID" sz="2700" b="1"/>
            </a:p>
          </p:txBody>
        </p:sp>
        <p:sp>
          <p:nvSpPr>
            <p:cNvPr id="92174" name="Line 14"/>
            <p:cNvSpPr>
              <a:spLocks noChangeShapeType="1"/>
            </p:cNvSpPr>
            <p:nvPr/>
          </p:nvSpPr>
          <p:spPr bwMode="auto">
            <a:xfrm>
              <a:off x="1738313" y="4776788"/>
              <a:ext cx="0" cy="228600"/>
            </a:xfrm>
            <a:prstGeom prst="line">
              <a:avLst/>
            </a:prstGeom>
            <a:noFill/>
            <a:ln w="9525">
              <a:solidFill>
                <a:schemeClr val="tx1"/>
              </a:solidFill>
              <a:round/>
              <a:headEnd/>
              <a:tailEnd/>
            </a:ln>
            <a:effectLst/>
          </p:spPr>
          <p:txBody>
            <a:bodyPr/>
            <a:lstStyle/>
            <a:p>
              <a:endParaRPr lang="id-ID" sz="2700" b="1"/>
            </a:p>
          </p:txBody>
        </p:sp>
        <p:sp>
          <p:nvSpPr>
            <p:cNvPr id="92175" name="Line 15"/>
            <p:cNvSpPr>
              <a:spLocks noChangeShapeType="1"/>
            </p:cNvSpPr>
            <p:nvPr/>
          </p:nvSpPr>
          <p:spPr bwMode="auto">
            <a:xfrm>
              <a:off x="4405313" y="4786313"/>
              <a:ext cx="0" cy="228600"/>
            </a:xfrm>
            <a:prstGeom prst="line">
              <a:avLst/>
            </a:prstGeom>
            <a:noFill/>
            <a:ln w="9525">
              <a:solidFill>
                <a:schemeClr val="tx1"/>
              </a:solidFill>
              <a:round/>
              <a:headEnd/>
              <a:tailEnd/>
            </a:ln>
            <a:effectLst/>
          </p:spPr>
          <p:txBody>
            <a:bodyPr/>
            <a:lstStyle/>
            <a:p>
              <a:endParaRPr lang="id-ID" sz="2700" b="1"/>
            </a:p>
          </p:txBody>
        </p:sp>
        <p:sp>
          <p:nvSpPr>
            <p:cNvPr id="92176" name="Text Box 16"/>
            <p:cNvSpPr txBox="1">
              <a:spLocks noChangeArrowheads="1"/>
            </p:cNvSpPr>
            <p:nvPr/>
          </p:nvSpPr>
          <p:spPr bwMode="auto">
            <a:xfrm>
              <a:off x="2743200" y="4905375"/>
              <a:ext cx="304800" cy="338554"/>
            </a:xfrm>
            <a:prstGeom prst="rect">
              <a:avLst/>
            </a:prstGeom>
            <a:noFill/>
            <a:ln w="9525">
              <a:noFill/>
              <a:miter lim="800000"/>
              <a:headEnd/>
              <a:tailEnd/>
            </a:ln>
            <a:effectLst/>
          </p:spPr>
          <p:txBody>
            <a:bodyPr>
              <a:spAutoFit/>
            </a:bodyPr>
            <a:lstStyle/>
            <a:p>
              <a:pPr>
                <a:spcBef>
                  <a:spcPct val="50000"/>
                </a:spcBef>
              </a:pPr>
              <a:r>
                <a:rPr lang="en-US" sz="2700" b="1" i="1"/>
                <a:t>d</a:t>
              </a:r>
            </a:p>
          </p:txBody>
        </p:sp>
        <p:sp>
          <p:nvSpPr>
            <p:cNvPr id="92177" name="Line 17"/>
            <p:cNvSpPr>
              <a:spLocks noChangeShapeType="1"/>
            </p:cNvSpPr>
            <p:nvPr/>
          </p:nvSpPr>
          <p:spPr bwMode="auto">
            <a:xfrm flipV="1">
              <a:off x="1738313" y="4329113"/>
              <a:ext cx="1524000" cy="381000"/>
            </a:xfrm>
            <a:prstGeom prst="line">
              <a:avLst/>
            </a:prstGeom>
            <a:noFill/>
            <a:ln w="28575">
              <a:solidFill>
                <a:schemeClr val="tx1"/>
              </a:solidFill>
              <a:prstDash val="dash"/>
              <a:round/>
              <a:headEnd/>
              <a:tailEnd/>
            </a:ln>
            <a:effectLst/>
          </p:spPr>
          <p:txBody>
            <a:bodyPr/>
            <a:lstStyle/>
            <a:p>
              <a:endParaRPr lang="id-ID" sz="2700" b="1"/>
            </a:p>
          </p:txBody>
        </p:sp>
        <p:sp>
          <p:nvSpPr>
            <p:cNvPr id="92178" name="Line 18"/>
            <p:cNvSpPr>
              <a:spLocks noChangeShapeType="1"/>
            </p:cNvSpPr>
            <p:nvPr/>
          </p:nvSpPr>
          <p:spPr bwMode="auto">
            <a:xfrm>
              <a:off x="2919413" y="4452938"/>
              <a:ext cx="0" cy="152400"/>
            </a:xfrm>
            <a:prstGeom prst="line">
              <a:avLst/>
            </a:prstGeom>
            <a:noFill/>
            <a:ln w="9525">
              <a:solidFill>
                <a:schemeClr val="tx1"/>
              </a:solidFill>
              <a:round/>
              <a:headEnd type="arrow" w="med" len="med"/>
              <a:tailEnd/>
            </a:ln>
            <a:effectLst/>
          </p:spPr>
          <p:txBody>
            <a:bodyPr/>
            <a:lstStyle/>
            <a:p>
              <a:endParaRPr lang="id-ID" sz="2700" b="1"/>
            </a:p>
          </p:txBody>
        </p:sp>
        <p:sp>
          <p:nvSpPr>
            <p:cNvPr id="92179" name="Line 19"/>
            <p:cNvSpPr>
              <a:spLocks noChangeShapeType="1"/>
            </p:cNvSpPr>
            <p:nvPr/>
          </p:nvSpPr>
          <p:spPr bwMode="auto">
            <a:xfrm>
              <a:off x="2919413" y="4600575"/>
              <a:ext cx="3581400" cy="0"/>
            </a:xfrm>
            <a:prstGeom prst="line">
              <a:avLst/>
            </a:prstGeom>
            <a:noFill/>
            <a:ln w="9525">
              <a:solidFill>
                <a:schemeClr val="tx1"/>
              </a:solidFill>
              <a:prstDash val="dash"/>
              <a:round/>
              <a:headEnd/>
              <a:tailEnd/>
            </a:ln>
            <a:effectLst/>
          </p:spPr>
          <p:txBody>
            <a:bodyPr/>
            <a:lstStyle/>
            <a:p>
              <a:endParaRPr lang="id-ID" sz="2700" b="1"/>
            </a:p>
          </p:txBody>
        </p:sp>
        <p:sp>
          <p:nvSpPr>
            <p:cNvPr id="92180" name="Text Box 20"/>
            <p:cNvSpPr txBox="1">
              <a:spLocks noChangeArrowheads="1"/>
            </p:cNvSpPr>
            <p:nvPr/>
          </p:nvSpPr>
          <p:spPr bwMode="auto">
            <a:xfrm>
              <a:off x="6467475" y="4329113"/>
              <a:ext cx="1838325" cy="553998"/>
            </a:xfrm>
            <a:prstGeom prst="rect">
              <a:avLst/>
            </a:prstGeom>
            <a:noFill/>
            <a:ln w="9525">
              <a:noFill/>
              <a:miter lim="800000"/>
              <a:headEnd/>
              <a:tailEnd/>
            </a:ln>
            <a:effectLst/>
          </p:spPr>
          <p:txBody>
            <a:bodyPr>
              <a:spAutoFit/>
            </a:bodyPr>
            <a:lstStyle/>
            <a:p>
              <a:pPr>
                <a:spcBef>
                  <a:spcPct val="50000"/>
                </a:spcBef>
              </a:pPr>
              <a:r>
                <a:rPr lang="en-US" sz="2400" b="1"/>
                <a:t>Ekstrapolasi linier (</a:t>
              </a:r>
              <a:r>
                <a:rPr lang="en-US" sz="2400" b="1" i="1"/>
                <a:t>linearized model</a:t>
              </a:r>
              <a:r>
                <a:rPr lang="en-US" sz="2400" b="1"/>
                <a:t>)</a:t>
              </a:r>
            </a:p>
          </p:txBody>
        </p:sp>
        <p:sp>
          <p:nvSpPr>
            <p:cNvPr id="92181" name="Freeform 21"/>
            <p:cNvSpPr>
              <a:spLocks/>
            </p:cNvSpPr>
            <p:nvPr/>
          </p:nvSpPr>
          <p:spPr bwMode="auto">
            <a:xfrm>
              <a:off x="3267075" y="1428750"/>
              <a:ext cx="2514600" cy="2895600"/>
            </a:xfrm>
            <a:custGeom>
              <a:avLst/>
              <a:gdLst/>
              <a:ahLst/>
              <a:cxnLst>
                <a:cxn ang="0">
                  <a:pos x="0" y="1824"/>
                </a:cxn>
                <a:cxn ang="0">
                  <a:pos x="1296" y="1248"/>
                </a:cxn>
                <a:cxn ang="0">
                  <a:pos x="1584" y="0"/>
                </a:cxn>
              </a:cxnLst>
              <a:rect l="0" t="0" r="r" b="b"/>
              <a:pathLst>
                <a:path w="1584" h="1824">
                  <a:moveTo>
                    <a:pt x="0" y="1824"/>
                  </a:moveTo>
                  <a:cubicBezTo>
                    <a:pt x="516" y="1688"/>
                    <a:pt x="1032" y="1552"/>
                    <a:pt x="1296" y="1248"/>
                  </a:cubicBezTo>
                  <a:cubicBezTo>
                    <a:pt x="1560" y="944"/>
                    <a:pt x="1536" y="208"/>
                    <a:pt x="1584" y="0"/>
                  </a:cubicBezTo>
                </a:path>
              </a:pathLst>
            </a:custGeom>
            <a:noFill/>
            <a:ln w="28575" cmpd="sng">
              <a:solidFill>
                <a:schemeClr val="tx1"/>
              </a:solidFill>
              <a:round/>
              <a:headEnd/>
              <a:tailEnd/>
            </a:ln>
            <a:effectLst/>
          </p:spPr>
          <p:txBody>
            <a:bodyPr/>
            <a:lstStyle/>
            <a:p>
              <a:endParaRPr lang="id-ID" sz="2700" b="1"/>
            </a:p>
          </p:txBody>
        </p:sp>
        <p:sp>
          <p:nvSpPr>
            <p:cNvPr id="92182" name="Freeform 22"/>
            <p:cNvSpPr>
              <a:spLocks/>
            </p:cNvSpPr>
            <p:nvPr/>
          </p:nvSpPr>
          <p:spPr bwMode="auto">
            <a:xfrm>
              <a:off x="1752600" y="1181100"/>
              <a:ext cx="2895600" cy="3505200"/>
            </a:xfrm>
            <a:custGeom>
              <a:avLst/>
              <a:gdLst/>
              <a:ahLst/>
              <a:cxnLst>
                <a:cxn ang="0">
                  <a:pos x="0" y="2208"/>
                </a:cxn>
                <a:cxn ang="0">
                  <a:pos x="528" y="528"/>
                </a:cxn>
                <a:cxn ang="0">
                  <a:pos x="1824" y="0"/>
                </a:cxn>
              </a:cxnLst>
              <a:rect l="0" t="0" r="r" b="b"/>
              <a:pathLst>
                <a:path w="1824" h="2208">
                  <a:moveTo>
                    <a:pt x="0" y="2208"/>
                  </a:moveTo>
                  <a:cubicBezTo>
                    <a:pt x="112" y="1552"/>
                    <a:pt x="224" y="896"/>
                    <a:pt x="528" y="528"/>
                  </a:cubicBezTo>
                  <a:cubicBezTo>
                    <a:pt x="832" y="160"/>
                    <a:pt x="1608" y="88"/>
                    <a:pt x="1824" y="0"/>
                  </a:cubicBezTo>
                </a:path>
              </a:pathLst>
            </a:custGeom>
            <a:noFill/>
            <a:ln w="28575" cmpd="sng">
              <a:solidFill>
                <a:schemeClr val="tx1"/>
              </a:solidFill>
              <a:round/>
              <a:headEnd/>
              <a:tailEnd/>
            </a:ln>
            <a:effectLst/>
          </p:spPr>
          <p:txBody>
            <a:bodyPr/>
            <a:lstStyle/>
            <a:p>
              <a:endParaRPr lang="id-ID" sz="2700" b="1"/>
            </a:p>
          </p:txBody>
        </p:sp>
        <p:sp>
          <p:nvSpPr>
            <p:cNvPr id="92183" name="Line 23"/>
            <p:cNvSpPr>
              <a:spLocks noChangeShapeType="1"/>
            </p:cNvSpPr>
            <p:nvPr/>
          </p:nvSpPr>
          <p:spPr bwMode="auto">
            <a:xfrm>
              <a:off x="1752600" y="3976688"/>
              <a:ext cx="2667000" cy="0"/>
            </a:xfrm>
            <a:prstGeom prst="line">
              <a:avLst/>
            </a:prstGeom>
            <a:noFill/>
            <a:ln w="28575">
              <a:solidFill>
                <a:schemeClr val="tx1"/>
              </a:solidFill>
              <a:prstDash val="dash"/>
              <a:round/>
              <a:headEnd/>
              <a:tailEnd/>
            </a:ln>
            <a:effectLst/>
          </p:spPr>
          <p:txBody>
            <a:bodyPr/>
            <a:lstStyle/>
            <a:p>
              <a:endParaRPr lang="id-ID" sz="2700" b="1"/>
            </a:p>
          </p:txBody>
        </p:sp>
        <p:sp>
          <p:nvSpPr>
            <p:cNvPr id="92184" name="Line 24"/>
            <p:cNvSpPr>
              <a:spLocks noChangeShapeType="1"/>
            </p:cNvSpPr>
            <p:nvPr/>
          </p:nvSpPr>
          <p:spPr bwMode="auto">
            <a:xfrm>
              <a:off x="4405313" y="3962400"/>
              <a:ext cx="0" cy="762000"/>
            </a:xfrm>
            <a:prstGeom prst="line">
              <a:avLst/>
            </a:prstGeom>
            <a:noFill/>
            <a:ln w="28575">
              <a:solidFill>
                <a:schemeClr val="tx1"/>
              </a:solidFill>
              <a:prstDash val="dash"/>
              <a:round/>
              <a:headEnd/>
              <a:tailEnd/>
            </a:ln>
            <a:effectLst/>
          </p:spPr>
          <p:txBody>
            <a:bodyPr/>
            <a:lstStyle/>
            <a:p>
              <a:endParaRPr lang="id-ID" sz="2700" b="1"/>
            </a:p>
          </p:txBody>
        </p:sp>
        <p:sp>
          <p:nvSpPr>
            <p:cNvPr id="92185" name="Line 25"/>
            <p:cNvSpPr>
              <a:spLocks noChangeShapeType="1"/>
            </p:cNvSpPr>
            <p:nvPr/>
          </p:nvSpPr>
          <p:spPr bwMode="auto">
            <a:xfrm>
              <a:off x="1752600" y="4876800"/>
              <a:ext cx="2590800" cy="0"/>
            </a:xfrm>
            <a:prstGeom prst="line">
              <a:avLst/>
            </a:prstGeom>
            <a:noFill/>
            <a:ln w="9525">
              <a:solidFill>
                <a:schemeClr val="tx1"/>
              </a:solidFill>
              <a:round/>
              <a:headEnd type="arrow" w="med" len="med"/>
              <a:tailEnd type="arrow" w="med" len="med"/>
            </a:ln>
            <a:effectLst/>
          </p:spPr>
          <p:txBody>
            <a:bodyPr/>
            <a:lstStyle/>
            <a:p>
              <a:endParaRPr lang="id-ID" sz="2700" b="1"/>
            </a:p>
          </p:txBody>
        </p:sp>
        <p:sp>
          <p:nvSpPr>
            <p:cNvPr id="92186" name="Rectangle 26"/>
            <p:cNvSpPr>
              <a:spLocks noChangeArrowheads="1"/>
            </p:cNvSpPr>
            <p:nvPr/>
          </p:nvSpPr>
          <p:spPr bwMode="auto">
            <a:xfrm>
              <a:off x="0" y="15390"/>
              <a:ext cx="123154" cy="338554"/>
            </a:xfrm>
            <a:prstGeom prst="rect">
              <a:avLst/>
            </a:prstGeom>
            <a:noFill/>
            <a:ln w="9525">
              <a:noFill/>
              <a:miter lim="800000"/>
              <a:headEnd/>
              <a:tailEnd/>
            </a:ln>
            <a:effectLst/>
          </p:spPr>
          <p:txBody>
            <a:bodyPr wrap="none" anchor="ctr">
              <a:spAutoFit/>
            </a:bodyPr>
            <a:lstStyle/>
            <a:p>
              <a:endParaRPr lang="id-ID" sz="2700" b="1"/>
            </a:p>
          </p:txBody>
        </p:sp>
        <p:sp>
          <p:nvSpPr>
            <p:cNvPr id="92188" name="Rectangle 28"/>
            <p:cNvSpPr>
              <a:spLocks noChangeArrowheads="1"/>
            </p:cNvSpPr>
            <p:nvPr/>
          </p:nvSpPr>
          <p:spPr bwMode="auto">
            <a:xfrm>
              <a:off x="0" y="3272940"/>
              <a:ext cx="123154" cy="338554"/>
            </a:xfrm>
            <a:prstGeom prst="rect">
              <a:avLst/>
            </a:prstGeom>
            <a:noFill/>
            <a:ln w="9525">
              <a:noFill/>
              <a:miter lim="800000"/>
              <a:headEnd/>
              <a:tailEnd/>
            </a:ln>
            <a:effectLst/>
          </p:spPr>
          <p:txBody>
            <a:bodyPr wrap="none" anchor="ctr">
              <a:spAutoFit/>
            </a:bodyPr>
            <a:lstStyle/>
            <a:p>
              <a:endParaRPr lang="id-ID" sz="2700" b="1"/>
            </a:p>
          </p:txBody>
        </p:sp>
        <p:graphicFrame>
          <p:nvGraphicFramePr>
            <p:cNvPr id="2052" name="Object 4"/>
            <p:cNvGraphicFramePr>
              <a:graphicFrameLocks noChangeAspect="1"/>
            </p:cNvGraphicFramePr>
            <p:nvPr/>
          </p:nvGraphicFramePr>
          <p:xfrm>
            <a:off x="1143000" y="5410200"/>
            <a:ext cx="1397000" cy="393700"/>
          </p:xfrm>
          <a:graphic>
            <a:graphicData uri="http://schemas.openxmlformats.org/presentationml/2006/ole">
              <mc:AlternateContent xmlns:mc="http://schemas.openxmlformats.org/markup-compatibility/2006">
                <mc:Choice xmlns:v="urn:schemas-microsoft-com:vml" Requires="v">
                  <p:oleObj spid="_x0000_s2053" name="Equation" r:id="rId3" imgW="1396800" imgH="393480" progId="Equation.3">
                    <p:embed/>
                  </p:oleObj>
                </mc:Choice>
                <mc:Fallback>
                  <p:oleObj name="Equation" r:id="rId3" imgW="1396800" imgH="3934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5410200"/>
                          <a:ext cx="13970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Tree>
    <p:extLst>
      <p:ext uri="{BB962C8B-B14F-4D97-AF65-F5344CB8AC3E}">
        <p14:creationId xmlns:p14="http://schemas.microsoft.com/office/powerpoint/2010/main" val="42135164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F2A37"/>
        </a:solidFill>
        <a:effectLst/>
      </p:bgPr>
    </p:bg>
    <p:spTree>
      <p:nvGrpSpPr>
        <p:cNvPr id="1" name=""/>
        <p:cNvGrpSpPr/>
        <p:nvPr/>
      </p:nvGrpSpPr>
      <p:grpSpPr>
        <a:xfrm>
          <a:off x="0" y="0"/>
          <a:ext cx="0" cy="0"/>
          <a:chOff x="0" y="0"/>
          <a:chExt cx="0" cy="0"/>
        </a:xfrm>
      </p:grpSpPr>
      <p:grpSp>
        <p:nvGrpSpPr>
          <p:cNvPr id="2" name="Group 2"/>
          <p:cNvGrpSpPr/>
          <p:nvPr/>
        </p:nvGrpSpPr>
        <p:grpSpPr>
          <a:xfrm>
            <a:off x="609600" y="22549"/>
            <a:ext cx="14058900" cy="6392921"/>
            <a:chOff x="0" y="-9525"/>
            <a:chExt cx="11203743" cy="8523894"/>
          </a:xfrm>
        </p:grpSpPr>
        <p:sp>
          <p:nvSpPr>
            <p:cNvPr id="3" name="TextBox 3"/>
            <p:cNvSpPr txBox="1"/>
            <p:nvPr/>
          </p:nvSpPr>
          <p:spPr>
            <a:xfrm>
              <a:off x="0" y="-9525"/>
              <a:ext cx="11203743" cy="1945005"/>
            </a:xfrm>
            <a:prstGeom prst="rect">
              <a:avLst/>
            </a:prstGeom>
          </p:spPr>
          <p:txBody>
            <a:bodyPr lIns="0" tIns="0" rIns="0" bIns="0" rtlCol="0" anchor="t">
              <a:spAutoFit/>
            </a:bodyPr>
            <a:lstStyle/>
            <a:p>
              <a:pPr>
                <a:lnSpc>
                  <a:spcPts val="11429"/>
                </a:lnSpc>
              </a:pPr>
              <a:r>
                <a:rPr lang="en-US" sz="9524" dirty="0" smtClean="0">
                  <a:solidFill>
                    <a:srgbClr val="FFFFFF"/>
                  </a:solidFill>
                  <a:latin typeface="Forum"/>
                </a:rPr>
                <a:t>Toksikologi</a:t>
              </a:r>
              <a:endParaRPr lang="en-US" sz="9524" dirty="0">
                <a:solidFill>
                  <a:srgbClr val="FFFFFF"/>
                </a:solidFill>
                <a:latin typeface="Forum"/>
              </a:endParaRPr>
            </a:p>
          </p:txBody>
        </p:sp>
        <p:sp>
          <p:nvSpPr>
            <p:cNvPr id="4" name="TextBox 4"/>
            <p:cNvSpPr txBox="1"/>
            <p:nvPr/>
          </p:nvSpPr>
          <p:spPr>
            <a:xfrm>
              <a:off x="0" y="2119456"/>
              <a:ext cx="11203743" cy="6394913"/>
            </a:xfrm>
            <a:prstGeom prst="rect">
              <a:avLst/>
            </a:prstGeom>
          </p:spPr>
          <p:txBody>
            <a:bodyPr lIns="0" tIns="0" rIns="0" bIns="0" rtlCol="0" anchor="t">
              <a:spAutoFit/>
            </a:bodyPr>
            <a:lstStyle/>
            <a:p>
              <a:pPr>
                <a:lnSpc>
                  <a:spcPts val="3445"/>
                </a:lnSpc>
              </a:pPr>
              <a:r>
                <a:rPr lang="en-US" sz="3200" b="1" dirty="0" smtClean="0">
                  <a:solidFill>
                    <a:srgbClr val="FFFFFF"/>
                  </a:solidFill>
                  <a:latin typeface="TT Drugs"/>
                </a:rPr>
                <a:t>Merupakan kajian tentang hakikat dan mekanisme efek bahaya (efek toksik) berbagai bahan kimia terhadap makhluk hidup dan sistem biologi lainnya. </a:t>
              </a:r>
            </a:p>
            <a:p>
              <a:pPr>
                <a:lnSpc>
                  <a:spcPts val="3445"/>
                </a:lnSpc>
              </a:pPr>
              <a:endParaRPr lang="en-US" sz="3200" b="1" dirty="0">
                <a:solidFill>
                  <a:srgbClr val="FFFFFF"/>
                </a:solidFill>
                <a:latin typeface="TT Drugs"/>
              </a:endParaRPr>
            </a:p>
            <a:p>
              <a:pPr>
                <a:lnSpc>
                  <a:spcPts val="3445"/>
                </a:lnSpc>
              </a:pPr>
              <a:r>
                <a:rPr lang="en-US" sz="3200" b="1" dirty="0" smtClean="0">
                  <a:solidFill>
                    <a:srgbClr val="FFFFFF"/>
                  </a:solidFill>
                  <a:latin typeface="TT Drugs"/>
                </a:rPr>
                <a:t>Sifat toksik dari suatu senyawa kimia ditentukan oleh: </a:t>
              </a:r>
            </a:p>
            <a:p>
              <a:pPr marL="457200" indent="-457200">
                <a:lnSpc>
                  <a:spcPts val="3445"/>
                </a:lnSpc>
                <a:buFont typeface="Arial" panose="020B0604020202020204" pitchFamily="34" charset="0"/>
                <a:buChar char="•"/>
              </a:pPr>
              <a:r>
                <a:rPr lang="en-US" sz="3200" b="1" dirty="0" smtClean="0">
                  <a:solidFill>
                    <a:srgbClr val="FFFFFF"/>
                  </a:solidFill>
                  <a:latin typeface="TT Drugs"/>
                </a:rPr>
                <a:t>Dosis</a:t>
              </a:r>
            </a:p>
            <a:p>
              <a:pPr marL="457200" indent="-457200">
                <a:lnSpc>
                  <a:spcPts val="3445"/>
                </a:lnSpc>
                <a:buFont typeface="Arial" panose="020B0604020202020204" pitchFamily="34" charset="0"/>
                <a:buChar char="•"/>
              </a:pPr>
              <a:r>
                <a:rPr lang="en-US" sz="3200" b="1" dirty="0" smtClean="0">
                  <a:solidFill>
                    <a:srgbClr val="FFFFFF"/>
                  </a:solidFill>
                  <a:latin typeface="TT Drugs"/>
                </a:rPr>
                <a:t>Konsentrasi racun di reseptor</a:t>
              </a:r>
            </a:p>
            <a:p>
              <a:pPr marL="457200" indent="-457200">
                <a:lnSpc>
                  <a:spcPts val="3445"/>
                </a:lnSpc>
                <a:buFont typeface="Arial" panose="020B0604020202020204" pitchFamily="34" charset="0"/>
                <a:buChar char="•"/>
              </a:pPr>
              <a:r>
                <a:rPr lang="en-US" sz="3200" b="1" dirty="0" smtClean="0">
                  <a:solidFill>
                    <a:srgbClr val="FFFFFF"/>
                  </a:solidFill>
                  <a:latin typeface="TT Drugs"/>
                </a:rPr>
                <a:t>Sifat zat tsb</a:t>
              </a:r>
            </a:p>
            <a:p>
              <a:pPr marL="457200" indent="-457200">
                <a:lnSpc>
                  <a:spcPts val="3445"/>
                </a:lnSpc>
                <a:buFont typeface="Arial" panose="020B0604020202020204" pitchFamily="34" charset="0"/>
                <a:buChar char="•"/>
              </a:pPr>
              <a:r>
                <a:rPr lang="en-US" sz="3200" b="1" dirty="0" smtClean="0">
                  <a:solidFill>
                    <a:srgbClr val="FFFFFF"/>
                  </a:solidFill>
                  <a:latin typeface="TT Drugs"/>
                </a:rPr>
                <a:t>Kondisi bioorganisme</a:t>
              </a:r>
            </a:p>
            <a:p>
              <a:pPr marL="457200" indent="-457200">
                <a:lnSpc>
                  <a:spcPts val="3445"/>
                </a:lnSpc>
                <a:buFont typeface="Arial" panose="020B0604020202020204" pitchFamily="34" charset="0"/>
                <a:buChar char="•"/>
              </a:pPr>
              <a:r>
                <a:rPr lang="en-US" sz="3200" b="1" dirty="0" smtClean="0">
                  <a:solidFill>
                    <a:srgbClr val="FFFFFF"/>
                  </a:solidFill>
                  <a:latin typeface="TT Drugs"/>
                </a:rPr>
                <a:t>Paparan thdp organisme</a:t>
              </a:r>
            </a:p>
            <a:p>
              <a:pPr marL="457200" indent="-457200">
                <a:lnSpc>
                  <a:spcPts val="3445"/>
                </a:lnSpc>
                <a:buFont typeface="Arial" panose="020B0604020202020204" pitchFamily="34" charset="0"/>
                <a:buChar char="•"/>
              </a:pPr>
              <a:r>
                <a:rPr lang="en-US" sz="3200" b="1" dirty="0" smtClean="0">
                  <a:solidFill>
                    <a:srgbClr val="FFFFFF"/>
                  </a:solidFill>
                  <a:latin typeface="TT Drugs"/>
                </a:rPr>
                <a:t>Bentuk efek yang ditimbulkan</a:t>
              </a:r>
              <a:endParaRPr lang="en-US" sz="3200" b="1" dirty="0">
                <a:solidFill>
                  <a:srgbClr val="FFFFFF"/>
                </a:solidFill>
                <a:latin typeface="TT Drugs"/>
              </a:endParaRPr>
            </a:p>
          </p:txBody>
        </p:sp>
      </p:grpSp>
      <p:pic>
        <p:nvPicPr>
          <p:cNvPr id="16" name="Picture 15"/>
          <p:cNvPicPr>
            <a:picLocks noChangeAspect="1"/>
          </p:cNvPicPr>
          <p:nvPr/>
        </p:nvPicPr>
        <p:blipFill rotWithShape="1">
          <a:blip r:embed="rId2"/>
          <a:srcRect l="32347" t="45774" r="35349" b="20341"/>
          <a:stretch/>
        </p:blipFill>
        <p:spPr>
          <a:xfrm>
            <a:off x="9220200" y="4381500"/>
            <a:ext cx="8915400" cy="52578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2971800" y="800100"/>
            <a:ext cx="12344400" cy="1326357"/>
          </a:xfrm>
        </p:spPr>
        <p:txBody>
          <a:bodyPr/>
          <a:lstStyle/>
          <a:p>
            <a:r>
              <a:rPr lang="en-US" b="1" dirty="0" err="1">
                <a:effectLst/>
                <a:latin typeface="Arial Narrow" pitchFamily="34" charset="0"/>
              </a:rPr>
              <a:t>Evaluasi</a:t>
            </a:r>
            <a:r>
              <a:rPr lang="en-US" b="1" dirty="0">
                <a:effectLst/>
                <a:latin typeface="Arial Narrow" pitchFamily="34" charset="0"/>
              </a:rPr>
              <a:t> </a:t>
            </a:r>
            <a:r>
              <a:rPr lang="en-US" b="1" dirty="0" err="1">
                <a:effectLst/>
                <a:latin typeface="Arial Narrow" pitchFamily="34" charset="0"/>
              </a:rPr>
              <a:t>Efek</a:t>
            </a:r>
            <a:r>
              <a:rPr lang="en-US" b="1" dirty="0">
                <a:effectLst/>
                <a:latin typeface="Arial Narrow" pitchFamily="34" charset="0"/>
              </a:rPr>
              <a:t> </a:t>
            </a:r>
            <a:r>
              <a:rPr lang="en-US" b="1" dirty="0" err="1">
                <a:effectLst/>
                <a:latin typeface="Arial Narrow" pitchFamily="34" charset="0"/>
              </a:rPr>
              <a:t>Kesehatan</a:t>
            </a:r>
            <a:endParaRPr lang="en-GB" b="1" dirty="0">
              <a:effectLst/>
              <a:latin typeface="Arial Narrow" pitchFamily="34" charset="0"/>
            </a:endParaRPr>
          </a:p>
        </p:txBody>
      </p:sp>
      <p:sp>
        <p:nvSpPr>
          <p:cNvPr id="94211" name="Rectangle 3"/>
          <p:cNvSpPr>
            <a:spLocks noGrp="1" noChangeArrowheads="1"/>
          </p:cNvSpPr>
          <p:nvPr>
            <p:ph type="body" idx="1"/>
          </p:nvPr>
        </p:nvSpPr>
        <p:spPr>
          <a:xfrm>
            <a:off x="838200" y="2628900"/>
            <a:ext cx="17221200" cy="7200900"/>
          </a:xfrm>
        </p:spPr>
        <p:txBody>
          <a:bodyPr/>
          <a:lstStyle/>
          <a:p>
            <a:pPr>
              <a:lnSpc>
                <a:spcPct val="90000"/>
              </a:lnSpc>
            </a:pPr>
            <a:r>
              <a:rPr lang="en-US" dirty="0">
                <a:effectLst/>
                <a:latin typeface="Microsoft Sans Serif" pitchFamily="34" charset="0"/>
                <a:cs typeface="Microsoft Sans Serif" pitchFamily="34" charset="0"/>
              </a:rPr>
              <a:t>Menggunakan efek-efek kritis </a:t>
            </a:r>
            <a:r>
              <a:rPr lang="en-US" i="1" dirty="0">
                <a:effectLst/>
                <a:latin typeface="Microsoft Sans Serif" pitchFamily="34" charset="0"/>
                <a:cs typeface="Microsoft Sans Serif" pitchFamily="34" charset="0"/>
              </a:rPr>
              <a:t>NOAEL</a:t>
            </a:r>
            <a:r>
              <a:rPr lang="en-US" dirty="0">
                <a:effectLst/>
                <a:latin typeface="Microsoft Sans Serif" pitchFamily="34" charset="0"/>
                <a:cs typeface="Microsoft Sans Serif" pitchFamily="34" charset="0"/>
              </a:rPr>
              <a:t>, </a:t>
            </a:r>
            <a:r>
              <a:rPr lang="en-US" i="1" dirty="0">
                <a:effectLst/>
                <a:latin typeface="Microsoft Sans Serif" pitchFamily="34" charset="0"/>
                <a:cs typeface="Microsoft Sans Serif" pitchFamily="34" charset="0"/>
              </a:rPr>
              <a:t>LOAEL</a:t>
            </a:r>
            <a:r>
              <a:rPr lang="en-US" dirty="0">
                <a:effectLst/>
                <a:latin typeface="Microsoft Sans Serif" pitchFamily="34" charset="0"/>
                <a:cs typeface="Microsoft Sans Serif" pitchFamily="34" charset="0"/>
              </a:rPr>
              <a:t>, atau BMD agen risiko yang digunakan untuk menurunkan/ menetapkan </a:t>
            </a:r>
            <a:r>
              <a:rPr lang="en-US" i="1" dirty="0">
                <a:effectLst/>
                <a:latin typeface="Microsoft Sans Serif" pitchFamily="34" charset="0"/>
                <a:cs typeface="Microsoft Sans Serif" pitchFamily="34" charset="0"/>
              </a:rPr>
              <a:t>RfD</a:t>
            </a:r>
            <a:r>
              <a:rPr lang="en-US" dirty="0">
                <a:effectLst/>
                <a:latin typeface="Microsoft Sans Serif" pitchFamily="34" charset="0"/>
                <a:cs typeface="Microsoft Sans Serif" pitchFamily="34" charset="0"/>
              </a:rPr>
              <a:t> atau </a:t>
            </a:r>
            <a:r>
              <a:rPr lang="en-US" i="1" dirty="0">
                <a:effectLst/>
                <a:latin typeface="Microsoft Sans Serif" pitchFamily="34" charset="0"/>
                <a:cs typeface="Microsoft Sans Serif" pitchFamily="34" charset="0"/>
              </a:rPr>
              <a:t>RfC; </a:t>
            </a:r>
          </a:p>
          <a:p>
            <a:pPr>
              <a:lnSpc>
                <a:spcPct val="90000"/>
              </a:lnSpc>
            </a:pPr>
            <a:r>
              <a:rPr lang="en-US" dirty="0">
                <a:effectLst/>
                <a:latin typeface="Microsoft Sans Serif" pitchFamily="34" charset="0"/>
                <a:cs typeface="Microsoft Sans Serif" pitchFamily="34" charset="0"/>
              </a:rPr>
              <a:t>Krireria penilaian (assessment criteria): efek dengan nilai UF x MF &lt; 3000;</a:t>
            </a:r>
          </a:p>
          <a:p>
            <a:pPr>
              <a:lnSpc>
                <a:spcPct val="90000"/>
              </a:lnSpc>
            </a:pPr>
            <a:r>
              <a:rPr lang="en-US" dirty="0">
                <a:effectLst/>
                <a:latin typeface="Microsoft Sans Serif" pitchFamily="34" charset="0"/>
                <a:cs typeface="Microsoft Sans Serif" pitchFamily="34" charset="0"/>
              </a:rPr>
              <a:t>Diamati dengan survei epidemiologi pada populasi yang terpajan secara kronikl (&gt;1 tahun atau 10% </a:t>
            </a:r>
            <a:r>
              <a:rPr lang="en-US" i="1" dirty="0">
                <a:effectLst/>
                <a:latin typeface="Microsoft Sans Serif" pitchFamily="34" charset="0"/>
                <a:cs typeface="Microsoft Sans Serif" pitchFamily="34" charset="0"/>
              </a:rPr>
              <a:t>lifetime</a:t>
            </a:r>
            <a:r>
              <a:rPr lang="en-US" dirty="0">
                <a:effectLst/>
                <a:latin typeface="Microsoft Sans Serif" pitchFamily="34" charset="0"/>
                <a:cs typeface="Microsoft Sans Serif" pitchFamily="34" charset="0"/>
              </a:rPr>
              <a:t>);</a:t>
            </a:r>
            <a:endParaRPr lang="en-GB" dirty="0">
              <a:effectLst/>
              <a:latin typeface="Microsoft Sans Serif" pitchFamily="34" charset="0"/>
              <a:cs typeface="Microsoft Sans Serif" pitchFamily="34" charset="0"/>
            </a:endParaRPr>
          </a:p>
        </p:txBody>
      </p:sp>
    </p:spTree>
    <p:extLst>
      <p:ext uri="{BB962C8B-B14F-4D97-AF65-F5344CB8AC3E}">
        <p14:creationId xmlns:p14="http://schemas.microsoft.com/office/powerpoint/2010/main" val="28168270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2971800" y="914400"/>
            <a:ext cx="12344400" cy="1212057"/>
          </a:xfrm>
        </p:spPr>
        <p:txBody>
          <a:bodyPr/>
          <a:lstStyle/>
          <a:p>
            <a:r>
              <a:rPr lang="en-US" b="1" dirty="0">
                <a:effectLst/>
                <a:latin typeface="Arial Narrow" pitchFamily="34" charset="0"/>
              </a:rPr>
              <a:t>Contoh Efek Kritis</a:t>
            </a:r>
            <a:endParaRPr lang="en-GB" b="1" dirty="0">
              <a:effectLst/>
              <a:latin typeface="Arial Narrow" pitchFamily="34" charset="0"/>
            </a:endParaRPr>
          </a:p>
        </p:txBody>
      </p:sp>
      <p:pic>
        <p:nvPicPr>
          <p:cNvPr id="96260" name="Picture 4"/>
          <p:cNvPicPr>
            <a:picLocks noChangeAspect="1" noChangeArrowheads="1"/>
          </p:cNvPicPr>
          <p:nvPr/>
        </p:nvPicPr>
        <p:blipFill>
          <a:blip r:embed="rId2"/>
          <a:srcRect/>
          <a:stretch>
            <a:fillRect/>
          </a:stretch>
        </p:blipFill>
        <p:spPr bwMode="auto">
          <a:xfrm>
            <a:off x="2133600" y="2145896"/>
            <a:ext cx="13848412" cy="7367588"/>
          </a:xfrm>
          <a:prstGeom prst="rect">
            <a:avLst/>
          </a:prstGeom>
          <a:noFill/>
          <a:ln w="9525">
            <a:noFill/>
            <a:miter lim="800000"/>
            <a:headEnd/>
            <a:tailEnd/>
          </a:ln>
          <a:effectLst/>
        </p:spPr>
      </p:pic>
      <p:sp>
        <p:nvSpPr>
          <p:cNvPr id="96261" name="Line 5"/>
          <p:cNvSpPr>
            <a:spLocks noChangeShapeType="1"/>
          </p:cNvSpPr>
          <p:nvPr/>
        </p:nvSpPr>
        <p:spPr bwMode="auto">
          <a:xfrm>
            <a:off x="3479008" y="3200400"/>
            <a:ext cx="10910888" cy="0"/>
          </a:xfrm>
          <a:prstGeom prst="line">
            <a:avLst/>
          </a:prstGeom>
          <a:noFill/>
          <a:ln w="9525">
            <a:solidFill>
              <a:schemeClr val="bg1"/>
            </a:solidFill>
            <a:round/>
            <a:headEnd/>
            <a:tailEnd/>
          </a:ln>
          <a:effectLst/>
        </p:spPr>
        <p:txBody>
          <a:bodyPr/>
          <a:lstStyle/>
          <a:p>
            <a:endParaRPr lang="id-ID" sz="2700"/>
          </a:p>
        </p:txBody>
      </p:sp>
      <p:sp>
        <p:nvSpPr>
          <p:cNvPr id="96262" name="Line 6"/>
          <p:cNvSpPr>
            <a:spLocks noChangeShapeType="1"/>
          </p:cNvSpPr>
          <p:nvPr/>
        </p:nvSpPr>
        <p:spPr bwMode="auto">
          <a:xfrm>
            <a:off x="4191000" y="4381500"/>
            <a:ext cx="10910888" cy="0"/>
          </a:xfrm>
          <a:prstGeom prst="line">
            <a:avLst/>
          </a:prstGeom>
          <a:noFill/>
          <a:ln w="9525">
            <a:solidFill>
              <a:schemeClr val="bg1"/>
            </a:solidFill>
            <a:round/>
            <a:headEnd/>
            <a:tailEnd/>
          </a:ln>
          <a:effectLst/>
        </p:spPr>
        <p:txBody>
          <a:bodyPr/>
          <a:lstStyle/>
          <a:p>
            <a:endParaRPr lang="id-ID" sz="2700"/>
          </a:p>
        </p:txBody>
      </p:sp>
      <p:sp>
        <p:nvSpPr>
          <p:cNvPr id="96264" name="Line 8"/>
          <p:cNvSpPr>
            <a:spLocks noChangeShapeType="1"/>
          </p:cNvSpPr>
          <p:nvPr/>
        </p:nvSpPr>
        <p:spPr bwMode="auto">
          <a:xfrm>
            <a:off x="3443288" y="6091238"/>
            <a:ext cx="11318082" cy="23813"/>
          </a:xfrm>
          <a:prstGeom prst="line">
            <a:avLst/>
          </a:prstGeom>
          <a:noFill/>
          <a:ln w="9525">
            <a:solidFill>
              <a:schemeClr val="bg1"/>
            </a:solidFill>
            <a:round/>
            <a:headEnd/>
            <a:tailEnd/>
          </a:ln>
          <a:effectLst/>
        </p:spPr>
        <p:txBody>
          <a:bodyPr/>
          <a:lstStyle/>
          <a:p>
            <a:endParaRPr lang="id-ID" sz="2700"/>
          </a:p>
        </p:txBody>
      </p:sp>
    </p:spTree>
    <p:extLst>
      <p:ext uri="{BB962C8B-B14F-4D97-AF65-F5344CB8AC3E}">
        <p14:creationId xmlns:p14="http://schemas.microsoft.com/office/powerpoint/2010/main" val="37371194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Rectangle 3"/>
          <p:cNvSpPr>
            <a:spLocks noGrp="1" noChangeArrowheads="1"/>
          </p:cNvSpPr>
          <p:nvPr>
            <p:ph type="body" idx="1"/>
          </p:nvPr>
        </p:nvSpPr>
        <p:spPr>
          <a:xfrm>
            <a:off x="457200" y="1600200"/>
            <a:ext cx="13258800" cy="7810500"/>
          </a:xfrm>
        </p:spPr>
        <p:txBody>
          <a:bodyPr/>
          <a:lstStyle/>
          <a:p>
            <a:pPr>
              <a:lnSpc>
                <a:spcPct val="90000"/>
              </a:lnSpc>
            </a:pPr>
            <a:r>
              <a:rPr lang="en-US" dirty="0">
                <a:effectLst/>
                <a:latin typeface="Microsoft Sans Serif" pitchFamily="34" charset="0"/>
                <a:cs typeface="Microsoft Sans Serif" pitchFamily="34" charset="0"/>
              </a:rPr>
              <a:t>Kemungkinan indikasi efek kesehatan pada populasi dapat diperkirakan menurut waktu pajanan dan tingkat kontaminasi, spasial atau temporal; </a:t>
            </a:r>
          </a:p>
          <a:p>
            <a:pPr>
              <a:lnSpc>
                <a:spcPct val="90000"/>
              </a:lnSpc>
            </a:pPr>
            <a:r>
              <a:rPr lang="en-US" dirty="0">
                <a:effectLst/>
                <a:latin typeface="Microsoft Sans Serif" pitchFamily="34" charset="0"/>
                <a:cs typeface="Microsoft Sans Serif" pitchFamily="34" charset="0"/>
              </a:rPr>
              <a:t>Konsentrasi yang sama agen risko dalam media lingkungan belum tentu menghasilkan risiko yang sama karena faktor-faktor pemajanan antropometri yang berbeda</a:t>
            </a:r>
            <a:endParaRPr lang="en-GB" dirty="0">
              <a:effectLst/>
              <a:latin typeface="Microsoft Sans Serif" pitchFamily="34" charset="0"/>
              <a:cs typeface="Microsoft Sans Serif" pitchFamily="34" charset="0"/>
            </a:endParaRPr>
          </a:p>
        </p:txBody>
      </p:sp>
    </p:spTree>
    <p:extLst>
      <p:ext uri="{BB962C8B-B14F-4D97-AF65-F5344CB8AC3E}">
        <p14:creationId xmlns:p14="http://schemas.microsoft.com/office/powerpoint/2010/main" val="19740227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DBDCD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rot="-3716505">
            <a:off x="-2238628" y="-2235792"/>
            <a:ext cx="7303770" cy="8229600"/>
          </a:xfrm>
          <a:prstGeom prst="rect">
            <a:avLst/>
          </a:prstGeom>
        </p:spPr>
      </p:pic>
      <p:pic>
        <p:nvPicPr>
          <p:cNvPr id="3" name="Picture 3"/>
          <p:cNvPicPr>
            <a:picLocks noChangeAspect="1"/>
          </p:cNvPicPr>
          <p:nvPr/>
        </p:nvPicPr>
        <p:blipFill>
          <a:blip r:embed="rId3"/>
          <a:srcRect/>
          <a:stretch>
            <a:fillRect/>
          </a:stretch>
        </p:blipFill>
        <p:spPr>
          <a:xfrm rot="-6364982">
            <a:off x="-1262337" y="4141016"/>
            <a:ext cx="8597036" cy="10234567"/>
          </a:xfrm>
          <a:prstGeom prst="rect">
            <a:avLst/>
          </a:prstGeom>
        </p:spPr>
      </p:pic>
    </p:spTree>
    <p:extLst>
      <p:ext uri="{BB962C8B-B14F-4D97-AF65-F5344CB8AC3E}">
        <p14:creationId xmlns:p14="http://schemas.microsoft.com/office/powerpoint/2010/main" val="10271283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3D7692"/>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rot="-2571200">
            <a:off x="6481955" y="-649127"/>
            <a:ext cx="14343539" cy="13070550"/>
          </a:xfrm>
          <a:prstGeom prst="rect">
            <a:avLst/>
          </a:prstGeom>
        </p:spPr>
      </p:pic>
      <p:grpSp>
        <p:nvGrpSpPr>
          <p:cNvPr id="3" name="Group 3"/>
          <p:cNvGrpSpPr>
            <a:grpSpLocks noChangeAspect="1"/>
          </p:cNvGrpSpPr>
          <p:nvPr/>
        </p:nvGrpSpPr>
        <p:grpSpPr>
          <a:xfrm>
            <a:off x="9989899" y="705080"/>
            <a:ext cx="8298101" cy="6936232"/>
            <a:chOff x="0" y="0"/>
            <a:chExt cx="4983480" cy="4165600"/>
          </a:xfrm>
        </p:grpSpPr>
        <p:sp>
          <p:nvSpPr>
            <p:cNvPr id="4" name="Freeform 4"/>
            <p:cNvSpPr/>
            <p:nvPr/>
          </p:nvSpPr>
          <p:spPr>
            <a:xfrm>
              <a:off x="0" y="0"/>
              <a:ext cx="4983480" cy="4165600"/>
            </a:xfrm>
            <a:custGeom>
              <a:avLst/>
              <a:gdLst/>
              <a:ahLst/>
              <a:cxnLst/>
              <a:rect l="l" t="t" r="r" b="b"/>
              <a:pathLst>
                <a:path w="4983480" h="4165600">
                  <a:moveTo>
                    <a:pt x="4537710" y="1230630"/>
                  </a:moveTo>
                  <a:cubicBezTo>
                    <a:pt x="4786630" y="1244600"/>
                    <a:pt x="4983480" y="1416050"/>
                    <a:pt x="4980940" y="1680210"/>
                  </a:cubicBezTo>
                  <a:cubicBezTo>
                    <a:pt x="4978400" y="1931670"/>
                    <a:pt x="4773930" y="2134870"/>
                    <a:pt x="4521200" y="2134870"/>
                  </a:cubicBezTo>
                  <a:cubicBezTo>
                    <a:pt x="4309109" y="2160270"/>
                    <a:pt x="3896359" y="2302510"/>
                    <a:pt x="4067809" y="2602230"/>
                  </a:cubicBezTo>
                  <a:cubicBezTo>
                    <a:pt x="4150359" y="2747010"/>
                    <a:pt x="4258309" y="2820670"/>
                    <a:pt x="4262119" y="3002280"/>
                  </a:cubicBezTo>
                  <a:cubicBezTo>
                    <a:pt x="4268469" y="3300730"/>
                    <a:pt x="3977639" y="3577590"/>
                    <a:pt x="3675379" y="3503930"/>
                  </a:cubicBezTo>
                  <a:cubicBezTo>
                    <a:pt x="3590289" y="3483610"/>
                    <a:pt x="3510279" y="3441700"/>
                    <a:pt x="3430269" y="3408680"/>
                  </a:cubicBezTo>
                  <a:cubicBezTo>
                    <a:pt x="3075939" y="3260090"/>
                    <a:pt x="2683509" y="3318510"/>
                    <a:pt x="2367279" y="3531870"/>
                  </a:cubicBezTo>
                  <a:cubicBezTo>
                    <a:pt x="2100579" y="3710941"/>
                    <a:pt x="1904999" y="3990341"/>
                    <a:pt x="1581149" y="4075430"/>
                  </a:cubicBezTo>
                  <a:cubicBezTo>
                    <a:pt x="1236979" y="4165600"/>
                    <a:pt x="855979" y="4089400"/>
                    <a:pt x="582929" y="3858260"/>
                  </a:cubicBezTo>
                  <a:cubicBezTo>
                    <a:pt x="349249" y="3657600"/>
                    <a:pt x="199389" y="3355340"/>
                    <a:pt x="201929" y="3048000"/>
                  </a:cubicBezTo>
                  <a:cubicBezTo>
                    <a:pt x="204469" y="2724150"/>
                    <a:pt x="365759" y="2429510"/>
                    <a:pt x="425449" y="2115820"/>
                  </a:cubicBezTo>
                  <a:cubicBezTo>
                    <a:pt x="459739" y="1931670"/>
                    <a:pt x="459739" y="1732280"/>
                    <a:pt x="393699" y="1554480"/>
                  </a:cubicBezTo>
                  <a:cubicBezTo>
                    <a:pt x="326390" y="1377950"/>
                    <a:pt x="177800" y="1267460"/>
                    <a:pt x="90170" y="1104900"/>
                  </a:cubicBezTo>
                  <a:cubicBezTo>
                    <a:pt x="33020" y="999490"/>
                    <a:pt x="0" y="877570"/>
                    <a:pt x="0" y="749300"/>
                  </a:cubicBezTo>
                  <a:cubicBezTo>
                    <a:pt x="0" y="335280"/>
                    <a:pt x="335280" y="0"/>
                    <a:pt x="749300" y="0"/>
                  </a:cubicBezTo>
                  <a:cubicBezTo>
                    <a:pt x="866140" y="0"/>
                    <a:pt x="982980" y="27940"/>
                    <a:pt x="1087120" y="80010"/>
                  </a:cubicBezTo>
                  <a:cubicBezTo>
                    <a:pt x="1272540" y="173990"/>
                    <a:pt x="1386840" y="354330"/>
                    <a:pt x="1570990" y="452120"/>
                  </a:cubicBezTo>
                  <a:cubicBezTo>
                    <a:pt x="1879600" y="615950"/>
                    <a:pt x="2148840" y="523240"/>
                    <a:pt x="2468880" y="466090"/>
                  </a:cubicBezTo>
                  <a:cubicBezTo>
                    <a:pt x="2672080" y="429260"/>
                    <a:pt x="2931160" y="431800"/>
                    <a:pt x="3117850" y="532130"/>
                  </a:cubicBezTo>
                  <a:cubicBezTo>
                    <a:pt x="3272790" y="614680"/>
                    <a:pt x="3361690" y="786130"/>
                    <a:pt x="3441700" y="934720"/>
                  </a:cubicBezTo>
                  <a:cubicBezTo>
                    <a:pt x="3662680" y="1341120"/>
                    <a:pt x="4132580" y="1210310"/>
                    <a:pt x="4523740" y="1229360"/>
                  </a:cubicBezTo>
                  <a:cubicBezTo>
                    <a:pt x="4530090" y="1229360"/>
                    <a:pt x="4533900" y="1230630"/>
                    <a:pt x="4537710" y="1230630"/>
                  </a:cubicBezTo>
                  <a:close/>
                </a:path>
              </a:pathLst>
            </a:custGeom>
            <a:blipFill>
              <a:blip r:embed="rId3"/>
              <a:stretch>
                <a:fillRect l="-21943" r="-1897"/>
              </a:stretch>
            </a:blipFill>
          </p:spPr>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BDCD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rot="8100000">
            <a:off x="-1401240" y="5766256"/>
            <a:ext cx="7804324" cy="8225902"/>
          </a:xfrm>
          <a:prstGeom prst="rect">
            <a:avLst/>
          </a:prstGeom>
        </p:spPr>
      </p:pic>
      <p:pic>
        <p:nvPicPr>
          <p:cNvPr id="9" name="Picture 9"/>
          <p:cNvPicPr>
            <a:picLocks noChangeAspect="1"/>
          </p:cNvPicPr>
          <p:nvPr/>
        </p:nvPicPr>
        <p:blipFill>
          <a:blip r:embed="rId3"/>
          <a:srcRect/>
          <a:stretch>
            <a:fillRect/>
          </a:stretch>
        </p:blipFill>
        <p:spPr>
          <a:xfrm rot="-7914474">
            <a:off x="12428141" y="-1311467"/>
            <a:ext cx="7518607" cy="4680333"/>
          </a:xfrm>
          <a:prstGeom prst="rect">
            <a:avLst/>
          </a:prstGeom>
        </p:spPr>
      </p:pic>
      <p:grpSp>
        <p:nvGrpSpPr>
          <p:cNvPr id="10" name="Group 10"/>
          <p:cNvGrpSpPr/>
          <p:nvPr/>
        </p:nvGrpSpPr>
        <p:grpSpPr>
          <a:xfrm>
            <a:off x="167463" y="377324"/>
            <a:ext cx="18326100" cy="8143254"/>
            <a:chOff x="-724208" y="-868501"/>
            <a:chExt cx="15410280" cy="10857670"/>
          </a:xfrm>
        </p:grpSpPr>
        <p:sp>
          <p:nvSpPr>
            <p:cNvPr id="11" name="TextBox 11"/>
            <p:cNvSpPr txBox="1"/>
            <p:nvPr/>
          </p:nvSpPr>
          <p:spPr>
            <a:xfrm>
              <a:off x="-724208" y="-868501"/>
              <a:ext cx="15410280" cy="3932699"/>
            </a:xfrm>
            <a:prstGeom prst="rect">
              <a:avLst/>
            </a:prstGeom>
          </p:spPr>
          <p:txBody>
            <a:bodyPr lIns="0" tIns="0" rIns="0" bIns="0" rtlCol="0" anchor="t">
              <a:spAutoFit/>
            </a:bodyPr>
            <a:lstStyle/>
            <a:p>
              <a:pPr>
                <a:lnSpc>
                  <a:spcPts val="11519"/>
                </a:lnSpc>
              </a:pPr>
              <a:r>
                <a:rPr lang="en-US" sz="9599" dirty="0" smtClean="0">
                  <a:solidFill>
                    <a:srgbClr val="0F2A37"/>
                  </a:solidFill>
                  <a:latin typeface="Forum"/>
                </a:rPr>
                <a:t>Pengertian Dosis (Dose), Pajanan dan Paparan</a:t>
              </a:r>
              <a:endParaRPr lang="en-US" sz="9599" dirty="0">
                <a:solidFill>
                  <a:srgbClr val="0F2A37"/>
                </a:solidFill>
                <a:latin typeface="Forum"/>
              </a:endParaRPr>
            </a:p>
          </p:txBody>
        </p:sp>
        <p:sp>
          <p:nvSpPr>
            <p:cNvPr id="12" name="TextBox 12"/>
            <p:cNvSpPr txBox="1"/>
            <p:nvPr/>
          </p:nvSpPr>
          <p:spPr>
            <a:xfrm>
              <a:off x="143283" y="3064199"/>
              <a:ext cx="14513216" cy="6924970"/>
            </a:xfrm>
            <a:prstGeom prst="rect">
              <a:avLst/>
            </a:prstGeom>
          </p:spPr>
          <p:txBody>
            <a:bodyPr wrap="square" lIns="0" tIns="0" rIns="0" bIns="0" rtlCol="0" anchor="t">
              <a:spAutoFit/>
            </a:bodyPr>
            <a:lstStyle/>
            <a:p>
              <a:pPr>
                <a:lnSpc>
                  <a:spcPts val="4549"/>
                </a:lnSpc>
              </a:pPr>
              <a:r>
                <a:rPr lang="en-US" sz="3499" dirty="0" smtClean="0">
                  <a:solidFill>
                    <a:srgbClr val="0F2A37"/>
                  </a:solidFill>
                  <a:latin typeface="TT Drugs"/>
                </a:rPr>
                <a:t>Dosis merupakan kadar dari sesuatu (kimiawi, fisik, biologis) yang dapat mempengaruhi suatu organisme secara biologis.</a:t>
              </a:r>
            </a:p>
            <a:p>
              <a:pPr>
                <a:lnSpc>
                  <a:spcPts val="4549"/>
                </a:lnSpc>
              </a:pPr>
              <a:endParaRPr lang="en-US" sz="3499" dirty="0">
                <a:solidFill>
                  <a:srgbClr val="0F2A37"/>
                </a:solidFill>
                <a:latin typeface="TT Drugs"/>
              </a:endParaRPr>
            </a:p>
            <a:p>
              <a:pPr>
                <a:lnSpc>
                  <a:spcPts val="4549"/>
                </a:lnSpc>
              </a:pPr>
              <a:r>
                <a:rPr lang="en-US" sz="3499" dirty="0" smtClean="0">
                  <a:solidFill>
                    <a:srgbClr val="0F2A37"/>
                  </a:solidFill>
                  <a:latin typeface="TT Drugs"/>
                </a:rPr>
                <a:t>Pajanan adalah kontak antara toksikan dan manusia (kontak inhalasi, kulit, ingesti, injeksi)</a:t>
              </a:r>
            </a:p>
            <a:p>
              <a:pPr>
                <a:lnSpc>
                  <a:spcPts val="4549"/>
                </a:lnSpc>
              </a:pPr>
              <a:endParaRPr lang="en-US" sz="3499" dirty="0">
                <a:solidFill>
                  <a:srgbClr val="0F2A37"/>
                </a:solidFill>
                <a:latin typeface="TT Drugs"/>
              </a:endParaRPr>
            </a:p>
            <a:p>
              <a:pPr>
                <a:lnSpc>
                  <a:spcPts val="4549"/>
                </a:lnSpc>
              </a:pPr>
              <a:r>
                <a:rPr lang="en-US" sz="3499" dirty="0" smtClean="0">
                  <a:solidFill>
                    <a:srgbClr val="0F2A37"/>
                  </a:solidFill>
                  <a:latin typeface="TT Drugs"/>
                </a:rPr>
                <a:t>Paparan adalah akibat yang ditimbulkan oleh adanya kontak antara toksikan dengan manusia. </a:t>
              </a:r>
            </a:p>
            <a:p>
              <a:pPr>
                <a:lnSpc>
                  <a:spcPts val="4549"/>
                </a:lnSpc>
              </a:pPr>
              <a:r>
                <a:rPr lang="en-US" sz="3499" dirty="0" smtClean="0">
                  <a:solidFill>
                    <a:srgbClr val="0F2A37"/>
                  </a:solidFill>
                  <a:latin typeface="TT Drugs"/>
                </a:rPr>
                <a:t> </a:t>
              </a:r>
              <a:endParaRPr lang="en-US" sz="3499" dirty="0">
                <a:solidFill>
                  <a:srgbClr val="0F2A37"/>
                </a:solidFill>
                <a:latin typeface="TT Drugs"/>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3D7692"/>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rot="-678827">
            <a:off x="11616985" y="-869308"/>
            <a:ext cx="5515885" cy="4957401"/>
          </a:xfrm>
          <a:prstGeom prst="rect">
            <a:avLst/>
          </a:prstGeom>
        </p:spPr>
      </p:pic>
      <p:pic>
        <p:nvPicPr>
          <p:cNvPr id="3" name="Picture 3"/>
          <p:cNvPicPr>
            <a:picLocks noChangeAspect="1"/>
          </p:cNvPicPr>
          <p:nvPr/>
        </p:nvPicPr>
        <p:blipFill>
          <a:blip r:embed="rId3"/>
          <a:srcRect/>
          <a:stretch>
            <a:fillRect/>
          </a:stretch>
        </p:blipFill>
        <p:spPr>
          <a:xfrm rot="5400000">
            <a:off x="12195199" y="4791795"/>
            <a:ext cx="7776569" cy="6794777"/>
          </a:xfrm>
          <a:prstGeom prst="rect">
            <a:avLst/>
          </a:prstGeom>
        </p:spPr>
      </p:pic>
      <p:grpSp>
        <p:nvGrpSpPr>
          <p:cNvPr id="6" name="Group 6"/>
          <p:cNvGrpSpPr/>
          <p:nvPr/>
        </p:nvGrpSpPr>
        <p:grpSpPr>
          <a:xfrm>
            <a:off x="1797142" y="1350469"/>
            <a:ext cx="16490858" cy="5882788"/>
            <a:chOff x="0" y="-28687"/>
            <a:chExt cx="9983733" cy="7843717"/>
          </a:xfrm>
        </p:grpSpPr>
        <p:sp>
          <p:nvSpPr>
            <p:cNvPr id="7" name="TextBox 7"/>
            <p:cNvSpPr txBox="1"/>
            <p:nvPr/>
          </p:nvSpPr>
          <p:spPr>
            <a:xfrm>
              <a:off x="0" y="1710795"/>
              <a:ext cx="9983733" cy="1194344"/>
            </a:xfrm>
            <a:prstGeom prst="rect">
              <a:avLst/>
            </a:prstGeom>
          </p:spPr>
          <p:txBody>
            <a:bodyPr lIns="0" tIns="0" rIns="0" bIns="0" rtlCol="0" anchor="t">
              <a:spAutoFit/>
            </a:bodyPr>
            <a:lstStyle/>
            <a:p>
              <a:pPr>
                <a:lnSpc>
                  <a:spcPts val="7280"/>
                </a:lnSpc>
              </a:pPr>
              <a:endParaRPr lang="en-US" sz="5600" dirty="0">
                <a:solidFill>
                  <a:srgbClr val="FFFFFF"/>
                </a:solidFill>
                <a:latin typeface="Forum"/>
              </a:endParaRPr>
            </a:p>
          </p:txBody>
        </p:sp>
        <p:sp>
          <p:nvSpPr>
            <p:cNvPr id="8" name="TextBox 8"/>
            <p:cNvSpPr txBox="1"/>
            <p:nvPr/>
          </p:nvSpPr>
          <p:spPr>
            <a:xfrm>
              <a:off x="0" y="5704183"/>
              <a:ext cx="9983733" cy="571780"/>
            </a:xfrm>
            <a:prstGeom prst="rect">
              <a:avLst/>
            </a:prstGeom>
          </p:spPr>
          <p:txBody>
            <a:bodyPr lIns="0" tIns="0" rIns="0" bIns="0" rtlCol="0" anchor="t">
              <a:spAutoFit/>
            </a:bodyPr>
            <a:lstStyle/>
            <a:p>
              <a:pPr>
                <a:lnSpc>
                  <a:spcPts val="3640"/>
                </a:lnSpc>
              </a:pPr>
              <a:endParaRPr lang="en-US" sz="2800" dirty="0">
                <a:solidFill>
                  <a:srgbClr val="FFFFFF"/>
                </a:solidFill>
                <a:latin typeface="TT Drugs Bold"/>
              </a:endParaRPr>
            </a:p>
          </p:txBody>
        </p:sp>
        <p:sp>
          <p:nvSpPr>
            <p:cNvPr id="9" name="TextBox 9"/>
            <p:cNvSpPr txBox="1"/>
            <p:nvPr/>
          </p:nvSpPr>
          <p:spPr>
            <a:xfrm>
              <a:off x="0" y="-28687"/>
              <a:ext cx="9983733" cy="571780"/>
            </a:xfrm>
            <a:prstGeom prst="rect">
              <a:avLst/>
            </a:prstGeom>
          </p:spPr>
          <p:txBody>
            <a:bodyPr lIns="0" tIns="0" rIns="0" bIns="0" rtlCol="0" anchor="t">
              <a:spAutoFit/>
            </a:bodyPr>
            <a:lstStyle/>
            <a:p>
              <a:pPr>
                <a:lnSpc>
                  <a:spcPts val="3640"/>
                </a:lnSpc>
              </a:pPr>
              <a:endParaRPr lang="en-US" sz="2800" dirty="0">
                <a:solidFill>
                  <a:srgbClr val="FFFFFF"/>
                </a:solidFill>
                <a:latin typeface="TT Drugs Bold"/>
              </a:endParaRPr>
            </a:p>
          </p:txBody>
        </p:sp>
        <p:sp>
          <p:nvSpPr>
            <p:cNvPr id="10" name="TextBox 10"/>
            <p:cNvSpPr txBox="1"/>
            <p:nvPr/>
          </p:nvSpPr>
          <p:spPr>
            <a:xfrm>
              <a:off x="0" y="7323101"/>
              <a:ext cx="9983733" cy="491929"/>
            </a:xfrm>
            <a:prstGeom prst="rect">
              <a:avLst/>
            </a:prstGeom>
          </p:spPr>
          <p:txBody>
            <a:bodyPr lIns="0" tIns="0" rIns="0" bIns="0" rtlCol="0" anchor="t">
              <a:spAutoFit/>
            </a:bodyPr>
            <a:lstStyle/>
            <a:p>
              <a:pPr>
                <a:lnSpc>
                  <a:spcPts val="3120"/>
                </a:lnSpc>
              </a:pPr>
              <a:endParaRPr lang="en-US" sz="2400" dirty="0">
                <a:solidFill>
                  <a:srgbClr val="FFFFFF"/>
                </a:solidFill>
                <a:latin typeface="TT Drugs"/>
              </a:endParaRPr>
            </a:p>
          </p:txBody>
        </p:sp>
      </p:grpSp>
      <p:sp>
        <p:nvSpPr>
          <p:cNvPr id="12" name="Content Placeholder 7"/>
          <p:cNvSpPr txBox="1">
            <a:spLocks/>
          </p:cNvSpPr>
          <p:nvPr/>
        </p:nvSpPr>
        <p:spPr>
          <a:xfrm>
            <a:off x="457200" y="1600200"/>
            <a:ext cx="16687800" cy="69723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id-ID" sz="4400" dirty="0" smtClean="0">
                <a:solidFill>
                  <a:schemeClr val="bg1"/>
                </a:solidFill>
              </a:rPr>
              <a:t>Analisis dosis respon merupakan mencari nilai RfD, RfC, SF dari agen risiko yang menjadi fokus ARKL, serta memahami efek apa saja yang mungkin ditimbulkan oleh agen risiko tersebut pada tubuh manusia.</a:t>
            </a:r>
          </a:p>
          <a:p>
            <a:pPr algn="ctr"/>
            <a:r>
              <a:rPr lang="id-ID" sz="4400" b="1" dirty="0" smtClean="0">
                <a:solidFill>
                  <a:schemeClr val="bg1"/>
                </a:solidFill>
              </a:rPr>
              <a:t>RfD</a:t>
            </a:r>
            <a:r>
              <a:rPr lang="id-ID" sz="4400" dirty="0" smtClean="0">
                <a:solidFill>
                  <a:schemeClr val="bg1"/>
                </a:solidFill>
              </a:rPr>
              <a:t>  sebagai dosis referensi</a:t>
            </a:r>
          </a:p>
          <a:p>
            <a:pPr algn="ctr"/>
            <a:r>
              <a:rPr lang="id-ID" sz="4400" b="1" dirty="0" smtClean="0">
                <a:solidFill>
                  <a:schemeClr val="bg1"/>
                </a:solidFill>
              </a:rPr>
              <a:t>RfC</a:t>
            </a:r>
            <a:r>
              <a:rPr lang="id-ID" sz="4400" dirty="0" smtClean="0">
                <a:solidFill>
                  <a:schemeClr val="bg1"/>
                </a:solidFill>
              </a:rPr>
              <a:t> sebagai kosentrasi referensi</a:t>
            </a:r>
          </a:p>
          <a:p>
            <a:pPr algn="ctr"/>
            <a:r>
              <a:rPr lang="id-ID" sz="4400" b="1" dirty="0" smtClean="0">
                <a:solidFill>
                  <a:schemeClr val="bg1"/>
                </a:solidFill>
              </a:rPr>
              <a:t>SF</a:t>
            </a:r>
            <a:r>
              <a:rPr lang="id-ID" sz="4400" dirty="0" smtClean="0">
                <a:solidFill>
                  <a:schemeClr val="bg1"/>
                </a:solidFill>
              </a:rPr>
              <a:t> sebagai Slope factor</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F2A37"/>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336792" y="3248361"/>
            <a:ext cx="8825308" cy="8229600"/>
          </a:xfrm>
          <a:prstGeom prst="rect">
            <a:avLst/>
          </a:prstGeom>
        </p:spPr>
      </p:pic>
      <p:pic>
        <p:nvPicPr>
          <p:cNvPr id="3" name="Picture 3"/>
          <p:cNvPicPr>
            <a:picLocks noChangeAspect="1"/>
          </p:cNvPicPr>
          <p:nvPr/>
        </p:nvPicPr>
        <p:blipFill>
          <a:blip r:embed="rId3"/>
          <a:srcRect/>
          <a:stretch>
            <a:fillRect/>
          </a:stretch>
        </p:blipFill>
        <p:spPr>
          <a:xfrm rot="-2903874">
            <a:off x="-1262775" y="-2893697"/>
            <a:ext cx="10898092" cy="9522208"/>
          </a:xfrm>
          <a:prstGeom prst="rect">
            <a:avLst/>
          </a:prstGeom>
        </p:spPr>
      </p:pic>
      <p:pic>
        <p:nvPicPr>
          <p:cNvPr id="4" name="Picture 4"/>
          <p:cNvPicPr>
            <a:picLocks noChangeAspect="1"/>
          </p:cNvPicPr>
          <p:nvPr/>
        </p:nvPicPr>
        <p:blipFill>
          <a:blip r:embed="rId4"/>
          <a:srcRect/>
          <a:stretch>
            <a:fillRect/>
          </a:stretch>
        </p:blipFill>
        <p:spPr>
          <a:xfrm>
            <a:off x="7181801" y="4540590"/>
            <a:ext cx="6741277" cy="9125247"/>
          </a:xfrm>
          <a:prstGeom prst="rect">
            <a:avLst/>
          </a:prstGeom>
        </p:spPr>
      </p:pic>
      <p:sp>
        <p:nvSpPr>
          <p:cNvPr id="8" name="Content Placeholder 7"/>
          <p:cNvSpPr txBox="1">
            <a:spLocks/>
          </p:cNvSpPr>
          <p:nvPr/>
        </p:nvSpPr>
        <p:spPr>
          <a:xfrm>
            <a:off x="457200" y="1600200"/>
            <a:ext cx="17373600" cy="4525963"/>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id-ID" sz="4400" dirty="0" smtClean="0">
                <a:solidFill>
                  <a:schemeClr val="bg1"/>
                </a:solidFill>
              </a:rPr>
              <a:t>Analisis dosis – respon ini tidak harus dengan melakukan penelitian percobaan sendiri namun cukup dengan merujuk pada literature yang tersedia.</a:t>
            </a:r>
          </a:p>
          <a:p>
            <a:r>
              <a:rPr lang="id-ID" sz="4400" b="1" dirty="0" smtClean="0">
                <a:solidFill>
                  <a:schemeClr val="bg1"/>
                </a:solidFill>
              </a:rPr>
              <a:t>Tujuan:</a:t>
            </a:r>
          </a:p>
          <a:p>
            <a:pPr lvl="1"/>
            <a:r>
              <a:rPr lang="id-ID" sz="4000" dirty="0" smtClean="0">
                <a:solidFill>
                  <a:schemeClr val="bg1"/>
                </a:solidFill>
              </a:rPr>
              <a:t>Mengetahui jalur pajanan</a:t>
            </a:r>
          </a:p>
          <a:p>
            <a:pPr lvl="1"/>
            <a:r>
              <a:rPr lang="id-ID" sz="4000" dirty="0" smtClean="0">
                <a:solidFill>
                  <a:schemeClr val="bg1"/>
                </a:solidFill>
              </a:rPr>
              <a:t>Memahami perubahan gejala atau efek kesehatan</a:t>
            </a:r>
          </a:p>
          <a:p>
            <a:pPr lvl="1"/>
            <a:r>
              <a:rPr lang="id-ID" sz="4000" dirty="0" smtClean="0">
                <a:solidFill>
                  <a:schemeClr val="bg1"/>
                </a:solidFill>
              </a:rPr>
              <a:t>Mengetahui dosis RfD, RfC dan SF</a:t>
            </a:r>
            <a:endParaRPr lang="id-ID" sz="4000" dirty="0">
              <a:solidFill>
                <a:schemeClr val="bg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3D7692"/>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rot="-678827">
            <a:off x="11616985" y="-869308"/>
            <a:ext cx="5515885" cy="4957401"/>
          </a:xfrm>
          <a:prstGeom prst="rect">
            <a:avLst/>
          </a:prstGeom>
        </p:spPr>
      </p:pic>
      <p:pic>
        <p:nvPicPr>
          <p:cNvPr id="3" name="Picture 3"/>
          <p:cNvPicPr>
            <a:picLocks noChangeAspect="1"/>
          </p:cNvPicPr>
          <p:nvPr/>
        </p:nvPicPr>
        <p:blipFill>
          <a:blip r:embed="rId3"/>
          <a:srcRect/>
          <a:stretch>
            <a:fillRect/>
          </a:stretch>
        </p:blipFill>
        <p:spPr>
          <a:xfrm rot="5400000">
            <a:off x="12195199" y="4791795"/>
            <a:ext cx="7776569" cy="6794777"/>
          </a:xfrm>
          <a:prstGeom prst="rect">
            <a:avLst/>
          </a:prstGeom>
        </p:spPr>
      </p:pic>
      <p:grpSp>
        <p:nvGrpSpPr>
          <p:cNvPr id="6" name="Group 6"/>
          <p:cNvGrpSpPr/>
          <p:nvPr/>
        </p:nvGrpSpPr>
        <p:grpSpPr>
          <a:xfrm>
            <a:off x="1797142" y="1350469"/>
            <a:ext cx="16490858" cy="5882788"/>
            <a:chOff x="0" y="-28687"/>
            <a:chExt cx="9983733" cy="7843717"/>
          </a:xfrm>
        </p:grpSpPr>
        <p:sp>
          <p:nvSpPr>
            <p:cNvPr id="7" name="TextBox 7"/>
            <p:cNvSpPr txBox="1"/>
            <p:nvPr/>
          </p:nvSpPr>
          <p:spPr>
            <a:xfrm>
              <a:off x="0" y="1710795"/>
              <a:ext cx="9983733" cy="1194344"/>
            </a:xfrm>
            <a:prstGeom prst="rect">
              <a:avLst/>
            </a:prstGeom>
          </p:spPr>
          <p:txBody>
            <a:bodyPr lIns="0" tIns="0" rIns="0" bIns="0" rtlCol="0" anchor="t">
              <a:spAutoFit/>
            </a:bodyPr>
            <a:lstStyle/>
            <a:p>
              <a:pPr>
                <a:lnSpc>
                  <a:spcPts val="7280"/>
                </a:lnSpc>
              </a:pPr>
              <a:endParaRPr lang="en-US" sz="5600" dirty="0">
                <a:solidFill>
                  <a:srgbClr val="FFFFFF"/>
                </a:solidFill>
                <a:latin typeface="Forum"/>
              </a:endParaRPr>
            </a:p>
          </p:txBody>
        </p:sp>
        <p:sp>
          <p:nvSpPr>
            <p:cNvPr id="8" name="TextBox 8"/>
            <p:cNvSpPr txBox="1"/>
            <p:nvPr/>
          </p:nvSpPr>
          <p:spPr>
            <a:xfrm>
              <a:off x="0" y="5704183"/>
              <a:ext cx="9983733" cy="571780"/>
            </a:xfrm>
            <a:prstGeom prst="rect">
              <a:avLst/>
            </a:prstGeom>
          </p:spPr>
          <p:txBody>
            <a:bodyPr lIns="0" tIns="0" rIns="0" bIns="0" rtlCol="0" anchor="t">
              <a:spAutoFit/>
            </a:bodyPr>
            <a:lstStyle/>
            <a:p>
              <a:pPr>
                <a:lnSpc>
                  <a:spcPts val="3640"/>
                </a:lnSpc>
              </a:pPr>
              <a:endParaRPr lang="en-US" sz="2800" dirty="0">
                <a:solidFill>
                  <a:srgbClr val="FFFFFF"/>
                </a:solidFill>
                <a:latin typeface="TT Drugs Bold"/>
              </a:endParaRPr>
            </a:p>
          </p:txBody>
        </p:sp>
        <p:sp>
          <p:nvSpPr>
            <p:cNvPr id="9" name="TextBox 9"/>
            <p:cNvSpPr txBox="1"/>
            <p:nvPr/>
          </p:nvSpPr>
          <p:spPr>
            <a:xfrm>
              <a:off x="0" y="-28687"/>
              <a:ext cx="9983733" cy="571780"/>
            </a:xfrm>
            <a:prstGeom prst="rect">
              <a:avLst/>
            </a:prstGeom>
          </p:spPr>
          <p:txBody>
            <a:bodyPr lIns="0" tIns="0" rIns="0" bIns="0" rtlCol="0" anchor="t">
              <a:spAutoFit/>
            </a:bodyPr>
            <a:lstStyle/>
            <a:p>
              <a:pPr>
                <a:lnSpc>
                  <a:spcPts val="3640"/>
                </a:lnSpc>
              </a:pPr>
              <a:endParaRPr lang="en-US" sz="2800" dirty="0">
                <a:solidFill>
                  <a:srgbClr val="FFFFFF"/>
                </a:solidFill>
                <a:latin typeface="TT Drugs Bold"/>
              </a:endParaRPr>
            </a:p>
          </p:txBody>
        </p:sp>
        <p:sp>
          <p:nvSpPr>
            <p:cNvPr id="10" name="TextBox 10"/>
            <p:cNvSpPr txBox="1"/>
            <p:nvPr/>
          </p:nvSpPr>
          <p:spPr>
            <a:xfrm>
              <a:off x="0" y="7323101"/>
              <a:ext cx="9983733" cy="491929"/>
            </a:xfrm>
            <a:prstGeom prst="rect">
              <a:avLst/>
            </a:prstGeom>
          </p:spPr>
          <p:txBody>
            <a:bodyPr lIns="0" tIns="0" rIns="0" bIns="0" rtlCol="0" anchor="t">
              <a:spAutoFit/>
            </a:bodyPr>
            <a:lstStyle/>
            <a:p>
              <a:pPr>
                <a:lnSpc>
                  <a:spcPts val="3120"/>
                </a:lnSpc>
              </a:pPr>
              <a:endParaRPr lang="en-US" sz="2400" dirty="0">
                <a:solidFill>
                  <a:srgbClr val="FFFFFF"/>
                </a:solidFill>
                <a:latin typeface="TT Drugs"/>
              </a:endParaRPr>
            </a:p>
          </p:txBody>
        </p:sp>
      </p:grpSp>
      <p:sp>
        <p:nvSpPr>
          <p:cNvPr id="11" name="Content Placeholder 2"/>
          <p:cNvSpPr txBox="1">
            <a:spLocks/>
          </p:cNvSpPr>
          <p:nvPr/>
        </p:nvSpPr>
        <p:spPr>
          <a:xfrm>
            <a:off x="457200" y="991076"/>
            <a:ext cx="8229600" cy="45259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id-ID" sz="4000" dirty="0" smtClean="0">
                <a:solidFill>
                  <a:schemeClr val="bg1"/>
                </a:solidFill>
              </a:rPr>
              <a:t>Nilai dosis  yang dijadikan referensi untuk nilai yang aman pada efek non karsinogenik suatu agen risiko</a:t>
            </a:r>
          </a:p>
          <a:p>
            <a:r>
              <a:rPr lang="id-ID" sz="4000" dirty="0" smtClean="0">
                <a:solidFill>
                  <a:schemeClr val="bg1"/>
                </a:solidFill>
              </a:rPr>
              <a:t>Dinyatakan sebagai mg (zat) / kg (berat badan) per hari </a:t>
            </a:r>
            <a:r>
              <a:rPr lang="id-ID" sz="4000" dirty="0" smtClean="0">
                <a:solidFill>
                  <a:schemeClr val="bg1"/>
                </a:solidFill>
                <a:sym typeface="Wingdings" pitchFamily="2" charset="2"/>
              </a:rPr>
              <a:t> mg/kg/hari</a:t>
            </a:r>
          </a:p>
        </p:txBody>
      </p:sp>
      <p:sp>
        <p:nvSpPr>
          <p:cNvPr id="12" name="Title 1"/>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d-ID" b="1" smtClean="0"/>
              <a:t>Dosis Referensi (RfD)</a:t>
            </a:r>
            <a:endParaRPr lang="id-ID" b="1" dirty="0"/>
          </a:p>
        </p:txBody>
      </p:sp>
      <p:sp>
        <p:nvSpPr>
          <p:cNvPr id="13" name="Content Placeholder 2"/>
          <p:cNvSpPr txBox="1">
            <a:spLocks/>
          </p:cNvSpPr>
          <p:nvPr/>
        </p:nvSpPr>
        <p:spPr>
          <a:xfrm>
            <a:off x="7642295" y="5775652"/>
            <a:ext cx="8229600" cy="45259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id-ID" sz="4000" dirty="0" smtClean="0">
                <a:solidFill>
                  <a:schemeClr val="bg1"/>
                </a:solidFill>
              </a:rPr>
              <a:t>Nilai kosentrasi yang dijadikan referensi untuk nilai yang aman pada efek non karsinogenik suatu agen risiko</a:t>
            </a:r>
          </a:p>
          <a:p>
            <a:r>
              <a:rPr lang="id-ID" sz="4000" dirty="0" smtClean="0">
                <a:solidFill>
                  <a:schemeClr val="bg1"/>
                </a:solidFill>
              </a:rPr>
              <a:t>Dinyatakan sebagai mg (zat) / m³ (udara) </a:t>
            </a:r>
            <a:r>
              <a:rPr lang="id-ID" sz="4000" dirty="0" smtClean="0">
                <a:solidFill>
                  <a:schemeClr val="bg1"/>
                </a:solidFill>
                <a:sym typeface="Wingdings" pitchFamily="2" charset="2"/>
              </a:rPr>
              <a:t> mg/</a:t>
            </a:r>
            <a:r>
              <a:rPr lang="id-ID" sz="4000" dirty="0" smtClean="0">
                <a:solidFill>
                  <a:schemeClr val="bg1"/>
                </a:solidFill>
              </a:rPr>
              <a:t> m³</a:t>
            </a:r>
            <a:endParaRPr lang="id-ID" sz="4000" dirty="0" smtClean="0">
              <a:solidFill>
                <a:schemeClr val="bg1"/>
              </a:solidFill>
              <a:sym typeface="Wingdings" pitchFamily="2" charset="2"/>
            </a:endParaRPr>
          </a:p>
        </p:txBody>
      </p:sp>
      <p:sp>
        <p:nvSpPr>
          <p:cNvPr id="14" name="Title 1"/>
          <p:cNvSpPr txBox="1">
            <a:spLocks/>
          </p:cNvSpPr>
          <p:nvPr/>
        </p:nvSpPr>
        <p:spPr>
          <a:xfrm>
            <a:off x="7853883" y="4885262"/>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d-ID" b="1" dirty="0" smtClean="0"/>
              <a:t>Konsentrasi Referensi (RfC)</a:t>
            </a:r>
            <a:endParaRPr lang="id-ID" b="1" dirty="0"/>
          </a:p>
        </p:txBody>
      </p:sp>
    </p:spTree>
    <p:extLst>
      <p:ext uri="{BB962C8B-B14F-4D97-AF65-F5344CB8AC3E}">
        <p14:creationId xmlns:p14="http://schemas.microsoft.com/office/powerpoint/2010/main" val="8674013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BDCD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rot="-3716505">
            <a:off x="-3373273" y="-2681652"/>
            <a:ext cx="7303770" cy="8229600"/>
          </a:xfrm>
          <a:prstGeom prst="rect">
            <a:avLst/>
          </a:prstGeom>
        </p:spPr>
      </p:pic>
      <p:pic>
        <p:nvPicPr>
          <p:cNvPr id="3" name="Picture 3"/>
          <p:cNvPicPr>
            <a:picLocks noChangeAspect="1"/>
          </p:cNvPicPr>
          <p:nvPr/>
        </p:nvPicPr>
        <p:blipFill>
          <a:blip r:embed="rId3"/>
          <a:srcRect/>
          <a:stretch>
            <a:fillRect/>
          </a:stretch>
        </p:blipFill>
        <p:spPr>
          <a:xfrm rot="-6364982">
            <a:off x="-1262337" y="4141016"/>
            <a:ext cx="8597036" cy="10234567"/>
          </a:xfrm>
          <a:prstGeom prst="rect">
            <a:avLst/>
          </a:prstGeom>
        </p:spPr>
      </p:pic>
      <p:sp>
        <p:nvSpPr>
          <p:cNvPr id="10" name="Content Placeholder 2"/>
          <p:cNvSpPr txBox="1">
            <a:spLocks/>
          </p:cNvSpPr>
          <p:nvPr/>
        </p:nvSpPr>
        <p:spPr>
          <a:xfrm>
            <a:off x="1129092" y="1677594"/>
            <a:ext cx="12344400" cy="587454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id-ID" sz="4000" dirty="0" smtClean="0"/>
              <a:t>Referensi untuk nilai yang aman pada efek karsinogenik</a:t>
            </a:r>
          </a:p>
          <a:p>
            <a:r>
              <a:rPr lang="id-ID" sz="4000" dirty="0" smtClean="0"/>
              <a:t>Dinyatakan sebagai mg (zat) / kg (berat badan) per hari </a:t>
            </a:r>
            <a:r>
              <a:rPr lang="id-ID" sz="4000" dirty="0" smtClean="0">
                <a:sym typeface="Wingdings" pitchFamily="2" charset="2"/>
              </a:rPr>
              <a:t> mg/kg/hari</a:t>
            </a:r>
          </a:p>
          <a:p>
            <a:r>
              <a:rPr lang="id-ID" sz="4000" dirty="0" smtClean="0"/>
              <a:t>Dinyatakan sebagai mg (zat) / m³ (udara) </a:t>
            </a:r>
            <a:r>
              <a:rPr lang="id-ID" sz="4000" dirty="0" smtClean="0">
                <a:sym typeface="Wingdings" pitchFamily="2" charset="2"/>
              </a:rPr>
              <a:t> mg/</a:t>
            </a:r>
            <a:r>
              <a:rPr lang="id-ID" sz="4000" dirty="0" smtClean="0"/>
              <a:t> m³</a:t>
            </a:r>
            <a:endParaRPr lang="id-ID" sz="4000" dirty="0" smtClean="0">
              <a:sym typeface="Wingdings" pitchFamily="2" charset="2"/>
            </a:endParaRPr>
          </a:p>
          <a:p>
            <a:endParaRPr lang="id-ID" dirty="0" smtClean="0"/>
          </a:p>
          <a:p>
            <a:endParaRPr lang="id-ID" dirty="0"/>
          </a:p>
        </p:txBody>
      </p:sp>
      <p:sp>
        <p:nvSpPr>
          <p:cNvPr id="11" name="Title 1"/>
          <p:cNvSpPr txBox="1">
            <a:spLocks/>
          </p:cNvSpPr>
          <p:nvPr/>
        </p:nvSpPr>
        <p:spPr>
          <a:xfrm>
            <a:off x="-914400" y="820344"/>
            <a:ext cx="12344400" cy="17145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d-ID" b="1" dirty="0" smtClean="0"/>
              <a:t>Slope Factor (SF)</a:t>
            </a:r>
            <a:endParaRPr lang="id-ID" b="1" dirty="0"/>
          </a:p>
        </p:txBody>
      </p:sp>
      <p:sp>
        <p:nvSpPr>
          <p:cNvPr id="12" name="Content Placeholder 2"/>
          <p:cNvSpPr txBox="1">
            <a:spLocks/>
          </p:cNvSpPr>
          <p:nvPr/>
        </p:nvSpPr>
        <p:spPr>
          <a:xfrm>
            <a:off x="7772400" y="6591301"/>
            <a:ext cx="9601200" cy="492998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id-ID" sz="3600" b="1" dirty="0" smtClean="0"/>
              <a:t>Nilai Rfd, RfC dan SF merupakan hasil penelitian (eksperimen ) dari berbagai sumber baik yang dilakukan langsung pada obyek manusia maupun merupakan ekstrapolasi dari hewan percobaan ke manusia</a:t>
            </a:r>
            <a:endParaRPr lang="id-ID" sz="3600" b="1" dirty="0"/>
          </a:p>
        </p:txBody>
      </p:sp>
      <p:sp>
        <p:nvSpPr>
          <p:cNvPr id="13" name="Title 1"/>
          <p:cNvSpPr txBox="1">
            <a:spLocks/>
          </p:cNvSpPr>
          <p:nvPr/>
        </p:nvSpPr>
        <p:spPr>
          <a:xfrm>
            <a:off x="6659869" y="5993409"/>
            <a:ext cx="12344400" cy="1212057"/>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d-ID" b="1" smtClean="0"/>
              <a:t>RfD, RfC dan SF</a:t>
            </a:r>
            <a:endParaRPr lang="id-ID" b="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3D7692"/>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rot="-2571200">
            <a:off x="6481955" y="-649127"/>
            <a:ext cx="14343539" cy="13070550"/>
          </a:xfrm>
          <a:prstGeom prst="rect">
            <a:avLst/>
          </a:prstGeom>
        </p:spPr>
      </p:pic>
      <p:sp>
        <p:nvSpPr>
          <p:cNvPr id="8" name="Content Placeholder 2"/>
          <p:cNvSpPr txBox="1">
            <a:spLocks/>
          </p:cNvSpPr>
          <p:nvPr/>
        </p:nvSpPr>
        <p:spPr>
          <a:xfrm>
            <a:off x="762000" y="1866900"/>
            <a:ext cx="14921276" cy="4525963"/>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id-ID" sz="5400" dirty="0" smtClean="0">
                <a:solidFill>
                  <a:schemeClr val="bg1"/>
                </a:solidFill>
              </a:rPr>
              <a:t>Jika RfD, RfC dan SF maka nilai dapat diturunkan dari doses eksperimental yang lain seperti</a:t>
            </a:r>
          </a:p>
          <a:p>
            <a:pPr lvl="1"/>
            <a:r>
              <a:rPr lang="id-ID" sz="4800" b="1" dirty="0" smtClean="0">
                <a:solidFill>
                  <a:schemeClr val="bg1"/>
                </a:solidFill>
              </a:rPr>
              <a:t>NOAEL </a:t>
            </a:r>
            <a:r>
              <a:rPr lang="id-ID" sz="4800" i="1" dirty="0" smtClean="0">
                <a:solidFill>
                  <a:schemeClr val="bg1"/>
                </a:solidFill>
              </a:rPr>
              <a:t>No Observed Adverse Effect Level</a:t>
            </a:r>
            <a:endParaRPr lang="id-ID" sz="4800" b="1" i="1" dirty="0" smtClean="0">
              <a:solidFill>
                <a:schemeClr val="bg1"/>
              </a:solidFill>
            </a:endParaRPr>
          </a:p>
          <a:p>
            <a:pPr lvl="1"/>
            <a:r>
              <a:rPr lang="id-ID" sz="4800" b="1" dirty="0" smtClean="0">
                <a:solidFill>
                  <a:schemeClr val="bg1"/>
                </a:solidFill>
              </a:rPr>
              <a:t>LOAEL </a:t>
            </a:r>
            <a:r>
              <a:rPr lang="id-ID" sz="4800" i="1" dirty="0" smtClean="0">
                <a:solidFill>
                  <a:schemeClr val="bg1"/>
                </a:solidFill>
              </a:rPr>
              <a:t>Lowest Observed Adverse Effect Level</a:t>
            </a:r>
          </a:p>
          <a:p>
            <a:pPr lvl="1"/>
            <a:r>
              <a:rPr lang="id-ID" sz="4800" b="1" dirty="0" smtClean="0">
                <a:solidFill>
                  <a:schemeClr val="bg1"/>
                </a:solidFill>
              </a:rPr>
              <a:t>MRL </a:t>
            </a:r>
            <a:r>
              <a:rPr lang="id-ID" sz="4800" i="1" dirty="0" smtClean="0">
                <a:solidFill>
                  <a:schemeClr val="bg1"/>
                </a:solidFill>
              </a:rPr>
              <a:t>Minimum Risk Level</a:t>
            </a:r>
          </a:p>
          <a:p>
            <a:pPr lvl="1"/>
            <a:r>
              <a:rPr lang="id-ID" sz="4800" b="1" dirty="0" smtClean="0">
                <a:solidFill>
                  <a:schemeClr val="bg1"/>
                </a:solidFill>
              </a:rPr>
              <a:t>NAAQS </a:t>
            </a:r>
            <a:r>
              <a:rPr lang="id-ID" sz="4800" i="1" dirty="0" smtClean="0">
                <a:solidFill>
                  <a:schemeClr val="bg1"/>
                </a:solidFill>
              </a:rPr>
              <a:t>National Ambient Air Quality Standard</a:t>
            </a:r>
          </a:p>
          <a:p>
            <a:pPr lvl="1">
              <a:buFont typeface="Arial" pitchFamily="34" charset="0"/>
              <a:buNone/>
            </a:pPr>
            <a:r>
              <a:rPr lang="id-ID" sz="4800" i="1" dirty="0" smtClean="0">
                <a:solidFill>
                  <a:schemeClr val="bg1"/>
                </a:solidFill>
              </a:rPr>
              <a:t>Dengan catatan dosis eksperimental tersebut mencantumkan faktor antropometri yang jelas (W</a:t>
            </a:r>
            <a:r>
              <a:rPr lang="id-ID" sz="4400" i="1" dirty="0" smtClean="0">
                <a:solidFill>
                  <a:schemeClr val="bg1"/>
                </a:solidFill>
              </a:rPr>
              <a:t>b</a:t>
            </a:r>
            <a:r>
              <a:rPr lang="id-ID" sz="4800" i="1" dirty="0" smtClean="0">
                <a:solidFill>
                  <a:schemeClr val="bg1"/>
                </a:solidFill>
              </a:rPr>
              <a:t>, t</a:t>
            </a:r>
            <a:r>
              <a:rPr lang="id-ID" sz="4400" i="1" dirty="0" smtClean="0">
                <a:solidFill>
                  <a:schemeClr val="bg1"/>
                </a:solidFill>
              </a:rPr>
              <a:t>E</a:t>
            </a:r>
            <a:r>
              <a:rPr lang="id-ID" sz="4800" i="1" dirty="0" smtClean="0">
                <a:solidFill>
                  <a:schemeClr val="bg1"/>
                </a:solidFill>
              </a:rPr>
              <a:t>, f</a:t>
            </a:r>
            <a:r>
              <a:rPr lang="id-ID" sz="4400" i="1" dirty="0" smtClean="0">
                <a:solidFill>
                  <a:schemeClr val="bg1"/>
                </a:solidFill>
              </a:rPr>
              <a:t>E</a:t>
            </a:r>
            <a:r>
              <a:rPr lang="id-ID" sz="4800" i="1" dirty="0" smtClean="0">
                <a:solidFill>
                  <a:schemeClr val="bg1"/>
                </a:solidFill>
              </a:rPr>
              <a:t> dan D</a:t>
            </a:r>
            <a:r>
              <a:rPr lang="id-ID" sz="4400" i="1" dirty="0" smtClean="0">
                <a:solidFill>
                  <a:schemeClr val="bg1"/>
                </a:solidFill>
              </a:rPr>
              <a:t>t</a:t>
            </a:r>
            <a:r>
              <a:rPr lang="id-ID" sz="4800" i="1" dirty="0" smtClean="0">
                <a:solidFill>
                  <a:schemeClr val="bg1"/>
                </a:solidFill>
              </a:rPr>
              <a:t>)</a:t>
            </a:r>
          </a:p>
        </p:txBody>
      </p:sp>
      <p:sp>
        <p:nvSpPr>
          <p:cNvPr id="9" name="Title 1"/>
          <p:cNvSpPr txBox="1">
            <a:spLocks/>
          </p:cNvSpPr>
          <p:nvPr/>
        </p:nvSpPr>
        <p:spPr>
          <a:xfrm>
            <a:off x="2971800" y="685800"/>
            <a:ext cx="12344400" cy="17145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d-ID" sz="4800" b="1" dirty="0" smtClean="0">
                <a:solidFill>
                  <a:schemeClr val="bg1"/>
                </a:solidFill>
              </a:rPr>
              <a:t>Alternatif Analisis Dosis Respon</a:t>
            </a:r>
            <a:endParaRPr lang="id-ID" sz="4800" b="1" dirty="0">
              <a:solidFill>
                <a:schemeClr val="bg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60E23AA-DA2C-441B-87F3-80FF96CB679F}" type="slidenum">
              <a:rPr lang="en-US" smtClean="0"/>
              <a:pPr/>
              <a:t>9</a:t>
            </a:fld>
            <a:endParaRPr lang="en-US"/>
          </a:p>
        </p:txBody>
      </p:sp>
      <p:pic>
        <p:nvPicPr>
          <p:cNvPr id="1027" name="Picture 3"/>
          <p:cNvPicPr>
            <a:picLocks noChangeAspect="1" noChangeArrowheads="1"/>
          </p:cNvPicPr>
          <p:nvPr/>
        </p:nvPicPr>
        <p:blipFill>
          <a:blip r:embed="rId2"/>
          <a:srcRect l="23060" t="11595" r="20717" b="8333"/>
          <a:stretch>
            <a:fillRect/>
          </a:stretch>
        </p:blipFill>
        <p:spPr bwMode="auto">
          <a:xfrm>
            <a:off x="2133600" y="65839"/>
            <a:ext cx="14478000" cy="10255250"/>
          </a:xfrm>
          <a:prstGeom prst="rect">
            <a:avLst/>
          </a:prstGeom>
          <a:noFill/>
          <a:ln w="9525">
            <a:noFill/>
            <a:miter lim="800000"/>
            <a:headEnd/>
            <a:tailEnd/>
          </a:ln>
          <a:effectLst/>
        </p:spPr>
      </p:pic>
    </p:spTree>
    <p:extLst>
      <p:ext uri="{BB962C8B-B14F-4D97-AF65-F5344CB8AC3E}">
        <p14:creationId xmlns:p14="http://schemas.microsoft.com/office/powerpoint/2010/main" val="290308929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TotalTime>
  <Words>898</Words>
  <Application>Microsoft Office PowerPoint</Application>
  <PresentationFormat>Custom</PresentationFormat>
  <Paragraphs>130</Paragraphs>
  <Slides>24</Slides>
  <Notes>0</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35" baseType="lpstr">
      <vt:lpstr>Arial</vt:lpstr>
      <vt:lpstr>Forum</vt:lpstr>
      <vt:lpstr>Tahoma</vt:lpstr>
      <vt:lpstr>Calibri</vt:lpstr>
      <vt:lpstr>Arial Narrow</vt:lpstr>
      <vt:lpstr>TT Drugs</vt:lpstr>
      <vt:lpstr>Wingdings</vt:lpstr>
      <vt:lpstr>Microsoft Sans Serif</vt:lpstr>
      <vt:lpstr>TT Drugs Bold</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Analisis Dosis-Respon</vt:lpstr>
      <vt:lpstr>PowerPoint Presentation</vt:lpstr>
      <vt:lpstr>PowerPoint Presentation</vt:lpstr>
      <vt:lpstr>RfD atau RfC</vt:lpstr>
      <vt:lpstr>Uncertainty Factor (UF)</vt:lpstr>
      <vt:lpstr>Modifying Factor (MF)</vt:lpstr>
      <vt:lpstr>Contoh Pernyataan Dosis-Respon</vt:lpstr>
      <vt:lpstr>PowerPoint Presentation</vt:lpstr>
      <vt:lpstr>Evaluasi Efek Kesehatan</vt:lpstr>
      <vt:lpstr>Contoh Efek Kritis</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DEVI</dc:creator>
  <cp:lastModifiedBy>DEVI</cp:lastModifiedBy>
  <cp:revision>14</cp:revision>
  <dcterms:created xsi:type="dcterms:W3CDTF">2006-08-16T00:00:00Z</dcterms:created>
  <dcterms:modified xsi:type="dcterms:W3CDTF">2022-11-06T21:11:59Z</dcterms:modified>
  <dc:identifier>DAFQCK1_UBg</dc:identifier>
</cp:coreProperties>
</file>