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18288000" cy="10287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rgbClr val="2A4B8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2A4B8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63" y="10286979"/>
                </a:moveTo>
                <a:lnTo>
                  <a:pt x="0" y="10286979"/>
                </a:lnTo>
                <a:lnTo>
                  <a:pt x="0" y="0"/>
                </a:lnTo>
                <a:lnTo>
                  <a:pt x="18287963" y="0"/>
                </a:lnTo>
                <a:lnTo>
                  <a:pt x="18287963" y="10286979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rgbClr val="2A4B8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rgbClr val="2A4B8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63" y="10286979"/>
                </a:moveTo>
                <a:lnTo>
                  <a:pt x="0" y="10286979"/>
                </a:lnTo>
                <a:lnTo>
                  <a:pt x="0" y="0"/>
                </a:lnTo>
                <a:lnTo>
                  <a:pt x="18287963" y="0"/>
                </a:lnTo>
                <a:lnTo>
                  <a:pt x="18287963" y="10286979"/>
                </a:lnTo>
                <a:close/>
              </a:path>
            </a:pathLst>
          </a:custGeom>
          <a:solidFill>
            <a:srgbClr val="2A4B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57992" y="2438087"/>
            <a:ext cx="9155430" cy="3155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00" b="1" i="0">
                <a:solidFill>
                  <a:srgbClr val="2A4B8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7386" y="1906584"/>
            <a:ext cx="8096884" cy="3881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rgbClr val="2A4B8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9826" y="4028673"/>
            <a:ext cx="7470775" cy="248856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9790"/>
              </a:lnSpc>
              <a:spcBef>
                <a:spcPts val="265"/>
              </a:spcBef>
            </a:pPr>
            <a:r>
              <a:rPr sz="8000" b="1" spc="-145" dirty="0">
                <a:solidFill>
                  <a:srgbClr val="FFFFFF"/>
                </a:solidFill>
                <a:latin typeface="Arial"/>
                <a:cs typeface="Arial"/>
              </a:rPr>
              <a:t>Sumber </a:t>
            </a:r>
            <a:r>
              <a:rPr sz="8000" b="1" spc="-5" dirty="0">
                <a:solidFill>
                  <a:srgbClr val="FFFFFF"/>
                </a:solidFill>
                <a:latin typeface="Arial"/>
                <a:cs typeface="Arial"/>
              </a:rPr>
              <a:t>Hukum  </a:t>
            </a:r>
            <a:r>
              <a:rPr sz="8000" b="1" spc="35" dirty="0">
                <a:solidFill>
                  <a:srgbClr val="FFFFFF"/>
                </a:solidFill>
                <a:latin typeface="Arial"/>
                <a:cs typeface="Arial"/>
              </a:rPr>
              <a:t>Internasional</a:t>
            </a:r>
            <a:endParaRPr sz="8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29826" y="2684498"/>
            <a:ext cx="144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65" dirty="0">
                <a:solidFill>
                  <a:srgbClr val="93DDDD"/>
                </a:solidFill>
                <a:latin typeface="Arial"/>
                <a:cs typeface="Arial"/>
              </a:rPr>
              <a:t>\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29826" y="6926755"/>
            <a:ext cx="426466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d-ID" sz="3400" spc="-35" dirty="0">
                <a:solidFill>
                  <a:srgbClr val="93DDDD"/>
                </a:solidFill>
                <a:latin typeface="Arial"/>
                <a:cs typeface="Arial"/>
              </a:rPr>
              <a:t>Widya k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77183" y="0"/>
            <a:ext cx="6755636" cy="36551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22213" y="6824186"/>
            <a:ext cx="1194322" cy="2586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143919" y="6956718"/>
            <a:ext cx="3144043" cy="2440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6111" y="5486463"/>
            <a:ext cx="1894291" cy="42524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901958" y="0"/>
            <a:ext cx="5784850" cy="6229985"/>
            <a:chOff x="901958" y="0"/>
            <a:chExt cx="5784850" cy="6229985"/>
          </a:xfrm>
        </p:grpSpPr>
        <p:sp>
          <p:nvSpPr>
            <p:cNvPr id="10" name="object 10"/>
            <p:cNvSpPr/>
            <p:nvPr/>
          </p:nvSpPr>
          <p:spPr>
            <a:xfrm>
              <a:off x="3200393" y="2114645"/>
              <a:ext cx="3486342" cy="4114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01958" y="0"/>
              <a:ext cx="3876657" cy="437916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27603" y="2726687"/>
            <a:ext cx="11511280" cy="7466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95"/>
              </a:spcBef>
            </a:pPr>
            <a:r>
              <a:rPr sz="6400" b="1" spc="-114" dirty="0">
                <a:solidFill>
                  <a:srgbClr val="93DDDD"/>
                </a:solidFill>
                <a:latin typeface="Arial"/>
                <a:cs typeface="Arial"/>
              </a:rPr>
              <a:t>Sumber </a:t>
            </a:r>
            <a:r>
              <a:rPr sz="6400" b="1" spc="-5" dirty="0">
                <a:solidFill>
                  <a:srgbClr val="93DDDD"/>
                </a:solidFill>
                <a:latin typeface="Arial"/>
                <a:cs typeface="Arial"/>
              </a:rPr>
              <a:t>Hukum </a:t>
            </a:r>
            <a:r>
              <a:rPr sz="6400" b="1" spc="-15" dirty="0">
                <a:solidFill>
                  <a:srgbClr val="93DDDD"/>
                </a:solidFill>
                <a:latin typeface="Arial"/>
                <a:cs typeface="Arial"/>
              </a:rPr>
              <a:t>Primer </a:t>
            </a:r>
            <a:r>
              <a:rPr sz="6400" b="1" spc="135" dirty="0">
                <a:solidFill>
                  <a:srgbClr val="93DDDD"/>
                </a:solidFill>
                <a:latin typeface="Arial"/>
                <a:cs typeface="Arial"/>
              </a:rPr>
              <a:t>dalam  </a:t>
            </a:r>
            <a:r>
              <a:rPr sz="6400" b="1" spc="-5" dirty="0">
                <a:solidFill>
                  <a:srgbClr val="93DDDD"/>
                </a:solidFill>
                <a:latin typeface="Arial"/>
                <a:cs typeface="Arial"/>
              </a:rPr>
              <a:t>Hukum</a:t>
            </a:r>
            <a:r>
              <a:rPr sz="6400" b="1" spc="290" dirty="0">
                <a:solidFill>
                  <a:srgbClr val="93DDDD"/>
                </a:solidFill>
                <a:latin typeface="Arial"/>
                <a:cs typeface="Arial"/>
              </a:rPr>
              <a:t> </a:t>
            </a:r>
            <a:r>
              <a:rPr sz="6400" b="1" spc="30" dirty="0">
                <a:solidFill>
                  <a:srgbClr val="93DDDD"/>
                </a:solidFill>
                <a:latin typeface="Arial"/>
                <a:cs typeface="Arial"/>
              </a:rPr>
              <a:t>Internasional</a:t>
            </a:r>
            <a:endParaRPr sz="6400">
              <a:latin typeface="Arial"/>
              <a:cs typeface="Arial"/>
            </a:endParaRPr>
          </a:p>
          <a:p>
            <a:pPr marL="695960" indent="-683895">
              <a:lnSpc>
                <a:spcPct val="100000"/>
              </a:lnSpc>
              <a:spcBef>
                <a:spcPts val="690"/>
              </a:spcBef>
              <a:buAutoNum type="arabicPeriod"/>
              <a:tabLst>
                <a:tab pos="696595" algn="l"/>
              </a:tabLst>
            </a:pPr>
            <a:r>
              <a:rPr sz="6400" b="1" spc="65" dirty="0">
                <a:solidFill>
                  <a:srgbClr val="93DDDD"/>
                </a:solidFill>
                <a:latin typeface="Arial"/>
                <a:cs typeface="Arial"/>
              </a:rPr>
              <a:t>Perjanjian</a:t>
            </a:r>
            <a:r>
              <a:rPr sz="6400" b="1" spc="290" dirty="0">
                <a:solidFill>
                  <a:srgbClr val="93DDDD"/>
                </a:solidFill>
                <a:latin typeface="Arial"/>
                <a:cs typeface="Arial"/>
              </a:rPr>
              <a:t> </a:t>
            </a:r>
            <a:r>
              <a:rPr sz="6400" b="1" spc="30" dirty="0">
                <a:solidFill>
                  <a:srgbClr val="93DDDD"/>
                </a:solidFill>
                <a:latin typeface="Arial"/>
                <a:cs typeface="Arial"/>
              </a:rPr>
              <a:t>Internasional</a:t>
            </a:r>
            <a:endParaRPr sz="6400">
              <a:latin typeface="Arial"/>
              <a:cs typeface="Arial"/>
            </a:endParaRPr>
          </a:p>
          <a:p>
            <a:pPr marL="890269" indent="-878205">
              <a:lnSpc>
                <a:spcPct val="100000"/>
              </a:lnSpc>
              <a:spcBef>
                <a:spcPts val="690"/>
              </a:spcBef>
              <a:buAutoNum type="arabicPeriod"/>
              <a:tabLst>
                <a:tab pos="890905" algn="l"/>
              </a:tabLst>
            </a:pPr>
            <a:r>
              <a:rPr sz="6400" b="1" spc="20" dirty="0">
                <a:solidFill>
                  <a:srgbClr val="93DDDD"/>
                </a:solidFill>
                <a:latin typeface="Arial"/>
                <a:cs typeface="Arial"/>
              </a:rPr>
              <a:t>Kebiasaan</a:t>
            </a:r>
            <a:r>
              <a:rPr sz="6400" b="1" spc="285" dirty="0">
                <a:solidFill>
                  <a:srgbClr val="93DDDD"/>
                </a:solidFill>
                <a:latin typeface="Arial"/>
                <a:cs typeface="Arial"/>
              </a:rPr>
              <a:t> </a:t>
            </a:r>
            <a:r>
              <a:rPr sz="6400" b="1" spc="30" dirty="0">
                <a:solidFill>
                  <a:srgbClr val="93DDDD"/>
                </a:solidFill>
                <a:latin typeface="Arial"/>
                <a:cs typeface="Arial"/>
              </a:rPr>
              <a:t>Internasional</a:t>
            </a:r>
            <a:endParaRPr sz="6400">
              <a:latin typeface="Arial"/>
              <a:cs typeface="Arial"/>
            </a:endParaRPr>
          </a:p>
          <a:p>
            <a:pPr marL="844550" indent="-832485">
              <a:lnSpc>
                <a:spcPct val="100000"/>
              </a:lnSpc>
              <a:spcBef>
                <a:spcPts val="690"/>
              </a:spcBef>
              <a:buAutoNum type="arabicPeriod"/>
              <a:tabLst>
                <a:tab pos="845185" algn="l"/>
              </a:tabLst>
            </a:pPr>
            <a:r>
              <a:rPr sz="6400" b="1" spc="-65" dirty="0">
                <a:solidFill>
                  <a:srgbClr val="93DDDD"/>
                </a:solidFill>
                <a:latin typeface="Arial"/>
                <a:cs typeface="Arial"/>
              </a:rPr>
              <a:t>prinsip </a:t>
            </a:r>
            <a:r>
              <a:rPr sz="6400" b="1" spc="-5" dirty="0">
                <a:solidFill>
                  <a:srgbClr val="93DDDD"/>
                </a:solidFill>
                <a:latin typeface="Arial"/>
                <a:cs typeface="Arial"/>
              </a:rPr>
              <a:t>Hukum</a:t>
            </a:r>
            <a:r>
              <a:rPr sz="6400" b="1" spc="650" dirty="0">
                <a:solidFill>
                  <a:srgbClr val="93DDDD"/>
                </a:solidFill>
                <a:latin typeface="Arial"/>
                <a:cs typeface="Arial"/>
              </a:rPr>
              <a:t> </a:t>
            </a:r>
            <a:r>
              <a:rPr sz="6400" b="1" spc="-75" dirty="0">
                <a:solidFill>
                  <a:srgbClr val="93DDDD"/>
                </a:solidFill>
                <a:latin typeface="Arial"/>
                <a:cs typeface="Arial"/>
              </a:rPr>
              <a:t>Umum</a:t>
            </a:r>
            <a:endParaRPr sz="6400">
              <a:latin typeface="Arial"/>
              <a:cs typeface="Arial"/>
            </a:endParaRPr>
          </a:p>
          <a:p>
            <a:pPr marL="12700" marR="1829435">
              <a:lnSpc>
                <a:spcPct val="109000"/>
              </a:lnSpc>
              <a:buAutoNum type="arabicPeriod"/>
              <a:tabLst>
                <a:tab pos="866140" algn="l"/>
              </a:tabLst>
            </a:pPr>
            <a:r>
              <a:rPr sz="6400" b="1" spc="-65" dirty="0">
                <a:solidFill>
                  <a:srgbClr val="93DDDD"/>
                </a:solidFill>
                <a:latin typeface="Arial"/>
                <a:cs typeface="Arial"/>
              </a:rPr>
              <a:t>Keputusan </a:t>
            </a:r>
            <a:r>
              <a:rPr sz="6400" b="1" spc="60" dirty="0">
                <a:solidFill>
                  <a:srgbClr val="93DDDD"/>
                </a:solidFill>
                <a:latin typeface="Arial"/>
                <a:cs typeface="Arial"/>
              </a:rPr>
              <a:t>Pengadilan  </a:t>
            </a:r>
            <a:r>
              <a:rPr sz="6400" b="1" spc="30" dirty="0">
                <a:solidFill>
                  <a:srgbClr val="93DDDD"/>
                </a:solidFill>
                <a:latin typeface="Arial"/>
                <a:cs typeface="Arial"/>
              </a:rPr>
              <a:t>Internasional</a:t>
            </a:r>
            <a:endParaRPr sz="6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5979" y="623108"/>
            <a:ext cx="2645719" cy="1625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26952" y="5812088"/>
            <a:ext cx="1491616" cy="3229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41592" y="281749"/>
            <a:ext cx="4187991" cy="2588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73172" y="349881"/>
            <a:ext cx="2438394" cy="21723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1716" y="266699"/>
            <a:ext cx="2161973" cy="33307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09754" y="1684361"/>
            <a:ext cx="6061075" cy="6652895"/>
            <a:chOff x="1309754" y="1684361"/>
            <a:chExt cx="6061075" cy="6652895"/>
          </a:xfrm>
        </p:grpSpPr>
        <p:sp>
          <p:nvSpPr>
            <p:cNvPr id="3" name="object 3"/>
            <p:cNvSpPr/>
            <p:nvPr/>
          </p:nvSpPr>
          <p:spPr>
            <a:xfrm>
              <a:off x="1309754" y="1684361"/>
              <a:ext cx="3874534" cy="51225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80970" y="2475094"/>
              <a:ext cx="3874542" cy="51225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95717" y="3214318"/>
              <a:ext cx="3874542" cy="512258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119519" y="2661915"/>
            <a:ext cx="8988425" cy="653605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7340"/>
              </a:lnSpc>
              <a:spcBef>
                <a:spcPts val="225"/>
              </a:spcBef>
            </a:pPr>
            <a:r>
              <a:rPr sz="6000" b="1" spc="-110" dirty="0">
                <a:solidFill>
                  <a:srgbClr val="93DDDD"/>
                </a:solidFill>
                <a:latin typeface="Arial"/>
                <a:cs typeface="Arial"/>
              </a:rPr>
              <a:t>Sumber </a:t>
            </a:r>
            <a:r>
              <a:rPr sz="6000" b="1" spc="-5" dirty="0">
                <a:solidFill>
                  <a:srgbClr val="93DDDD"/>
                </a:solidFill>
                <a:latin typeface="Arial"/>
                <a:cs typeface="Arial"/>
              </a:rPr>
              <a:t>Hukum </a:t>
            </a:r>
            <a:r>
              <a:rPr sz="6000" b="1" spc="-130" dirty="0">
                <a:solidFill>
                  <a:srgbClr val="93DDDD"/>
                </a:solidFill>
                <a:latin typeface="Arial"/>
                <a:cs typeface="Arial"/>
              </a:rPr>
              <a:t>Subsider  </a:t>
            </a:r>
            <a:r>
              <a:rPr sz="6000" b="1" spc="130" dirty="0">
                <a:solidFill>
                  <a:srgbClr val="93DDDD"/>
                </a:solidFill>
                <a:latin typeface="Arial"/>
                <a:cs typeface="Arial"/>
              </a:rPr>
              <a:t>dalam </a:t>
            </a:r>
            <a:r>
              <a:rPr sz="6000" b="1" spc="-5" dirty="0">
                <a:solidFill>
                  <a:srgbClr val="93DDDD"/>
                </a:solidFill>
                <a:latin typeface="Arial"/>
                <a:cs typeface="Arial"/>
              </a:rPr>
              <a:t>Hukum  </a:t>
            </a:r>
            <a:r>
              <a:rPr sz="6000" b="1" spc="25" dirty="0">
                <a:solidFill>
                  <a:srgbClr val="93DDDD"/>
                </a:solidFill>
                <a:latin typeface="Arial"/>
                <a:cs typeface="Arial"/>
              </a:rPr>
              <a:t>Internasional</a:t>
            </a:r>
            <a:endParaRPr sz="6000">
              <a:latin typeface="Arial"/>
              <a:cs typeface="Arial"/>
            </a:endParaRPr>
          </a:p>
          <a:p>
            <a:pPr marL="653415" indent="-641350">
              <a:lnSpc>
                <a:spcPts val="7084"/>
              </a:lnSpc>
              <a:buAutoNum type="arabicPeriod"/>
              <a:tabLst>
                <a:tab pos="654050" algn="l"/>
              </a:tabLst>
            </a:pPr>
            <a:r>
              <a:rPr sz="6000" b="1" spc="-60" dirty="0">
                <a:solidFill>
                  <a:srgbClr val="93DDDD"/>
                </a:solidFill>
                <a:latin typeface="Arial"/>
                <a:cs typeface="Arial"/>
              </a:rPr>
              <a:t>Keputusan</a:t>
            </a:r>
            <a:r>
              <a:rPr sz="6000" b="1" spc="275" dirty="0">
                <a:solidFill>
                  <a:srgbClr val="93DDDD"/>
                </a:solidFill>
                <a:latin typeface="Arial"/>
                <a:cs typeface="Arial"/>
              </a:rPr>
              <a:t> </a:t>
            </a:r>
            <a:r>
              <a:rPr sz="6000" b="1" spc="390" dirty="0">
                <a:solidFill>
                  <a:srgbClr val="93DDDD"/>
                </a:solidFill>
                <a:latin typeface="Arial"/>
                <a:cs typeface="Arial"/>
              </a:rPr>
              <a:t>OI</a:t>
            </a:r>
            <a:endParaRPr sz="6000">
              <a:latin typeface="Arial"/>
              <a:cs typeface="Arial"/>
            </a:endParaRPr>
          </a:p>
          <a:p>
            <a:pPr marL="12700" marR="240029">
              <a:lnSpc>
                <a:spcPct val="102000"/>
              </a:lnSpc>
              <a:buAutoNum type="arabicPeriod"/>
              <a:tabLst>
                <a:tab pos="835660" algn="l"/>
              </a:tabLst>
            </a:pPr>
            <a:r>
              <a:rPr sz="6000" b="1" spc="110" dirty="0">
                <a:solidFill>
                  <a:srgbClr val="93DDDD"/>
                </a:solidFill>
                <a:latin typeface="Arial"/>
                <a:cs typeface="Arial"/>
              </a:rPr>
              <a:t>Pendapat </a:t>
            </a:r>
            <a:r>
              <a:rPr sz="6000" b="1" spc="135" dirty="0">
                <a:solidFill>
                  <a:srgbClr val="93DDDD"/>
                </a:solidFill>
                <a:latin typeface="Arial"/>
                <a:cs typeface="Arial"/>
              </a:rPr>
              <a:t>Para </a:t>
            </a:r>
            <a:r>
              <a:rPr sz="6000" b="1" spc="100" dirty="0">
                <a:solidFill>
                  <a:srgbClr val="93DDDD"/>
                </a:solidFill>
                <a:latin typeface="Arial"/>
                <a:cs typeface="Arial"/>
              </a:rPr>
              <a:t>Pakar  </a:t>
            </a:r>
            <a:r>
              <a:rPr sz="6000" b="1" spc="-5" dirty="0">
                <a:solidFill>
                  <a:srgbClr val="93DDDD"/>
                </a:solidFill>
                <a:latin typeface="Arial"/>
                <a:cs typeface="Arial"/>
              </a:rPr>
              <a:t>Hukum </a:t>
            </a:r>
            <a:r>
              <a:rPr sz="6000" b="1" spc="25" dirty="0">
                <a:solidFill>
                  <a:srgbClr val="93DDDD"/>
                </a:solidFill>
                <a:latin typeface="Arial"/>
                <a:cs typeface="Arial"/>
              </a:rPr>
              <a:t>Internasional  terkemuka</a:t>
            </a:r>
            <a:endParaRPr sz="6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20100"/>
              </a:lnSpc>
              <a:spcBef>
                <a:spcPts val="95"/>
              </a:spcBef>
            </a:pPr>
            <a:r>
              <a:rPr spc="65" dirty="0"/>
              <a:t>Hubungan </a:t>
            </a:r>
            <a:r>
              <a:rPr spc="210" dirty="0"/>
              <a:t>antara </a:t>
            </a:r>
            <a:r>
              <a:rPr spc="-125" dirty="0"/>
              <a:t>sumber  </a:t>
            </a:r>
            <a:r>
              <a:rPr spc="-120" dirty="0"/>
              <a:t>hukum </a:t>
            </a:r>
            <a:r>
              <a:rPr spc="30" dirty="0"/>
              <a:t>primer </a:t>
            </a:r>
            <a:r>
              <a:rPr spc="105" dirty="0"/>
              <a:t>dan </a:t>
            </a:r>
            <a:r>
              <a:rPr spc="-125" dirty="0"/>
              <a:t>sumber  </a:t>
            </a:r>
            <a:r>
              <a:rPr spc="-120" dirty="0"/>
              <a:t>hukum</a:t>
            </a:r>
            <a:r>
              <a:rPr spc="265" dirty="0"/>
              <a:t> </a:t>
            </a:r>
            <a:r>
              <a:rPr spc="-140" dirty="0"/>
              <a:t>subsider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5946" y="5444556"/>
            <a:ext cx="8651240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8300" marR="5080" indent="-356235">
              <a:lnSpc>
                <a:spcPct val="140000"/>
              </a:lnSpc>
              <a:spcBef>
                <a:spcPts val="95"/>
              </a:spcBef>
              <a:buChar char="•"/>
              <a:tabLst>
                <a:tab pos="368935" algn="l"/>
              </a:tabLst>
            </a:pPr>
            <a:r>
              <a:rPr sz="4000" spc="-45" dirty="0">
                <a:solidFill>
                  <a:srgbClr val="2A4B82"/>
                </a:solidFill>
                <a:latin typeface="Arial"/>
                <a:cs typeface="Arial"/>
              </a:rPr>
              <a:t>Sumber </a:t>
            </a:r>
            <a:r>
              <a:rPr sz="4000" spc="-30" dirty="0">
                <a:solidFill>
                  <a:srgbClr val="2A4B82"/>
                </a:solidFill>
                <a:latin typeface="Arial"/>
                <a:cs typeface="Arial"/>
              </a:rPr>
              <a:t>hukum </a:t>
            </a:r>
            <a:r>
              <a:rPr sz="4000" spc="70" dirty="0">
                <a:solidFill>
                  <a:srgbClr val="2A4B82"/>
                </a:solidFill>
                <a:latin typeface="Arial"/>
                <a:cs typeface="Arial"/>
              </a:rPr>
              <a:t>primer </a:t>
            </a:r>
            <a:r>
              <a:rPr sz="4000" spc="170" dirty="0">
                <a:solidFill>
                  <a:srgbClr val="2A4B82"/>
                </a:solidFill>
                <a:latin typeface="Arial"/>
                <a:cs typeface="Arial"/>
              </a:rPr>
              <a:t>dapat </a:t>
            </a:r>
            <a:r>
              <a:rPr sz="4000" spc="95" dirty="0">
                <a:solidFill>
                  <a:srgbClr val="2A4B82"/>
                </a:solidFill>
                <a:latin typeface="Arial"/>
                <a:cs typeface="Arial"/>
              </a:rPr>
              <a:t>berdiri  </a:t>
            </a:r>
            <a:r>
              <a:rPr sz="4000" spc="5" dirty="0">
                <a:solidFill>
                  <a:srgbClr val="2A4B82"/>
                </a:solidFill>
                <a:latin typeface="Arial"/>
                <a:cs typeface="Arial"/>
              </a:rPr>
              <a:t>sendiri </a:t>
            </a:r>
            <a:r>
              <a:rPr sz="4000" spc="135" dirty="0">
                <a:solidFill>
                  <a:srgbClr val="2A4B82"/>
                </a:solidFill>
                <a:latin typeface="Arial"/>
                <a:cs typeface="Arial"/>
              </a:rPr>
              <a:t>tanpa </a:t>
            </a:r>
            <a:r>
              <a:rPr sz="4000" spc="40" dirty="0">
                <a:solidFill>
                  <a:srgbClr val="2A4B82"/>
                </a:solidFill>
                <a:latin typeface="Arial"/>
                <a:cs typeface="Arial"/>
              </a:rPr>
              <a:t>kehadiran </a:t>
            </a:r>
            <a:r>
              <a:rPr sz="4000" spc="-50" dirty="0">
                <a:solidFill>
                  <a:srgbClr val="2A4B82"/>
                </a:solidFill>
                <a:latin typeface="Arial"/>
                <a:cs typeface="Arial"/>
              </a:rPr>
              <a:t>sumber  </a:t>
            </a:r>
            <a:r>
              <a:rPr sz="4000" spc="-30" dirty="0">
                <a:solidFill>
                  <a:srgbClr val="2A4B82"/>
                </a:solidFill>
                <a:latin typeface="Arial"/>
                <a:cs typeface="Arial"/>
              </a:rPr>
              <a:t>hukum</a:t>
            </a:r>
            <a:r>
              <a:rPr sz="4000" spc="145" dirty="0">
                <a:solidFill>
                  <a:srgbClr val="2A4B82"/>
                </a:solidFill>
                <a:latin typeface="Arial"/>
                <a:cs typeface="Arial"/>
              </a:rPr>
              <a:t> </a:t>
            </a:r>
            <a:r>
              <a:rPr sz="4000" spc="-45" dirty="0">
                <a:solidFill>
                  <a:srgbClr val="2A4B82"/>
                </a:solidFill>
                <a:latin typeface="Arial"/>
                <a:cs typeface="Arial"/>
              </a:rPr>
              <a:t>subsider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00147" y="6512976"/>
            <a:ext cx="7410450" cy="38976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5280" marR="5080" indent="-323215">
              <a:lnSpc>
                <a:spcPct val="141100"/>
              </a:lnSpc>
              <a:spcBef>
                <a:spcPts val="95"/>
              </a:spcBef>
              <a:buChar char="•"/>
              <a:tabLst>
                <a:tab pos="335915" algn="l"/>
              </a:tabLst>
            </a:pPr>
            <a:r>
              <a:rPr sz="3600" spc="-20" dirty="0">
                <a:solidFill>
                  <a:srgbClr val="2A4B82"/>
                </a:solidFill>
                <a:latin typeface="Arial"/>
                <a:cs typeface="Arial"/>
              </a:rPr>
              <a:t>Sumber </a:t>
            </a:r>
            <a:r>
              <a:rPr sz="3600" spc="35" dirty="0">
                <a:solidFill>
                  <a:srgbClr val="2A4B82"/>
                </a:solidFill>
                <a:latin typeface="Arial"/>
                <a:cs typeface="Arial"/>
              </a:rPr>
              <a:t>Hukum </a:t>
            </a:r>
            <a:r>
              <a:rPr sz="3600" spc="-25" dirty="0">
                <a:solidFill>
                  <a:srgbClr val="2A4B82"/>
                </a:solidFill>
                <a:latin typeface="Arial"/>
                <a:cs typeface="Arial"/>
              </a:rPr>
              <a:t>subsider  </a:t>
            </a:r>
            <a:r>
              <a:rPr sz="3600" spc="40" dirty="0">
                <a:solidFill>
                  <a:srgbClr val="2A4B82"/>
                </a:solidFill>
                <a:latin typeface="Arial"/>
                <a:cs typeface="Arial"/>
              </a:rPr>
              <a:t>melengkapi </a:t>
            </a:r>
            <a:r>
              <a:rPr sz="3600" spc="-25" dirty="0">
                <a:solidFill>
                  <a:srgbClr val="2A4B82"/>
                </a:solidFill>
                <a:latin typeface="Arial"/>
                <a:cs typeface="Arial"/>
              </a:rPr>
              <a:t>sumber </a:t>
            </a:r>
            <a:r>
              <a:rPr sz="3600" spc="-10" dirty="0">
                <a:solidFill>
                  <a:srgbClr val="2A4B82"/>
                </a:solidFill>
                <a:latin typeface="Arial"/>
                <a:cs typeface="Arial"/>
              </a:rPr>
              <a:t>hukum </a:t>
            </a:r>
            <a:r>
              <a:rPr sz="3600" spc="80" dirty="0">
                <a:solidFill>
                  <a:srgbClr val="2A4B82"/>
                </a:solidFill>
                <a:latin typeface="Arial"/>
                <a:cs typeface="Arial"/>
              </a:rPr>
              <a:t>primer  </a:t>
            </a:r>
            <a:r>
              <a:rPr sz="3600" spc="15" dirty="0">
                <a:solidFill>
                  <a:srgbClr val="2A4B82"/>
                </a:solidFill>
                <a:latin typeface="Arial"/>
                <a:cs typeface="Arial"/>
              </a:rPr>
              <a:t>sehingga </a:t>
            </a:r>
            <a:r>
              <a:rPr sz="3600" spc="140" dirty="0">
                <a:solidFill>
                  <a:srgbClr val="2A4B82"/>
                </a:solidFill>
                <a:latin typeface="Arial"/>
                <a:cs typeface="Arial"/>
              </a:rPr>
              <a:t>tidak </a:t>
            </a:r>
            <a:r>
              <a:rPr sz="3600" spc="170" dirty="0">
                <a:solidFill>
                  <a:srgbClr val="2A4B82"/>
                </a:solidFill>
                <a:latin typeface="Arial"/>
                <a:cs typeface="Arial"/>
              </a:rPr>
              <a:t>dapat </a:t>
            </a:r>
            <a:r>
              <a:rPr sz="3600" spc="95" dirty="0">
                <a:solidFill>
                  <a:srgbClr val="2A4B82"/>
                </a:solidFill>
                <a:latin typeface="Arial"/>
                <a:cs typeface="Arial"/>
              </a:rPr>
              <a:t>berdiri  </a:t>
            </a:r>
            <a:r>
              <a:rPr sz="3600" spc="15" dirty="0">
                <a:solidFill>
                  <a:srgbClr val="2A4B82"/>
                </a:solidFill>
                <a:latin typeface="Arial"/>
                <a:cs typeface="Arial"/>
              </a:rPr>
              <a:t>sendiri </a:t>
            </a:r>
            <a:r>
              <a:rPr sz="3600" spc="140" dirty="0">
                <a:solidFill>
                  <a:srgbClr val="2A4B82"/>
                </a:solidFill>
                <a:latin typeface="Arial"/>
                <a:cs typeface="Arial"/>
              </a:rPr>
              <a:t>tanpa </a:t>
            </a:r>
            <a:r>
              <a:rPr sz="3600" spc="50" dirty="0">
                <a:solidFill>
                  <a:srgbClr val="2A4B82"/>
                </a:solidFill>
                <a:latin typeface="Arial"/>
                <a:cs typeface="Arial"/>
              </a:rPr>
              <a:t>kehadiran </a:t>
            </a:r>
            <a:r>
              <a:rPr sz="3600" spc="-25" dirty="0">
                <a:solidFill>
                  <a:srgbClr val="2A4B82"/>
                </a:solidFill>
                <a:latin typeface="Arial"/>
                <a:cs typeface="Arial"/>
              </a:rPr>
              <a:t>sumber  </a:t>
            </a:r>
            <a:r>
              <a:rPr sz="3600" spc="-10" dirty="0">
                <a:solidFill>
                  <a:srgbClr val="2A4B82"/>
                </a:solidFill>
                <a:latin typeface="Arial"/>
                <a:cs typeface="Arial"/>
              </a:rPr>
              <a:t>hukum</a:t>
            </a:r>
            <a:r>
              <a:rPr sz="3600" spc="140" dirty="0">
                <a:solidFill>
                  <a:srgbClr val="2A4B82"/>
                </a:solidFill>
                <a:latin typeface="Arial"/>
                <a:cs typeface="Arial"/>
              </a:rPr>
              <a:t> </a:t>
            </a:r>
            <a:r>
              <a:rPr sz="3600" spc="80" dirty="0">
                <a:solidFill>
                  <a:srgbClr val="2A4B82"/>
                </a:solidFill>
                <a:latin typeface="Arial"/>
                <a:cs typeface="Arial"/>
              </a:rPr>
              <a:t>primer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597440" cy="1878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551811" y="390594"/>
            <a:ext cx="2076663" cy="1276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138649" y="0"/>
            <a:ext cx="3837967" cy="16668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94240" y="0"/>
            <a:ext cx="5357739" cy="18323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63" y="10286979"/>
                </a:moveTo>
                <a:lnTo>
                  <a:pt x="0" y="10286979"/>
                </a:lnTo>
                <a:lnTo>
                  <a:pt x="0" y="0"/>
                </a:lnTo>
                <a:lnTo>
                  <a:pt x="18287963" y="0"/>
                </a:lnTo>
                <a:lnTo>
                  <a:pt x="18287963" y="10286979"/>
                </a:lnTo>
                <a:close/>
              </a:path>
            </a:pathLst>
          </a:custGeom>
          <a:solidFill>
            <a:srgbClr val="2A4B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9332" y="100348"/>
            <a:ext cx="8721725" cy="1176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50" spc="215" dirty="0">
                <a:solidFill>
                  <a:srgbClr val="FFFFFF"/>
                </a:solidFill>
              </a:rPr>
              <a:t>Dalam </a:t>
            </a:r>
            <a:r>
              <a:rPr sz="7550" spc="114" dirty="0">
                <a:solidFill>
                  <a:srgbClr val="FFFFFF"/>
                </a:solidFill>
              </a:rPr>
              <a:t>Arti</a:t>
            </a:r>
            <a:r>
              <a:rPr sz="7550" spc="430" dirty="0">
                <a:solidFill>
                  <a:srgbClr val="FFFFFF"/>
                </a:solidFill>
              </a:rPr>
              <a:t> </a:t>
            </a:r>
            <a:r>
              <a:rPr sz="7550" spc="285" dirty="0">
                <a:solidFill>
                  <a:srgbClr val="FFFFFF"/>
                </a:solidFill>
              </a:rPr>
              <a:t>Materil</a:t>
            </a:r>
            <a:endParaRPr sz="7550"/>
          </a:p>
        </p:txBody>
      </p:sp>
      <p:sp>
        <p:nvSpPr>
          <p:cNvPr id="4" name="object 4"/>
          <p:cNvSpPr txBox="1"/>
          <p:nvPr/>
        </p:nvSpPr>
        <p:spPr>
          <a:xfrm>
            <a:off x="749332" y="1787382"/>
            <a:ext cx="11522710" cy="58858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spc="-25" dirty="0">
                <a:solidFill>
                  <a:srgbClr val="93DDDD"/>
                </a:solidFill>
                <a:latin typeface="Arial"/>
                <a:cs typeface="Arial"/>
              </a:rPr>
              <a:t>SUMBER </a:t>
            </a:r>
            <a:r>
              <a:rPr sz="2400" spc="110" dirty="0">
                <a:solidFill>
                  <a:srgbClr val="93DDDD"/>
                </a:solidFill>
                <a:latin typeface="Arial"/>
                <a:cs typeface="Arial"/>
              </a:rPr>
              <a:t>HUKUM</a:t>
            </a:r>
            <a:r>
              <a:rPr sz="2400" spc="220" dirty="0">
                <a:solidFill>
                  <a:srgbClr val="93DDDD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93DDDD"/>
                </a:solidFill>
                <a:latin typeface="Arial"/>
                <a:cs typeface="Arial"/>
              </a:rPr>
              <a:t>MATERIIL: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00">
              <a:latin typeface="Arial"/>
              <a:cs typeface="Arial"/>
            </a:endParaRPr>
          </a:p>
          <a:p>
            <a:pPr marL="481330" indent="-193675">
              <a:lnSpc>
                <a:spcPct val="100000"/>
              </a:lnSpc>
              <a:buChar char="•"/>
              <a:tabLst>
                <a:tab pos="481965" algn="l"/>
              </a:tabLst>
            </a:pPr>
            <a:r>
              <a:rPr sz="2150" spc="-25" dirty="0">
                <a:solidFill>
                  <a:srgbClr val="93DDDD"/>
                </a:solidFill>
                <a:latin typeface="Arial"/>
                <a:cs typeface="Arial"/>
              </a:rPr>
              <a:t>SUMBER </a:t>
            </a:r>
            <a:r>
              <a:rPr sz="2150" spc="95" dirty="0">
                <a:solidFill>
                  <a:srgbClr val="93DDDD"/>
                </a:solidFill>
                <a:latin typeface="Arial"/>
                <a:cs typeface="Arial"/>
              </a:rPr>
              <a:t>HUKUM </a:t>
            </a:r>
            <a:r>
              <a:rPr sz="2150" spc="40" dirty="0">
                <a:solidFill>
                  <a:srgbClr val="93DDDD"/>
                </a:solidFill>
                <a:latin typeface="Arial"/>
                <a:cs typeface="Arial"/>
              </a:rPr>
              <a:t>YANG </a:t>
            </a:r>
            <a:r>
              <a:rPr sz="2150" spc="60" dirty="0">
                <a:solidFill>
                  <a:srgbClr val="93DDDD"/>
                </a:solidFill>
                <a:latin typeface="Arial"/>
                <a:cs typeface="Arial"/>
              </a:rPr>
              <a:t>DILIHAT </a:t>
            </a:r>
            <a:r>
              <a:rPr sz="2150" spc="5" dirty="0">
                <a:solidFill>
                  <a:srgbClr val="93DDDD"/>
                </a:solidFill>
                <a:latin typeface="Arial"/>
                <a:cs typeface="Arial"/>
              </a:rPr>
              <a:t>DARI </a:t>
            </a:r>
            <a:r>
              <a:rPr sz="2150" spc="-45" dirty="0">
                <a:solidFill>
                  <a:srgbClr val="93DDDD"/>
                </a:solidFill>
                <a:latin typeface="Arial"/>
                <a:cs typeface="Arial"/>
              </a:rPr>
              <a:t>SEGI</a:t>
            </a:r>
            <a:r>
              <a:rPr sz="2150" spc="330" dirty="0">
                <a:solidFill>
                  <a:srgbClr val="93DDDD"/>
                </a:solidFill>
                <a:latin typeface="Arial"/>
                <a:cs typeface="Arial"/>
              </a:rPr>
              <a:t> </a:t>
            </a:r>
            <a:r>
              <a:rPr sz="2150" spc="25" dirty="0">
                <a:solidFill>
                  <a:srgbClr val="93DDDD"/>
                </a:solidFill>
                <a:latin typeface="Arial"/>
                <a:cs typeface="Arial"/>
              </a:rPr>
              <a:t>ISINYA</a:t>
            </a:r>
            <a:endParaRPr sz="2150">
              <a:latin typeface="Arial"/>
              <a:cs typeface="Arial"/>
            </a:endParaRPr>
          </a:p>
          <a:p>
            <a:pPr marL="481330" indent="-193675">
              <a:lnSpc>
                <a:spcPct val="100000"/>
              </a:lnSpc>
              <a:spcBef>
                <a:spcPts val="1720"/>
              </a:spcBef>
              <a:buChar char="•"/>
              <a:tabLst>
                <a:tab pos="481965" algn="l"/>
              </a:tabLst>
            </a:pPr>
            <a:r>
              <a:rPr sz="2150" spc="-25" dirty="0">
                <a:solidFill>
                  <a:srgbClr val="93DDDD"/>
                </a:solidFill>
                <a:latin typeface="Arial"/>
                <a:cs typeface="Arial"/>
              </a:rPr>
              <a:t>SUMBER </a:t>
            </a:r>
            <a:r>
              <a:rPr sz="2150" spc="35" dirty="0">
                <a:solidFill>
                  <a:srgbClr val="93DDDD"/>
                </a:solidFill>
                <a:latin typeface="Arial"/>
                <a:cs typeface="Arial"/>
              </a:rPr>
              <a:t>MATERIAL </a:t>
            </a:r>
            <a:r>
              <a:rPr sz="2150" spc="90" dirty="0">
                <a:solidFill>
                  <a:srgbClr val="93DDDD"/>
                </a:solidFill>
                <a:latin typeface="Arial"/>
                <a:cs typeface="Arial"/>
              </a:rPr>
              <a:t>ADALAH </a:t>
            </a:r>
            <a:r>
              <a:rPr sz="2150" spc="-25" dirty="0">
                <a:solidFill>
                  <a:srgbClr val="93DDDD"/>
                </a:solidFill>
                <a:latin typeface="Arial"/>
                <a:cs typeface="Arial"/>
              </a:rPr>
              <a:t>SUMBER </a:t>
            </a:r>
            <a:r>
              <a:rPr sz="2150" spc="10" dirty="0">
                <a:solidFill>
                  <a:srgbClr val="93DDDD"/>
                </a:solidFill>
                <a:latin typeface="Arial"/>
                <a:cs typeface="Arial"/>
              </a:rPr>
              <a:t>MATERI </a:t>
            </a:r>
            <a:r>
              <a:rPr sz="2150" spc="5" dirty="0">
                <a:solidFill>
                  <a:srgbClr val="93DDDD"/>
                </a:solidFill>
                <a:latin typeface="Arial"/>
                <a:cs typeface="Arial"/>
              </a:rPr>
              <a:t>DARI </a:t>
            </a:r>
            <a:r>
              <a:rPr sz="2150" spc="-45" dirty="0">
                <a:solidFill>
                  <a:srgbClr val="93DDDD"/>
                </a:solidFill>
                <a:latin typeface="Arial"/>
                <a:cs typeface="Arial"/>
              </a:rPr>
              <a:t>SUATU </a:t>
            </a:r>
            <a:r>
              <a:rPr sz="2150" spc="5" dirty="0">
                <a:solidFill>
                  <a:srgbClr val="93DDDD"/>
                </a:solidFill>
                <a:latin typeface="Arial"/>
                <a:cs typeface="Arial"/>
              </a:rPr>
              <a:t>PRODUK</a:t>
            </a:r>
            <a:r>
              <a:rPr sz="2150" spc="35" dirty="0">
                <a:solidFill>
                  <a:srgbClr val="93DDDD"/>
                </a:solidFill>
                <a:latin typeface="Arial"/>
                <a:cs typeface="Arial"/>
              </a:rPr>
              <a:t> </a:t>
            </a:r>
            <a:r>
              <a:rPr sz="2150" spc="40" dirty="0">
                <a:solidFill>
                  <a:srgbClr val="93DDDD"/>
                </a:solidFill>
                <a:latin typeface="Arial"/>
                <a:cs typeface="Arial"/>
              </a:rPr>
              <a:t>HUKUM.</a:t>
            </a:r>
            <a:endParaRPr sz="2150">
              <a:latin typeface="Arial"/>
              <a:cs typeface="Arial"/>
            </a:endParaRPr>
          </a:p>
          <a:p>
            <a:pPr marL="481330" marR="278130" indent="-193675">
              <a:lnSpc>
                <a:spcPct val="166700"/>
              </a:lnSpc>
              <a:buChar char="•"/>
              <a:tabLst>
                <a:tab pos="481965" algn="l"/>
              </a:tabLst>
            </a:pPr>
            <a:r>
              <a:rPr sz="2150" spc="30" dirty="0">
                <a:solidFill>
                  <a:srgbClr val="93DDDD"/>
                </a:solidFill>
                <a:latin typeface="Arial"/>
                <a:cs typeface="Arial"/>
              </a:rPr>
              <a:t>MATERINYA DIPEROLEH </a:t>
            </a:r>
            <a:r>
              <a:rPr sz="2150" spc="5" dirty="0">
                <a:solidFill>
                  <a:srgbClr val="93DDDD"/>
                </a:solidFill>
                <a:latin typeface="Arial"/>
                <a:cs typeface="Arial"/>
              </a:rPr>
              <a:t>DARI </a:t>
            </a:r>
            <a:r>
              <a:rPr sz="2150" spc="-25" dirty="0">
                <a:solidFill>
                  <a:srgbClr val="93DDDD"/>
                </a:solidFill>
                <a:latin typeface="Arial"/>
                <a:cs typeface="Arial"/>
              </a:rPr>
              <a:t>PRAKTEK </a:t>
            </a:r>
            <a:r>
              <a:rPr sz="2150" spc="20" dirty="0">
                <a:solidFill>
                  <a:srgbClr val="93DDDD"/>
                </a:solidFill>
                <a:latin typeface="Arial"/>
                <a:cs typeface="Arial"/>
              </a:rPr>
              <a:t>NEGARA-NEGARA, </a:t>
            </a:r>
            <a:r>
              <a:rPr sz="2150" spc="40" dirty="0">
                <a:solidFill>
                  <a:srgbClr val="93DDDD"/>
                </a:solidFill>
                <a:latin typeface="Arial"/>
                <a:cs typeface="Arial"/>
              </a:rPr>
              <a:t>YANG </a:t>
            </a:r>
            <a:r>
              <a:rPr sz="2150" spc="30" dirty="0">
                <a:solidFill>
                  <a:srgbClr val="93DDDD"/>
                </a:solidFill>
                <a:latin typeface="Arial"/>
                <a:cs typeface="Arial"/>
              </a:rPr>
              <a:t>MERUPAKAN  </a:t>
            </a:r>
            <a:r>
              <a:rPr sz="2150" spc="-25" dirty="0">
                <a:solidFill>
                  <a:srgbClr val="93DDDD"/>
                </a:solidFill>
                <a:latin typeface="Arial"/>
                <a:cs typeface="Arial"/>
              </a:rPr>
              <a:t>SUMBER </a:t>
            </a:r>
            <a:r>
              <a:rPr sz="2150" spc="35" dirty="0">
                <a:solidFill>
                  <a:srgbClr val="93DDDD"/>
                </a:solidFill>
                <a:latin typeface="Arial"/>
                <a:cs typeface="Arial"/>
              </a:rPr>
              <a:t>MATERIAL </a:t>
            </a:r>
            <a:r>
              <a:rPr sz="2150" spc="5" dirty="0">
                <a:solidFill>
                  <a:srgbClr val="93DDDD"/>
                </a:solidFill>
                <a:latin typeface="Arial"/>
                <a:cs typeface="Arial"/>
              </a:rPr>
              <a:t>DARI</a:t>
            </a:r>
            <a:r>
              <a:rPr sz="2150" spc="240" dirty="0">
                <a:solidFill>
                  <a:srgbClr val="93DDDD"/>
                </a:solidFill>
                <a:latin typeface="Arial"/>
                <a:cs typeface="Arial"/>
              </a:rPr>
              <a:t> </a:t>
            </a:r>
            <a:r>
              <a:rPr sz="2150" spc="35" dirty="0">
                <a:solidFill>
                  <a:srgbClr val="93DDDD"/>
                </a:solidFill>
                <a:latin typeface="Arial"/>
                <a:cs typeface="Arial"/>
              </a:rPr>
              <a:t>KEBIASAAN</a:t>
            </a:r>
            <a:endParaRPr sz="2150">
              <a:latin typeface="Arial"/>
              <a:cs typeface="Arial"/>
            </a:endParaRPr>
          </a:p>
          <a:p>
            <a:pPr marL="481330" marR="1278890" indent="-193675">
              <a:lnSpc>
                <a:spcPct val="166700"/>
              </a:lnSpc>
              <a:buChar char="•"/>
              <a:tabLst>
                <a:tab pos="481965" algn="l"/>
              </a:tabLst>
            </a:pPr>
            <a:r>
              <a:rPr sz="2150" spc="-25" dirty="0">
                <a:solidFill>
                  <a:srgbClr val="93DDDD"/>
                </a:solidFill>
                <a:latin typeface="Arial"/>
                <a:cs typeface="Arial"/>
              </a:rPr>
              <a:t>PRAKTEK </a:t>
            </a:r>
            <a:r>
              <a:rPr sz="2150" spc="35" dirty="0">
                <a:solidFill>
                  <a:srgbClr val="93DDDD"/>
                </a:solidFill>
                <a:latin typeface="Arial"/>
                <a:cs typeface="Arial"/>
              </a:rPr>
              <a:t>NEGARA-NEGARA </a:t>
            </a:r>
            <a:r>
              <a:rPr sz="2150" spc="30" dirty="0">
                <a:solidFill>
                  <a:srgbClr val="93DDDD"/>
                </a:solidFill>
                <a:latin typeface="Arial"/>
                <a:cs typeface="Arial"/>
              </a:rPr>
              <a:t>MERUPAKAN </a:t>
            </a:r>
            <a:r>
              <a:rPr sz="2150" spc="-25" dirty="0">
                <a:solidFill>
                  <a:srgbClr val="93DDDD"/>
                </a:solidFill>
                <a:latin typeface="Arial"/>
                <a:cs typeface="Arial"/>
              </a:rPr>
              <a:t>RAW </a:t>
            </a:r>
            <a:r>
              <a:rPr sz="2150" spc="35" dirty="0">
                <a:solidFill>
                  <a:srgbClr val="93DDDD"/>
                </a:solidFill>
                <a:latin typeface="Arial"/>
                <a:cs typeface="Arial"/>
              </a:rPr>
              <a:t>MATERIAL </a:t>
            </a:r>
            <a:r>
              <a:rPr sz="2150" spc="5" dirty="0">
                <a:solidFill>
                  <a:srgbClr val="93DDDD"/>
                </a:solidFill>
                <a:latin typeface="Arial"/>
                <a:cs typeface="Arial"/>
              </a:rPr>
              <a:t>DARI </a:t>
            </a:r>
            <a:r>
              <a:rPr sz="2150" spc="95" dirty="0">
                <a:solidFill>
                  <a:srgbClr val="93DDDD"/>
                </a:solidFill>
                <a:latin typeface="Arial"/>
                <a:cs typeface="Arial"/>
              </a:rPr>
              <a:t>HUKUM  </a:t>
            </a:r>
            <a:r>
              <a:rPr sz="2150" spc="10" dirty="0">
                <a:solidFill>
                  <a:srgbClr val="93DDDD"/>
                </a:solidFill>
                <a:latin typeface="Arial"/>
                <a:cs typeface="Arial"/>
              </a:rPr>
              <a:t>KEBIASAAN.</a:t>
            </a:r>
            <a:endParaRPr sz="2150">
              <a:latin typeface="Arial"/>
              <a:cs typeface="Arial"/>
            </a:endParaRPr>
          </a:p>
          <a:p>
            <a:pPr marL="481330" marR="5080" indent="-193675">
              <a:lnSpc>
                <a:spcPct val="166700"/>
              </a:lnSpc>
              <a:buChar char="•"/>
              <a:tabLst>
                <a:tab pos="481965" algn="l"/>
              </a:tabLst>
            </a:pPr>
            <a:r>
              <a:rPr sz="2150" spc="40" dirty="0">
                <a:solidFill>
                  <a:srgbClr val="93DDDD"/>
                </a:solidFill>
                <a:latin typeface="Arial"/>
                <a:cs typeface="Arial"/>
              </a:rPr>
              <a:t>PENGETAHUAN </a:t>
            </a:r>
            <a:r>
              <a:rPr sz="2150" spc="45" dirty="0">
                <a:solidFill>
                  <a:srgbClr val="93DDDD"/>
                </a:solidFill>
                <a:latin typeface="Arial"/>
                <a:cs typeface="Arial"/>
              </a:rPr>
              <a:t>TENTANG </a:t>
            </a:r>
            <a:r>
              <a:rPr sz="2150" spc="-25" dirty="0">
                <a:solidFill>
                  <a:srgbClr val="93DDDD"/>
                </a:solidFill>
                <a:latin typeface="Arial"/>
                <a:cs typeface="Arial"/>
              </a:rPr>
              <a:t>SUMBER </a:t>
            </a:r>
            <a:r>
              <a:rPr sz="2150" spc="95" dirty="0">
                <a:solidFill>
                  <a:srgbClr val="93DDDD"/>
                </a:solidFill>
                <a:latin typeface="Arial"/>
                <a:cs typeface="Arial"/>
              </a:rPr>
              <a:t>HUKUM </a:t>
            </a:r>
            <a:r>
              <a:rPr sz="2150" spc="80" dirty="0">
                <a:solidFill>
                  <a:srgbClr val="93DDDD"/>
                </a:solidFill>
                <a:latin typeface="Arial"/>
                <a:cs typeface="Arial"/>
              </a:rPr>
              <a:t>INTERNASIONAL </a:t>
            </a:r>
            <a:r>
              <a:rPr sz="2150" spc="110" dirty="0">
                <a:solidFill>
                  <a:srgbClr val="93DDDD"/>
                </a:solidFill>
                <a:latin typeface="Arial"/>
                <a:cs typeface="Arial"/>
              </a:rPr>
              <a:t>DALAM </a:t>
            </a:r>
            <a:r>
              <a:rPr sz="2150" spc="-10" dirty="0">
                <a:solidFill>
                  <a:srgbClr val="93DDDD"/>
                </a:solidFill>
                <a:latin typeface="Arial"/>
                <a:cs typeface="Arial"/>
              </a:rPr>
              <a:t>ARTI  </a:t>
            </a:r>
            <a:r>
              <a:rPr sz="2150" spc="35" dirty="0">
                <a:solidFill>
                  <a:srgbClr val="93DDDD"/>
                </a:solidFill>
                <a:latin typeface="Arial"/>
                <a:cs typeface="Arial"/>
              </a:rPr>
              <a:t>MATERIAL </a:t>
            </a:r>
            <a:r>
              <a:rPr sz="2150" spc="120" dirty="0">
                <a:solidFill>
                  <a:srgbClr val="93DDDD"/>
                </a:solidFill>
                <a:latin typeface="Arial"/>
                <a:cs typeface="Arial"/>
              </a:rPr>
              <a:t>AKAN </a:t>
            </a:r>
            <a:r>
              <a:rPr sz="2150" spc="65" dirty="0">
                <a:solidFill>
                  <a:srgbClr val="93DDDD"/>
                </a:solidFill>
                <a:latin typeface="Arial"/>
                <a:cs typeface="Arial"/>
              </a:rPr>
              <a:t>MEMBERIKAN </a:t>
            </a:r>
            <a:r>
              <a:rPr sz="2150" spc="105" dirty="0">
                <a:solidFill>
                  <a:srgbClr val="93DDDD"/>
                </a:solidFill>
                <a:latin typeface="Arial"/>
                <a:cs typeface="Arial"/>
              </a:rPr>
              <a:t>PEMAHAMAN </a:t>
            </a:r>
            <a:r>
              <a:rPr sz="2150" spc="100" dirty="0">
                <a:solidFill>
                  <a:srgbClr val="93DDDD"/>
                </a:solidFill>
                <a:latin typeface="Arial"/>
                <a:cs typeface="Arial"/>
              </a:rPr>
              <a:t>MENGENAI </a:t>
            </a:r>
            <a:r>
              <a:rPr sz="2150" spc="-25" dirty="0">
                <a:solidFill>
                  <a:srgbClr val="93DDDD"/>
                </a:solidFill>
                <a:latin typeface="Arial"/>
                <a:cs typeface="Arial"/>
              </a:rPr>
              <a:t>SUMBER </a:t>
            </a:r>
            <a:r>
              <a:rPr sz="2150" spc="10" dirty="0">
                <a:solidFill>
                  <a:srgbClr val="93DDDD"/>
                </a:solidFill>
                <a:latin typeface="Arial"/>
                <a:cs typeface="Arial"/>
              </a:rPr>
              <a:t>MATERI </a:t>
            </a:r>
            <a:r>
              <a:rPr sz="2150" spc="5" dirty="0">
                <a:solidFill>
                  <a:srgbClr val="93DDDD"/>
                </a:solidFill>
                <a:latin typeface="Arial"/>
                <a:cs typeface="Arial"/>
              </a:rPr>
              <a:t>DARI  </a:t>
            </a:r>
            <a:r>
              <a:rPr sz="2150" spc="-45" dirty="0">
                <a:solidFill>
                  <a:srgbClr val="93DDDD"/>
                </a:solidFill>
                <a:latin typeface="Arial"/>
                <a:cs typeface="Arial"/>
              </a:rPr>
              <a:t>SUATU </a:t>
            </a:r>
            <a:r>
              <a:rPr sz="2150" spc="5" dirty="0">
                <a:solidFill>
                  <a:srgbClr val="93DDDD"/>
                </a:solidFill>
                <a:latin typeface="Arial"/>
                <a:cs typeface="Arial"/>
              </a:rPr>
              <a:t>PRODUK </a:t>
            </a:r>
            <a:r>
              <a:rPr sz="2150" spc="95" dirty="0">
                <a:solidFill>
                  <a:srgbClr val="93DDDD"/>
                </a:solidFill>
                <a:latin typeface="Arial"/>
                <a:cs typeface="Arial"/>
              </a:rPr>
              <a:t>HUKUM</a:t>
            </a:r>
            <a:r>
              <a:rPr sz="2150" spc="290" dirty="0">
                <a:solidFill>
                  <a:srgbClr val="93DDDD"/>
                </a:solidFill>
                <a:latin typeface="Arial"/>
                <a:cs typeface="Arial"/>
              </a:rPr>
              <a:t> </a:t>
            </a:r>
            <a:r>
              <a:rPr sz="2150" spc="60" dirty="0">
                <a:solidFill>
                  <a:srgbClr val="93DDDD"/>
                </a:solidFill>
                <a:latin typeface="Arial"/>
                <a:cs typeface="Arial"/>
              </a:rPr>
              <a:t>INTERNASIONAL.</a:t>
            </a:r>
            <a:endParaRPr sz="21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6427" y="9734241"/>
            <a:ext cx="9899650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00" dirty="0">
                <a:solidFill>
                  <a:srgbClr val="93DDDD"/>
                </a:solidFill>
                <a:latin typeface="Arial"/>
                <a:cs typeface="Arial"/>
              </a:rPr>
              <a:t>THERESIA </a:t>
            </a:r>
            <a:r>
              <a:rPr sz="1700" spc="10" dirty="0">
                <a:solidFill>
                  <a:srgbClr val="93DDDD"/>
                </a:solidFill>
                <a:latin typeface="Arial"/>
                <a:cs typeface="Arial"/>
              </a:rPr>
              <a:t>NGUTRA, </a:t>
            </a:r>
            <a:r>
              <a:rPr sz="1700" spc="70" dirty="0">
                <a:solidFill>
                  <a:srgbClr val="93DDDD"/>
                </a:solidFill>
                <a:latin typeface="Arial"/>
                <a:cs typeface="Arial"/>
              </a:rPr>
              <a:t>"HUKUM </a:t>
            </a:r>
            <a:r>
              <a:rPr sz="1700" spc="105" dirty="0">
                <a:solidFill>
                  <a:srgbClr val="93DDDD"/>
                </a:solidFill>
                <a:latin typeface="Arial"/>
                <a:cs typeface="Arial"/>
              </a:rPr>
              <a:t>DAN </a:t>
            </a:r>
            <a:r>
              <a:rPr sz="1700" spc="-10" dirty="0">
                <a:solidFill>
                  <a:srgbClr val="93DDDD"/>
                </a:solidFill>
                <a:latin typeface="Arial"/>
                <a:cs typeface="Arial"/>
              </a:rPr>
              <a:t>SUMBER-SUMBER </a:t>
            </a:r>
            <a:r>
              <a:rPr sz="1700" spc="45" dirty="0">
                <a:solidFill>
                  <a:srgbClr val="93DDDD"/>
                </a:solidFill>
                <a:latin typeface="Arial"/>
                <a:cs typeface="Arial"/>
              </a:rPr>
              <a:t>HUKUM", </a:t>
            </a:r>
            <a:r>
              <a:rPr sz="1700" dirty="0">
                <a:solidFill>
                  <a:srgbClr val="93DDDD"/>
                </a:solidFill>
                <a:latin typeface="Arial"/>
                <a:cs typeface="Arial"/>
              </a:rPr>
              <a:t>Jurnal </a:t>
            </a:r>
            <a:r>
              <a:rPr sz="1700" spc="-5" dirty="0">
                <a:solidFill>
                  <a:srgbClr val="93DDDD"/>
                </a:solidFill>
                <a:latin typeface="Arial"/>
                <a:cs typeface="Arial"/>
              </a:rPr>
              <a:t>Supremasi </a:t>
            </a:r>
            <a:r>
              <a:rPr sz="1700" spc="-290" dirty="0">
                <a:solidFill>
                  <a:srgbClr val="93DDDD"/>
                </a:solidFill>
                <a:latin typeface="Arial"/>
                <a:cs typeface="Arial"/>
              </a:rPr>
              <a:t>11, </a:t>
            </a:r>
            <a:r>
              <a:rPr sz="1700" spc="-55" dirty="0">
                <a:solidFill>
                  <a:srgbClr val="93DDDD"/>
                </a:solidFill>
                <a:latin typeface="Arial"/>
                <a:cs typeface="Arial"/>
              </a:rPr>
              <a:t>no.</a:t>
            </a:r>
            <a:r>
              <a:rPr sz="1700" spc="265" dirty="0">
                <a:solidFill>
                  <a:srgbClr val="93DDDD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93DDDD"/>
                </a:solidFill>
                <a:latin typeface="Arial"/>
                <a:cs typeface="Arial"/>
              </a:rPr>
              <a:t>2, </a:t>
            </a:r>
            <a:r>
              <a:rPr sz="1700" spc="-85" dirty="0">
                <a:solidFill>
                  <a:srgbClr val="93DDDD"/>
                </a:solidFill>
                <a:latin typeface="Arial"/>
                <a:cs typeface="Arial"/>
              </a:rPr>
              <a:t>2016.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413420" y="0"/>
            <a:ext cx="3874770" cy="10287000"/>
            <a:chOff x="14413420" y="0"/>
            <a:chExt cx="3874770" cy="10287000"/>
          </a:xfrm>
        </p:grpSpPr>
        <p:sp>
          <p:nvSpPr>
            <p:cNvPr id="7" name="object 7"/>
            <p:cNvSpPr/>
            <p:nvPr/>
          </p:nvSpPr>
          <p:spPr>
            <a:xfrm>
              <a:off x="14413420" y="0"/>
              <a:ext cx="3874541" cy="41976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470670" y="5684213"/>
              <a:ext cx="3817292" cy="46027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470675" y="2314423"/>
              <a:ext cx="3817287" cy="520736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63" y="10286979"/>
                </a:moveTo>
                <a:lnTo>
                  <a:pt x="0" y="10286979"/>
                </a:lnTo>
                <a:lnTo>
                  <a:pt x="0" y="0"/>
                </a:lnTo>
                <a:lnTo>
                  <a:pt x="18287963" y="0"/>
                </a:lnTo>
                <a:lnTo>
                  <a:pt x="18287963" y="10286979"/>
                </a:lnTo>
                <a:close/>
              </a:path>
            </a:pathLst>
          </a:custGeom>
          <a:solidFill>
            <a:srgbClr val="93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97802" y="3086093"/>
            <a:ext cx="5131814" cy="4114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1187" y="552170"/>
            <a:ext cx="8425815" cy="102996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6550" spc="210" dirty="0">
                <a:solidFill>
                  <a:srgbClr val="31346E"/>
                </a:solidFill>
              </a:rPr>
              <a:t>Dalam </a:t>
            </a:r>
            <a:r>
              <a:rPr sz="6550" spc="254" dirty="0">
                <a:solidFill>
                  <a:srgbClr val="31346E"/>
                </a:solidFill>
              </a:rPr>
              <a:t>arti</a:t>
            </a:r>
            <a:r>
              <a:rPr sz="6550" spc="375" dirty="0">
                <a:solidFill>
                  <a:srgbClr val="31346E"/>
                </a:solidFill>
              </a:rPr>
              <a:t> </a:t>
            </a:r>
            <a:r>
              <a:rPr sz="6550" spc="-250" dirty="0">
                <a:solidFill>
                  <a:srgbClr val="31346E"/>
                </a:solidFill>
              </a:rPr>
              <a:t>sosiologis</a:t>
            </a:r>
            <a:endParaRPr sz="6550"/>
          </a:p>
        </p:txBody>
      </p:sp>
      <p:sp>
        <p:nvSpPr>
          <p:cNvPr id="5" name="object 5"/>
          <p:cNvSpPr txBox="1"/>
          <p:nvPr/>
        </p:nvSpPr>
        <p:spPr>
          <a:xfrm>
            <a:off x="11599536" y="2067893"/>
            <a:ext cx="1976120" cy="4851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000" spc="5" dirty="0">
                <a:latin typeface="Arial"/>
                <a:cs typeface="Arial"/>
              </a:rPr>
              <a:t>KEGI</a:t>
            </a:r>
            <a:r>
              <a:rPr sz="3000" spc="-60" dirty="0">
                <a:latin typeface="Arial"/>
                <a:cs typeface="Arial"/>
              </a:rPr>
              <a:t>A</a:t>
            </a:r>
            <a:r>
              <a:rPr sz="3000" spc="-254" dirty="0">
                <a:latin typeface="Arial"/>
                <a:cs typeface="Arial"/>
              </a:rPr>
              <a:t>T</a:t>
            </a:r>
            <a:r>
              <a:rPr sz="3000" spc="229" dirty="0">
                <a:latin typeface="Arial"/>
                <a:cs typeface="Arial"/>
              </a:rPr>
              <a:t>AN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1187" y="2067893"/>
            <a:ext cx="11089640" cy="12426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676400" algn="l"/>
                <a:tab pos="4597400" algn="l"/>
                <a:tab pos="6148070" algn="l"/>
                <a:tab pos="9643110" algn="l"/>
              </a:tabLst>
            </a:pPr>
            <a:r>
              <a:rPr sz="3000" spc="-70" dirty="0">
                <a:latin typeface="Arial"/>
                <a:cs typeface="Arial"/>
              </a:rPr>
              <a:t>ASPEK	</a:t>
            </a:r>
            <a:r>
              <a:rPr sz="3000" dirty="0">
                <a:latin typeface="Arial"/>
                <a:cs typeface="Arial"/>
              </a:rPr>
              <a:t>SOSIOLOGIS,	</a:t>
            </a:r>
            <a:r>
              <a:rPr sz="3000" spc="-15" dirty="0">
                <a:latin typeface="Arial"/>
                <a:cs typeface="Arial"/>
              </a:rPr>
              <a:t>YAITU	</a:t>
            </a:r>
            <a:r>
              <a:rPr sz="3000" spc="80" dirty="0">
                <a:latin typeface="Arial"/>
                <a:cs typeface="Arial"/>
              </a:rPr>
              <a:t>MENDASARKAN	</a:t>
            </a:r>
            <a:r>
              <a:rPr sz="3000" spc="-55" dirty="0">
                <a:latin typeface="Arial"/>
                <a:cs typeface="Arial"/>
              </a:rPr>
              <a:t>PADA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70"/>
              </a:spcBef>
            </a:pPr>
            <a:r>
              <a:rPr sz="3000" spc="45" dirty="0">
                <a:latin typeface="Arial"/>
                <a:cs typeface="Arial"/>
              </a:rPr>
              <a:t>KENYATAAN </a:t>
            </a:r>
            <a:r>
              <a:rPr sz="3000" spc="40" dirty="0">
                <a:latin typeface="Arial"/>
                <a:cs typeface="Arial"/>
              </a:rPr>
              <a:t>HIDUP </a:t>
            </a:r>
            <a:r>
              <a:rPr sz="3000" spc="105" dirty="0">
                <a:latin typeface="Arial"/>
                <a:cs typeface="Arial"/>
              </a:rPr>
              <a:t>MANUSIA </a:t>
            </a:r>
            <a:r>
              <a:rPr sz="3000" spc="-45" dirty="0">
                <a:latin typeface="Arial"/>
                <a:cs typeface="Arial"/>
              </a:rPr>
              <a:t>SEBAGAI </a:t>
            </a:r>
            <a:r>
              <a:rPr sz="3000" spc="130" dirty="0">
                <a:latin typeface="Arial"/>
                <a:cs typeface="Arial"/>
              </a:rPr>
              <a:t>MAKHLUK</a:t>
            </a:r>
            <a:r>
              <a:rPr sz="3000" spc="395" dirty="0">
                <a:latin typeface="Arial"/>
                <a:cs typeface="Arial"/>
              </a:rPr>
              <a:t> </a:t>
            </a:r>
            <a:r>
              <a:rPr sz="3000" spc="-25" dirty="0">
                <a:latin typeface="Arial"/>
                <a:cs typeface="Arial"/>
              </a:rPr>
              <a:t>SOSIAL.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1187" y="4718717"/>
            <a:ext cx="9142730" cy="4292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50490" algn="l"/>
                <a:tab pos="5861050" algn="l"/>
                <a:tab pos="8034020" algn="l"/>
              </a:tabLst>
            </a:pPr>
            <a:r>
              <a:rPr sz="2650" spc="35" dirty="0">
                <a:latin typeface="Arial"/>
                <a:cs typeface="Arial"/>
              </a:rPr>
              <a:t>MAS</a:t>
            </a:r>
            <a:r>
              <a:rPr sz="2650" spc="-200" dirty="0">
                <a:latin typeface="Arial"/>
                <a:cs typeface="Arial"/>
              </a:rPr>
              <a:t>Y</a:t>
            </a:r>
            <a:r>
              <a:rPr sz="2650" spc="5" dirty="0">
                <a:latin typeface="Arial"/>
                <a:cs typeface="Arial"/>
              </a:rPr>
              <a:t>ARAK</a:t>
            </a:r>
            <a:r>
              <a:rPr sz="2650" spc="-65" dirty="0">
                <a:latin typeface="Arial"/>
                <a:cs typeface="Arial"/>
              </a:rPr>
              <a:t>A</a:t>
            </a:r>
            <a:r>
              <a:rPr sz="2650" spc="-85" dirty="0">
                <a:latin typeface="Arial"/>
                <a:cs typeface="Arial"/>
              </a:rPr>
              <a:t>T</a:t>
            </a:r>
            <a:r>
              <a:rPr sz="2650" dirty="0">
                <a:latin typeface="Arial"/>
                <a:cs typeface="Arial"/>
              </a:rPr>
              <a:t>	</a:t>
            </a:r>
            <a:r>
              <a:rPr sz="2650" spc="80" dirty="0">
                <a:latin typeface="Arial"/>
                <a:cs typeface="Arial"/>
              </a:rPr>
              <a:t>INTERNASIONAL</a:t>
            </a:r>
            <a:r>
              <a:rPr sz="2650" dirty="0">
                <a:latin typeface="Arial"/>
                <a:cs typeface="Arial"/>
              </a:rPr>
              <a:t>	</a:t>
            </a:r>
            <a:r>
              <a:rPr sz="2650" spc="-70" dirty="0">
                <a:latin typeface="Arial"/>
                <a:cs typeface="Arial"/>
              </a:rPr>
              <a:t>DI</a:t>
            </a:r>
            <a:r>
              <a:rPr sz="2650" spc="-100" dirty="0">
                <a:latin typeface="Arial"/>
                <a:cs typeface="Arial"/>
              </a:rPr>
              <a:t>J</a:t>
            </a:r>
            <a:r>
              <a:rPr sz="2650" spc="105" dirty="0">
                <a:latin typeface="Arial"/>
                <a:cs typeface="Arial"/>
              </a:rPr>
              <a:t>ADIKAN</a:t>
            </a:r>
            <a:r>
              <a:rPr sz="2650" dirty="0">
                <a:latin typeface="Arial"/>
                <a:cs typeface="Arial"/>
              </a:rPr>
              <a:t>	</a:t>
            </a:r>
            <a:r>
              <a:rPr sz="2650" spc="-100" dirty="0">
                <a:latin typeface="Arial"/>
                <a:cs typeface="Arial"/>
              </a:rPr>
              <a:t>S</a:t>
            </a:r>
            <a:r>
              <a:rPr sz="2650" spc="-145" dirty="0">
                <a:latin typeface="Arial"/>
                <a:cs typeface="Arial"/>
              </a:rPr>
              <a:t>U</a:t>
            </a:r>
            <a:r>
              <a:rPr sz="2650" spc="-65" dirty="0">
                <a:latin typeface="Arial"/>
                <a:cs typeface="Arial"/>
              </a:rPr>
              <a:t>A</a:t>
            </a:r>
            <a:r>
              <a:rPr sz="2650" spc="-35" dirty="0">
                <a:latin typeface="Arial"/>
                <a:cs typeface="Arial"/>
              </a:rPr>
              <a:t>TU</a:t>
            </a:r>
            <a:endParaRPr sz="2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1187" y="5384096"/>
            <a:ext cx="1939925" cy="4292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50" spc="185" dirty="0">
                <a:latin typeface="Arial"/>
                <a:cs typeface="Arial"/>
              </a:rPr>
              <a:t>LAN</a:t>
            </a:r>
            <a:r>
              <a:rPr sz="2650" spc="-30" dirty="0">
                <a:latin typeface="Arial"/>
                <a:cs typeface="Arial"/>
              </a:rPr>
              <a:t>D</a:t>
            </a:r>
            <a:r>
              <a:rPr sz="2650" spc="60" dirty="0">
                <a:latin typeface="Arial"/>
                <a:cs typeface="Arial"/>
              </a:rPr>
              <a:t>ASAN</a:t>
            </a:r>
            <a:endParaRPr sz="26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1187" y="6049473"/>
            <a:ext cx="1318895" cy="4292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50" spc="90" dirty="0">
                <a:latin typeface="Arial"/>
                <a:cs typeface="Arial"/>
              </a:rPr>
              <a:t>HUKUM</a:t>
            </a:r>
            <a:endParaRPr sz="26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62051" y="5384096"/>
            <a:ext cx="6848475" cy="1094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  <a:tabLst>
                <a:tab pos="2539365" algn="l"/>
                <a:tab pos="4197985" algn="l"/>
              </a:tabLst>
            </a:pPr>
            <a:r>
              <a:rPr sz="2650" spc="30" dirty="0">
                <a:latin typeface="Arial"/>
                <a:cs typeface="Arial"/>
              </a:rPr>
              <a:t>SOSIO</a:t>
            </a:r>
            <a:r>
              <a:rPr sz="2650" spc="-10" dirty="0">
                <a:latin typeface="Arial"/>
                <a:cs typeface="Arial"/>
              </a:rPr>
              <a:t>LOGIS</a:t>
            </a:r>
            <a:r>
              <a:rPr sz="2650" dirty="0">
                <a:latin typeface="Arial"/>
                <a:cs typeface="Arial"/>
              </a:rPr>
              <a:t>	</a:t>
            </a:r>
            <a:r>
              <a:rPr sz="2650" spc="-30" dirty="0">
                <a:latin typeface="Arial"/>
                <a:cs typeface="Arial"/>
              </a:rPr>
              <a:t>D</a:t>
            </a:r>
            <a:r>
              <a:rPr sz="2650" spc="145" dirty="0">
                <a:latin typeface="Arial"/>
                <a:cs typeface="Arial"/>
              </a:rPr>
              <a:t>ALAM</a:t>
            </a:r>
            <a:r>
              <a:rPr sz="2650" dirty="0">
                <a:latin typeface="Arial"/>
                <a:cs typeface="Arial"/>
              </a:rPr>
              <a:t>	</a:t>
            </a:r>
            <a:r>
              <a:rPr sz="2650" spc="40" dirty="0">
                <a:latin typeface="Arial"/>
                <a:cs typeface="Arial"/>
              </a:rPr>
              <a:t>PEMBENTUKAN</a:t>
            </a:r>
            <a:endParaRPr sz="2650">
              <a:latin typeface="Arial"/>
              <a:cs typeface="Arial"/>
            </a:endParaRPr>
          </a:p>
          <a:p>
            <a:pPr marR="26034" algn="r">
              <a:lnSpc>
                <a:spcPct val="100000"/>
              </a:lnSpc>
              <a:spcBef>
                <a:spcPts val="2060"/>
              </a:spcBef>
              <a:tabLst>
                <a:tab pos="4239260" algn="l"/>
              </a:tabLst>
            </a:pPr>
            <a:r>
              <a:rPr sz="2650" spc="55" dirty="0">
                <a:latin typeface="Arial"/>
                <a:cs typeface="Arial"/>
              </a:rPr>
              <a:t>INTERNASIONAL.	</a:t>
            </a:r>
            <a:r>
              <a:rPr sz="2650" spc="35" dirty="0">
                <a:latin typeface="Arial"/>
                <a:cs typeface="Arial"/>
              </a:rPr>
              <a:t>MAS</a:t>
            </a:r>
            <a:r>
              <a:rPr sz="2650" spc="-200" dirty="0">
                <a:latin typeface="Arial"/>
                <a:cs typeface="Arial"/>
              </a:rPr>
              <a:t>Y</a:t>
            </a:r>
            <a:r>
              <a:rPr sz="2650" spc="5" dirty="0">
                <a:latin typeface="Arial"/>
                <a:cs typeface="Arial"/>
              </a:rPr>
              <a:t>ARAK</a:t>
            </a:r>
            <a:r>
              <a:rPr sz="2650" spc="-65" dirty="0">
                <a:latin typeface="Arial"/>
                <a:cs typeface="Arial"/>
              </a:rPr>
              <a:t>A</a:t>
            </a:r>
            <a:r>
              <a:rPr sz="2650" spc="-85" dirty="0">
                <a:latin typeface="Arial"/>
                <a:cs typeface="Arial"/>
              </a:rPr>
              <a:t>T</a:t>
            </a:r>
            <a:endParaRPr sz="26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1187" y="6714851"/>
            <a:ext cx="9219565" cy="309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2650" spc="80" dirty="0">
                <a:latin typeface="Arial"/>
                <a:cs typeface="Arial"/>
              </a:rPr>
              <a:t>INTERNASIONAL </a:t>
            </a:r>
            <a:r>
              <a:rPr sz="2650" spc="-35" dirty="0">
                <a:latin typeface="Arial"/>
                <a:cs typeface="Arial"/>
              </a:rPr>
              <a:t>TERDIRI </a:t>
            </a:r>
            <a:r>
              <a:rPr sz="2650" spc="-10" dirty="0">
                <a:latin typeface="Arial"/>
                <a:cs typeface="Arial"/>
              </a:rPr>
              <a:t>DARI</a:t>
            </a:r>
            <a:r>
              <a:rPr sz="2650" spc="305" dirty="0">
                <a:latin typeface="Arial"/>
                <a:cs typeface="Arial"/>
              </a:rPr>
              <a:t> </a:t>
            </a:r>
            <a:r>
              <a:rPr sz="2650" spc="5" dirty="0">
                <a:latin typeface="Arial"/>
                <a:cs typeface="Arial"/>
              </a:rPr>
              <a:t>SEJUMLAH</a:t>
            </a:r>
            <a:endParaRPr sz="2650">
              <a:latin typeface="Arial"/>
              <a:cs typeface="Arial"/>
            </a:endParaRPr>
          </a:p>
          <a:p>
            <a:pPr marL="12700" marR="5080" algn="just">
              <a:lnSpc>
                <a:spcPts val="5240"/>
              </a:lnSpc>
              <a:spcBef>
                <a:spcPts val="515"/>
              </a:spcBef>
              <a:tabLst>
                <a:tab pos="3882390" algn="l"/>
                <a:tab pos="7033895" algn="l"/>
              </a:tabLst>
            </a:pPr>
            <a:r>
              <a:rPr sz="2650" spc="20" dirty="0">
                <a:latin typeface="Arial"/>
                <a:cs typeface="Arial"/>
              </a:rPr>
              <a:t>NEGARA-NEGARA </a:t>
            </a:r>
            <a:r>
              <a:rPr sz="2650" spc="70" dirty="0">
                <a:latin typeface="Arial"/>
                <a:cs typeface="Arial"/>
              </a:rPr>
              <a:t>DI </a:t>
            </a:r>
            <a:r>
              <a:rPr sz="2650" spc="110" dirty="0">
                <a:latin typeface="Arial"/>
                <a:cs typeface="Arial"/>
              </a:rPr>
              <a:t>DUNIA </a:t>
            </a:r>
            <a:r>
              <a:rPr sz="2650" spc="25" dirty="0">
                <a:latin typeface="Arial"/>
                <a:cs typeface="Arial"/>
              </a:rPr>
              <a:t>YANG </a:t>
            </a:r>
            <a:r>
              <a:rPr sz="2650" spc="-95" dirty="0">
                <a:latin typeface="Arial"/>
                <a:cs typeface="Arial"/>
              </a:rPr>
              <a:t>SEDERAJAT </a:t>
            </a:r>
            <a:r>
              <a:rPr sz="2650" spc="120" dirty="0">
                <a:latin typeface="Arial"/>
                <a:cs typeface="Arial"/>
              </a:rPr>
              <a:t>DAN  </a:t>
            </a:r>
            <a:r>
              <a:rPr sz="2650" spc="25" dirty="0">
                <a:latin typeface="Arial"/>
                <a:cs typeface="Arial"/>
              </a:rPr>
              <a:t>MERDEKA	</a:t>
            </a:r>
            <a:r>
              <a:rPr sz="2650" spc="30" dirty="0">
                <a:latin typeface="Arial"/>
                <a:cs typeface="Arial"/>
              </a:rPr>
              <a:t>YANG	</a:t>
            </a:r>
            <a:r>
              <a:rPr sz="2650" spc="55" dirty="0">
                <a:latin typeface="Arial"/>
                <a:cs typeface="Arial"/>
              </a:rPr>
              <a:t>MEMPUNYAI  </a:t>
            </a:r>
            <a:r>
              <a:rPr sz="2650" spc="50" dirty="0">
                <a:latin typeface="Arial"/>
                <a:cs typeface="Arial"/>
              </a:rPr>
              <a:t>KEPENTINGAN-KEPENTINGAN </a:t>
            </a:r>
            <a:r>
              <a:rPr sz="2650" spc="55" dirty="0">
                <a:latin typeface="Arial"/>
                <a:cs typeface="Arial"/>
              </a:rPr>
              <a:t>UNTUK </a:t>
            </a:r>
            <a:r>
              <a:rPr sz="2650" spc="100" dirty="0">
                <a:latin typeface="Arial"/>
                <a:cs typeface="Arial"/>
              </a:rPr>
              <a:t>MELAKUKAN  </a:t>
            </a:r>
            <a:r>
              <a:rPr sz="2650" spc="80" dirty="0">
                <a:latin typeface="Arial"/>
                <a:cs typeface="Arial"/>
              </a:rPr>
              <a:t>HUBUNGAN </a:t>
            </a:r>
            <a:r>
              <a:rPr sz="2650" spc="-60" dirty="0">
                <a:latin typeface="Arial"/>
                <a:cs typeface="Arial"/>
              </a:rPr>
              <a:t>SECARA </a:t>
            </a:r>
            <a:r>
              <a:rPr sz="2650" spc="-95" dirty="0">
                <a:latin typeface="Arial"/>
                <a:cs typeface="Arial"/>
              </a:rPr>
              <a:t>TETAP </a:t>
            </a:r>
            <a:r>
              <a:rPr sz="2650" spc="120" dirty="0">
                <a:latin typeface="Arial"/>
                <a:cs typeface="Arial"/>
              </a:rPr>
              <a:t>DAN</a:t>
            </a:r>
            <a:r>
              <a:rPr sz="2650" spc="459" dirty="0">
                <a:latin typeface="Arial"/>
                <a:cs typeface="Arial"/>
              </a:rPr>
              <a:t> </a:t>
            </a:r>
            <a:r>
              <a:rPr sz="2650" spc="-60" dirty="0">
                <a:latin typeface="Arial"/>
                <a:cs typeface="Arial"/>
              </a:rPr>
              <a:t>TERUS-MENERUS.</a:t>
            </a:r>
            <a:endParaRPr sz="2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63" y="10286979"/>
                </a:moveTo>
                <a:lnTo>
                  <a:pt x="0" y="10286979"/>
                </a:lnTo>
                <a:lnTo>
                  <a:pt x="0" y="0"/>
                </a:lnTo>
                <a:lnTo>
                  <a:pt x="18287963" y="0"/>
                </a:lnTo>
                <a:lnTo>
                  <a:pt x="18287963" y="10286979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90789" y="4342466"/>
            <a:ext cx="4618640" cy="4114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94355" y="240435"/>
            <a:ext cx="9864725" cy="943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768475" algn="l"/>
                <a:tab pos="4643120" algn="l"/>
                <a:tab pos="6066155" algn="l"/>
                <a:tab pos="7977505" algn="l"/>
              </a:tabLst>
            </a:pPr>
            <a:r>
              <a:rPr sz="2250" spc="110" dirty="0">
                <a:solidFill>
                  <a:srgbClr val="2A4B82"/>
                </a:solidFill>
                <a:latin typeface="Arial"/>
                <a:cs typeface="Arial"/>
              </a:rPr>
              <a:t>DENGAN	MENGGUNAKAN	</a:t>
            </a:r>
            <a:r>
              <a:rPr sz="2250" spc="-15" dirty="0">
                <a:solidFill>
                  <a:srgbClr val="2A4B82"/>
                </a:solidFill>
                <a:latin typeface="Arial"/>
                <a:cs typeface="Arial"/>
              </a:rPr>
              <a:t>SUDUT	</a:t>
            </a:r>
            <a:r>
              <a:rPr sz="2250" spc="-310" dirty="0">
                <a:solidFill>
                  <a:srgbClr val="2A4B82"/>
                </a:solidFill>
                <a:latin typeface="Arial"/>
                <a:cs typeface="Arial"/>
              </a:rPr>
              <a:t>P</a:t>
            </a:r>
            <a:r>
              <a:rPr sz="2250" spc="150" dirty="0">
                <a:solidFill>
                  <a:srgbClr val="2A4B82"/>
                </a:solidFill>
                <a:latin typeface="Arial"/>
                <a:cs typeface="Arial"/>
              </a:rPr>
              <a:t>AN</a:t>
            </a:r>
            <a:r>
              <a:rPr sz="2250" spc="65" dirty="0">
                <a:solidFill>
                  <a:srgbClr val="2A4B82"/>
                </a:solidFill>
                <a:latin typeface="Arial"/>
                <a:cs typeface="Arial"/>
              </a:rPr>
              <a:t>D</a:t>
            </a:r>
            <a:r>
              <a:rPr sz="2250" spc="105" dirty="0">
                <a:solidFill>
                  <a:srgbClr val="2A4B82"/>
                </a:solidFill>
                <a:latin typeface="Arial"/>
                <a:cs typeface="Arial"/>
              </a:rPr>
              <a:t>ANG</a:t>
            </a:r>
            <a:r>
              <a:rPr sz="2250" dirty="0">
                <a:solidFill>
                  <a:srgbClr val="2A4B82"/>
                </a:solidFill>
                <a:latin typeface="Arial"/>
                <a:cs typeface="Arial"/>
              </a:rPr>
              <a:t>	</a:t>
            </a:r>
            <a:r>
              <a:rPr sz="2250" spc="45" dirty="0">
                <a:solidFill>
                  <a:srgbClr val="2A4B82"/>
                </a:solidFill>
                <a:latin typeface="Arial"/>
                <a:cs typeface="Arial"/>
              </a:rPr>
              <a:t>SOSIO</a:t>
            </a:r>
            <a:r>
              <a:rPr sz="2250" spc="10" dirty="0">
                <a:solidFill>
                  <a:srgbClr val="2A4B82"/>
                </a:solidFill>
                <a:latin typeface="Arial"/>
                <a:cs typeface="Arial"/>
              </a:rPr>
              <a:t>L</a:t>
            </a:r>
            <a:r>
              <a:rPr sz="2250" spc="-25" dirty="0">
                <a:solidFill>
                  <a:srgbClr val="2A4B82"/>
                </a:solidFill>
                <a:latin typeface="Arial"/>
                <a:cs typeface="Arial"/>
              </a:rPr>
              <a:t>OGIS,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  <a:tabLst>
                <a:tab pos="1661160" algn="l"/>
                <a:tab pos="2919730" algn="l"/>
                <a:tab pos="5514975" algn="l"/>
                <a:tab pos="6425565" algn="l"/>
                <a:tab pos="7838440" algn="l"/>
              </a:tabLst>
            </a:pPr>
            <a:r>
              <a:rPr sz="2250" spc="-55" dirty="0">
                <a:solidFill>
                  <a:srgbClr val="2A4B82"/>
                </a:solidFill>
                <a:latin typeface="Arial"/>
                <a:cs typeface="Arial"/>
              </a:rPr>
              <a:t>STRUKTUR	</a:t>
            </a:r>
            <a:r>
              <a:rPr sz="2250" spc="95" dirty="0">
                <a:solidFill>
                  <a:srgbClr val="2A4B82"/>
                </a:solidFill>
                <a:latin typeface="Arial"/>
                <a:cs typeface="Arial"/>
              </a:rPr>
              <a:t>HUKUM	</a:t>
            </a:r>
            <a:r>
              <a:rPr sz="2250" spc="85" dirty="0">
                <a:solidFill>
                  <a:srgbClr val="2A4B82"/>
                </a:solidFill>
                <a:latin typeface="Arial"/>
                <a:cs typeface="Arial"/>
              </a:rPr>
              <a:t>INTERNASIONAL	</a:t>
            </a:r>
            <a:r>
              <a:rPr sz="2250" spc="-35" dirty="0">
                <a:solidFill>
                  <a:srgbClr val="2A4B82"/>
                </a:solidFill>
                <a:latin typeface="Arial"/>
                <a:cs typeface="Arial"/>
              </a:rPr>
              <a:t>PADA	</a:t>
            </a:r>
            <a:r>
              <a:rPr sz="2250" spc="25" dirty="0">
                <a:solidFill>
                  <a:srgbClr val="2A4B82"/>
                </a:solidFill>
                <a:latin typeface="Arial"/>
                <a:cs typeface="Arial"/>
              </a:rPr>
              <a:t>TINGKAT	</a:t>
            </a:r>
            <a:r>
              <a:rPr sz="2250" dirty="0">
                <a:solidFill>
                  <a:srgbClr val="2A4B82"/>
                </a:solidFill>
                <a:latin typeface="Arial"/>
                <a:cs typeface="Arial"/>
              </a:rPr>
              <a:t>MASYARAKAT</a:t>
            </a:r>
            <a:endParaRPr sz="22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501025" y="1955386"/>
            <a:ext cx="1136650" cy="372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50" spc="95" dirty="0">
                <a:solidFill>
                  <a:srgbClr val="2A4B82"/>
                </a:solidFill>
                <a:latin typeface="Arial"/>
                <a:cs typeface="Arial"/>
              </a:rPr>
              <a:t>HUKUM</a:t>
            </a:r>
            <a:endParaRPr sz="22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94355" y="1383734"/>
            <a:ext cx="8545195" cy="208724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50" spc="40" dirty="0">
                <a:solidFill>
                  <a:srgbClr val="2A4B82"/>
                </a:solidFill>
                <a:latin typeface="Arial"/>
                <a:cs typeface="Arial"/>
              </a:rPr>
              <a:t>YANG </a:t>
            </a:r>
            <a:r>
              <a:rPr sz="2250" spc="-20" dirty="0">
                <a:solidFill>
                  <a:srgbClr val="2A4B82"/>
                </a:solidFill>
                <a:latin typeface="Arial"/>
                <a:cs typeface="Arial"/>
              </a:rPr>
              <a:t>TAK </a:t>
            </a:r>
            <a:r>
              <a:rPr sz="2250" spc="-5" dirty="0">
                <a:solidFill>
                  <a:srgbClr val="2A4B82"/>
                </a:solidFill>
                <a:latin typeface="Arial"/>
                <a:cs typeface="Arial"/>
              </a:rPr>
              <a:t>TERORGANISIR</a:t>
            </a:r>
            <a:r>
              <a:rPr sz="2250" spc="245" dirty="0">
                <a:solidFill>
                  <a:srgbClr val="2A4B82"/>
                </a:solidFill>
                <a:latin typeface="Arial"/>
                <a:cs typeface="Arial"/>
              </a:rPr>
              <a:t> </a:t>
            </a:r>
            <a:r>
              <a:rPr sz="2250" spc="-95" dirty="0">
                <a:solidFill>
                  <a:srgbClr val="2A4B82"/>
                </a:solidFill>
                <a:latin typeface="Arial"/>
                <a:cs typeface="Arial"/>
              </a:rPr>
              <a:t>BERSIFAT:</a:t>
            </a:r>
            <a:endParaRPr sz="2250">
              <a:latin typeface="Arial"/>
              <a:cs typeface="Arial"/>
            </a:endParaRPr>
          </a:p>
          <a:p>
            <a:pPr marL="502920" marR="20320" indent="-202565">
              <a:lnSpc>
                <a:spcPct val="166700"/>
              </a:lnSpc>
              <a:buChar char="•"/>
              <a:tabLst>
                <a:tab pos="503555" algn="l"/>
                <a:tab pos="2441575" algn="l"/>
                <a:tab pos="3484879" algn="l"/>
                <a:tab pos="4663440" algn="l"/>
                <a:tab pos="6554470" algn="l"/>
              </a:tabLst>
            </a:pPr>
            <a:r>
              <a:rPr sz="2250" spc="25" dirty="0">
                <a:solidFill>
                  <a:srgbClr val="2A4B82"/>
                </a:solidFill>
                <a:latin typeface="Arial"/>
                <a:cs typeface="Arial"/>
              </a:rPr>
              <a:t>UNIVERSAL,	</a:t>
            </a:r>
            <a:r>
              <a:rPr sz="2250" spc="-155" dirty="0">
                <a:solidFill>
                  <a:srgbClr val="2A4B82"/>
                </a:solidFill>
                <a:latin typeface="Arial"/>
                <a:cs typeface="Arial"/>
              </a:rPr>
              <a:t>Y</a:t>
            </a:r>
            <a:r>
              <a:rPr sz="2250" spc="35" dirty="0">
                <a:solidFill>
                  <a:srgbClr val="2A4B82"/>
                </a:solidFill>
                <a:latin typeface="Arial"/>
                <a:cs typeface="Arial"/>
              </a:rPr>
              <a:t>AITU</a:t>
            </a:r>
            <a:r>
              <a:rPr sz="2250" dirty="0">
                <a:solidFill>
                  <a:srgbClr val="2A4B82"/>
                </a:solidFill>
                <a:latin typeface="Arial"/>
                <a:cs typeface="Arial"/>
              </a:rPr>
              <a:t>	</a:t>
            </a:r>
            <a:r>
              <a:rPr sz="2250" spc="-40" dirty="0">
                <a:solidFill>
                  <a:srgbClr val="2A4B82"/>
                </a:solidFill>
                <a:latin typeface="Arial"/>
                <a:cs typeface="Arial"/>
              </a:rPr>
              <a:t>SCOPE</a:t>
            </a:r>
            <a:r>
              <a:rPr sz="2250" dirty="0">
                <a:solidFill>
                  <a:srgbClr val="2A4B82"/>
                </a:solidFill>
                <a:latin typeface="Arial"/>
                <a:cs typeface="Arial"/>
              </a:rPr>
              <a:t>	</a:t>
            </a:r>
            <a:r>
              <a:rPr sz="2250" spc="-10" dirty="0">
                <a:solidFill>
                  <a:srgbClr val="2A4B82"/>
                </a:solidFill>
                <a:latin typeface="Arial"/>
                <a:cs typeface="Arial"/>
              </a:rPr>
              <a:t>GEOGRAFIS</a:t>
            </a:r>
            <a:r>
              <a:rPr sz="2250" dirty="0">
                <a:solidFill>
                  <a:srgbClr val="2A4B82"/>
                </a:solidFill>
                <a:latin typeface="Arial"/>
                <a:cs typeface="Arial"/>
              </a:rPr>
              <a:t>	</a:t>
            </a:r>
            <a:r>
              <a:rPr sz="2250" spc="45" dirty="0">
                <a:solidFill>
                  <a:srgbClr val="2A4B82"/>
                </a:solidFill>
                <a:latin typeface="Arial"/>
                <a:cs typeface="Arial"/>
              </a:rPr>
              <a:t>BERLAKUN</a:t>
            </a:r>
            <a:r>
              <a:rPr sz="2250" spc="-155" dirty="0">
                <a:solidFill>
                  <a:srgbClr val="2A4B82"/>
                </a:solidFill>
                <a:latin typeface="Arial"/>
                <a:cs typeface="Arial"/>
              </a:rPr>
              <a:t>Y</a:t>
            </a:r>
            <a:r>
              <a:rPr sz="2250" spc="55" dirty="0">
                <a:solidFill>
                  <a:srgbClr val="2A4B82"/>
                </a:solidFill>
                <a:latin typeface="Arial"/>
                <a:cs typeface="Arial"/>
              </a:rPr>
              <a:t>A  </a:t>
            </a:r>
            <a:r>
              <a:rPr sz="2250" spc="85" dirty="0">
                <a:solidFill>
                  <a:srgbClr val="2A4B82"/>
                </a:solidFill>
                <a:latin typeface="Arial"/>
                <a:cs typeface="Arial"/>
              </a:rPr>
              <a:t>INTERNASIONAL </a:t>
            </a:r>
            <a:r>
              <a:rPr sz="2250" spc="45" dirty="0">
                <a:solidFill>
                  <a:srgbClr val="2A4B82"/>
                </a:solidFill>
                <a:latin typeface="Arial"/>
                <a:cs typeface="Arial"/>
              </a:rPr>
              <a:t>MENYEBAR </a:t>
            </a:r>
            <a:r>
              <a:rPr sz="2250" spc="10" dirty="0">
                <a:solidFill>
                  <a:srgbClr val="2A4B82"/>
                </a:solidFill>
                <a:latin typeface="Arial"/>
                <a:cs typeface="Arial"/>
              </a:rPr>
              <a:t>KE </a:t>
            </a:r>
            <a:r>
              <a:rPr sz="2250" spc="5" dirty="0">
                <a:solidFill>
                  <a:srgbClr val="2A4B82"/>
                </a:solidFill>
                <a:latin typeface="Arial"/>
                <a:cs typeface="Arial"/>
              </a:rPr>
              <a:t>SELURUH</a:t>
            </a:r>
            <a:r>
              <a:rPr sz="2250" spc="215" dirty="0">
                <a:solidFill>
                  <a:srgbClr val="2A4B82"/>
                </a:solidFill>
                <a:latin typeface="Arial"/>
                <a:cs typeface="Arial"/>
              </a:rPr>
              <a:t> </a:t>
            </a:r>
            <a:r>
              <a:rPr sz="2250" spc="65" dirty="0">
                <a:solidFill>
                  <a:srgbClr val="2A4B82"/>
                </a:solidFill>
                <a:latin typeface="Arial"/>
                <a:cs typeface="Arial"/>
              </a:rPr>
              <a:t>DUNIA;</a:t>
            </a:r>
            <a:endParaRPr sz="2250">
              <a:latin typeface="Arial"/>
              <a:cs typeface="Arial"/>
            </a:endParaRPr>
          </a:p>
          <a:p>
            <a:pPr marL="502920" indent="-202565">
              <a:lnSpc>
                <a:spcPct val="100000"/>
              </a:lnSpc>
              <a:spcBef>
                <a:spcPts val="1805"/>
              </a:spcBef>
              <a:buChar char="•"/>
              <a:tabLst>
                <a:tab pos="503555" algn="l"/>
                <a:tab pos="2540000" algn="l"/>
                <a:tab pos="3806190" algn="l"/>
                <a:tab pos="5290185" algn="l"/>
                <a:tab pos="6980555" algn="l"/>
              </a:tabLst>
            </a:pPr>
            <a:r>
              <a:rPr sz="2250" spc="-35" dirty="0">
                <a:solidFill>
                  <a:srgbClr val="2A4B82"/>
                </a:solidFill>
                <a:latin typeface="Arial"/>
                <a:cs typeface="Arial"/>
              </a:rPr>
              <a:t>EKSKLUSIF,	</a:t>
            </a:r>
            <a:r>
              <a:rPr sz="2250" spc="-5" dirty="0">
                <a:solidFill>
                  <a:srgbClr val="2A4B82"/>
                </a:solidFill>
                <a:latin typeface="Arial"/>
                <a:cs typeface="Arial"/>
              </a:rPr>
              <a:t>YAITU	</a:t>
            </a:r>
            <a:r>
              <a:rPr sz="2250" spc="114" dirty="0">
                <a:solidFill>
                  <a:srgbClr val="2A4B82"/>
                </a:solidFill>
                <a:latin typeface="Arial"/>
                <a:cs typeface="Arial"/>
              </a:rPr>
              <a:t>DALAM	</a:t>
            </a:r>
            <a:r>
              <a:rPr sz="2250" spc="25" dirty="0">
                <a:solidFill>
                  <a:srgbClr val="2A4B82"/>
                </a:solidFill>
                <a:latin typeface="Arial"/>
                <a:cs typeface="Arial"/>
              </a:rPr>
              <a:t>TINGKAT	</a:t>
            </a:r>
            <a:r>
              <a:rPr sz="2250" spc="5" dirty="0">
                <a:solidFill>
                  <a:srgbClr val="2A4B82"/>
                </a:solidFill>
                <a:latin typeface="Arial"/>
                <a:cs typeface="Arial"/>
              </a:rPr>
              <a:t>INTEGRASI</a:t>
            </a:r>
            <a:endParaRPr sz="22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739468" y="3098688"/>
            <a:ext cx="858519" cy="372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50" spc="-155" dirty="0">
                <a:solidFill>
                  <a:srgbClr val="2A4B82"/>
                </a:solidFill>
                <a:latin typeface="Arial"/>
                <a:cs typeface="Arial"/>
              </a:rPr>
              <a:t>Y</a:t>
            </a:r>
            <a:r>
              <a:rPr sz="2250" spc="105" dirty="0">
                <a:solidFill>
                  <a:srgbClr val="2A4B82"/>
                </a:solidFill>
                <a:latin typeface="Arial"/>
                <a:cs typeface="Arial"/>
              </a:rPr>
              <a:t>ANG</a:t>
            </a:r>
            <a:endParaRPr sz="22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83066" y="3670339"/>
            <a:ext cx="9577070" cy="437388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14629" algn="just">
              <a:lnSpc>
                <a:spcPct val="100000"/>
              </a:lnSpc>
              <a:spcBef>
                <a:spcPts val="120"/>
              </a:spcBef>
            </a:pPr>
            <a:r>
              <a:rPr sz="2250" spc="70" dirty="0">
                <a:solidFill>
                  <a:srgbClr val="2A4B82"/>
                </a:solidFill>
                <a:latin typeface="Arial"/>
                <a:cs typeface="Arial"/>
              </a:rPr>
              <a:t>BAGAIMANAPUN </a:t>
            </a:r>
            <a:r>
              <a:rPr sz="2250" spc="95" dirty="0">
                <a:solidFill>
                  <a:srgbClr val="2A4B82"/>
                </a:solidFill>
                <a:latin typeface="Arial"/>
                <a:cs typeface="Arial"/>
              </a:rPr>
              <a:t>HUKUM </a:t>
            </a:r>
            <a:r>
              <a:rPr sz="2250" spc="85" dirty="0">
                <a:solidFill>
                  <a:srgbClr val="2A4B82"/>
                </a:solidFill>
                <a:latin typeface="Arial"/>
                <a:cs typeface="Arial"/>
              </a:rPr>
              <a:t>INTERNASIONAL </a:t>
            </a:r>
            <a:r>
              <a:rPr sz="2250" spc="-65" dirty="0">
                <a:solidFill>
                  <a:srgbClr val="2A4B82"/>
                </a:solidFill>
                <a:latin typeface="Arial"/>
                <a:cs typeface="Arial"/>
              </a:rPr>
              <a:t>TETAP</a:t>
            </a:r>
            <a:r>
              <a:rPr sz="2250" spc="70" dirty="0">
                <a:solidFill>
                  <a:srgbClr val="2A4B82"/>
                </a:solidFill>
                <a:latin typeface="Arial"/>
                <a:cs typeface="Arial"/>
              </a:rPr>
              <a:t> </a:t>
            </a:r>
            <a:r>
              <a:rPr sz="2250" spc="35" dirty="0">
                <a:solidFill>
                  <a:srgbClr val="2A4B82"/>
                </a:solidFill>
                <a:latin typeface="Arial"/>
                <a:cs typeface="Arial"/>
              </a:rPr>
              <a:t>MERUPAKAN</a:t>
            </a:r>
            <a:endParaRPr sz="2250">
              <a:latin typeface="Arial"/>
              <a:cs typeface="Arial"/>
            </a:endParaRPr>
          </a:p>
          <a:p>
            <a:pPr marL="214629" marR="32384" algn="just">
              <a:lnSpc>
                <a:spcPct val="166700"/>
              </a:lnSpc>
            </a:pPr>
            <a:r>
              <a:rPr sz="2250" spc="55" dirty="0">
                <a:solidFill>
                  <a:srgbClr val="2A4B82"/>
                </a:solidFill>
                <a:latin typeface="Arial"/>
                <a:cs typeface="Arial"/>
              </a:rPr>
              <a:t>HUKUM, </a:t>
            </a:r>
            <a:r>
              <a:rPr sz="2250" spc="40" dirty="0">
                <a:solidFill>
                  <a:srgbClr val="2A4B82"/>
                </a:solidFill>
                <a:latin typeface="Arial"/>
                <a:cs typeface="Arial"/>
              </a:rPr>
              <a:t>YANG </a:t>
            </a:r>
            <a:r>
              <a:rPr sz="2250" dirty="0">
                <a:solidFill>
                  <a:srgbClr val="2A4B82"/>
                </a:solidFill>
                <a:latin typeface="Arial"/>
                <a:cs typeface="Arial"/>
              </a:rPr>
              <a:t>SUBYEKNYA </a:t>
            </a:r>
            <a:r>
              <a:rPr sz="2250" spc="45" dirty="0">
                <a:solidFill>
                  <a:srgbClr val="2A4B82"/>
                </a:solidFill>
                <a:latin typeface="Arial"/>
                <a:cs typeface="Arial"/>
              </a:rPr>
              <a:t>NEGARA </a:t>
            </a:r>
            <a:r>
              <a:rPr sz="2250" spc="10" dirty="0">
                <a:solidFill>
                  <a:srgbClr val="2A4B82"/>
                </a:solidFill>
                <a:latin typeface="Arial"/>
                <a:cs typeface="Arial"/>
              </a:rPr>
              <a:t>ENTITIES</a:t>
            </a:r>
            <a:r>
              <a:rPr sz="2250" spc="645" dirty="0">
                <a:solidFill>
                  <a:srgbClr val="2A4B82"/>
                </a:solidFill>
                <a:latin typeface="Arial"/>
                <a:cs typeface="Arial"/>
              </a:rPr>
              <a:t> </a:t>
            </a:r>
            <a:r>
              <a:rPr sz="2250" spc="40" dirty="0">
                <a:solidFill>
                  <a:srgbClr val="2A4B82"/>
                </a:solidFill>
                <a:latin typeface="Arial"/>
                <a:cs typeface="Arial"/>
              </a:rPr>
              <a:t>YANG </a:t>
            </a:r>
            <a:r>
              <a:rPr sz="2250" spc="-5" dirty="0">
                <a:solidFill>
                  <a:srgbClr val="2A4B82"/>
                </a:solidFill>
                <a:latin typeface="Arial"/>
                <a:cs typeface="Arial"/>
              </a:rPr>
              <a:t>DIBERI  </a:t>
            </a:r>
            <a:r>
              <a:rPr sz="2250" spc="-105" dirty="0">
                <a:solidFill>
                  <a:srgbClr val="2A4B82"/>
                </a:solidFill>
                <a:latin typeface="Arial"/>
                <a:cs typeface="Arial"/>
              </a:rPr>
              <a:t>STATUS </a:t>
            </a:r>
            <a:r>
              <a:rPr sz="2250" spc="85" dirty="0">
                <a:solidFill>
                  <a:srgbClr val="2A4B82"/>
                </a:solidFill>
                <a:latin typeface="Arial"/>
                <a:cs typeface="Arial"/>
              </a:rPr>
              <a:t>INTERNATIONAL </a:t>
            </a:r>
            <a:r>
              <a:rPr sz="2250" spc="30" dirty="0">
                <a:solidFill>
                  <a:srgbClr val="2A4B82"/>
                </a:solidFill>
                <a:latin typeface="Arial"/>
                <a:cs typeface="Arial"/>
              </a:rPr>
              <a:t>PERSONALITY </a:t>
            </a:r>
            <a:r>
              <a:rPr sz="2250" spc="120" dirty="0">
                <a:solidFill>
                  <a:srgbClr val="2A4B82"/>
                </a:solidFill>
                <a:latin typeface="Arial"/>
                <a:cs typeface="Arial"/>
              </a:rPr>
              <a:t>DAN </a:t>
            </a:r>
            <a:r>
              <a:rPr sz="2250" spc="100" dirty="0">
                <a:solidFill>
                  <a:srgbClr val="2A4B82"/>
                </a:solidFill>
                <a:latin typeface="Arial"/>
                <a:cs typeface="Arial"/>
              </a:rPr>
              <a:t>INDIVIDU  </a:t>
            </a:r>
            <a:r>
              <a:rPr sz="2250" spc="-15" dirty="0">
                <a:solidFill>
                  <a:srgbClr val="2A4B82"/>
                </a:solidFill>
                <a:latin typeface="Arial"/>
                <a:cs typeface="Arial"/>
              </a:rPr>
              <a:t>SEPANJANG </a:t>
            </a:r>
            <a:r>
              <a:rPr sz="2250" spc="65" dirty="0">
                <a:solidFill>
                  <a:srgbClr val="2A4B82"/>
                </a:solidFill>
                <a:latin typeface="Arial"/>
                <a:cs typeface="Arial"/>
              </a:rPr>
              <a:t>TELAH</a:t>
            </a:r>
            <a:r>
              <a:rPr sz="2250" spc="190" dirty="0">
                <a:solidFill>
                  <a:srgbClr val="2A4B82"/>
                </a:solidFill>
                <a:latin typeface="Arial"/>
                <a:cs typeface="Arial"/>
              </a:rPr>
              <a:t> </a:t>
            </a:r>
            <a:r>
              <a:rPr sz="2250" spc="-10" dirty="0">
                <a:solidFill>
                  <a:srgbClr val="2A4B82"/>
                </a:solidFill>
                <a:latin typeface="Arial"/>
                <a:cs typeface="Arial"/>
              </a:rPr>
              <a:t>DIPERJANJIKAN;</a:t>
            </a:r>
            <a:endParaRPr sz="2250">
              <a:latin typeface="Arial"/>
              <a:cs typeface="Arial"/>
            </a:endParaRPr>
          </a:p>
          <a:p>
            <a:pPr marL="214629" marR="5080" indent="-202565" algn="just">
              <a:lnSpc>
                <a:spcPct val="166700"/>
              </a:lnSpc>
              <a:buChar char="•"/>
              <a:tabLst>
                <a:tab pos="215265" algn="l"/>
              </a:tabLst>
            </a:pPr>
            <a:r>
              <a:rPr sz="2250" spc="35" dirty="0">
                <a:solidFill>
                  <a:srgbClr val="2A4B82"/>
                </a:solidFill>
                <a:latin typeface="Arial"/>
                <a:cs typeface="Arial"/>
              </a:rPr>
              <a:t>INDIVIDUALISTIS, </a:t>
            </a:r>
            <a:r>
              <a:rPr sz="2250" spc="-5" dirty="0">
                <a:solidFill>
                  <a:srgbClr val="2A4B82"/>
                </a:solidFill>
                <a:latin typeface="Arial"/>
                <a:cs typeface="Arial"/>
              </a:rPr>
              <a:t>YAITU </a:t>
            </a:r>
            <a:r>
              <a:rPr sz="2250" spc="45" dirty="0">
                <a:solidFill>
                  <a:srgbClr val="2A4B82"/>
                </a:solidFill>
                <a:latin typeface="Arial"/>
                <a:cs typeface="Arial"/>
              </a:rPr>
              <a:t>NEGARA </a:t>
            </a:r>
            <a:r>
              <a:rPr sz="2250" spc="90" dirty="0">
                <a:solidFill>
                  <a:srgbClr val="2A4B82"/>
                </a:solidFill>
                <a:latin typeface="Arial"/>
                <a:cs typeface="Arial"/>
              </a:rPr>
              <a:t>HANYA </a:t>
            </a:r>
            <a:r>
              <a:rPr sz="2250" spc="-25" dirty="0">
                <a:solidFill>
                  <a:srgbClr val="2A4B82"/>
                </a:solidFill>
                <a:latin typeface="Arial"/>
                <a:cs typeface="Arial"/>
              </a:rPr>
              <a:t>TERIKAT </a:t>
            </a:r>
            <a:r>
              <a:rPr sz="2250" spc="-35" dirty="0">
                <a:solidFill>
                  <a:srgbClr val="2A4B82"/>
                </a:solidFill>
                <a:latin typeface="Arial"/>
                <a:cs typeface="Arial"/>
              </a:rPr>
              <a:t>PADA  </a:t>
            </a:r>
            <a:r>
              <a:rPr sz="2250" spc="-45" dirty="0">
                <a:solidFill>
                  <a:srgbClr val="2A4B82"/>
                </a:solidFill>
                <a:latin typeface="Arial"/>
                <a:cs typeface="Arial"/>
              </a:rPr>
              <a:t>ASAS-ASAS </a:t>
            </a:r>
            <a:r>
              <a:rPr sz="2250" spc="80" dirty="0">
                <a:solidFill>
                  <a:srgbClr val="2A4B82"/>
                </a:solidFill>
                <a:latin typeface="Arial"/>
                <a:cs typeface="Arial"/>
              </a:rPr>
              <a:t>FUNDAMENTAL </a:t>
            </a:r>
            <a:r>
              <a:rPr sz="2250" spc="95" dirty="0">
                <a:solidFill>
                  <a:srgbClr val="2A4B82"/>
                </a:solidFill>
                <a:latin typeface="Arial"/>
                <a:cs typeface="Arial"/>
              </a:rPr>
              <a:t>HUKUM </a:t>
            </a:r>
            <a:r>
              <a:rPr sz="2250" spc="85" dirty="0">
                <a:solidFill>
                  <a:srgbClr val="2A4B82"/>
                </a:solidFill>
                <a:latin typeface="Arial"/>
                <a:cs typeface="Arial"/>
              </a:rPr>
              <a:t>INTERNASIONAL</a:t>
            </a:r>
            <a:r>
              <a:rPr sz="2250" spc="795" dirty="0">
                <a:solidFill>
                  <a:srgbClr val="2A4B82"/>
                </a:solidFill>
                <a:latin typeface="Arial"/>
                <a:cs typeface="Arial"/>
              </a:rPr>
              <a:t> </a:t>
            </a:r>
            <a:r>
              <a:rPr sz="2250" spc="120" dirty="0">
                <a:solidFill>
                  <a:srgbClr val="2A4B82"/>
                </a:solidFill>
                <a:latin typeface="Arial"/>
                <a:cs typeface="Arial"/>
              </a:rPr>
              <a:t>DAN  </a:t>
            </a:r>
            <a:r>
              <a:rPr sz="2250" spc="-30" dirty="0">
                <a:solidFill>
                  <a:srgbClr val="2A4B82"/>
                </a:solidFill>
                <a:latin typeface="Arial"/>
                <a:cs typeface="Arial"/>
              </a:rPr>
              <a:t>PRINSIP-PRINSIP </a:t>
            </a:r>
            <a:r>
              <a:rPr sz="2250" spc="95" dirty="0">
                <a:solidFill>
                  <a:srgbClr val="2A4B82"/>
                </a:solidFill>
                <a:latin typeface="Arial"/>
                <a:cs typeface="Arial"/>
              </a:rPr>
              <a:t>HUKUM </a:t>
            </a:r>
            <a:r>
              <a:rPr sz="2250" spc="130" dirty="0">
                <a:solidFill>
                  <a:srgbClr val="2A4B82"/>
                </a:solidFill>
                <a:latin typeface="Arial"/>
                <a:cs typeface="Arial"/>
              </a:rPr>
              <a:t>UMUM </a:t>
            </a:r>
            <a:r>
              <a:rPr sz="2250" spc="40" dirty="0">
                <a:solidFill>
                  <a:srgbClr val="2A4B82"/>
                </a:solidFill>
                <a:latin typeface="Arial"/>
                <a:cs typeface="Arial"/>
              </a:rPr>
              <a:t>YANG </a:t>
            </a:r>
            <a:r>
              <a:rPr sz="2250" spc="65" dirty="0">
                <a:solidFill>
                  <a:srgbClr val="2A4B82"/>
                </a:solidFill>
                <a:latin typeface="Arial"/>
                <a:cs typeface="Arial"/>
              </a:rPr>
              <a:t>DIAKUI </a:t>
            </a:r>
            <a:r>
              <a:rPr sz="2250" spc="120" dirty="0">
                <a:solidFill>
                  <a:srgbClr val="2A4B82"/>
                </a:solidFill>
                <a:latin typeface="Arial"/>
                <a:cs typeface="Arial"/>
              </a:rPr>
              <a:t>OLEH </a:t>
            </a:r>
            <a:r>
              <a:rPr sz="2250" spc="15" dirty="0">
                <a:solidFill>
                  <a:srgbClr val="2A4B82"/>
                </a:solidFill>
                <a:latin typeface="Arial"/>
                <a:cs typeface="Arial"/>
              </a:rPr>
              <a:t>BANGSA  </a:t>
            </a:r>
            <a:r>
              <a:rPr sz="2250" spc="40" dirty="0">
                <a:solidFill>
                  <a:srgbClr val="2A4B82"/>
                </a:solidFill>
                <a:latin typeface="Arial"/>
                <a:cs typeface="Arial"/>
              </a:rPr>
              <a:t>YANG</a:t>
            </a:r>
            <a:r>
              <a:rPr sz="2250" spc="85" dirty="0">
                <a:solidFill>
                  <a:srgbClr val="2A4B82"/>
                </a:solidFill>
                <a:latin typeface="Arial"/>
                <a:cs typeface="Arial"/>
              </a:rPr>
              <a:t> </a:t>
            </a:r>
            <a:r>
              <a:rPr sz="2250" spc="-50" dirty="0">
                <a:solidFill>
                  <a:srgbClr val="2A4B82"/>
                </a:solidFill>
                <a:latin typeface="Arial"/>
                <a:cs typeface="Arial"/>
              </a:rPr>
              <a:t>BERADAB.</a:t>
            </a:r>
            <a:endParaRPr sz="22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499" y="9528028"/>
            <a:ext cx="14413230" cy="591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65" dirty="0">
                <a:solidFill>
                  <a:srgbClr val="2A4B82"/>
                </a:solidFill>
                <a:latin typeface="Arial"/>
                <a:cs typeface="Arial"/>
              </a:rPr>
              <a:t>LEVINA </a:t>
            </a:r>
            <a:r>
              <a:rPr sz="1400" spc="-5" dirty="0">
                <a:solidFill>
                  <a:srgbClr val="2A4B82"/>
                </a:solidFill>
                <a:latin typeface="Arial"/>
                <a:cs typeface="Arial"/>
              </a:rPr>
              <a:t>YUSTITIANINGTYAS, </a:t>
            </a:r>
            <a:r>
              <a:rPr sz="1400" spc="-15" dirty="0">
                <a:solidFill>
                  <a:srgbClr val="2A4B82"/>
                </a:solidFill>
                <a:latin typeface="Arial"/>
                <a:cs typeface="Arial"/>
              </a:rPr>
              <a:t>"MASYARAKAT </a:t>
            </a:r>
            <a:r>
              <a:rPr sz="1400" spc="65" dirty="0">
                <a:solidFill>
                  <a:srgbClr val="2A4B82"/>
                </a:solidFill>
                <a:latin typeface="Arial"/>
                <a:cs typeface="Arial"/>
              </a:rPr>
              <a:t>DAN </a:t>
            </a:r>
            <a:r>
              <a:rPr sz="1400" spc="50" dirty="0">
                <a:solidFill>
                  <a:srgbClr val="2A4B82"/>
                </a:solidFill>
                <a:latin typeface="Arial"/>
                <a:cs typeface="Arial"/>
              </a:rPr>
              <a:t>HUKUM </a:t>
            </a:r>
            <a:r>
              <a:rPr sz="1400" spc="45" dirty="0">
                <a:solidFill>
                  <a:srgbClr val="2A4B82"/>
                </a:solidFill>
                <a:latin typeface="Arial"/>
                <a:cs typeface="Arial"/>
              </a:rPr>
              <a:t>INTERNASIONAL </a:t>
            </a:r>
            <a:r>
              <a:rPr sz="1400" spc="25" dirty="0">
                <a:solidFill>
                  <a:srgbClr val="2A4B82"/>
                </a:solidFill>
                <a:latin typeface="Arial"/>
                <a:cs typeface="Arial"/>
              </a:rPr>
              <a:t>(TINJAUAN </a:t>
            </a:r>
            <a:r>
              <a:rPr sz="1400" spc="-10" dirty="0">
                <a:solidFill>
                  <a:srgbClr val="2A4B82"/>
                </a:solidFill>
                <a:latin typeface="Arial"/>
                <a:cs typeface="Arial"/>
              </a:rPr>
              <a:t>YURIDIS </a:t>
            </a:r>
            <a:r>
              <a:rPr sz="1400" spc="-15" dirty="0">
                <a:solidFill>
                  <a:srgbClr val="2A4B82"/>
                </a:solidFill>
                <a:latin typeface="Arial"/>
                <a:cs typeface="Arial"/>
              </a:rPr>
              <a:t>TERHADAP </a:t>
            </a:r>
            <a:r>
              <a:rPr sz="1400" dirty="0">
                <a:solidFill>
                  <a:srgbClr val="2A4B82"/>
                </a:solidFill>
                <a:latin typeface="Arial"/>
                <a:cs typeface="Arial"/>
              </a:rPr>
              <a:t>PERUBAHAN-PERUBAHAN </a:t>
            </a:r>
            <a:r>
              <a:rPr sz="1400" spc="5" dirty="0">
                <a:solidFill>
                  <a:srgbClr val="2A4B82"/>
                </a:solidFill>
                <a:latin typeface="Arial"/>
                <a:cs typeface="Arial"/>
              </a:rPr>
              <a:t>SOSIAL</a:t>
            </a:r>
            <a:r>
              <a:rPr sz="1400" spc="110" dirty="0">
                <a:solidFill>
                  <a:srgbClr val="2A4B82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2A4B82"/>
                </a:solidFill>
                <a:latin typeface="Arial"/>
                <a:cs typeface="Arial"/>
              </a:rPr>
              <a:t>DALAM </a:t>
            </a:r>
            <a:r>
              <a:rPr sz="1400" spc="-10" dirty="0">
                <a:solidFill>
                  <a:srgbClr val="2A4B82"/>
                </a:solidFill>
                <a:latin typeface="Arial"/>
                <a:cs typeface="Arial"/>
              </a:rPr>
              <a:t>MASYARAKAT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1400" spc="35" dirty="0">
                <a:solidFill>
                  <a:srgbClr val="2A4B82"/>
                </a:solidFill>
                <a:latin typeface="Arial"/>
                <a:cs typeface="Arial"/>
              </a:rPr>
              <a:t>INTERNASIONAL)", </a:t>
            </a:r>
            <a:r>
              <a:rPr sz="1400" spc="-45" dirty="0">
                <a:solidFill>
                  <a:srgbClr val="2A4B82"/>
                </a:solidFill>
                <a:latin typeface="Arial"/>
                <a:cs typeface="Arial"/>
              </a:rPr>
              <a:t>PERSPEKTIK </a:t>
            </a:r>
            <a:r>
              <a:rPr sz="1400" spc="-10" dirty="0">
                <a:solidFill>
                  <a:srgbClr val="2A4B82"/>
                </a:solidFill>
                <a:latin typeface="Arial"/>
                <a:cs typeface="Arial"/>
              </a:rPr>
              <a:t>20, </a:t>
            </a:r>
            <a:r>
              <a:rPr sz="1400" spc="35" dirty="0">
                <a:solidFill>
                  <a:srgbClr val="2A4B82"/>
                </a:solidFill>
                <a:latin typeface="Arial"/>
                <a:cs typeface="Arial"/>
              </a:rPr>
              <a:t>NO. </a:t>
            </a:r>
            <a:r>
              <a:rPr sz="1400" spc="-20" dirty="0">
                <a:solidFill>
                  <a:srgbClr val="2A4B82"/>
                </a:solidFill>
                <a:latin typeface="Arial"/>
                <a:cs typeface="Arial"/>
              </a:rPr>
              <a:t>2</a:t>
            </a:r>
            <a:r>
              <a:rPr sz="1400" spc="229" dirty="0">
                <a:solidFill>
                  <a:srgbClr val="2A4B82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2A4B82"/>
                </a:solidFill>
                <a:latin typeface="Arial"/>
                <a:cs typeface="Arial"/>
              </a:rPr>
              <a:t>(2015).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7386" y="370039"/>
            <a:ext cx="8580120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100" spc="229" dirty="0"/>
              <a:t>Dalam </a:t>
            </a:r>
            <a:r>
              <a:rPr sz="8100" spc="295" dirty="0"/>
              <a:t>arti</a:t>
            </a:r>
            <a:r>
              <a:rPr sz="8100" spc="475" dirty="0"/>
              <a:t> </a:t>
            </a:r>
            <a:r>
              <a:rPr sz="8100" spc="50" dirty="0"/>
              <a:t>formil</a:t>
            </a:r>
            <a:endParaRPr sz="8100"/>
          </a:p>
        </p:txBody>
      </p:sp>
      <p:sp>
        <p:nvSpPr>
          <p:cNvPr id="3" name="object 3"/>
          <p:cNvSpPr/>
          <p:nvPr/>
        </p:nvSpPr>
        <p:spPr>
          <a:xfrm>
            <a:off x="12443075" y="0"/>
            <a:ext cx="5844888" cy="5536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52775" y="5762004"/>
            <a:ext cx="3714115" cy="1335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0900"/>
              </a:lnSpc>
              <a:spcBef>
                <a:spcPts val="95"/>
              </a:spcBef>
              <a:tabLst>
                <a:tab pos="1795780" algn="l"/>
                <a:tab pos="2623185" algn="l"/>
              </a:tabLst>
            </a:pPr>
            <a:r>
              <a:rPr sz="3050" dirty="0">
                <a:solidFill>
                  <a:srgbClr val="2A4B82"/>
                </a:solidFill>
                <a:latin typeface="Arial"/>
                <a:cs typeface="Arial"/>
              </a:rPr>
              <a:t>keabsahan	</a:t>
            </a:r>
            <a:r>
              <a:rPr sz="3050" spc="5" dirty="0">
                <a:solidFill>
                  <a:srgbClr val="2A4B82"/>
                </a:solidFill>
                <a:latin typeface="Arial"/>
                <a:cs typeface="Arial"/>
              </a:rPr>
              <a:t>suatu  </a:t>
            </a:r>
            <a:r>
              <a:rPr sz="3050" spc="-50" dirty="0">
                <a:solidFill>
                  <a:srgbClr val="2A4B82"/>
                </a:solidFill>
                <a:latin typeface="Arial"/>
                <a:cs typeface="Arial"/>
              </a:rPr>
              <a:t>hukum,</a:t>
            </a:r>
            <a:r>
              <a:rPr sz="3050" dirty="0">
                <a:solidFill>
                  <a:srgbClr val="2A4B82"/>
                </a:solidFill>
                <a:latin typeface="Arial"/>
                <a:cs typeface="Arial"/>
              </a:rPr>
              <a:t>	</a:t>
            </a:r>
            <a:r>
              <a:rPr sz="3050" spc="-5" dirty="0">
                <a:solidFill>
                  <a:srgbClr val="2A4B82"/>
                </a:solidFill>
                <a:latin typeface="Arial"/>
                <a:cs typeface="Arial"/>
              </a:rPr>
              <a:t>sedang</a:t>
            </a:r>
            <a:r>
              <a:rPr sz="3050" spc="-25" dirty="0">
                <a:solidFill>
                  <a:srgbClr val="2A4B82"/>
                </a:solidFill>
                <a:latin typeface="Arial"/>
                <a:cs typeface="Arial"/>
              </a:rPr>
              <a:t>k</a:t>
            </a:r>
            <a:r>
              <a:rPr sz="3050" spc="50" dirty="0">
                <a:solidFill>
                  <a:srgbClr val="2A4B82"/>
                </a:solidFill>
                <a:latin typeface="Arial"/>
                <a:cs typeface="Arial"/>
              </a:rPr>
              <a:t>an</a:t>
            </a:r>
            <a:endParaRPr sz="3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89672" y="5762004"/>
            <a:ext cx="1298575" cy="1335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0005">
              <a:lnSpc>
                <a:spcPct val="140900"/>
              </a:lnSpc>
              <a:spcBef>
                <a:spcPts val="95"/>
              </a:spcBef>
            </a:pPr>
            <a:r>
              <a:rPr sz="3050" spc="160" dirty="0">
                <a:solidFill>
                  <a:srgbClr val="2A4B82"/>
                </a:solidFill>
                <a:latin typeface="Arial"/>
                <a:cs typeface="Arial"/>
              </a:rPr>
              <a:t>p</a:t>
            </a:r>
            <a:r>
              <a:rPr sz="3050" spc="40" dirty="0">
                <a:solidFill>
                  <a:srgbClr val="2A4B82"/>
                </a:solidFill>
                <a:latin typeface="Arial"/>
                <a:cs typeface="Arial"/>
              </a:rPr>
              <a:t>r</a:t>
            </a:r>
            <a:r>
              <a:rPr sz="3050" spc="15" dirty="0">
                <a:solidFill>
                  <a:srgbClr val="2A4B82"/>
                </a:solidFill>
                <a:latin typeface="Arial"/>
                <a:cs typeface="Arial"/>
              </a:rPr>
              <a:t>oduk  </a:t>
            </a:r>
            <a:r>
              <a:rPr sz="3050" spc="-25" dirty="0">
                <a:solidFill>
                  <a:srgbClr val="2A4B82"/>
                </a:solidFill>
                <a:latin typeface="Arial"/>
                <a:cs typeface="Arial"/>
              </a:rPr>
              <a:t>sumber</a:t>
            </a:r>
            <a:endParaRPr sz="3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52775" y="7071421"/>
            <a:ext cx="5537200" cy="1335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0900"/>
              </a:lnSpc>
              <a:spcBef>
                <a:spcPts val="95"/>
              </a:spcBef>
            </a:pPr>
            <a:r>
              <a:rPr sz="3050" spc="85" dirty="0">
                <a:solidFill>
                  <a:srgbClr val="2A4B82"/>
                </a:solidFill>
                <a:latin typeface="Arial"/>
                <a:cs typeface="Arial"/>
              </a:rPr>
              <a:t>material adalah </a:t>
            </a:r>
            <a:r>
              <a:rPr sz="3050" spc="-25" dirty="0">
                <a:solidFill>
                  <a:srgbClr val="2A4B82"/>
                </a:solidFill>
                <a:latin typeface="Arial"/>
                <a:cs typeface="Arial"/>
              </a:rPr>
              <a:t>sumber </a:t>
            </a:r>
            <a:r>
              <a:rPr sz="3050" spc="80" dirty="0">
                <a:solidFill>
                  <a:srgbClr val="2A4B82"/>
                </a:solidFill>
                <a:latin typeface="Arial"/>
                <a:cs typeface="Arial"/>
              </a:rPr>
              <a:t>materi  </a:t>
            </a:r>
            <a:r>
              <a:rPr sz="3050" spc="114" dirty="0">
                <a:solidFill>
                  <a:srgbClr val="2A4B82"/>
                </a:solidFill>
                <a:latin typeface="Arial"/>
                <a:cs typeface="Arial"/>
              </a:rPr>
              <a:t>dari </a:t>
            </a:r>
            <a:r>
              <a:rPr sz="3050" spc="5" dirty="0">
                <a:solidFill>
                  <a:srgbClr val="2A4B82"/>
                </a:solidFill>
                <a:latin typeface="Arial"/>
                <a:cs typeface="Arial"/>
              </a:rPr>
              <a:t>suatu </a:t>
            </a:r>
            <a:r>
              <a:rPr sz="3050" spc="45" dirty="0">
                <a:solidFill>
                  <a:srgbClr val="2A4B82"/>
                </a:solidFill>
                <a:latin typeface="Arial"/>
                <a:cs typeface="Arial"/>
              </a:rPr>
              <a:t>produk</a:t>
            </a:r>
            <a:r>
              <a:rPr sz="3050" spc="220" dirty="0">
                <a:solidFill>
                  <a:srgbClr val="2A4B82"/>
                </a:solidFill>
                <a:latin typeface="Arial"/>
                <a:cs typeface="Arial"/>
              </a:rPr>
              <a:t> </a:t>
            </a:r>
            <a:r>
              <a:rPr sz="3050" spc="-65" dirty="0">
                <a:solidFill>
                  <a:srgbClr val="2A4B82"/>
                </a:solidFill>
                <a:latin typeface="Arial"/>
                <a:cs typeface="Arial"/>
              </a:rPr>
              <a:t>hukum.</a:t>
            </a:r>
            <a:endParaRPr sz="305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1565275">
              <a:lnSpc>
                <a:spcPts val="5730"/>
              </a:lnSpc>
              <a:spcBef>
                <a:spcPts val="560"/>
              </a:spcBef>
            </a:pPr>
            <a:r>
              <a:rPr spc="-30" dirty="0"/>
              <a:t>Sumber </a:t>
            </a:r>
            <a:r>
              <a:rPr spc="-20" dirty="0"/>
              <a:t>hukum </a:t>
            </a:r>
            <a:r>
              <a:rPr spc="85" dirty="0"/>
              <a:t>dalam </a:t>
            </a:r>
            <a:r>
              <a:rPr spc="160" dirty="0"/>
              <a:t>arti </a:t>
            </a:r>
            <a:r>
              <a:rPr spc="95" dirty="0"/>
              <a:t>formal  </a:t>
            </a:r>
            <a:r>
              <a:rPr spc="90" dirty="0"/>
              <a:t>adalah </a:t>
            </a:r>
            <a:r>
              <a:rPr spc="120" dirty="0"/>
              <a:t>di </a:t>
            </a:r>
            <a:r>
              <a:rPr spc="45" dirty="0"/>
              <a:t>mana ditemukan  </a:t>
            </a:r>
            <a:r>
              <a:rPr spc="25" dirty="0"/>
              <a:t>ketentuan-ketentuan </a:t>
            </a:r>
            <a:r>
              <a:rPr spc="-20" dirty="0"/>
              <a:t>hukum </a:t>
            </a:r>
            <a:r>
              <a:rPr spc="50" dirty="0"/>
              <a:t>in  </a:t>
            </a:r>
            <a:r>
              <a:rPr spc="35" dirty="0"/>
              <a:t>ternasional</a:t>
            </a:r>
            <a:r>
              <a:rPr spc="125" dirty="0"/>
              <a:t> </a:t>
            </a:r>
            <a:r>
              <a:rPr spc="-5" dirty="0"/>
              <a:t>itu.</a:t>
            </a:r>
          </a:p>
          <a:p>
            <a:pPr marL="2577465">
              <a:lnSpc>
                <a:spcPts val="1814"/>
              </a:lnSpc>
              <a:tabLst>
                <a:tab pos="4089400" algn="l"/>
                <a:tab pos="5407025" algn="l"/>
                <a:tab pos="6807834" algn="l"/>
              </a:tabLst>
            </a:pPr>
            <a:r>
              <a:rPr sz="3050" spc="-20" dirty="0"/>
              <a:t>Sumber	</a:t>
            </a:r>
            <a:r>
              <a:rPr sz="3050" spc="245" dirty="0"/>
              <a:t>f</a:t>
            </a:r>
            <a:r>
              <a:rPr sz="3050" spc="60" dirty="0"/>
              <a:t>ormal</a:t>
            </a:r>
            <a:r>
              <a:rPr sz="3050" dirty="0"/>
              <a:t>	</a:t>
            </a:r>
            <a:r>
              <a:rPr sz="3050" spc="85" dirty="0"/>
              <a:t>adalah</a:t>
            </a:r>
            <a:r>
              <a:rPr sz="3050" dirty="0"/>
              <a:t>	</a:t>
            </a:r>
            <a:r>
              <a:rPr sz="3050" spc="-25" dirty="0"/>
              <a:t>sumber</a:t>
            </a:r>
            <a:endParaRPr sz="3050"/>
          </a:p>
          <a:p>
            <a:pPr marL="2577465">
              <a:lnSpc>
                <a:spcPct val="100000"/>
              </a:lnSpc>
              <a:spcBef>
                <a:spcPts val="1495"/>
              </a:spcBef>
              <a:tabLst>
                <a:tab pos="4378325" algn="l"/>
                <a:tab pos="6224270" algn="l"/>
                <a:tab pos="7090409" algn="l"/>
              </a:tabLst>
            </a:pPr>
            <a:r>
              <a:rPr sz="3050" spc="-50" dirty="0"/>
              <a:t>k</a:t>
            </a:r>
            <a:r>
              <a:rPr sz="3050" spc="45" dirty="0"/>
              <a:t>ekuatan</a:t>
            </a:r>
            <a:r>
              <a:rPr sz="3050" dirty="0"/>
              <a:t>	</a:t>
            </a:r>
            <a:r>
              <a:rPr sz="3050" spc="-30" dirty="0"/>
              <a:t>memaksa</a:t>
            </a:r>
            <a:r>
              <a:rPr sz="3050" dirty="0"/>
              <a:t>	</a:t>
            </a:r>
            <a:r>
              <a:rPr sz="3050" spc="75" dirty="0"/>
              <a:t>dan</a:t>
            </a:r>
            <a:r>
              <a:rPr sz="3050" dirty="0"/>
              <a:t>	</a:t>
            </a:r>
            <a:r>
              <a:rPr sz="3050" spc="35" dirty="0"/>
              <a:t>dasar</a:t>
            </a:r>
            <a:endParaRPr sz="3050"/>
          </a:p>
        </p:txBody>
      </p:sp>
      <p:sp>
        <p:nvSpPr>
          <p:cNvPr id="8" name="object 8"/>
          <p:cNvSpPr txBox="1"/>
          <p:nvPr/>
        </p:nvSpPr>
        <p:spPr>
          <a:xfrm>
            <a:off x="9490516" y="6221655"/>
            <a:ext cx="8009255" cy="3453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0600"/>
              </a:lnSpc>
              <a:spcBef>
                <a:spcPts val="95"/>
              </a:spcBef>
            </a:pPr>
            <a:r>
              <a:rPr sz="3200" spc="10" dirty="0">
                <a:solidFill>
                  <a:srgbClr val="2A4B82"/>
                </a:solidFill>
                <a:latin typeface="Arial"/>
                <a:cs typeface="Arial"/>
              </a:rPr>
              <a:t>Suatu </a:t>
            </a:r>
            <a:r>
              <a:rPr sz="3200" spc="35" dirty="0">
                <a:solidFill>
                  <a:srgbClr val="2A4B82"/>
                </a:solidFill>
                <a:latin typeface="Arial"/>
                <a:cs typeface="Arial"/>
              </a:rPr>
              <a:t>ketentuan </a:t>
            </a:r>
            <a:r>
              <a:rPr sz="3200" spc="-15" dirty="0">
                <a:solidFill>
                  <a:srgbClr val="2A4B82"/>
                </a:solidFill>
                <a:latin typeface="Arial"/>
                <a:cs typeface="Arial"/>
              </a:rPr>
              <a:t>hukum </a:t>
            </a:r>
            <a:r>
              <a:rPr sz="3200" spc="55" dirty="0">
                <a:solidFill>
                  <a:srgbClr val="2A4B82"/>
                </a:solidFill>
                <a:latin typeface="Arial"/>
                <a:cs typeface="Arial"/>
              </a:rPr>
              <a:t>mengikat </a:t>
            </a:r>
            <a:r>
              <a:rPr sz="3200" spc="-40" dirty="0">
                <a:solidFill>
                  <a:srgbClr val="2A4B82"/>
                </a:solidFill>
                <a:latin typeface="Arial"/>
                <a:cs typeface="Arial"/>
              </a:rPr>
              <a:t>secara  </a:t>
            </a:r>
            <a:r>
              <a:rPr sz="3200" spc="-15" dirty="0">
                <a:solidFill>
                  <a:srgbClr val="2A4B82"/>
                </a:solidFill>
                <a:latin typeface="Arial"/>
                <a:cs typeface="Arial"/>
              </a:rPr>
              <a:t>hukum </a:t>
            </a:r>
            <a:r>
              <a:rPr sz="3200" spc="110" dirty="0">
                <a:solidFill>
                  <a:srgbClr val="2A4B82"/>
                </a:solidFill>
                <a:latin typeface="Arial"/>
                <a:cs typeface="Arial"/>
              </a:rPr>
              <a:t>apabila </a:t>
            </a:r>
            <a:r>
              <a:rPr sz="3200" spc="35" dirty="0">
                <a:solidFill>
                  <a:srgbClr val="2A4B82"/>
                </a:solidFill>
                <a:latin typeface="Arial"/>
                <a:cs typeface="Arial"/>
              </a:rPr>
              <a:t>ketentuan </a:t>
            </a:r>
            <a:r>
              <a:rPr sz="3200" spc="110" dirty="0">
                <a:solidFill>
                  <a:srgbClr val="2A4B82"/>
                </a:solidFill>
                <a:latin typeface="Arial"/>
                <a:cs typeface="Arial"/>
              </a:rPr>
              <a:t>itu </a:t>
            </a:r>
            <a:r>
              <a:rPr sz="3200" spc="-25" dirty="0">
                <a:solidFill>
                  <a:srgbClr val="2A4B82"/>
                </a:solidFill>
                <a:latin typeface="Arial"/>
                <a:cs typeface="Arial"/>
              </a:rPr>
              <a:t>memenuhi  </a:t>
            </a:r>
            <a:r>
              <a:rPr sz="3200" spc="40" dirty="0">
                <a:solidFill>
                  <a:srgbClr val="2A4B82"/>
                </a:solidFill>
                <a:latin typeface="Arial"/>
                <a:cs typeface="Arial"/>
              </a:rPr>
              <a:t>persyaratan </a:t>
            </a:r>
            <a:r>
              <a:rPr sz="3200" spc="30" dirty="0">
                <a:solidFill>
                  <a:srgbClr val="2A4B82"/>
                </a:solidFill>
                <a:latin typeface="Arial"/>
                <a:cs typeface="Arial"/>
              </a:rPr>
              <a:t>sebagaimana </a:t>
            </a:r>
            <a:r>
              <a:rPr sz="3200" spc="70" dirty="0">
                <a:solidFill>
                  <a:srgbClr val="2A4B82"/>
                </a:solidFill>
                <a:latin typeface="Arial"/>
                <a:cs typeface="Arial"/>
              </a:rPr>
              <a:t>ditentukan </a:t>
            </a:r>
            <a:r>
              <a:rPr sz="3200" spc="-10" dirty="0">
                <a:solidFill>
                  <a:srgbClr val="2A4B82"/>
                </a:solidFill>
                <a:latin typeface="Arial"/>
                <a:cs typeface="Arial"/>
              </a:rPr>
              <a:t>oleh  </a:t>
            </a:r>
            <a:r>
              <a:rPr sz="3200" spc="-20" dirty="0">
                <a:solidFill>
                  <a:srgbClr val="2A4B82"/>
                </a:solidFill>
                <a:latin typeface="Arial"/>
                <a:cs typeface="Arial"/>
              </a:rPr>
              <a:t>kebiasaan, </a:t>
            </a:r>
            <a:r>
              <a:rPr sz="3200" spc="45" dirty="0">
                <a:solidFill>
                  <a:srgbClr val="2A4B82"/>
                </a:solidFill>
                <a:latin typeface="Arial"/>
                <a:cs typeface="Arial"/>
              </a:rPr>
              <a:t>yang </a:t>
            </a:r>
            <a:r>
              <a:rPr sz="3200" spc="30" dirty="0">
                <a:solidFill>
                  <a:srgbClr val="2A4B82"/>
                </a:solidFill>
                <a:latin typeface="Arial"/>
                <a:cs typeface="Arial"/>
              </a:rPr>
              <a:t>merupakan </a:t>
            </a:r>
            <a:r>
              <a:rPr sz="3200" spc="-30" dirty="0">
                <a:solidFill>
                  <a:srgbClr val="2A4B82"/>
                </a:solidFill>
                <a:latin typeface="Arial"/>
                <a:cs typeface="Arial"/>
              </a:rPr>
              <a:t>sumber </a:t>
            </a:r>
            <a:r>
              <a:rPr sz="3200" spc="-15" dirty="0">
                <a:solidFill>
                  <a:srgbClr val="2A4B82"/>
                </a:solidFill>
                <a:latin typeface="Arial"/>
                <a:cs typeface="Arial"/>
              </a:rPr>
              <a:t>hukum  </a:t>
            </a:r>
            <a:r>
              <a:rPr sz="3200" spc="90" dirty="0">
                <a:solidFill>
                  <a:srgbClr val="2A4B82"/>
                </a:solidFill>
                <a:latin typeface="Arial"/>
                <a:cs typeface="Arial"/>
              </a:rPr>
              <a:t>formal </a:t>
            </a:r>
            <a:r>
              <a:rPr sz="3200" spc="114" dirty="0">
                <a:solidFill>
                  <a:srgbClr val="2A4B82"/>
                </a:solidFill>
                <a:latin typeface="Arial"/>
                <a:cs typeface="Arial"/>
              </a:rPr>
              <a:t>dari </a:t>
            </a:r>
            <a:r>
              <a:rPr sz="3200" spc="-15" dirty="0">
                <a:solidFill>
                  <a:srgbClr val="2A4B82"/>
                </a:solidFill>
                <a:latin typeface="Arial"/>
                <a:cs typeface="Arial"/>
              </a:rPr>
              <a:t>hukum</a:t>
            </a:r>
            <a:r>
              <a:rPr sz="3200" spc="165" dirty="0">
                <a:solidFill>
                  <a:srgbClr val="2A4B82"/>
                </a:solidFill>
                <a:latin typeface="Arial"/>
                <a:cs typeface="Arial"/>
              </a:rPr>
              <a:t> </a:t>
            </a:r>
            <a:r>
              <a:rPr sz="3200" spc="15" dirty="0">
                <a:solidFill>
                  <a:srgbClr val="2A4B82"/>
                </a:solidFill>
                <a:latin typeface="Arial"/>
                <a:cs typeface="Arial"/>
              </a:rPr>
              <a:t>internasional,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00238" y="6457822"/>
            <a:ext cx="348297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17395" algn="l"/>
              </a:tabLst>
            </a:pPr>
            <a:r>
              <a:rPr sz="3600" b="1" spc="-65" dirty="0">
                <a:solidFill>
                  <a:srgbClr val="F6B3A7"/>
                </a:solidFill>
                <a:latin typeface="Arial"/>
                <a:cs typeface="Arial"/>
              </a:rPr>
              <a:t>Sumber	</a:t>
            </a:r>
            <a:r>
              <a:rPr sz="3600" b="1" spc="-75" dirty="0">
                <a:solidFill>
                  <a:srgbClr val="F6B3A7"/>
                </a:solidFill>
                <a:latin typeface="Arial"/>
                <a:cs typeface="Arial"/>
              </a:rPr>
              <a:t>hukum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06673" y="6457822"/>
            <a:ext cx="326771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02764" algn="l"/>
              </a:tabLst>
            </a:pPr>
            <a:r>
              <a:rPr sz="3600" b="1" spc="254" dirty="0">
                <a:solidFill>
                  <a:srgbClr val="F6B3A7"/>
                </a:solidFill>
                <a:latin typeface="Arial"/>
                <a:cs typeface="Arial"/>
              </a:rPr>
              <a:t>f</a:t>
            </a:r>
            <a:r>
              <a:rPr sz="3600" b="1" spc="15" dirty="0">
                <a:solidFill>
                  <a:srgbClr val="F6B3A7"/>
                </a:solidFill>
                <a:latin typeface="Arial"/>
                <a:cs typeface="Arial"/>
              </a:rPr>
              <a:t>ormal</a:t>
            </a:r>
            <a:r>
              <a:rPr sz="3600" b="1" dirty="0">
                <a:solidFill>
                  <a:srgbClr val="F6B3A7"/>
                </a:solidFill>
                <a:latin typeface="Arial"/>
                <a:cs typeface="Arial"/>
              </a:rPr>
              <a:t>	</a:t>
            </a:r>
            <a:r>
              <a:rPr sz="3600" b="1" spc="-75" dirty="0">
                <a:solidFill>
                  <a:srgbClr val="F6B3A7"/>
                </a:solidFill>
                <a:latin typeface="Arial"/>
                <a:cs typeface="Arial"/>
              </a:rPr>
              <a:t>hukum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00238" y="7007223"/>
            <a:ext cx="7078980" cy="2003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20200"/>
              </a:lnSpc>
              <a:spcBef>
                <a:spcPts val="95"/>
              </a:spcBef>
            </a:pPr>
            <a:r>
              <a:rPr sz="3600" b="1" spc="5" dirty="0">
                <a:solidFill>
                  <a:srgbClr val="F6B3A7"/>
                </a:solidFill>
                <a:latin typeface="Arial"/>
                <a:cs typeface="Arial"/>
              </a:rPr>
              <a:t>internasional </a:t>
            </a:r>
            <a:r>
              <a:rPr sz="3600" b="1" spc="20" dirty="0">
                <a:solidFill>
                  <a:srgbClr val="F6B3A7"/>
                </a:solidFill>
                <a:latin typeface="Arial"/>
                <a:cs typeface="Arial"/>
              </a:rPr>
              <a:t>yang </a:t>
            </a:r>
            <a:r>
              <a:rPr sz="3600" b="1" spc="120" dirty="0">
                <a:solidFill>
                  <a:srgbClr val="F6B3A7"/>
                </a:solidFill>
                <a:latin typeface="Arial"/>
                <a:cs typeface="Arial"/>
              </a:rPr>
              <a:t>terdapat  </a:t>
            </a:r>
            <a:r>
              <a:rPr sz="3600" b="1" spc="80" dirty="0">
                <a:solidFill>
                  <a:srgbClr val="F6B3A7"/>
                </a:solidFill>
                <a:latin typeface="Arial"/>
                <a:cs typeface="Arial"/>
              </a:rPr>
              <a:t>dalam </a:t>
            </a:r>
            <a:r>
              <a:rPr sz="3600" b="1" spc="-15" dirty="0">
                <a:solidFill>
                  <a:srgbClr val="F6B3A7"/>
                </a:solidFill>
                <a:latin typeface="Arial"/>
                <a:cs typeface="Arial"/>
              </a:rPr>
              <a:t>Pasal </a:t>
            </a:r>
            <a:r>
              <a:rPr sz="3600" b="1" spc="-95" dirty="0">
                <a:solidFill>
                  <a:srgbClr val="F6B3A7"/>
                </a:solidFill>
                <a:latin typeface="Arial"/>
                <a:cs typeface="Arial"/>
              </a:rPr>
              <a:t>38 </a:t>
            </a:r>
            <a:r>
              <a:rPr sz="3600" b="1" spc="120" dirty="0">
                <a:solidFill>
                  <a:srgbClr val="F6B3A7"/>
                </a:solidFill>
                <a:latin typeface="Arial"/>
                <a:cs typeface="Arial"/>
              </a:rPr>
              <a:t>ayat </a:t>
            </a:r>
            <a:r>
              <a:rPr sz="3600" b="1" spc="-75" dirty="0">
                <a:solidFill>
                  <a:srgbClr val="F6B3A7"/>
                </a:solidFill>
                <a:latin typeface="Arial"/>
                <a:cs typeface="Arial"/>
              </a:rPr>
              <a:t>(1) </a:t>
            </a:r>
            <a:r>
              <a:rPr sz="3600" b="1" spc="95" dirty="0">
                <a:solidFill>
                  <a:srgbClr val="F6B3A7"/>
                </a:solidFill>
                <a:latin typeface="Arial"/>
                <a:cs typeface="Arial"/>
              </a:rPr>
              <a:t>Statuta  Mahkamah</a:t>
            </a:r>
            <a:r>
              <a:rPr sz="3600" b="1" spc="165" dirty="0">
                <a:solidFill>
                  <a:srgbClr val="F6B3A7"/>
                </a:solidFill>
                <a:latin typeface="Arial"/>
                <a:cs typeface="Arial"/>
              </a:rPr>
              <a:t> </a:t>
            </a:r>
            <a:r>
              <a:rPr sz="3600" b="1" spc="-15" dirty="0">
                <a:solidFill>
                  <a:srgbClr val="F6B3A7"/>
                </a:solidFill>
                <a:latin typeface="Arial"/>
                <a:cs typeface="Arial"/>
              </a:rPr>
              <a:t>Internasonal.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001798" y="1710971"/>
            <a:ext cx="3662617" cy="5642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26075" y="1380544"/>
            <a:ext cx="8232140" cy="4705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40200"/>
              </a:lnSpc>
              <a:spcBef>
                <a:spcPts val="100"/>
              </a:spcBef>
            </a:pPr>
            <a:r>
              <a:rPr sz="3650" spc="5" dirty="0">
                <a:solidFill>
                  <a:srgbClr val="F6B3A7"/>
                </a:solidFill>
                <a:latin typeface="Arial"/>
                <a:cs typeface="Arial"/>
              </a:rPr>
              <a:t>Pengetahuan </a:t>
            </a:r>
            <a:r>
              <a:rPr sz="3650" spc="100" dirty="0">
                <a:solidFill>
                  <a:srgbClr val="F6B3A7"/>
                </a:solidFill>
                <a:latin typeface="Arial"/>
                <a:cs typeface="Arial"/>
              </a:rPr>
              <a:t>tentang </a:t>
            </a:r>
            <a:r>
              <a:rPr sz="3650" spc="-40" dirty="0">
                <a:solidFill>
                  <a:srgbClr val="F6B3A7"/>
                </a:solidFill>
                <a:latin typeface="Arial"/>
                <a:cs typeface="Arial"/>
              </a:rPr>
              <a:t>sumber </a:t>
            </a:r>
            <a:r>
              <a:rPr sz="3650" spc="-25" dirty="0">
                <a:solidFill>
                  <a:srgbClr val="F6B3A7"/>
                </a:solidFill>
                <a:latin typeface="Arial"/>
                <a:cs typeface="Arial"/>
              </a:rPr>
              <a:t>hukum  </a:t>
            </a:r>
            <a:r>
              <a:rPr sz="3650" spc="35" dirty="0">
                <a:solidFill>
                  <a:srgbClr val="F6B3A7"/>
                </a:solidFill>
                <a:latin typeface="Arial"/>
                <a:cs typeface="Arial"/>
              </a:rPr>
              <a:t>internasional </a:t>
            </a:r>
            <a:r>
              <a:rPr sz="3650" spc="90" dirty="0">
                <a:solidFill>
                  <a:srgbClr val="F6B3A7"/>
                </a:solidFill>
                <a:latin typeface="Arial"/>
                <a:cs typeface="Arial"/>
              </a:rPr>
              <a:t>dalam </a:t>
            </a:r>
            <a:r>
              <a:rPr sz="3650" spc="170" dirty="0">
                <a:solidFill>
                  <a:srgbClr val="F6B3A7"/>
                </a:solidFill>
                <a:latin typeface="Arial"/>
                <a:cs typeface="Arial"/>
              </a:rPr>
              <a:t>arti </a:t>
            </a:r>
            <a:r>
              <a:rPr sz="3650" spc="100" dirty="0">
                <a:solidFill>
                  <a:srgbClr val="F6B3A7"/>
                </a:solidFill>
                <a:latin typeface="Arial"/>
                <a:cs typeface="Arial"/>
              </a:rPr>
              <a:t>formal </a:t>
            </a:r>
            <a:r>
              <a:rPr sz="3650" spc="45" dirty="0">
                <a:solidFill>
                  <a:srgbClr val="F6B3A7"/>
                </a:solidFill>
                <a:latin typeface="Arial"/>
                <a:cs typeface="Arial"/>
              </a:rPr>
              <a:t>akan  </a:t>
            </a:r>
            <a:r>
              <a:rPr sz="3650" spc="15" dirty="0">
                <a:solidFill>
                  <a:srgbClr val="F6B3A7"/>
                </a:solidFill>
                <a:latin typeface="Arial"/>
                <a:cs typeface="Arial"/>
              </a:rPr>
              <a:t>memberikan </a:t>
            </a:r>
            <a:r>
              <a:rPr sz="3650" spc="30" dirty="0">
                <a:solidFill>
                  <a:srgbClr val="F6B3A7"/>
                </a:solidFill>
                <a:latin typeface="Arial"/>
                <a:cs typeface="Arial"/>
              </a:rPr>
              <a:t>pemahaman </a:t>
            </a:r>
            <a:r>
              <a:rPr sz="3650" spc="10" dirty="0">
                <a:solidFill>
                  <a:srgbClr val="F6B3A7"/>
                </a:solidFill>
                <a:latin typeface="Arial"/>
                <a:cs typeface="Arial"/>
              </a:rPr>
              <a:t>mengenai  </a:t>
            </a:r>
            <a:r>
              <a:rPr sz="3650" spc="-40" dirty="0">
                <a:solidFill>
                  <a:srgbClr val="F6B3A7"/>
                </a:solidFill>
                <a:latin typeface="Arial"/>
                <a:cs typeface="Arial"/>
              </a:rPr>
              <a:t>sumber </a:t>
            </a:r>
            <a:r>
              <a:rPr sz="3650" spc="35" dirty="0">
                <a:solidFill>
                  <a:srgbClr val="F6B3A7"/>
                </a:solidFill>
                <a:latin typeface="Arial"/>
                <a:cs typeface="Arial"/>
              </a:rPr>
              <a:t>kekuatan </a:t>
            </a:r>
            <a:r>
              <a:rPr sz="3650" spc="-45" dirty="0">
                <a:solidFill>
                  <a:srgbClr val="F6B3A7"/>
                </a:solidFill>
                <a:latin typeface="Arial"/>
                <a:cs typeface="Arial"/>
              </a:rPr>
              <a:t>memaksa </a:t>
            </a:r>
            <a:r>
              <a:rPr sz="3650" spc="80" dirty="0">
                <a:solidFill>
                  <a:srgbClr val="F6B3A7"/>
                </a:solidFill>
                <a:latin typeface="Arial"/>
                <a:cs typeface="Arial"/>
              </a:rPr>
              <a:t>dan </a:t>
            </a:r>
            <a:r>
              <a:rPr sz="3650" spc="35" dirty="0">
                <a:solidFill>
                  <a:srgbClr val="F6B3A7"/>
                </a:solidFill>
                <a:latin typeface="Arial"/>
                <a:cs typeface="Arial"/>
              </a:rPr>
              <a:t>dasar  </a:t>
            </a:r>
            <a:r>
              <a:rPr sz="3650" spc="-10" dirty="0">
                <a:solidFill>
                  <a:srgbClr val="F6B3A7"/>
                </a:solidFill>
                <a:latin typeface="Arial"/>
                <a:cs typeface="Arial"/>
              </a:rPr>
              <a:t>keabsahan </a:t>
            </a:r>
            <a:r>
              <a:rPr sz="3650" dirty="0">
                <a:solidFill>
                  <a:srgbClr val="F6B3A7"/>
                </a:solidFill>
                <a:latin typeface="Arial"/>
                <a:cs typeface="Arial"/>
              </a:rPr>
              <a:t>suatu </a:t>
            </a:r>
            <a:r>
              <a:rPr sz="3650" spc="45" dirty="0">
                <a:solidFill>
                  <a:srgbClr val="F6B3A7"/>
                </a:solidFill>
                <a:latin typeface="Arial"/>
                <a:cs typeface="Arial"/>
              </a:rPr>
              <a:t>produk </a:t>
            </a:r>
            <a:r>
              <a:rPr sz="3650" spc="-25" dirty="0">
                <a:solidFill>
                  <a:srgbClr val="F6B3A7"/>
                </a:solidFill>
                <a:latin typeface="Arial"/>
                <a:cs typeface="Arial"/>
              </a:rPr>
              <a:t>hukum  </a:t>
            </a:r>
            <a:r>
              <a:rPr sz="3650" spc="5" dirty="0">
                <a:solidFill>
                  <a:srgbClr val="F6B3A7"/>
                </a:solidFill>
                <a:latin typeface="Arial"/>
                <a:cs typeface="Arial"/>
              </a:rPr>
              <a:t>internasional.</a:t>
            </a:r>
            <a:endParaRPr sz="3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822" y="2077891"/>
            <a:ext cx="5968365" cy="35871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0500"/>
              </a:lnSpc>
              <a:spcBef>
                <a:spcPts val="90"/>
              </a:spcBef>
            </a:pPr>
            <a:r>
              <a:rPr sz="4850" spc="-75" dirty="0"/>
              <a:t>Sumber </a:t>
            </a:r>
            <a:r>
              <a:rPr sz="4850" spc="5" dirty="0"/>
              <a:t>Hukum  </a:t>
            </a:r>
            <a:r>
              <a:rPr sz="4850" spc="30" dirty="0"/>
              <a:t>Internasional </a:t>
            </a:r>
            <a:r>
              <a:rPr sz="4850" spc="114" dirty="0"/>
              <a:t>dalam  </a:t>
            </a:r>
            <a:r>
              <a:rPr sz="4850" spc="135" dirty="0"/>
              <a:t>Statuta Mahkamah  </a:t>
            </a:r>
            <a:r>
              <a:rPr sz="4850" spc="30" dirty="0"/>
              <a:t>Internasional</a:t>
            </a:r>
            <a:endParaRPr sz="4850"/>
          </a:p>
        </p:txBody>
      </p:sp>
      <p:sp>
        <p:nvSpPr>
          <p:cNvPr id="3" name="object 3"/>
          <p:cNvSpPr txBox="1"/>
          <p:nvPr/>
        </p:nvSpPr>
        <p:spPr>
          <a:xfrm>
            <a:off x="7582890" y="5866372"/>
            <a:ext cx="775970" cy="516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200" spc="95" dirty="0">
                <a:solidFill>
                  <a:srgbClr val="2A4B82"/>
                </a:solidFill>
                <a:latin typeface="Arial"/>
                <a:cs typeface="Arial"/>
              </a:rPr>
              <a:t>(the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3852" y="5669929"/>
            <a:ext cx="7527290" cy="1400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marR="5080" indent="-286385">
              <a:lnSpc>
                <a:spcPct val="140900"/>
              </a:lnSpc>
              <a:spcBef>
                <a:spcPts val="95"/>
              </a:spcBef>
              <a:buChar char="•"/>
              <a:tabLst>
                <a:tab pos="299085" algn="l"/>
                <a:tab pos="1674495" algn="l"/>
                <a:tab pos="2199640" algn="l"/>
                <a:tab pos="2269490" algn="l"/>
                <a:tab pos="3906520" algn="l"/>
                <a:tab pos="4838700" algn="l"/>
                <a:tab pos="5840730" algn="l"/>
                <a:tab pos="7167880" algn="l"/>
              </a:tabLst>
            </a:pPr>
            <a:r>
              <a:rPr sz="3200" spc="-25" dirty="0">
                <a:solidFill>
                  <a:srgbClr val="2A4B82"/>
                </a:solidFill>
                <a:latin typeface="Arial"/>
                <a:cs typeface="Arial"/>
              </a:rPr>
              <a:t>Sumber	</a:t>
            </a:r>
            <a:r>
              <a:rPr sz="3200" spc="-10" dirty="0">
                <a:solidFill>
                  <a:srgbClr val="2A4B82"/>
                </a:solidFill>
                <a:latin typeface="Arial"/>
                <a:cs typeface="Arial"/>
              </a:rPr>
              <a:t>hukum	</a:t>
            </a:r>
            <a:r>
              <a:rPr sz="3200" spc="40" dirty="0">
                <a:solidFill>
                  <a:srgbClr val="2A4B82"/>
                </a:solidFill>
                <a:latin typeface="Arial"/>
                <a:cs typeface="Arial"/>
              </a:rPr>
              <a:t>internasional  </a:t>
            </a:r>
            <a:r>
              <a:rPr sz="3200" spc="-55" dirty="0">
                <a:solidFill>
                  <a:srgbClr val="2A4B82"/>
                </a:solidFill>
                <a:latin typeface="Arial"/>
                <a:cs typeface="Arial"/>
              </a:rPr>
              <a:t>sou</a:t>
            </a:r>
            <a:r>
              <a:rPr sz="3200" spc="-90" dirty="0">
                <a:solidFill>
                  <a:srgbClr val="2A4B82"/>
                </a:solidFill>
                <a:latin typeface="Arial"/>
                <a:cs typeface="Arial"/>
              </a:rPr>
              <a:t>r</a:t>
            </a:r>
            <a:r>
              <a:rPr sz="3200" spc="-120" dirty="0">
                <a:solidFill>
                  <a:srgbClr val="2A4B82"/>
                </a:solidFill>
                <a:latin typeface="Arial"/>
                <a:cs typeface="Arial"/>
              </a:rPr>
              <a:t>ce</a:t>
            </a:r>
            <a:r>
              <a:rPr sz="3200" dirty="0">
                <a:solidFill>
                  <a:srgbClr val="2A4B82"/>
                </a:solidFill>
                <a:latin typeface="Arial"/>
                <a:cs typeface="Arial"/>
              </a:rPr>
              <a:t>	</a:t>
            </a:r>
            <a:r>
              <a:rPr sz="3200" spc="150" dirty="0">
                <a:solidFill>
                  <a:srgbClr val="2A4B82"/>
                </a:solidFill>
                <a:latin typeface="Arial"/>
                <a:cs typeface="Arial"/>
              </a:rPr>
              <a:t>of</a:t>
            </a:r>
            <a:r>
              <a:rPr sz="3200" dirty="0">
                <a:solidFill>
                  <a:srgbClr val="2A4B82"/>
                </a:solidFill>
                <a:latin typeface="Arial"/>
                <a:cs typeface="Arial"/>
              </a:rPr>
              <a:t>		</a:t>
            </a:r>
            <a:r>
              <a:rPr sz="3200" spc="80" dirty="0">
                <a:solidFill>
                  <a:srgbClr val="2A4B82"/>
                </a:solidFill>
                <a:latin typeface="Arial"/>
                <a:cs typeface="Arial"/>
              </a:rPr>
              <a:t>international</a:t>
            </a:r>
            <a:r>
              <a:rPr sz="3200" dirty="0">
                <a:solidFill>
                  <a:srgbClr val="2A4B82"/>
                </a:solidFill>
                <a:latin typeface="Arial"/>
                <a:cs typeface="Arial"/>
              </a:rPr>
              <a:t>	</a:t>
            </a:r>
            <a:r>
              <a:rPr sz="3200" spc="75" dirty="0">
                <a:solidFill>
                  <a:srgbClr val="2A4B82"/>
                </a:solidFill>
                <a:latin typeface="Arial"/>
                <a:cs typeface="Arial"/>
              </a:rPr>
              <a:t>law)</a:t>
            </a:r>
            <a:r>
              <a:rPr sz="3200" dirty="0">
                <a:solidFill>
                  <a:srgbClr val="2A4B82"/>
                </a:solidFill>
                <a:latin typeface="Arial"/>
                <a:cs typeface="Arial"/>
              </a:rPr>
              <a:t>	</a:t>
            </a:r>
            <a:r>
              <a:rPr sz="3200" spc="120" dirty="0">
                <a:solidFill>
                  <a:srgbClr val="2A4B82"/>
                </a:solidFill>
                <a:latin typeface="Arial"/>
                <a:cs typeface="Arial"/>
              </a:rPr>
              <a:t>diatur</a:t>
            </a:r>
            <a:r>
              <a:rPr sz="3200" dirty="0">
                <a:solidFill>
                  <a:srgbClr val="2A4B82"/>
                </a:solidFill>
                <a:latin typeface="Arial"/>
                <a:cs typeface="Arial"/>
              </a:rPr>
              <a:t>	</a:t>
            </a:r>
            <a:r>
              <a:rPr sz="3200" spc="114" dirty="0">
                <a:solidFill>
                  <a:srgbClr val="2A4B82"/>
                </a:solidFill>
                <a:latin typeface="Arial"/>
                <a:cs typeface="Arial"/>
              </a:rPr>
              <a:t>di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52111" y="7240713"/>
            <a:ext cx="4300855" cy="516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833119" algn="l"/>
                <a:tab pos="2049145" algn="l"/>
                <a:tab pos="2907030" algn="l"/>
              </a:tabLst>
            </a:pPr>
            <a:r>
              <a:rPr sz="3200" spc="-100" dirty="0">
                <a:solidFill>
                  <a:srgbClr val="2A4B82"/>
                </a:solidFill>
                <a:latin typeface="Arial"/>
                <a:cs typeface="Arial"/>
              </a:rPr>
              <a:t>38	</a:t>
            </a:r>
            <a:r>
              <a:rPr sz="3200" spc="105" dirty="0">
                <a:solidFill>
                  <a:srgbClr val="2A4B82"/>
                </a:solidFill>
                <a:latin typeface="Arial"/>
                <a:cs typeface="Arial"/>
              </a:rPr>
              <a:t>ayat	</a:t>
            </a:r>
            <a:r>
              <a:rPr sz="3200" spc="-85" dirty="0">
                <a:solidFill>
                  <a:srgbClr val="2A4B82"/>
                </a:solidFill>
                <a:latin typeface="Arial"/>
                <a:cs typeface="Arial"/>
              </a:rPr>
              <a:t>(1)	</a:t>
            </a:r>
            <a:r>
              <a:rPr sz="3200" spc="100" dirty="0">
                <a:solidFill>
                  <a:srgbClr val="2A4B82"/>
                </a:solidFill>
                <a:latin typeface="Arial"/>
                <a:cs typeface="Arial"/>
              </a:rPr>
              <a:t>Statuta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0205" y="7044269"/>
            <a:ext cx="2574925" cy="2087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0900"/>
              </a:lnSpc>
              <a:spcBef>
                <a:spcPts val="95"/>
              </a:spcBef>
              <a:tabLst>
                <a:tab pos="1568450" algn="l"/>
              </a:tabLst>
            </a:pPr>
            <a:r>
              <a:rPr sz="3200" spc="85" dirty="0">
                <a:solidFill>
                  <a:srgbClr val="2A4B82"/>
                </a:solidFill>
                <a:latin typeface="Arial"/>
                <a:cs typeface="Arial"/>
              </a:rPr>
              <a:t>dalam	</a:t>
            </a:r>
            <a:r>
              <a:rPr sz="3200" spc="-35" dirty="0">
                <a:solidFill>
                  <a:srgbClr val="2A4B82"/>
                </a:solidFill>
                <a:latin typeface="Arial"/>
                <a:cs typeface="Arial"/>
              </a:rPr>
              <a:t>Pasal  </a:t>
            </a:r>
            <a:r>
              <a:rPr sz="3200" spc="75" dirty="0">
                <a:solidFill>
                  <a:srgbClr val="2A4B82"/>
                </a:solidFill>
                <a:latin typeface="Arial"/>
                <a:cs typeface="Arial"/>
              </a:rPr>
              <a:t>Mahkamah  </a:t>
            </a:r>
            <a:r>
              <a:rPr sz="3200" spc="90" dirty="0">
                <a:solidFill>
                  <a:srgbClr val="2A4B82"/>
                </a:solidFill>
                <a:latin typeface="Arial"/>
                <a:cs typeface="Arial"/>
              </a:rPr>
              <a:t>(International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10205" y="9302223"/>
            <a:ext cx="2843530" cy="516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471295" algn="l"/>
                <a:tab pos="2365375" algn="l"/>
              </a:tabLst>
            </a:pPr>
            <a:r>
              <a:rPr sz="3200" spc="-40" dirty="0">
                <a:solidFill>
                  <a:srgbClr val="2A4B82"/>
                </a:solidFill>
                <a:latin typeface="Arial"/>
                <a:cs typeface="Arial"/>
              </a:rPr>
              <a:t>Pasal	</a:t>
            </a:r>
            <a:r>
              <a:rPr sz="3200" spc="-100" dirty="0">
                <a:solidFill>
                  <a:srgbClr val="2A4B82"/>
                </a:solidFill>
                <a:latin typeface="Arial"/>
                <a:cs typeface="Arial"/>
              </a:rPr>
              <a:t>38	</a:t>
            </a:r>
            <a:r>
              <a:rPr sz="3200" spc="-85" dirty="0">
                <a:solidFill>
                  <a:srgbClr val="2A4B82"/>
                </a:solidFill>
                <a:latin typeface="Arial"/>
                <a:cs typeface="Arial"/>
              </a:rPr>
              <a:t>(1)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38617" y="8418610"/>
            <a:ext cx="1824355" cy="1400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8300" marR="5080" indent="-356235">
              <a:lnSpc>
                <a:spcPct val="140900"/>
              </a:lnSpc>
              <a:spcBef>
                <a:spcPts val="95"/>
              </a:spcBef>
              <a:tabLst>
                <a:tab pos="1433195" algn="l"/>
              </a:tabLst>
            </a:pPr>
            <a:r>
              <a:rPr sz="3200" spc="55" dirty="0">
                <a:solidFill>
                  <a:srgbClr val="2A4B82"/>
                </a:solidFill>
                <a:latin typeface="Arial"/>
                <a:cs typeface="Arial"/>
              </a:rPr>
              <a:t>Court	</a:t>
            </a:r>
            <a:r>
              <a:rPr sz="3200" spc="125" dirty="0">
                <a:solidFill>
                  <a:srgbClr val="2A4B82"/>
                </a:solidFill>
                <a:latin typeface="Arial"/>
                <a:cs typeface="Arial"/>
              </a:rPr>
              <a:t>of  </a:t>
            </a:r>
            <a:r>
              <a:rPr sz="3200" spc="100" dirty="0">
                <a:solidFill>
                  <a:srgbClr val="2A4B82"/>
                </a:solidFill>
                <a:latin typeface="Arial"/>
                <a:cs typeface="Arial"/>
              </a:rPr>
              <a:t>Statuta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58585" y="7731439"/>
            <a:ext cx="2400300" cy="2087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1940" marR="5080" indent="-269875" algn="just">
              <a:lnSpc>
                <a:spcPct val="140900"/>
              </a:lnSpc>
              <a:spcBef>
                <a:spcPts val="95"/>
              </a:spcBef>
            </a:pPr>
            <a:r>
              <a:rPr sz="3200" spc="75" dirty="0">
                <a:solidFill>
                  <a:srgbClr val="2A4B82"/>
                </a:solidFill>
                <a:latin typeface="Arial"/>
                <a:cs typeface="Arial"/>
              </a:rPr>
              <a:t>International  </a:t>
            </a:r>
            <a:r>
              <a:rPr sz="3200" spc="-90" dirty="0">
                <a:solidFill>
                  <a:srgbClr val="2A4B82"/>
                </a:solidFill>
                <a:latin typeface="Arial"/>
                <a:cs typeface="Arial"/>
              </a:rPr>
              <a:t>Justice-ICJ).  </a:t>
            </a:r>
            <a:r>
              <a:rPr sz="3200" spc="75" dirty="0">
                <a:solidFill>
                  <a:srgbClr val="2A4B82"/>
                </a:solidFill>
                <a:latin typeface="Arial"/>
                <a:cs typeface="Arial"/>
              </a:rPr>
              <a:t>Mahkamah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597440" cy="1878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551811" y="390594"/>
            <a:ext cx="2076663" cy="1276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138649" y="0"/>
            <a:ext cx="3837967" cy="16668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76790" y="0"/>
            <a:ext cx="5357739" cy="24051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342427" y="2177482"/>
            <a:ext cx="2186305" cy="4470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750" spc="75" dirty="0">
                <a:solidFill>
                  <a:srgbClr val="2A4B82"/>
                </a:solidFill>
                <a:latin typeface="Arial"/>
                <a:cs typeface="Arial"/>
              </a:rPr>
              <a:t>(international</a:t>
            </a:r>
            <a:endParaRPr sz="2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339239" y="2008928"/>
            <a:ext cx="4704080" cy="1205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0700"/>
              </a:lnSpc>
              <a:spcBef>
                <a:spcPts val="95"/>
              </a:spcBef>
              <a:tabLst>
                <a:tab pos="735965" algn="l"/>
                <a:tab pos="2424430" algn="l"/>
                <a:tab pos="2654935" algn="l"/>
                <a:tab pos="3469004" algn="l"/>
              </a:tabLst>
            </a:pPr>
            <a:r>
              <a:rPr sz="2750" spc="-75" dirty="0">
                <a:solidFill>
                  <a:srgbClr val="2A4B82"/>
                </a:solidFill>
                <a:latin typeface="Arial"/>
                <a:cs typeface="Arial"/>
              </a:rPr>
              <a:t>(1)	</a:t>
            </a:r>
            <a:r>
              <a:rPr sz="2750" spc="30" dirty="0">
                <a:solidFill>
                  <a:srgbClr val="2A4B82"/>
                </a:solidFill>
                <a:latin typeface="Arial"/>
                <a:cs typeface="Arial"/>
              </a:rPr>
              <a:t>Perjanjian		internasional  </a:t>
            </a:r>
            <a:r>
              <a:rPr sz="2750" spc="-20" dirty="0">
                <a:solidFill>
                  <a:srgbClr val="2A4B82"/>
                </a:solidFill>
                <a:latin typeface="Arial"/>
                <a:cs typeface="Arial"/>
              </a:rPr>
              <a:t>conventions),	</a:t>
            </a:r>
            <a:r>
              <a:rPr sz="2750" spc="70" dirty="0">
                <a:solidFill>
                  <a:srgbClr val="2A4B82"/>
                </a:solidFill>
                <a:latin typeface="Arial"/>
                <a:cs typeface="Arial"/>
              </a:rPr>
              <a:t>baik	</a:t>
            </a:r>
            <a:r>
              <a:rPr sz="2750" spc="40" dirty="0">
                <a:solidFill>
                  <a:srgbClr val="2A4B82"/>
                </a:solidFill>
                <a:latin typeface="Arial"/>
                <a:cs typeface="Arial"/>
              </a:rPr>
              <a:t>yang</a:t>
            </a:r>
            <a:endParaRPr sz="27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339239" y="3357054"/>
            <a:ext cx="4290060" cy="4470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790064" algn="l"/>
                <a:tab pos="3065780" algn="l"/>
              </a:tabLst>
            </a:pPr>
            <a:r>
              <a:rPr sz="2750" spc="20" dirty="0">
                <a:solidFill>
                  <a:srgbClr val="2A4B82"/>
                </a:solidFill>
                <a:latin typeface="Arial"/>
                <a:cs typeface="Arial"/>
              </a:rPr>
              <a:t>maupun	</a:t>
            </a:r>
            <a:r>
              <a:rPr sz="2750" spc="40" dirty="0">
                <a:solidFill>
                  <a:srgbClr val="2A4B82"/>
                </a:solidFill>
                <a:latin typeface="Arial"/>
                <a:cs typeface="Arial"/>
              </a:rPr>
              <a:t>yang	</a:t>
            </a:r>
            <a:r>
              <a:rPr sz="2750" spc="60" dirty="0">
                <a:solidFill>
                  <a:srgbClr val="2A4B82"/>
                </a:solidFill>
                <a:latin typeface="Arial"/>
                <a:cs typeface="Arial"/>
              </a:rPr>
              <a:t>bersifat</a:t>
            </a:r>
            <a:endParaRPr sz="2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942256" y="2598716"/>
            <a:ext cx="1293495" cy="1205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0815" marR="5080" indent="-158750">
              <a:lnSpc>
                <a:spcPct val="140700"/>
              </a:lnSpc>
              <a:spcBef>
                <a:spcPts val="95"/>
              </a:spcBef>
            </a:pPr>
            <a:r>
              <a:rPr sz="2750" spc="60" dirty="0">
                <a:solidFill>
                  <a:srgbClr val="2A4B82"/>
                </a:solidFill>
                <a:latin typeface="Arial"/>
                <a:cs typeface="Arial"/>
              </a:rPr>
              <a:t>bersifat  </a:t>
            </a:r>
            <a:r>
              <a:rPr sz="2750" spc="-110" dirty="0">
                <a:solidFill>
                  <a:srgbClr val="2A4B82"/>
                </a:solidFill>
                <a:latin typeface="Arial"/>
                <a:cs typeface="Arial"/>
              </a:rPr>
              <a:t>khusus,</a:t>
            </a:r>
            <a:endParaRPr sz="27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519771" y="2598716"/>
            <a:ext cx="991869" cy="1205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9390" marR="5080" indent="-187325">
              <a:lnSpc>
                <a:spcPct val="140700"/>
              </a:lnSpc>
              <a:spcBef>
                <a:spcPts val="95"/>
              </a:spcBef>
            </a:pPr>
            <a:r>
              <a:rPr sz="2750" spc="-15" dirty="0">
                <a:solidFill>
                  <a:srgbClr val="2A4B82"/>
                </a:solidFill>
                <a:latin typeface="Arial"/>
                <a:cs typeface="Arial"/>
              </a:rPr>
              <a:t>umum  </a:t>
            </a:r>
            <a:r>
              <a:rPr sz="2750" spc="-45" dirty="0">
                <a:solidFill>
                  <a:srgbClr val="2A4B82"/>
                </a:solidFill>
                <a:latin typeface="Arial"/>
                <a:cs typeface="Arial"/>
              </a:rPr>
              <a:t>y</a:t>
            </a:r>
            <a:r>
              <a:rPr sz="2750" spc="70" dirty="0">
                <a:solidFill>
                  <a:srgbClr val="2A4B82"/>
                </a:solidFill>
                <a:latin typeface="Arial"/>
                <a:cs typeface="Arial"/>
              </a:rPr>
              <a:t>ang</a:t>
            </a:r>
            <a:endParaRPr sz="27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339239" y="3778286"/>
            <a:ext cx="7176770" cy="1795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40700"/>
              </a:lnSpc>
              <a:spcBef>
                <a:spcPts val="95"/>
              </a:spcBef>
            </a:pPr>
            <a:r>
              <a:rPr sz="2750" spc="30" dirty="0">
                <a:solidFill>
                  <a:srgbClr val="2A4B82"/>
                </a:solidFill>
                <a:latin typeface="Arial"/>
                <a:cs typeface="Arial"/>
              </a:rPr>
              <a:t>merupakan </a:t>
            </a:r>
            <a:r>
              <a:rPr sz="2750" spc="25" dirty="0">
                <a:solidFill>
                  <a:srgbClr val="2A4B82"/>
                </a:solidFill>
                <a:latin typeface="Arial"/>
                <a:cs typeface="Arial"/>
              </a:rPr>
              <a:t>ketentuan-ketentuan </a:t>
            </a:r>
            <a:r>
              <a:rPr sz="2750" spc="40" dirty="0">
                <a:solidFill>
                  <a:srgbClr val="2A4B82"/>
                </a:solidFill>
                <a:latin typeface="Arial"/>
                <a:cs typeface="Arial"/>
              </a:rPr>
              <a:t>yang </a:t>
            </a:r>
            <a:r>
              <a:rPr sz="2750" spc="60" dirty="0">
                <a:solidFill>
                  <a:srgbClr val="2A4B82"/>
                </a:solidFill>
                <a:latin typeface="Arial"/>
                <a:cs typeface="Arial"/>
              </a:rPr>
              <a:t>diakui  </a:t>
            </a:r>
            <a:r>
              <a:rPr sz="2750" spc="-30" dirty="0">
                <a:solidFill>
                  <a:srgbClr val="2A4B82"/>
                </a:solidFill>
                <a:latin typeface="Arial"/>
                <a:cs typeface="Arial"/>
              </a:rPr>
              <a:t>secara </a:t>
            </a:r>
            <a:r>
              <a:rPr sz="2750" spc="20" dirty="0">
                <a:solidFill>
                  <a:srgbClr val="2A4B82"/>
                </a:solidFill>
                <a:latin typeface="Arial"/>
                <a:cs typeface="Arial"/>
              </a:rPr>
              <a:t>tegas </a:t>
            </a:r>
            <a:r>
              <a:rPr sz="2750" spc="-10" dirty="0">
                <a:solidFill>
                  <a:srgbClr val="2A4B82"/>
                </a:solidFill>
                <a:latin typeface="Arial"/>
                <a:cs typeface="Arial"/>
              </a:rPr>
              <a:t>oleh </a:t>
            </a:r>
            <a:r>
              <a:rPr sz="2750" spc="40" dirty="0">
                <a:solidFill>
                  <a:srgbClr val="2A4B82"/>
                </a:solidFill>
                <a:latin typeface="Arial"/>
                <a:cs typeface="Arial"/>
              </a:rPr>
              <a:t>negara-negara yang  </a:t>
            </a:r>
            <a:r>
              <a:rPr sz="2750" spc="-10" dirty="0">
                <a:solidFill>
                  <a:srgbClr val="2A4B82"/>
                </a:solidFill>
                <a:latin typeface="Arial"/>
                <a:cs typeface="Arial"/>
              </a:rPr>
              <a:t>bersengketa;</a:t>
            </a:r>
            <a:endParaRPr sz="27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339239" y="5547647"/>
            <a:ext cx="7189470" cy="4744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 algn="just">
              <a:lnSpc>
                <a:spcPct val="140700"/>
              </a:lnSpc>
              <a:spcBef>
                <a:spcPts val="95"/>
              </a:spcBef>
              <a:buAutoNum type="arabicParenBoth" startAt="2"/>
              <a:tabLst>
                <a:tab pos="761365" algn="l"/>
              </a:tabLst>
            </a:pPr>
            <a:r>
              <a:rPr sz="2750" spc="15" dirty="0">
                <a:solidFill>
                  <a:srgbClr val="2A4B82"/>
                </a:solidFill>
                <a:latin typeface="Arial"/>
                <a:cs typeface="Arial"/>
              </a:rPr>
              <a:t>Kebiasaan </a:t>
            </a:r>
            <a:r>
              <a:rPr sz="2750" spc="30" dirty="0">
                <a:solidFill>
                  <a:srgbClr val="2A4B82"/>
                </a:solidFill>
                <a:latin typeface="Arial"/>
                <a:cs typeface="Arial"/>
              </a:rPr>
              <a:t>internasional </a:t>
            </a:r>
            <a:r>
              <a:rPr sz="2750" spc="75" dirty="0">
                <a:solidFill>
                  <a:srgbClr val="2A4B82"/>
                </a:solidFill>
                <a:latin typeface="Arial"/>
                <a:cs typeface="Arial"/>
              </a:rPr>
              <a:t>(international  </a:t>
            </a:r>
            <a:r>
              <a:rPr sz="2750" spc="-25" dirty="0">
                <a:solidFill>
                  <a:srgbClr val="2A4B82"/>
                </a:solidFill>
                <a:latin typeface="Arial"/>
                <a:cs typeface="Arial"/>
              </a:rPr>
              <a:t>custom), </a:t>
            </a:r>
            <a:r>
              <a:rPr sz="2750" spc="40" dirty="0">
                <a:solidFill>
                  <a:srgbClr val="2A4B82"/>
                </a:solidFill>
                <a:latin typeface="Arial"/>
                <a:cs typeface="Arial"/>
              </a:rPr>
              <a:t>yang </a:t>
            </a:r>
            <a:r>
              <a:rPr sz="2750" spc="30" dirty="0">
                <a:solidFill>
                  <a:srgbClr val="2A4B82"/>
                </a:solidFill>
                <a:latin typeface="Arial"/>
                <a:cs typeface="Arial"/>
              </a:rPr>
              <a:t>merupakan </a:t>
            </a:r>
            <a:r>
              <a:rPr sz="2750" spc="65" dirty="0">
                <a:solidFill>
                  <a:srgbClr val="2A4B82"/>
                </a:solidFill>
                <a:latin typeface="Arial"/>
                <a:cs typeface="Arial"/>
              </a:rPr>
              <a:t>paraktek </a:t>
            </a:r>
            <a:r>
              <a:rPr sz="2750" spc="40" dirty="0">
                <a:solidFill>
                  <a:srgbClr val="2A4B82"/>
                </a:solidFill>
                <a:latin typeface="Arial"/>
                <a:cs typeface="Arial"/>
              </a:rPr>
              <a:t>yang  </a:t>
            </a:r>
            <a:r>
              <a:rPr sz="2750" spc="60" dirty="0">
                <a:solidFill>
                  <a:srgbClr val="2A4B82"/>
                </a:solidFill>
                <a:latin typeface="Arial"/>
                <a:cs typeface="Arial"/>
              </a:rPr>
              <a:t>bersifat </a:t>
            </a:r>
            <a:r>
              <a:rPr sz="2750" spc="-20" dirty="0">
                <a:solidFill>
                  <a:srgbClr val="2A4B82"/>
                </a:solidFill>
                <a:latin typeface="Arial"/>
                <a:cs typeface="Arial"/>
              </a:rPr>
              <a:t>umum </a:t>
            </a:r>
            <a:r>
              <a:rPr sz="2750" spc="65" dirty="0">
                <a:solidFill>
                  <a:srgbClr val="2A4B82"/>
                </a:solidFill>
                <a:latin typeface="Arial"/>
                <a:cs typeface="Arial"/>
              </a:rPr>
              <a:t>dan </a:t>
            </a:r>
            <a:r>
              <a:rPr sz="2750" spc="75" dirty="0">
                <a:solidFill>
                  <a:srgbClr val="2A4B82"/>
                </a:solidFill>
                <a:latin typeface="Arial"/>
                <a:cs typeface="Arial"/>
              </a:rPr>
              <a:t>diterima </a:t>
            </a:r>
            <a:r>
              <a:rPr sz="2750" spc="20" dirty="0">
                <a:solidFill>
                  <a:srgbClr val="2A4B82"/>
                </a:solidFill>
                <a:latin typeface="Arial"/>
                <a:cs typeface="Arial"/>
              </a:rPr>
              <a:t>sebagai</a:t>
            </a:r>
            <a:r>
              <a:rPr sz="2750" spc="360" dirty="0">
                <a:solidFill>
                  <a:srgbClr val="2A4B82"/>
                </a:solidFill>
                <a:latin typeface="Arial"/>
                <a:cs typeface="Arial"/>
              </a:rPr>
              <a:t> </a:t>
            </a:r>
            <a:r>
              <a:rPr sz="2750" spc="-45" dirty="0">
                <a:solidFill>
                  <a:srgbClr val="2A4B82"/>
                </a:solidFill>
                <a:latin typeface="Arial"/>
                <a:cs typeface="Arial"/>
              </a:rPr>
              <a:t>hukum;</a:t>
            </a:r>
            <a:endParaRPr sz="2750">
              <a:latin typeface="Arial"/>
              <a:cs typeface="Arial"/>
            </a:endParaRPr>
          </a:p>
          <a:p>
            <a:pPr marL="12700" marR="5080" algn="just">
              <a:lnSpc>
                <a:spcPct val="140700"/>
              </a:lnSpc>
              <a:buAutoNum type="arabicParenBoth" startAt="2"/>
              <a:tabLst>
                <a:tab pos="751840" algn="l"/>
              </a:tabLst>
            </a:pPr>
            <a:r>
              <a:rPr sz="2750" spc="-5" dirty="0">
                <a:solidFill>
                  <a:srgbClr val="2A4B82"/>
                </a:solidFill>
                <a:latin typeface="Arial"/>
                <a:cs typeface="Arial"/>
              </a:rPr>
              <a:t>Prinsip </a:t>
            </a:r>
            <a:r>
              <a:rPr sz="2750" spc="95" dirty="0">
                <a:solidFill>
                  <a:srgbClr val="2A4B82"/>
                </a:solidFill>
                <a:latin typeface="Arial"/>
                <a:cs typeface="Arial"/>
              </a:rPr>
              <a:t>atau </a:t>
            </a:r>
            <a:r>
              <a:rPr sz="2750" spc="-45" dirty="0">
                <a:solidFill>
                  <a:srgbClr val="2A4B82"/>
                </a:solidFill>
                <a:latin typeface="Arial"/>
                <a:cs typeface="Arial"/>
              </a:rPr>
              <a:t>azas-azas </a:t>
            </a:r>
            <a:r>
              <a:rPr sz="2750" spc="-15" dirty="0">
                <a:solidFill>
                  <a:srgbClr val="2A4B82"/>
                </a:solidFill>
                <a:latin typeface="Arial"/>
                <a:cs typeface="Arial"/>
              </a:rPr>
              <a:t>hukum</a:t>
            </a:r>
            <a:r>
              <a:rPr sz="2750" spc="730" dirty="0">
                <a:solidFill>
                  <a:srgbClr val="2A4B82"/>
                </a:solidFill>
                <a:latin typeface="Arial"/>
                <a:cs typeface="Arial"/>
              </a:rPr>
              <a:t> </a:t>
            </a:r>
            <a:r>
              <a:rPr sz="2750" spc="-20" dirty="0">
                <a:solidFill>
                  <a:srgbClr val="2A4B82"/>
                </a:solidFill>
                <a:latin typeface="Arial"/>
                <a:cs typeface="Arial"/>
              </a:rPr>
              <a:t>umum  </a:t>
            </a:r>
            <a:r>
              <a:rPr sz="2750" spc="40" dirty="0">
                <a:solidFill>
                  <a:srgbClr val="2A4B82"/>
                </a:solidFill>
                <a:latin typeface="Arial"/>
                <a:cs typeface="Arial"/>
              </a:rPr>
              <a:t>yang </a:t>
            </a:r>
            <a:r>
              <a:rPr sz="2750" spc="60" dirty="0">
                <a:solidFill>
                  <a:srgbClr val="2A4B82"/>
                </a:solidFill>
                <a:latin typeface="Arial"/>
                <a:cs typeface="Arial"/>
              </a:rPr>
              <a:t>diakui </a:t>
            </a:r>
            <a:r>
              <a:rPr sz="2750" spc="-10" dirty="0">
                <a:solidFill>
                  <a:srgbClr val="2A4B82"/>
                </a:solidFill>
                <a:latin typeface="Arial"/>
                <a:cs typeface="Arial"/>
              </a:rPr>
              <a:t>oleh </a:t>
            </a:r>
            <a:r>
              <a:rPr sz="2750" spc="10" dirty="0">
                <a:solidFill>
                  <a:srgbClr val="2A4B82"/>
                </a:solidFill>
                <a:latin typeface="Arial"/>
                <a:cs typeface="Arial"/>
              </a:rPr>
              <a:t>bangsa-benagsa</a:t>
            </a:r>
            <a:r>
              <a:rPr sz="2750" spc="310" dirty="0">
                <a:solidFill>
                  <a:srgbClr val="2A4B82"/>
                </a:solidFill>
                <a:latin typeface="Arial"/>
                <a:cs typeface="Arial"/>
              </a:rPr>
              <a:t> </a:t>
            </a:r>
            <a:r>
              <a:rPr sz="2750" spc="35" dirty="0">
                <a:solidFill>
                  <a:srgbClr val="2A4B82"/>
                </a:solidFill>
                <a:latin typeface="Arial"/>
                <a:cs typeface="Arial"/>
              </a:rPr>
              <a:t>beradab;</a:t>
            </a:r>
            <a:endParaRPr sz="2750">
              <a:latin typeface="Arial"/>
              <a:cs typeface="Arial"/>
            </a:endParaRPr>
          </a:p>
          <a:p>
            <a:pPr marL="12700" marR="5080" algn="just">
              <a:lnSpc>
                <a:spcPct val="140700"/>
              </a:lnSpc>
              <a:spcBef>
                <a:spcPts val="5"/>
              </a:spcBef>
              <a:buAutoNum type="arabicParenBoth" startAt="2"/>
              <a:tabLst>
                <a:tab pos="643255" algn="l"/>
              </a:tabLst>
            </a:pPr>
            <a:r>
              <a:rPr sz="2750" spc="-10" dirty="0">
                <a:solidFill>
                  <a:srgbClr val="2A4B82"/>
                </a:solidFill>
                <a:latin typeface="Arial"/>
                <a:cs typeface="Arial"/>
              </a:rPr>
              <a:t>Putusan-putusan </a:t>
            </a:r>
            <a:r>
              <a:rPr sz="2750" spc="60" dirty="0">
                <a:solidFill>
                  <a:srgbClr val="2A4B82"/>
                </a:solidFill>
                <a:latin typeface="Arial"/>
                <a:cs typeface="Arial"/>
              </a:rPr>
              <a:t>pengadilan </a:t>
            </a:r>
            <a:r>
              <a:rPr sz="2750" spc="65" dirty="0">
                <a:solidFill>
                  <a:srgbClr val="2A4B82"/>
                </a:solidFill>
                <a:latin typeface="Arial"/>
                <a:cs typeface="Arial"/>
              </a:rPr>
              <a:t>dan </a:t>
            </a:r>
            <a:r>
              <a:rPr sz="2750" spc="75" dirty="0">
                <a:solidFill>
                  <a:srgbClr val="2A4B82"/>
                </a:solidFill>
                <a:latin typeface="Arial"/>
                <a:cs typeface="Arial"/>
              </a:rPr>
              <a:t>ajaran  </a:t>
            </a:r>
            <a:r>
              <a:rPr sz="2750" spc="100" dirty="0">
                <a:solidFill>
                  <a:srgbClr val="2A4B82"/>
                </a:solidFill>
                <a:latin typeface="Arial"/>
                <a:cs typeface="Arial"/>
              </a:rPr>
              <a:t>dari </a:t>
            </a:r>
            <a:r>
              <a:rPr sz="2750" spc="35" dirty="0">
                <a:solidFill>
                  <a:srgbClr val="2A4B82"/>
                </a:solidFill>
                <a:latin typeface="Arial"/>
                <a:cs typeface="Arial"/>
              </a:rPr>
              <a:t>sarjana</a:t>
            </a:r>
            <a:r>
              <a:rPr sz="2750" spc="830" dirty="0">
                <a:solidFill>
                  <a:srgbClr val="2A4B82"/>
                </a:solidFill>
                <a:latin typeface="Arial"/>
                <a:cs typeface="Arial"/>
              </a:rPr>
              <a:t> </a:t>
            </a:r>
            <a:r>
              <a:rPr sz="2750" spc="40" dirty="0">
                <a:solidFill>
                  <a:srgbClr val="2A4B82"/>
                </a:solidFill>
                <a:latin typeface="Arial"/>
                <a:cs typeface="Arial"/>
              </a:rPr>
              <a:t>yang </a:t>
            </a:r>
            <a:r>
              <a:rPr sz="2750" spc="20" dirty="0">
                <a:solidFill>
                  <a:srgbClr val="2A4B82"/>
                </a:solidFill>
                <a:latin typeface="Arial"/>
                <a:cs typeface="Arial"/>
              </a:rPr>
              <a:t>bereputasi </a:t>
            </a:r>
            <a:r>
              <a:rPr sz="2750" spc="105" dirty="0">
                <a:solidFill>
                  <a:srgbClr val="2A4B82"/>
                </a:solidFill>
                <a:latin typeface="Arial"/>
                <a:cs typeface="Arial"/>
              </a:rPr>
              <a:t>tinggi </a:t>
            </a:r>
            <a:r>
              <a:rPr sz="2750" spc="100" dirty="0">
                <a:solidFill>
                  <a:srgbClr val="2A4B82"/>
                </a:solidFill>
                <a:latin typeface="Arial"/>
                <a:cs typeface="Arial"/>
              </a:rPr>
              <a:t>dari  </a:t>
            </a:r>
            <a:r>
              <a:rPr sz="2750" spc="80" dirty="0">
                <a:solidFill>
                  <a:srgbClr val="2A4B82"/>
                </a:solidFill>
                <a:latin typeface="Arial"/>
                <a:cs typeface="Arial"/>
              </a:rPr>
              <a:t>berbagai </a:t>
            </a:r>
            <a:r>
              <a:rPr sz="2750" spc="-10" dirty="0">
                <a:solidFill>
                  <a:srgbClr val="2A4B82"/>
                </a:solidFill>
                <a:latin typeface="Arial"/>
                <a:cs typeface="Arial"/>
              </a:rPr>
              <a:t>bangsa, </a:t>
            </a:r>
            <a:r>
              <a:rPr sz="2750" spc="20" dirty="0">
                <a:solidFill>
                  <a:srgbClr val="2A4B82"/>
                </a:solidFill>
                <a:latin typeface="Arial"/>
                <a:cs typeface="Arial"/>
              </a:rPr>
              <a:t>sebagai </a:t>
            </a:r>
            <a:r>
              <a:rPr sz="2750" spc="-25" dirty="0">
                <a:solidFill>
                  <a:srgbClr val="2A4B82"/>
                </a:solidFill>
                <a:latin typeface="Arial"/>
                <a:cs typeface="Arial"/>
              </a:rPr>
              <a:t>sumber</a:t>
            </a:r>
            <a:r>
              <a:rPr sz="2750" spc="509" dirty="0">
                <a:solidFill>
                  <a:srgbClr val="2A4B82"/>
                </a:solidFill>
                <a:latin typeface="Arial"/>
                <a:cs typeface="Arial"/>
              </a:rPr>
              <a:t> </a:t>
            </a:r>
            <a:r>
              <a:rPr sz="2750" spc="70" dirty="0">
                <a:solidFill>
                  <a:srgbClr val="2A4B82"/>
                </a:solidFill>
                <a:latin typeface="Arial"/>
                <a:cs typeface="Arial"/>
              </a:rPr>
              <a:t>tambahan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63" y="10286979"/>
                </a:moveTo>
                <a:lnTo>
                  <a:pt x="0" y="10286979"/>
                </a:lnTo>
                <a:lnTo>
                  <a:pt x="0" y="0"/>
                </a:lnTo>
                <a:lnTo>
                  <a:pt x="18287963" y="0"/>
                </a:lnTo>
                <a:lnTo>
                  <a:pt x="18287963" y="10286979"/>
                </a:lnTo>
                <a:close/>
              </a:path>
            </a:pathLst>
          </a:custGeom>
          <a:solidFill>
            <a:srgbClr val="93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854105" y="3018268"/>
            <a:ext cx="7411720" cy="6522720"/>
            <a:chOff x="9854105" y="3018268"/>
            <a:chExt cx="7411720" cy="6522720"/>
          </a:xfrm>
        </p:grpSpPr>
        <p:sp>
          <p:nvSpPr>
            <p:cNvPr id="4" name="object 4"/>
            <p:cNvSpPr/>
            <p:nvPr/>
          </p:nvSpPr>
          <p:spPr>
            <a:xfrm>
              <a:off x="9854105" y="3018268"/>
              <a:ext cx="7411309" cy="46354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975997" y="7483485"/>
              <a:ext cx="3289418" cy="20573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8665082" y="8613607"/>
            <a:ext cx="4338716" cy="16733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320323" y="712173"/>
            <a:ext cx="3289443" cy="2057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3420" y="791886"/>
            <a:ext cx="10236200" cy="8573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1400"/>
              </a:lnSpc>
              <a:spcBef>
                <a:spcPts val="95"/>
              </a:spcBef>
            </a:pPr>
            <a:r>
              <a:rPr sz="3200" spc="50" dirty="0">
                <a:latin typeface="Arial"/>
                <a:cs typeface="Arial"/>
              </a:rPr>
              <a:t>Ketentuan </a:t>
            </a:r>
            <a:r>
              <a:rPr sz="3200" spc="40" dirty="0">
                <a:latin typeface="Arial"/>
                <a:cs typeface="Arial"/>
              </a:rPr>
              <a:t>tersebut </a:t>
            </a:r>
            <a:r>
              <a:rPr sz="3200" spc="125" dirty="0">
                <a:latin typeface="Arial"/>
                <a:cs typeface="Arial"/>
              </a:rPr>
              <a:t>tidak </a:t>
            </a:r>
            <a:r>
              <a:rPr sz="3200" spc="155" dirty="0">
                <a:latin typeface="Arial"/>
                <a:cs typeface="Arial"/>
              </a:rPr>
              <a:t>dapat </a:t>
            </a:r>
            <a:r>
              <a:rPr sz="3200" spc="40" dirty="0">
                <a:latin typeface="Arial"/>
                <a:cs typeface="Arial"/>
              </a:rPr>
              <a:t>dipisahkan </a:t>
            </a:r>
            <a:r>
              <a:rPr sz="3200" spc="125" dirty="0">
                <a:latin typeface="Arial"/>
                <a:cs typeface="Arial"/>
              </a:rPr>
              <a:t>dari  </a:t>
            </a:r>
            <a:r>
              <a:rPr sz="3200" spc="45" dirty="0">
                <a:latin typeface="Arial"/>
                <a:cs typeface="Arial"/>
              </a:rPr>
              <a:t>ketentuan </a:t>
            </a:r>
            <a:r>
              <a:rPr sz="3200" spc="-35" dirty="0">
                <a:latin typeface="Arial"/>
                <a:cs typeface="Arial"/>
              </a:rPr>
              <a:t>Pasal </a:t>
            </a:r>
            <a:r>
              <a:rPr sz="3200" spc="-90" dirty="0">
                <a:latin typeface="Arial"/>
                <a:cs typeface="Arial"/>
              </a:rPr>
              <a:t>38 </a:t>
            </a:r>
            <a:r>
              <a:rPr sz="3200" spc="110" dirty="0">
                <a:latin typeface="Arial"/>
                <a:cs typeface="Arial"/>
              </a:rPr>
              <a:t>ayat </a:t>
            </a:r>
            <a:r>
              <a:rPr sz="3200" spc="150" dirty="0">
                <a:latin typeface="Arial"/>
                <a:cs typeface="Arial"/>
              </a:rPr>
              <a:t>(2) </a:t>
            </a:r>
            <a:r>
              <a:rPr sz="3200" spc="55" dirty="0">
                <a:latin typeface="Arial"/>
                <a:cs typeface="Arial"/>
              </a:rPr>
              <a:t>yang </a:t>
            </a:r>
            <a:r>
              <a:rPr sz="3200" spc="15" dirty="0">
                <a:latin typeface="Arial"/>
                <a:cs typeface="Arial"/>
              </a:rPr>
              <a:t>menentukan </a:t>
            </a:r>
            <a:r>
              <a:rPr sz="3200" spc="35" dirty="0">
                <a:latin typeface="Arial"/>
                <a:cs typeface="Arial"/>
              </a:rPr>
              <a:t>bahwa  </a:t>
            </a:r>
            <a:r>
              <a:rPr sz="3200" spc="50" dirty="0">
                <a:latin typeface="Arial"/>
                <a:cs typeface="Arial"/>
              </a:rPr>
              <a:t>keberadaan </a:t>
            </a:r>
            <a:r>
              <a:rPr sz="3200" spc="-25" dirty="0">
                <a:latin typeface="Arial"/>
                <a:cs typeface="Arial"/>
              </a:rPr>
              <a:t>sumber-sumber </a:t>
            </a:r>
            <a:r>
              <a:rPr sz="3200" spc="-5" dirty="0">
                <a:latin typeface="Arial"/>
                <a:cs typeface="Arial"/>
              </a:rPr>
              <a:t>hukum </a:t>
            </a:r>
            <a:r>
              <a:rPr sz="3200" spc="45" dirty="0">
                <a:latin typeface="Arial"/>
                <a:cs typeface="Arial"/>
              </a:rPr>
              <a:t>internasional </a:t>
            </a:r>
            <a:r>
              <a:rPr sz="3200" spc="120" dirty="0">
                <a:latin typeface="Arial"/>
                <a:cs typeface="Arial"/>
              </a:rPr>
              <a:t>itu  </a:t>
            </a:r>
            <a:r>
              <a:rPr sz="3200" spc="125" dirty="0">
                <a:latin typeface="Arial"/>
                <a:cs typeface="Arial"/>
              </a:rPr>
              <a:t>tidak </a:t>
            </a:r>
            <a:r>
              <a:rPr sz="3200" spc="155" dirty="0">
                <a:latin typeface="Arial"/>
                <a:cs typeface="Arial"/>
              </a:rPr>
              <a:t>dapat </a:t>
            </a:r>
            <a:r>
              <a:rPr sz="3200" spc="20" dirty="0">
                <a:latin typeface="Arial"/>
                <a:cs typeface="Arial"/>
              </a:rPr>
              <a:t>mengesampingkan </a:t>
            </a:r>
            <a:r>
              <a:rPr sz="3200" spc="-10" dirty="0">
                <a:latin typeface="Arial"/>
                <a:cs typeface="Arial"/>
              </a:rPr>
              <a:t>kekuasaan </a:t>
            </a:r>
            <a:r>
              <a:rPr sz="3200" spc="85" dirty="0">
                <a:latin typeface="Arial"/>
                <a:cs typeface="Arial"/>
              </a:rPr>
              <a:t>Mahkamah  </a:t>
            </a:r>
            <a:r>
              <a:rPr sz="3200" spc="50" dirty="0">
                <a:latin typeface="Arial"/>
                <a:cs typeface="Arial"/>
              </a:rPr>
              <a:t>untuk </a:t>
            </a:r>
            <a:r>
              <a:rPr sz="3200" spc="-20" dirty="0">
                <a:latin typeface="Arial"/>
                <a:cs typeface="Arial"/>
              </a:rPr>
              <a:t>memutus </a:t>
            </a:r>
            <a:r>
              <a:rPr sz="3200" spc="75" dirty="0">
                <a:latin typeface="Arial"/>
                <a:cs typeface="Arial"/>
              </a:rPr>
              <a:t>perkara </a:t>
            </a:r>
            <a:r>
              <a:rPr sz="3200" spc="40" dirty="0">
                <a:latin typeface="Arial"/>
                <a:cs typeface="Arial"/>
              </a:rPr>
              <a:t>berdasarkan </a:t>
            </a:r>
            <a:r>
              <a:rPr sz="3200" spc="-40" dirty="0">
                <a:latin typeface="Arial"/>
                <a:cs typeface="Arial"/>
              </a:rPr>
              <a:t>azas </a:t>
            </a:r>
            <a:r>
              <a:rPr sz="3200" spc="-120" dirty="0">
                <a:latin typeface="Arial"/>
                <a:cs typeface="Arial"/>
              </a:rPr>
              <a:t>ex </a:t>
            </a:r>
            <a:r>
              <a:rPr sz="3200" spc="20" dirty="0">
                <a:latin typeface="Arial"/>
                <a:cs typeface="Arial"/>
              </a:rPr>
              <a:t>aequo </a:t>
            </a:r>
            <a:r>
              <a:rPr sz="3200" spc="85" dirty="0">
                <a:latin typeface="Arial"/>
                <a:cs typeface="Arial"/>
              </a:rPr>
              <a:t>et  </a:t>
            </a:r>
            <a:r>
              <a:rPr sz="3200" spc="-25" dirty="0">
                <a:latin typeface="Arial"/>
                <a:cs typeface="Arial"/>
              </a:rPr>
              <a:t>bono, </a:t>
            </a:r>
            <a:r>
              <a:rPr sz="3200" spc="95" dirty="0">
                <a:latin typeface="Arial"/>
                <a:cs typeface="Arial"/>
              </a:rPr>
              <a:t>dalam </a:t>
            </a:r>
            <a:r>
              <a:rPr sz="3200" spc="75" dirty="0">
                <a:latin typeface="Arial"/>
                <a:cs typeface="Arial"/>
              </a:rPr>
              <a:t>hal </a:t>
            </a:r>
            <a:r>
              <a:rPr sz="3200" spc="120" dirty="0">
                <a:latin typeface="Arial"/>
                <a:cs typeface="Arial"/>
              </a:rPr>
              <a:t>para </a:t>
            </a:r>
            <a:r>
              <a:rPr sz="3200" spc="75" dirty="0">
                <a:latin typeface="Arial"/>
                <a:cs typeface="Arial"/>
              </a:rPr>
              <a:t>pihak </a:t>
            </a:r>
            <a:r>
              <a:rPr sz="3200" spc="20" dirty="0">
                <a:latin typeface="Arial"/>
                <a:cs typeface="Arial"/>
              </a:rPr>
              <a:t>menerima </a:t>
            </a:r>
            <a:r>
              <a:rPr sz="3200" spc="45" dirty="0">
                <a:latin typeface="Arial"/>
                <a:cs typeface="Arial"/>
              </a:rPr>
              <a:t>penerapan </a:t>
            </a:r>
            <a:r>
              <a:rPr sz="3200" spc="-40" dirty="0">
                <a:latin typeface="Arial"/>
                <a:cs typeface="Arial"/>
              </a:rPr>
              <a:t>azas  </a:t>
            </a:r>
            <a:r>
              <a:rPr sz="3200" spc="5" dirty="0">
                <a:latin typeface="Arial"/>
                <a:cs typeface="Arial"/>
              </a:rPr>
              <a:t>itu.</a:t>
            </a:r>
            <a:endParaRPr sz="3200">
              <a:latin typeface="Arial"/>
              <a:cs typeface="Arial"/>
            </a:endParaRPr>
          </a:p>
          <a:p>
            <a:pPr marL="987425" marR="1626870" algn="just">
              <a:lnSpc>
                <a:spcPct val="140000"/>
              </a:lnSpc>
              <a:spcBef>
                <a:spcPts val="735"/>
              </a:spcBef>
            </a:pPr>
            <a:r>
              <a:rPr sz="3400" spc="-35" dirty="0">
                <a:latin typeface="Arial"/>
                <a:cs typeface="Arial"/>
              </a:rPr>
              <a:t>Sumber </a:t>
            </a:r>
            <a:r>
              <a:rPr sz="3400" spc="-25" dirty="0">
                <a:latin typeface="Arial"/>
                <a:cs typeface="Arial"/>
              </a:rPr>
              <a:t>hukum </a:t>
            </a:r>
            <a:r>
              <a:rPr sz="3400" spc="25" dirty="0">
                <a:latin typeface="Arial"/>
                <a:cs typeface="Arial"/>
              </a:rPr>
              <a:t>sebagaimana </a:t>
            </a:r>
            <a:r>
              <a:rPr sz="3400" spc="120" dirty="0">
                <a:latin typeface="Arial"/>
                <a:cs typeface="Arial"/>
              </a:rPr>
              <a:t>diatur </a:t>
            </a:r>
            <a:r>
              <a:rPr sz="3400" spc="114" dirty="0">
                <a:latin typeface="Arial"/>
                <a:cs typeface="Arial"/>
              </a:rPr>
              <a:t>di  </a:t>
            </a:r>
            <a:r>
              <a:rPr sz="3400" spc="80" dirty="0">
                <a:latin typeface="Arial"/>
                <a:cs typeface="Arial"/>
              </a:rPr>
              <a:t>dalam </a:t>
            </a:r>
            <a:r>
              <a:rPr sz="3400" spc="-55" dirty="0">
                <a:latin typeface="Arial"/>
                <a:cs typeface="Arial"/>
              </a:rPr>
              <a:t>Pasal </a:t>
            </a:r>
            <a:r>
              <a:rPr sz="3400" spc="-114" dirty="0">
                <a:latin typeface="Arial"/>
                <a:cs typeface="Arial"/>
              </a:rPr>
              <a:t>38 </a:t>
            </a:r>
            <a:r>
              <a:rPr sz="3400" spc="100" dirty="0">
                <a:latin typeface="Arial"/>
                <a:cs typeface="Arial"/>
              </a:rPr>
              <a:t>Statuta </a:t>
            </a:r>
            <a:r>
              <a:rPr sz="3400" spc="65" dirty="0">
                <a:latin typeface="Arial"/>
                <a:cs typeface="Arial"/>
              </a:rPr>
              <a:t>Mahkamah  </a:t>
            </a:r>
            <a:r>
              <a:rPr sz="3400" spc="25" dirty="0">
                <a:latin typeface="Arial"/>
                <a:cs typeface="Arial"/>
              </a:rPr>
              <a:t>merupakan </a:t>
            </a:r>
            <a:r>
              <a:rPr sz="3400" spc="-40" dirty="0">
                <a:latin typeface="Arial"/>
                <a:cs typeface="Arial"/>
              </a:rPr>
              <a:t>sumber </a:t>
            </a:r>
            <a:r>
              <a:rPr sz="3400" spc="-25" dirty="0">
                <a:latin typeface="Arial"/>
                <a:cs typeface="Arial"/>
              </a:rPr>
              <a:t>hukum </a:t>
            </a:r>
            <a:r>
              <a:rPr sz="3400" spc="80" dirty="0">
                <a:latin typeface="Arial"/>
                <a:cs typeface="Arial"/>
              </a:rPr>
              <a:t>dalam  </a:t>
            </a:r>
            <a:r>
              <a:rPr sz="3400" spc="70" dirty="0">
                <a:latin typeface="Arial"/>
                <a:cs typeface="Arial"/>
              </a:rPr>
              <a:t>kategori </a:t>
            </a:r>
            <a:r>
              <a:rPr sz="3400" spc="90" dirty="0">
                <a:latin typeface="Arial"/>
                <a:cs typeface="Arial"/>
              </a:rPr>
              <a:t>formil </a:t>
            </a:r>
            <a:r>
              <a:rPr sz="3400" spc="110" dirty="0">
                <a:latin typeface="Arial"/>
                <a:cs typeface="Arial"/>
              </a:rPr>
              <a:t>atau </a:t>
            </a:r>
            <a:r>
              <a:rPr sz="3400" spc="15" dirty="0">
                <a:latin typeface="Arial"/>
                <a:cs typeface="Arial"/>
              </a:rPr>
              <a:t>sebagai </a:t>
            </a:r>
            <a:r>
              <a:rPr sz="3400" spc="-40" dirty="0">
                <a:latin typeface="Arial"/>
                <a:cs typeface="Arial"/>
              </a:rPr>
              <a:t>sumber  </a:t>
            </a:r>
            <a:r>
              <a:rPr sz="3400" spc="-25" dirty="0">
                <a:latin typeface="Arial"/>
                <a:cs typeface="Arial"/>
              </a:rPr>
              <a:t>hukum</a:t>
            </a:r>
            <a:r>
              <a:rPr sz="3400" spc="120" dirty="0">
                <a:latin typeface="Arial"/>
                <a:cs typeface="Arial"/>
              </a:rPr>
              <a:t> </a:t>
            </a:r>
            <a:r>
              <a:rPr sz="3400" spc="25" dirty="0">
                <a:latin typeface="Arial"/>
                <a:cs typeface="Arial"/>
              </a:rPr>
              <a:t>formil.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5493" y="4000494"/>
            <a:ext cx="2645719" cy="1625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6736" y="0"/>
            <a:ext cx="1491619" cy="32228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6736" y="6438887"/>
            <a:ext cx="4597428" cy="28420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40486" y="832827"/>
            <a:ext cx="8637270" cy="8406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1000"/>
              </a:lnSpc>
              <a:spcBef>
                <a:spcPts val="95"/>
              </a:spcBef>
            </a:pPr>
            <a:r>
              <a:rPr sz="3900" spc="-25" dirty="0">
                <a:latin typeface="Arial"/>
                <a:cs typeface="Arial"/>
              </a:rPr>
              <a:t>Sumber </a:t>
            </a:r>
            <a:r>
              <a:rPr sz="3900" spc="35" dirty="0">
                <a:latin typeface="Arial"/>
                <a:cs typeface="Arial"/>
              </a:rPr>
              <a:t>Hukum </a:t>
            </a:r>
            <a:r>
              <a:rPr sz="3900" spc="50" dirty="0">
                <a:latin typeface="Arial"/>
                <a:cs typeface="Arial"/>
              </a:rPr>
              <a:t>Internasional </a:t>
            </a:r>
            <a:r>
              <a:rPr sz="3900" spc="100" dirty="0">
                <a:latin typeface="Arial"/>
                <a:cs typeface="Arial"/>
              </a:rPr>
              <a:t>Menurut  </a:t>
            </a:r>
            <a:r>
              <a:rPr sz="3900" spc="30" dirty="0">
                <a:latin typeface="Arial"/>
                <a:cs typeface="Arial"/>
              </a:rPr>
              <a:t>Para </a:t>
            </a:r>
            <a:r>
              <a:rPr sz="3900" spc="50" dirty="0">
                <a:latin typeface="Arial"/>
                <a:cs typeface="Arial"/>
              </a:rPr>
              <a:t>sarjana</a:t>
            </a:r>
            <a:r>
              <a:rPr sz="3900" spc="275" dirty="0">
                <a:latin typeface="Arial"/>
                <a:cs typeface="Arial"/>
              </a:rPr>
              <a:t> </a:t>
            </a:r>
            <a:r>
              <a:rPr sz="3900" spc="-10" dirty="0">
                <a:latin typeface="Arial"/>
                <a:cs typeface="Arial"/>
              </a:rPr>
              <a:t>HI:</a:t>
            </a:r>
            <a:endParaRPr sz="3900">
              <a:latin typeface="Arial"/>
              <a:cs typeface="Arial"/>
            </a:endParaRPr>
          </a:p>
          <a:p>
            <a:pPr marL="417830" indent="-405765">
              <a:lnSpc>
                <a:spcPct val="100000"/>
              </a:lnSpc>
              <a:spcBef>
                <a:spcPts val="1914"/>
              </a:spcBef>
              <a:buAutoNum type="arabicPeriod"/>
              <a:tabLst>
                <a:tab pos="418465" algn="l"/>
              </a:tabLst>
            </a:pPr>
            <a:r>
              <a:rPr sz="3900" spc="25" dirty="0">
                <a:latin typeface="Arial"/>
                <a:cs typeface="Arial"/>
              </a:rPr>
              <a:t>Kebiasaan</a:t>
            </a:r>
            <a:r>
              <a:rPr sz="3900" spc="150" dirty="0">
                <a:latin typeface="Arial"/>
                <a:cs typeface="Arial"/>
              </a:rPr>
              <a:t> </a:t>
            </a:r>
            <a:r>
              <a:rPr sz="3900" spc="50" dirty="0">
                <a:latin typeface="Arial"/>
                <a:cs typeface="Arial"/>
              </a:rPr>
              <a:t>Internasional</a:t>
            </a:r>
            <a:endParaRPr sz="3900">
              <a:latin typeface="Arial"/>
              <a:cs typeface="Arial"/>
            </a:endParaRPr>
          </a:p>
          <a:p>
            <a:pPr marL="525780" indent="-513715">
              <a:lnSpc>
                <a:spcPct val="100000"/>
              </a:lnSpc>
              <a:spcBef>
                <a:spcPts val="1920"/>
              </a:spcBef>
              <a:buAutoNum type="arabicPeriod"/>
              <a:tabLst>
                <a:tab pos="526415" algn="l"/>
              </a:tabLst>
            </a:pPr>
            <a:r>
              <a:rPr sz="3900" spc="130" dirty="0">
                <a:latin typeface="Arial"/>
                <a:cs typeface="Arial"/>
              </a:rPr>
              <a:t>Traktat-traktat</a:t>
            </a:r>
            <a:r>
              <a:rPr sz="3900" spc="150" dirty="0">
                <a:latin typeface="Arial"/>
                <a:cs typeface="Arial"/>
              </a:rPr>
              <a:t> </a:t>
            </a:r>
            <a:r>
              <a:rPr sz="3900" spc="50" dirty="0">
                <a:latin typeface="Arial"/>
                <a:cs typeface="Arial"/>
              </a:rPr>
              <a:t>Internasional</a:t>
            </a:r>
            <a:endParaRPr sz="3900">
              <a:latin typeface="Arial"/>
              <a:cs typeface="Arial"/>
            </a:endParaRPr>
          </a:p>
          <a:p>
            <a:pPr marL="12700" marR="589915">
              <a:lnSpc>
                <a:spcPct val="141000"/>
              </a:lnSpc>
              <a:buAutoNum type="arabicPeriod"/>
              <a:tabLst>
                <a:tab pos="515620" algn="l"/>
              </a:tabLst>
            </a:pPr>
            <a:r>
              <a:rPr sz="3900" dirty="0">
                <a:latin typeface="Arial"/>
                <a:cs typeface="Arial"/>
              </a:rPr>
              <a:t>Keputusan-keputusan </a:t>
            </a:r>
            <a:r>
              <a:rPr sz="3900" spc="90" dirty="0">
                <a:latin typeface="Arial"/>
                <a:cs typeface="Arial"/>
              </a:rPr>
              <a:t>pengadilan  </a:t>
            </a:r>
            <a:r>
              <a:rPr sz="3900" spc="140" dirty="0">
                <a:latin typeface="Arial"/>
                <a:cs typeface="Arial"/>
              </a:rPr>
              <a:t>atau </a:t>
            </a:r>
            <a:r>
              <a:rPr sz="3900" spc="90" dirty="0">
                <a:latin typeface="Arial"/>
                <a:cs typeface="Arial"/>
              </a:rPr>
              <a:t>pengadilan</a:t>
            </a:r>
            <a:r>
              <a:rPr sz="3900" spc="155" dirty="0">
                <a:latin typeface="Arial"/>
                <a:cs typeface="Arial"/>
              </a:rPr>
              <a:t> </a:t>
            </a:r>
            <a:r>
              <a:rPr sz="3900" spc="80" dirty="0">
                <a:latin typeface="Arial"/>
                <a:cs typeface="Arial"/>
              </a:rPr>
              <a:t>arbitrase</a:t>
            </a:r>
            <a:endParaRPr sz="3900">
              <a:latin typeface="Arial"/>
              <a:cs typeface="Arial"/>
            </a:endParaRPr>
          </a:p>
          <a:p>
            <a:pPr marL="520700" indent="-508634">
              <a:lnSpc>
                <a:spcPct val="100000"/>
              </a:lnSpc>
              <a:spcBef>
                <a:spcPts val="1920"/>
              </a:spcBef>
              <a:buAutoNum type="arabicPeriod"/>
              <a:tabLst>
                <a:tab pos="521334" algn="l"/>
              </a:tabLst>
            </a:pPr>
            <a:r>
              <a:rPr sz="3900" spc="60" dirty="0">
                <a:latin typeface="Arial"/>
                <a:cs typeface="Arial"/>
              </a:rPr>
              <a:t>Karya-karya</a:t>
            </a:r>
            <a:r>
              <a:rPr sz="3900" spc="150" dirty="0">
                <a:latin typeface="Arial"/>
                <a:cs typeface="Arial"/>
              </a:rPr>
              <a:t> </a:t>
            </a:r>
            <a:r>
              <a:rPr sz="3900" spc="-10" dirty="0">
                <a:latin typeface="Arial"/>
                <a:cs typeface="Arial"/>
              </a:rPr>
              <a:t>hukum</a:t>
            </a:r>
            <a:endParaRPr sz="3900">
              <a:latin typeface="Arial"/>
              <a:cs typeface="Arial"/>
            </a:endParaRPr>
          </a:p>
          <a:p>
            <a:pPr marL="12700" marR="1113155">
              <a:lnSpc>
                <a:spcPct val="141000"/>
              </a:lnSpc>
              <a:buAutoNum type="arabicPeriod"/>
              <a:tabLst>
                <a:tab pos="515620" algn="l"/>
              </a:tabLst>
            </a:pPr>
            <a:r>
              <a:rPr sz="3900" dirty="0">
                <a:latin typeface="Arial"/>
                <a:cs typeface="Arial"/>
              </a:rPr>
              <a:t>Keputusan-keputusan </a:t>
            </a:r>
            <a:r>
              <a:rPr sz="3900" spc="140" dirty="0">
                <a:latin typeface="Arial"/>
                <a:cs typeface="Arial"/>
              </a:rPr>
              <a:t>atau  </a:t>
            </a:r>
            <a:r>
              <a:rPr sz="3900" spc="70" dirty="0">
                <a:latin typeface="Arial"/>
                <a:cs typeface="Arial"/>
              </a:rPr>
              <a:t>penetapan </a:t>
            </a:r>
            <a:r>
              <a:rPr sz="3900" spc="60" dirty="0">
                <a:latin typeface="Arial"/>
                <a:cs typeface="Arial"/>
              </a:rPr>
              <a:t>organ-organ </a:t>
            </a:r>
            <a:r>
              <a:rPr sz="3900" spc="85" dirty="0">
                <a:latin typeface="Arial"/>
                <a:cs typeface="Arial"/>
              </a:rPr>
              <a:t>lembaga  </a:t>
            </a:r>
            <a:r>
              <a:rPr sz="3900" spc="50" dirty="0">
                <a:latin typeface="Arial"/>
                <a:cs typeface="Arial"/>
              </a:rPr>
              <a:t>internasional</a:t>
            </a:r>
            <a:endParaRPr sz="3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Kustom</PresentationFormat>
  <Slides>12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Judul Slide</vt:lpstr>
      </vt:variant>
      <vt:variant>
        <vt:i4>12</vt:i4>
      </vt:variant>
    </vt:vector>
  </HeadingPairs>
  <TitlesOfParts>
    <vt:vector size="13" baseType="lpstr">
      <vt:lpstr>Office Theme</vt:lpstr>
      <vt:lpstr>Presentasi PowerPoint</vt:lpstr>
      <vt:lpstr>Dalam Arti Materil</vt:lpstr>
      <vt:lpstr>Dalam arti sosiologis</vt:lpstr>
      <vt:lpstr>Presentasi PowerPoint</vt:lpstr>
      <vt:lpstr>Dalam arti formil</vt:lpstr>
      <vt:lpstr>Presentasi PowerPoint</vt:lpstr>
      <vt:lpstr>Sumber Hukum  Internasional dalam  Statuta Mahkamah  Internasional</vt:lpstr>
      <vt:lpstr>Presentasi PowerPoint</vt:lpstr>
      <vt:lpstr>Presentasi PowerPoint</vt:lpstr>
      <vt:lpstr>Presentasi PowerPoint</vt:lpstr>
      <vt:lpstr>Presentasi PowerPoint</vt:lpstr>
      <vt:lpstr>Hubungan antara sumber  hukum primer dan sumber  hukum subsider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P6.pptx</dc:title>
  <cp:lastModifiedBy>nci.lestari1521@gmail.com</cp:lastModifiedBy>
  <cp:revision>1</cp:revision>
  <dcterms:created xsi:type="dcterms:W3CDTF">2021-10-21T11:32:16Z</dcterms:created>
  <dcterms:modified xsi:type="dcterms:W3CDTF">2021-10-22T00:40:39Z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LastSaved">
    <vt:filetime>2021-10-21T00:00:00Z</vt:filetime>
  </property>
</Properties>
</file>