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60" r:id="rId3"/>
    <p:sldId id="291" r:id="rId4"/>
    <p:sldId id="329" r:id="rId5"/>
    <p:sldId id="363" r:id="rId6"/>
    <p:sldId id="332" r:id="rId7"/>
    <p:sldId id="472" r:id="rId8"/>
    <p:sldId id="272" r:id="rId9"/>
    <p:sldId id="271" r:id="rId10"/>
    <p:sldId id="473" r:id="rId11"/>
    <p:sldId id="474" r:id="rId12"/>
    <p:sldId id="475" r:id="rId13"/>
    <p:sldId id="476" r:id="rId14"/>
    <p:sldId id="485" r:id="rId15"/>
    <p:sldId id="486" r:id="rId16"/>
    <p:sldId id="481" r:id="rId17"/>
    <p:sldId id="482" r:id="rId18"/>
    <p:sldId id="487" r:id="rId19"/>
    <p:sldId id="477" r:id="rId20"/>
    <p:sldId id="478" r:id="rId21"/>
    <p:sldId id="452" r:id="rId22"/>
    <p:sldId id="483" r:id="rId23"/>
    <p:sldId id="479" r:id="rId24"/>
    <p:sldId id="484" r:id="rId25"/>
    <p:sldId id="454" r:id="rId26"/>
    <p:sldId id="455" r:id="rId27"/>
    <p:sldId id="456" r:id="rId28"/>
    <p:sldId id="457" r:id="rId29"/>
    <p:sldId id="458" r:id="rId30"/>
    <p:sldId id="459" r:id="rId31"/>
    <p:sldId id="259" r:id="rId32"/>
    <p:sldId id="489" r:id="rId33"/>
    <p:sldId id="490" r:id="rId34"/>
    <p:sldId id="491" r:id="rId35"/>
    <p:sldId id="468" r:id="rId36"/>
    <p:sldId id="469" r:id="rId37"/>
    <p:sldId id="334" r:id="rId38"/>
    <p:sldId id="445" r:id="rId39"/>
    <p:sldId id="446" r:id="rId40"/>
    <p:sldId id="335" r:id="rId41"/>
    <p:sldId id="470" r:id="rId42"/>
    <p:sldId id="471" r:id="rId43"/>
    <p:sldId id="283" r:id="rId44"/>
    <p:sldId id="281" r:id="rId45"/>
    <p:sldId id="450" r:id="rId46"/>
    <p:sldId id="336" r:id="rId47"/>
    <p:sldId id="350" r:id="rId48"/>
    <p:sldId id="460" r:id="rId49"/>
    <p:sldId id="461" r:id="rId50"/>
    <p:sldId id="462" r:id="rId51"/>
    <p:sldId id="463" r:id="rId52"/>
    <p:sldId id="464" r:id="rId53"/>
    <p:sldId id="465" r:id="rId54"/>
    <p:sldId id="466" r:id="rId55"/>
    <p:sldId id="467" r:id="rId56"/>
    <p:sldId id="337" r:id="rId57"/>
    <p:sldId id="447" r:id="rId58"/>
    <p:sldId id="451" r:id="rId59"/>
    <p:sldId id="263" r:id="rId60"/>
    <p:sldId id="282" r:id="rId61"/>
    <p:sldId id="449" r:id="rId62"/>
    <p:sldId id="338" r:id="rId63"/>
    <p:sldId id="347" r:id="rId64"/>
    <p:sldId id="348" r:id="rId65"/>
    <p:sldId id="349" r:id="rId66"/>
    <p:sldId id="339" r:id="rId67"/>
    <p:sldId id="444" r:id="rId68"/>
    <p:sldId id="492" r:id="rId69"/>
    <p:sldId id="493" r:id="rId70"/>
    <p:sldId id="494" r:id="rId71"/>
  </p:sldIdLst>
  <p:sldSz cx="9144000" cy="6858000" type="screen4x3"/>
  <p:notesSz cx="6858000" cy="9144000"/>
  <p:custDataLst>
    <p:tags r:id="rId7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78" autoAdjust="0"/>
    <p:restoredTop sz="94660"/>
  </p:normalViewPr>
  <p:slideViewPr>
    <p:cSldViewPr>
      <p:cViewPr varScale="1">
        <p:scale>
          <a:sx n="71" d="100"/>
          <a:sy n="71" d="100"/>
        </p:scale>
        <p:origin x="137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52806-C739-4129-A681-06B13C1EB216}" type="datetimeFigureOut">
              <a:rPr lang="en-US" smtClean="0"/>
              <a:t>3/28/2018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AFDC7-AEDB-41B9-B071-07B8F876D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38BAEE4-CD17-477E-AD6E-1B199A25F7B6}" type="slidenum">
              <a:rPr kumimoji="0" lang="en-US" altLang="en-US" sz="1200">
                <a:latin typeface="Times New Roman" pitchFamily="18" charset="0"/>
              </a:rPr>
              <a:pPr/>
              <a:t>21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 34.16 Anatomy of a trout, a ray-finned fish</a:t>
            </a:r>
          </a:p>
        </p:txBody>
      </p:sp>
    </p:spTree>
    <p:extLst>
      <p:ext uri="{BB962C8B-B14F-4D97-AF65-F5344CB8AC3E}">
        <p14:creationId xmlns:p14="http://schemas.microsoft.com/office/powerpoint/2010/main" val="1312321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fld id="{F25DF6A9-2C75-422F-966F-C8C87F3C3D9E}" type="slidenum">
              <a:rPr kumimoji="0" lang="en-US" altLang="en-US" sz="1200" b="0" smtClean="0">
                <a:latin typeface="Times New Roman" pitchFamily="18" charset="0"/>
              </a:rPr>
              <a:pPr/>
              <a:t>36</a:t>
            </a:fld>
            <a:endParaRPr kumimoji="0" lang="en-US" altLang="en-US" sz="1200" b="0" smtClean="0">
              <a:latin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id-ID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429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fld id="{EF845BAB-57F7-44F6-9735-82BC92AD8B5F}" type="slidenum">
              <a:rPr kumimoji="0" lang="en-US" altLang="en-US" sz="1200" b="0" smtClean="0">
                <a:latin typeface="Times New Roman" pitchFamily="18" charset="0"/>
              </a:rPr>
              <a:pPr/>
              <a:t>41</a:t>
            </a:fld>
            <a:endParaRPr kumimoji="0" lang="en-US" altLang="en-US" sz="1200" b="0" smtClean="0">
              <a:latin typeface="Times New Roman" pitchFamily="18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id-ID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714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fld id="{DA7902EE-5CE5-418A-984C-792025368DFC}" type="slidenum">
              <a:rPr kumimoji="0" lang="en-US" altLang="en-US" sz="1200" b="0" smtClean="0">
                <a:latin typeface="Times New Roman" pitchFamily="18" charset="0"/>
              </a:rPr>
              <a:pPr/>
              <a:t>42</a:t>
            </a:fld>
            <a:endParaRPr kumimoji="0" lang="en-US" altLang="en-US" sz="1200" b="0" smtClean="0">
              <a:latin typeface="Times New Roman" pitchFamily="18" charset="0"/>
            </a:endParaRPr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89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fld id="{56F6C2DC-B3EA-45C0-ABA9-3BD748B3B709}" type="slidenum">
              <a:rPr kumimoji="0" lang="en-US" altLang="en-US" sz="1200" smtClean="0">
                <a:latin typeface="Times New Roman" pitchFamily="18" charset="0"/>
              </a:rPr>
              <a:pPr/>
              <a:t>48</a:t>
            </a:fld>
            <a:endParaRPr kumimoji="0" lang="en-US" altLang="en-US" sz="1200" smtClean="0">
              <a:latin typeface="Times New Roman" pitchFamily="18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id-ID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600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fld id="{D060D4B0-A760-43DE-85E6-D7252B4A0E17}" type="slidenum">
              <a:rPr kumimoji="0" lang="en-US" altLang="en-US" sz="1200" smtClean="0">
                <a:latin typeface="Times New Roman" pitchFamily="18" charset="0"/>
              </a:rPr>
              <a:pPr/>
              <a:t>49</a:t>
            </a:fld>
            <a:endParaRPr kumimoji="0" lang="en-US" altLang="en-US" sz="1200" smtClean="0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id-ID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191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fld id="{2BA8234B-2D40-4B5C-8F23-521AAC7FA089}" type="slidenum">
              <a:rPr kumimoji="0" lang="en-US" altLang="en-US" sz="1200" smtClean="0">
                <a:latin typeface="Times New Roman" pitchFamily="18" charset="0"/>
              </a:rPr>
              <a:pPr/>
              <a:t>50</a:t>
            </a:fld>
            <a:endParaRPr kumimoji="0" lang="en-US" altLang="en-US" sz="1200" smtClean="0"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kumimoji="0" lang="id-ID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029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fld id="{C614C7B0-4368-43B5-88C1-1E9D671A6610}" type="slidenum">
              <a:rPr kumimoji="0" lang="en-US" altLang="en-US" sz="1200" smtClean="0">
                <a:latin typeface="Times New Roman" pitchFamily="18" charset="0"/>
              </a:rPr>
              <a:pPr/>
              <a:t>51</a:t>
            </a:fld>
            <a:endParaRPr kumimoji="0" lang="en-US" altLang="en-US" sz="1200" smtClean="0"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id-ID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663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fld id="{92313249-13A9-4217-A692-F312F591FD5B}" type="slidenum">
              <a:rPr kumimoji="0" lang="en-US" altLang="en-US" sz="1200" smtClean="0">
                <a:latin typeface="Times New Roman" pitchFamily="18" charset="0"/>
              </a:rPr>
              <a:pPr/>
              <a:t>52</a:t>
            </a:fld>
            <a:endParaRPr kumimoji="0" lang="en-US" altLang="en-US" sz="1200" smtClean="0"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kumimoji="0" lang="id-ID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935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fld id="{B1AF1ED1-9E23-4E3E-8593-530B4FFDDD96}" type="slidenum">
              <a:rPr kumimoji="0" lang="en-US" altLang="en-US" sz="1200" smtClean="0">
                <a:latin typeface="Times New Roman" pitchFamily="18" charset="0"/>
              </a:rPr>
              <a:pPr/>
              <a:t>53</a:t>
            </a:fld>
            <a:endParaRPr kumimoji="0" lang="en-US" altLang="en-US" sz="1200" smtClean="0"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kumimoji="0" lang="id-ID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489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fld id="{61D37B65-4101-43F7-BCA8-7D0A7DF97DEA}" type="slidenum">
              <a:rPr kumimoji="0" lang="en-US" altLang="en-US" sz="1200" smtClean="0">
                <a:latin typeface="Times New Roman" pitchFamily="18" charset="0"/>
              </a:rPr>
              <a:pPr/>
              <a:t>54</a:t>
            </a:fld>
            <a:endParaRPr kumimoji="0" lang="en-US" altLang="en-US" sz="1200" smtClean="0"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id-ID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006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25258D9-D131-49EF-92E9-3356BF8DE79D}" type="slidenum">
              <a:rPr kumimoji="0" lang="en-US" altLang="en-US" sz="1200">
                <a:latin typeface="Times New Roman" pitchFamily="18" charset="0"/>
              </a:rPr>
              <a:pPr/>
              <a:t>24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68832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fld id="{5B114ED1-8527-4ECB-A0EE-D4BB94E2BAA5}" type="slidenum">
              <a:rPr kumimoji="0" lang="en-US" altLang="en-US" sz="1200" smtClean="0">
                <a:latin typeface="Times New Roman" pitchFamily="18" charset="0"/>
              </a:rPr>
              <a:pPr/>
              <a:t>55</a:t>
            </a:fld>
            <a:endParaRPr kumimoji="0" lang="en-US" altLang="en-US" sz="1200" smtClean="0"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kumimoji="0" lang="id-ID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14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6F4C0E7-27F8-4D94-9EAF-D6C17C792E8B}" type="slidenum">
              <a:rPr kumimoji="0" lang="en-US" altLang="en-US" sz="1200">
                <a:latin typeface="Times New Roman" pitchFamily="18" charset="0"/>
              </a:rPr>
              <a:pPr/>
              <a:t>25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271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4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 34.17 Ray-finned fishes (class Actinopterygii)</a:t>
            </a:r>
          </a:p>
        </p:txBody>
      </p:sp>
    </p:spTree>
    <p:extLst>
      <p:ext uri="{BB962C8B-B14F-4D97-AF65-F5344CB8AC3E}">
        <p14:creationId xmlns:p14="http://schemas.microsoft.com/office/powerpoint/2010/main" val="2182291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A2C87BA-4153-481E-A5FD-4F51227DE356}" type="slidenum">
              <a:rPr kumimoji="0" lang="en-US" altLang="en-US" sz="1200">
                <a:latin typeface="Times New Roman" pitchFamily="18" charset="0"/>
              </a:rPr>
              <a:pPr/>
              <a:t>26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 34.17 Ray-finned fishes (class Actinopterygii)</a:t>
            </a:r>
          </a:p>
        </p:txBody>
      </p:sp>
    </p:spTree>
    <p:extLst>
      <p:ext uri="{BB962C8B-B14F-4D97-AF65-F5344CB8AC3E}">
        <p14:creationId xmlns:p14="http://schemas.microsoft.com/office/powerpoint/2010/main" val="219460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76F2BE27-9940-4168-B4A8-957EACDDBCE4}" type="slidenum">
              <a:rPr kumimoji="0" lang="en-US" altLang="en-US" sz="1200">
                <a:latin typeface="Times New Roman" pitchFamily="18" charset="0"/>
              </a:rPr>
              <a:pPr/>
              <a:t>27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 34.17 Ray-finned fishes (class Actinopterygii)</a:t>
            </a:r>
          </a:p>
        </p:txBody>
      </p:sp>
    </p:spTree>
    <p:extLst>
      <p:ext uri="{BB962C8B-B14F-4D97-AF65-F5344CB8AC3E}">
        <p14:creationId xmlns:p14="http://schemas.microsoft.com/office/powerpoint/2010/main" val="1747665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B545EB7-0265-4265-846C-6B1C054BD4B7}" type="slidenum">
              <a:rPr kumimoji="0" lang="en-US" altLang="en-US" sz="1200">
                <a:latin typeface="Times New Roman" pitchFamily="18" charset="0"/>
              </a:rPr>
              <a:pPr/>
              <a:t>28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 34.17 Ray-finned fishes (class Actinopterygii)</a:t>
            </a:r>
          </a:p>
        </p:txBody>
      </p:sp>
    </p:spTree>
    <p:extLst>
      <p:ext uri="{BB962C8B-B14F-4D97-AF65-F5344CB8AC3E}">
        <p14:creationId xmlns:p14="http://schemas.microsoft.com/office/powerpoint/2010/main" val="817579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C04C0B7-905C-42B9-86B6-3D83BFE1EF7E}" type="slidenum">
              <a:rPr kumimoji="0" lang="en-US" altLang="en-US" sz="1200">
                <a:latin typeface="Times New Roman" pitchFamily="18" charset="0"/>
              </a:rPr>
              <a:pPr/>
              <a:t>29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7862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6FF5735-3E85-4905-99BE-23F15EF7B49E}" type="slidenum">
              <a:rPr kumimoji="0" lang="en-US" altLang="en-US" sz="1200">
                <a:latin typeface="Times New Roman" pitchFamily="18" charset="0"/>
              </a:rPr>
              <a:pPr/>
              <a:t>30</a:t>
            </a:fld>
            <a:endParaRPr kumimoji="0" lang="en-US" altLang="en-US" sz="1200">
              <a:latin typeface="Times New Roman" pitchFamily="18" charset="0"/>
            </a:endParaRPr>
          </a:p>
        </p:txBody>
      </p:sp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Figure 34.18 A coelacanth (</a:t>
            </a:r>
            <a:r>
              <a:rPr lang="en-US" altLang="en-US" i="1" smtClean="0"/>
              <a:t>Latimeria</a:t>
            </a:r>
            <a:r>
              <a:rPr lang="en-US" altLang="en-US" smtClean="0"/>
              <a:t>)</a:t>
            </a: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69780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fld id="{E85741D0-7B3B-4787-A033-F183EC3340E7}" type="slidenum">
              <a:rPr kumimoji="0" lang="en-US" altLang="en-US" sz="1200" b="0" smtClean="0">
                <a:latin typeface="Times New Roman" pitchFamily="18" charset="0"/>
              </a:rPr>
              <a:pPr/>
              <a:t>35</a:t>
            </a:fld>
            <a:endParaRPr kumimoji="0" lang="en-US" altLang="en-US" sz="1200" b="0" smtClean="0">
              <a:latin typeface="Times New Roman" pitchFamily="18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id-ID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97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02D447-CABE-46C4-8061-E4697015554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368300" y="395288"/>
            <a:ext cx="1384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i="1">
                <a:solidFill>
                  <a:schemeClr val="accent2"/>
                </a:solidFill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10000" y="5029200"/>
            <a:ext cx="47244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057400"/>
            <a:ext cx="6096000" cy="682625"/>
          </a:xfrm>
        </p:spPr>
        <p:txBody>
          <a:bodyPr/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33256-762F-426B-81BC-C8B4197B2C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655638"/>
            <a:ext cx="2095500" cy="5592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655638"/>
            <a:ext cx="6134100" cy="5592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F6520-94AC-4620-ADAF-9A8AF7EFB8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55638"/>
            <a:ext cx="49530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81000" y="1600200"/>
            <a:ext cx="8305800" cy="4648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71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fld id="{8C0D53A5-F3C6-43B9-BE7E-B823CB201A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55638"/>
            <a:ext cx="4953000" cy="563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600200"/>
            <a:ext cx="8305800" cy="46482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71800" y="640080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fld id="{70B722B8-C3D5-4C22-BDCE-121C7F2195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93EEC-57BE-4C35-BE36-B7DC242C0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E88AA-8077-4955-855E-32C260F947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44B51-F842-4684-9A19-84DC636E27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38354-E502-496F-A03A-A23F14A5F4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BC868E-4376-4463-9BB8-846836320F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4DBCFC-F256-4C04-AAEB-C7EB681DBD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2E637E-7DC5-4473-ABC7-0C19E3CE01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E4440-6BF1-41AC-B0D0-278C01A305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304800" y="64008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6096000" y="64008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2971800" y="64008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2B550F2-3928-4FF5-8B9C-175B466023B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04800" y="655638"/>
            <a:ext cx="4953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526470" y="3501008"/>
            <a:ext cx="333181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tx2"/>
                </a:solidFill>
              </a:rPr>
              <a:t>KBO 612206 / 3 (2-1)</a:t>
            </a:r>
          </a:p>
          <a:p>
            <a:pPr algn="r"/>
            <a:endParaRPr lang="en-US" sz="2000" b="1" dirty="0" smtClean="0">
              <a:solidFill>
                <a:schemeClr val="tx2"/>
              </a:solidFill>
            </a:endParaRPr>
          </a:p>
          <a:p>
            <a:pPr algn="r"/>
            <a:r>
              <a:rPr lang="en-US" sz="2000" b="1" dirty="0" err="1" smtClean="0">
                <a:solidFill>
                  <a:schemeClr val="tx2"/>
                </a:solidFill>
              </a:rPr>
              <a:t>Berti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Yolida</a:t>
            </a:r>
            <a:r>
              <a:rPr lang="en-US" sz="2000" b="1" dirty="0" smtClean="0">
                <a:solidFill>
                  <a:schemeClr val="tx2"/>
                </a:solidFill>
              </a:rPr>
              <a:t>, S. Pd., M. Pd.</a:t>
            </a:r>
            <a:endParaRPr lang="id-ID" sz="2000" b="1" dirty="0" smtClean="0">
              <a:solidFill>
                <a:schemeClr val="tx2"/>
              </a:solidFill>
            </a:endParaRPr>
          </a:p>
          <a:p>
            <a:pPr algn="r"/>
            <a:r>
              <a:rPr lang="id-ID" sz="2000" b="1" dirty="0" smtClean="0">
                <a:solidFill>
                  <a:schemeClr val="tx2"/>
                </a:solidFill>
              </a:rPr>
              <a:t>Ismi Rakhmawati, M. Pd.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algn="r"/>
            <a:r>
              <a:rPr lang="en-US" sz="2000" b="1" dirty="0" smtClean="0">
                <a:solidFill>
                  <a:schemeClr val="tx2"/>
                </a:solidFill>
              </a:rPr>
              <a:t>Tri </a:t>
            </a:r>
            <a:r>
              <a:rPr lang="en-US" sz="2000" b="1" dirty="0" err="1" smtClean="0">
                <a:solidFill>
                  <a:schemeClr val="tx2"/>
                </a:solidFill>
              </a:rPr>
              <a:t>Suwandi</a:t>
            </a:r>
            <a:r>
              <a:rPr lang="en-US" sz="2000" b="1" dirty="0" smtClean="0">
                <a:solidFill>
                  <a:schemeClr val="tx2"/>
                </a:solidFill>
              </a:rPr>
              <a:t>, S. Pd., M. Sc.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2056" name="Picture 8" descr="E:\gambar\Logo\10. UNI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103" y="-24"/>
            <a:ext cx="1007545" cy="912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714612" y="2246309"/>
            <a:ext cx="6096000" cy="682625"/>
          </a:xfrm>
        </p:spPr>
        <p:txBody>
          <a:bodyPr/>
          <a:lstStyle/>
          <a:p>
            <a:r>
              <a:rPr lang="id-ID" sz="4800" dirty="0" smtClean="0"/>
              <a:t>ZOOLOGI VERTEBRATA</a:t>
            </a:r>
            <a:endParaRPr lang="id-ID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643" y="0"/>
            <a:ext cx="9239581" cy="3240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231" y="3356991"/>
            <a:ext cx="2628900" cy="3067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08729"/>
            <a:ext cx="2861336" cy="35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75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49" y="-1"/>
            <a:ext cx="4482643" cy="6743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5153"/>
            <a:ext cx="2493222" cy="67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2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661547" y="680637"/>
            <a:ext cx="6850290" cy="548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89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1473691" y="1471887"/>
            <a:ext cx="6799299" cy="385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63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Hickman, 2006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098837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80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Hickman, 2006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77" y="2060848"/>
            <a:ext cx="9215977" cy="321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91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OSTEICHTYES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d-ID" sz="2000" dirty="0"/>
              <a:t>Ikan bertulang keras bervariasi ukurannya. Ada yang berukuran kurang 2 cm ada juga yang 3 m. </a:t>
            </a:r>
            <a:r>
              <a:rPr lang="es-ES_tradnl" sz="2000" dirty="0" err="1" smtClean="0"/>
              <a:t>Karakteristik</a:t>
            </a:r>
            <a:r>
              <a:rPr lang="id-ID" sz="2000" dirty="0" smtClean="0"/>
              <a:t> </a:t>
            </a:r>
            <a:r>
              <a:rPr lang="id-ID" sz="2000" dirty="0"/>
              <a:t>utamanya yaitu: </a:t>
            </a:r>
          </a:p>
          <a:p>
            <a:pPr lvl="0"/>
            <a:r>
              <a:rPr lang="es-ES_tradnl" sz="2000" dirty="0" err="1"/>
              <a:t>Rangka</a:t>
            </a:r>
            <a:r>
              <a:rPr lang="es-ES_tradnl" sz="2000" dirty="0"/>
              <a:t> </a:t>
            </a:r>
            <a:r>
              <a:rPr lang="es-ES_tradnl" sz="2000" dirty="0" err="1"/>
              <a:t>bertulang</a:t>
            </a:r>
            <a:r>
              <a:rPr lang="es-ES_tradnl" sz="2000" dirty="0"/>
              <a:t> </a:t>
            </a:r>
            <a:r>
              <a:rPr lang="es-ES_tradnl" sz="2000" dirty="0" err="1"/>
              <a:t>keras</a:t>
            </a:r>
            <a:r>
              <a:rPr lang="es-ES_tradnl" sz="2000" dirty="0"/>
              <a:t>, </a:t>
            </a:r>
            <a:r>
              <a:rPr lang="es-ES_tradnl" sz="2000" dirty="0" err="1"/>
              <a:t>beberapa</a:t>
            </a:r>
            <a:r>
              <a:rPr lang="es-ES_tradnl" sz="2000" dirty="0"/>
              <a:t> vertebra, </a:t>
            </a:r>
            <a:r>
              <a:rPr lang="es-ES_tradnl" sz="2000" dirty="0" err="1"/>
              <a:t>ekor</a:t>
            </a:r>
            <a:r>
              <a:rPr lang="es-ES_tradnl" sz="2000" dirty="0"/>
              <a:t> </a:t>
            </a:r>
            <a:r>
              <a:rPr lang="es-ES_tradnl" sz="2000" dirty="0" err="1"/>
              <a:t>tipe</a:t>
            </a:r>
            <a:r>
              <a:rPr lang="es-ES_tradnl" sz="2000" dirty="0"/>
              <a:t> </a:t>
            </a:r>
            <a:r>
              <a:rPr lang="es-ES_tradnl" sz="2000" dirty="0" err="1"/>
              <a:t>homocercal</a:t>
            </a:r>
            <a:r>
              <a:rPr lang="es-ES_tradnl" sz="2000" dirty="0"/>
              <a:t>.</a:t>
            </a:r>
            <a:endParaRPr lang="id-ID" sz="2000" dirty="0"/>
          </a:p>
          <a:p>
            <a:pPr lvl="0"/>
            <a:r>
              <a:rPr lang="id-ID" sz="2000" dirty="0"/>
              <a:t>Kulit dengan kelenjar mukosa dan sisik dermal yang tertanam dalam kulit. Tipe sisik : ganoid, cycloid atau ctenoid, beberapa ikan tanpa sisik,  tidak mempunyai sisik plakoid.   </a:t>
            </a:r>
          </a:p>
          <a:p>
            <a:pPr lvl="0"/>
            <a:r>
              <a:rPr lang="es-ES_tradnl" sz="2000" dirty="0" err="1"/>
              <a:t>Kedua</a:t>
            </a:r>
            <a:r>
              <a:rPr lang="es-ES_tradnl" sz="2000" dirty="0"/>
              <a:t> </a:t>
            </a:r>
            <a:r>
              <a:rPr lang="es-ES_tradnl" sz="2000" dirty="0" err="1"/>
              <a:t>pasang</a:t>
            </a:r>
            <a:r>
              <a:rPr lang="es-ES_tradnl" sz="2000" dirty="0"/>
              <a:t> </a:t>
            </a:r>
            <a:r>
              <a:rPr lang="es-ES_tradnl" sz="2000" dirty="0" err="1"/>
              <a:t>sirip</a:t>
            </a:r>
            <a:r>
              <a:rPr lang="es-ES_tradnl" sz="2000" dirty="0"/>
              <a:t>  </a:t>
            </a:r>
            <a:r>
              <a:rPr lang="es-ES_tradnl" sz="2000" dirty="0" err="1"/>
              <a:t>terdiri</a:t>
            </a:r>
            <a:r>
              <a:rPr lang="es-ES_tradnl" sz="2000" dirty="0"/>
              <a:t> atas </a:t>
            </a:r>
            <a:r>
              <a:rPr lang="es-ES_tradnl" sz="2000" dirty="0" err="1"/>
              <a:t>tulang</a:t>
            </a:r>
            <a:r>
              <a:rPr lang="es-ES_tradnl" sz="2000" dirty="0"/>
              <a:t> </a:t>
            </a:r>
            <a:r>
              <a:rPr lang="es-ES_tradnl" sz="2000" dirty="0" err="1"/>
              <a:t>rawan</a:t>
            </a:r>
            <a:r>
              <a:rPr lang="es-ES_tradnl" sz="2000" dirty="0"/>
              <a:t> </a:t>
            </a:r>
            <a:r>
              <a:rPr lang="es-ES_tradnl" sz="2000" dirty="0" err="1"/>
              <a:t>atau</a:t>
            </a:r>
            <a:r>
              <a:rPr lang="es-ES_tradnl" sz="2000" dirty="0"/>
              <a:t>  </a:t>
            </a:r>
            <a:r>
              <a:rPr lang="es-ES_tradnl" sz="2000" dirty="0" err="1"/>
              <a:t>tulang</a:t>
            </a:r>
            <a:r>
              <a:rPr lang="es-ES_tradnl" sz="2000" dirty="0"/>
              <a:t> </a:t>
            </a:r>
            <a:r>
              <a:rPr lang="es-ES_tradnl" sz="2000" dirty="0" err="1"/>
              <a:t>keras</a:t>
            </a:r>
            <a:r>
              <a:rPr lang="es-ES_tradnl" sz="2000" dirty="0"/>
              <a:t>.</a:t>
            </a:r>
            <a:endParaRPr lang="id-ID" sz="2000" dirty="0"/>
          </a:p>
          <a:p>
            <a:pPr lvl="0"/>
            <a:r>
              <a:rPr lang="es-ES_tradnl" sz="2000" dirty="0" err="1"/>
              <a:t>Mulut</a:t>
            </a:r>
            <a:r>
              <a:rPr lang="es-ES_tradnl" sz="2000" dirty="0"/>
              <a:t> terminal, </a:t>
            </a:r>
            <a:r>
              <a:rPr lang="es-ES_tradnl" sz="2000" dirty="0" err="1"/>
              <a:t>dengan</a:t>
            </a:r>
            <a:r>
              <a:rPr lang="es-ES_tradnl" sz="2000" dirty="0"/>
              <a:t> </a:t>
            </a:r>
            <a:r>
              <a:rPr lang="es-ES_tradnl" sz="2000" dirty="0" err="1"/>
              <a:t>gigi</a:t>
            </a:r>
            <a:r>
              <a:rPr lang="es-ES_tradnl" sz="2000" dirty="0"/>
              <a:t> </a:t>
            </a:r>
            <a:r>
              <a:rPr lang="es-ES_tradnl" sz="2000" dirty="0" err="1"/>
              <a:t>tipe</a:t>
            </a:r>
            <a:r>
              <a:rPr lang="es-ES_tradnl" sz="2000" dirty="0"/>
              <a:t> </a:t>
            </a:r>
            <a:r>
              <a:rPr lang="es-ES_tradnl" sz="2000" dirty="0" err="1"/>
              <a:t>homodont</a:t>
            </a:r>
            <a:r>
              <a:rPr lang="es-ES_tradnl" sz="2000" dirty="0"/>
              <a:t> (</a:t>
            </a:r>
            <a:r>
              <a:rPr lang="es-ES_tradnl" sz="2000" dirty="0" err="1"/>
              <a:t>beberap</a:t>
            </a:r>
            <a:r>
              <a:rPr lang="id-ID" sz="2000" dirty="0"/>
              <a:t>a</a:t>
            </a:r>
            <a:r>
              <a:rPr lang="es-ES_tradnl" sz="2000" dirty="0"/>
              <a:t> </a:t>
            </a:r>
            <a:r>
              <a:rPr lang="es-ES_tradnl" sz="2000" dirty="0" err="1"/>
              <a:t>tidak</a:t>
            </a:r>
            <a:r>
              <a:rPr lang="es-ES_tradnl" sz="2000" dirty="0"/>
              <a:t> </a:t>
            </a:r>
            <a:r>
              <a:rPr lang="es-ES_tradnl" sz="2000" dirty="0" err="1"/>
              <a:t>mempunyai</a:t>
            </a:r>
            <a:r>
              <a:rPr lang="es-ES_tradnl" sz="2000" dirty="0"/>
              <a:t> </a:t>
            </a:r>
            <a:r>
              <a:rPr lang="es-ES_tradnl" sz="2000" dirty="0" err="1"/>
              <a:t>gigi</a:t>
            </a:r>
            <a:r>
              <a:rPr lang="es-ES_tradnl" sz="2000" dirty="0"/>
              <a:t>), </a:t>
            </a:r>
            <a:r>
              <a:rPr lang="es-ES_tradnl" sz="2000" dirty="0" err="1"/>
              <a:t>ada</a:t>
            </a:r>
            <a:r>
              <a:rPr lang="es-ES_tradnl" sz="2000" dirty="0"/>
              <a:t> </a:t>
            </a:r>
            <a:r>
              <a:rPr lang="es-ES_tradnl" sz="2000" dirty="0" err="1"/>
              <a:t>rahang</a:t>
            </a:r>
            <a:r>
              <a:rPr lang="es-ES_tradnl" sz="2000" dirty="0"/>
              <a:t>, </a:t>
            </a:r>
            <a:r>
              <a:rPr lang="es-ES_tradnl" sz="2000" dirty="0" err="1"/>
              <a:t>sakus</a:t>
            </a:r>
            <a:r>
              <a:rPr lang="es-ES_tradnl" sz="2000" dirty="0"/>
              <a:t> </a:t>
            </a:r>
            <a:r>
              <a:rPr lang="es-ES_tradnl" sz="2000" dirty="0" err="1"/>
              <a:t>olfaktorius</a:t>
            </a:r>
            <a:r>
              <a:rPr lang="es-ES_tradnl" sz="2000" dirty="0"/>
              <a:t> </a:t>
            </a:r>
            <a:r>
              <a:rPr lang="es-ES_tradnl" sz="2000" dirty="0" err="1"/>
              <a:t>sepasang</a:t>
            </a:r>
            <a:r>
              <a:rPr lang="es-ES_tradnl" sz="2000" dirty="0"/>
              <a:t> yang </a:t>
            </a:r>
            <a:r>
              <a:rPr lang="es-ES_tradnl" sz="2000" dirty="0" err="1"/>
              <a:t>terbuka</a:t>
            </a:r>
            <a:r>
              <a:rPr lang="es-ES_tradnl" sz="2000" dirty="0"/>
              <a:t> </a:t>
            </a:r>
            <a:r>
              <a:rPr lang="es-ES_tradnl" sz="2000" dirty="0" err="1"/>
              <a:t>atau</a:t>
            </a:r>
            <a:r>
              <a:rPr lang="es-ES_tradnl" sz="2000" dirty="0"/>
              <a:t> </a:t>
            </a:r>
            <a:r>
              <a:rPr lang="es-ES_tradnl" sz="2000" dirty="0" err="1"/>
              <a:t>tidak</a:t>
            </a:r>
            <a:r>
              <a:rPr lang="es-ES_tradnl" sz="2000" dirty="0"/>
              <a:t> </a:t>
            </a:r>
            <a:r>
              <a:rPr lang="es-ES_tradnl" sz="2000" dirty="0" err="1"/>
              <a:t>kedalam</a:t>
            </a:r>
            <a:r>
              <a:rPr lang="es-ES_tradnl" sz="2000" dirty="0"/>
              <a:t>  </a:t>
            </a:r>
            <a:r>
              <a:rPr lang="es-ES_tradnl" sz="2000" dirty="0" err="1"/>
              <a:t>mulut</a:t>
            </a:r>
            <a:r>
              <a:rPr lang="es-ES_tradnl" sz="2000" dirty="0"/>
              <a:t>.</a:t>
            </a:r>
            <a:endParaRPr lang="id-ID" sz="2000" dirty="0"/>
          </a:p>
          <a:p>
            <a:endParaRPr lang="id-ID" sz="2000" dirty="0"/>
          </a:p>
        </p:txBody>
      </p:sp>
      <p:pic>
        <p:nvPicPr>
          <p:cNvPr id="5" name="Picture 6" descr="34_17bClownfish-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3"/>
          <a:stretch>
            <a:fillRect/>
          </a:stretch>
        </p:blipFill>
        <p:spPr bwMode="auto">
          <a:xfrm>
            <a:off x="5867368" y="58131"/>
            <a:ext cx="3259319" cy="154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434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OSTEICHTYES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2000" dirty="0" err="1"/>
              <a:t>Pernafasan</a:t>
            </a:r>
            <a:r>
              <a:rPr lang="es-ES_tradnl" sz="2000" dirty="0"/>
              <a:t> </a:t>
            </a:r>
            <a:r>
              <a:rPr lang="es-ES_tradnl" sz="2000" dirty="0" err="1"/>
              <a:t>melalui</a:t>
            </a:r>
            <a:r>
              <a:rPr lang="es-ES_tradnl" sz="2000" dirty="0"/>
              <a:t> </a:t>
            </a:r>
            <a:r>
              <a:rPr lang="es-ES_tradnl" sz="2000" dirty="0" err="1"/>
              <a:t>insang</a:t>
            </a:r>
            <a:r>
              <a:rPr lang="es-ES_tradnl" sz="2000" dirty="0"/>
              <a:t> yang </a:t>
            </a:r>
            <a:r>
              <a:rPr lang="es-ES_tradnl" sz="2000" dirty="0" err="1"/>
              <a:t>ditunjang</a:t>
            </a:r>
            <a:r>
              <a:rPr lang="es-ES_tradnl" sz="2000" dirty="0"/>
              <a:t> </a:t>
            </a:r>
            <a:r>
              <a:rPr lang="es-ES_tradnl" sz="2000" dirty="0" err="1"/>
              <a:t>oleh</a:t>
            </a:r>
            <a:r>
              <a:rPr lang="es-ES_tradnl" sz="2000" dirty="0"/>
              <a:t> </a:t>
            </a:r>
            <a:r>
              <a:rPr lang="es-ES_tradnl" sz="2000" dirty="0" err="1"/>
              <a:t>lengkung</a:t>
            </a:r>
            <a:r>
              <a:rPr lang="es-ES_tradnl" sz="2000" dirty="0"/>
              <a:t> </a:t>
            </a:r>
            <a:r>
              <a:rPr lang="es-ES_tradnl" sz="2000" dirty="0" err="1"/>
              <a:t>insang</a:t>
            </a:r>
            <a:r>
              <a:rPr lang="es-ES_tradnl" sz="2000" dirty="0"/>
              <a:t> dan </a:t>
            </a:r>
            <a:r>
              <a:rPr lang="es-ES_tradnl" sz="2000" dirty="0" err="1"/>
              <a:t>dibungkus</a:t>
            </a:r>
            <a:r>
              <a:rPr lang="es-ES_tradnl" sz="2000" dirty="0"/>
              <a:t> </a:t>
            </a:r>
            <a:r>
              <a:rPr lang="es-ES_tradnl" sz="2000" dirty="0" err="1"/>
              <a:t>oleh</a:t>
            </a:r>
            <a:r>
              <a:rPr lang="es-ES_tradnl" sz="2000" dirty="0"/>
              <a:t> </a:t>
            </a:r>
            <a:r>
              <a:rPr lang="es-ES_tradnl" sz="2000" dirty="0" err="1"/>
              <a:t>operculum</a:t>
            </a:r>
            <a:r>
              <a:rPr lang="es-ES_tradnl" sz="2000" dirty="0"/>
              <a:t>.</a:t>
            </a:r>
            <a:endParaRPr lang="id-ID" sz="2000" dirty="0"/>
          </a:p>
          <a:p>
            <a:pPr lvl="0"/>
            <a:r>
              <a:rPr lang="es-ES_tradnl" sz="2000" dirty="0" err="1" smtClean="0"/>
              <a:t>Gelembung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renang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ada</a:t>
            </a:r>
            <a:r>
              <a:rPr lang="es-ES_tradnl" sz="2000" dirty="0" smtClean="0"/>
              <a:t> yang </a:t>
            </a:r>
            <a:r>
              <a:rPr lang="es-ES_tradnl" sz="2000" dirty="0" err="1" smtClean="0"/>
              <a:t>tersambung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ke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prarynx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ada</a:t>
            </a:r>
            <a:r>
              <a:rPr lang="es-ES_tradnl" sz="2000" dirty="0" smtClean="0"/>
              <a:t> juga yang </a:t>
            </a:r>
            <a:r>
              <a:rPr lang="es-ES_tradnl" sz="2000" dirty="0" err="1" smtClean="0"/>
              <a:t>tidak</a:t>
            </a:r>
            <a:r>
              <a:rPr lang="id-ID" sz="2000" dirty="0" smtClean="0"/>
              <a:t>.</a:t>
            </a:r>
          </a:p>
          <a:p>
            <a:pPr lvl="0"/>
            <a:r>
              <a:rPr lang="es-ES_tradnl" sz="2000" dirty="0" err="1" smtClean="0"/>
              <a:t>Peredaran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darah</a:t>
            </a:r>
            <a:r>
              <a:rPr lang="es-ES_tradnl" sz="2000" dirty="0" smtClean="0"/>
              <a:t>  </a:t>
            </a:r>
            <a:r>
              <a:rPr lang="es-ES_tradnl" sz="2000" dirty="0" err="1" smtClean="0"/>
              <a:t>terdiri</a:t>
            </a:r>
            <a:r>
              <a:rPr lang="es-ES_tradnl" sz="2000" dirty="0" smtClean="0"/>
              <a:t> atas 2 </a:t>
            </a:r>
            <a:r>
              <a:rPr lang="es-ES_tradnl" sz="2000" dirty="0" err="1" smtClean="0"/>
              <a:t>ruang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jantung</a:t>
            </a:r>
            <a:r>
              <a:rPr lang="es-ES_tradnl" sz="2000" dirty="0" smtClean="0"/>
              <a:t>, </a:t>
            </a:r>
            <a:r>
              <a:rPr lang="es-ES_tradnl" sz="2000" dirty="0" err="1" smtClean="0"/>
              <a:t>sistem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arteri</a:t>
            </a:r>
            <a:r>
              <a:rPr lang="es-ES_tradnl" sz="2000" dirty="0" smtClean="0"/>
              <a:t> dan vena, dan 4 </a:t>
            </a:r>
            <a:r>
              <a:rPr lang="es-ES_tradnl" sz="2000" dirty="0" err="1" smtClean="0"/>
              <a:t>pasang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lengkung</a:t>
            </a:r>
            <a:r>
              <a:rPr lang="es-ES_tradnl" sz="2000" dirty="0" smtClean="0"/>
              <a:t> aorta.</a:t>
            </a:r>
            <a:endParaRPr lang="id-ID" sz="2000" dirty="0" smtClean="0"/>
          </a:p>
          <a:p>
            <a:pPr lvl="0"/>
            <a:r>
              <a:rPr lang="es-ES_tradnl" sz="2000" dirty="0" err="1" smtClean="0"/>
              <a:t>Sistem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saraf</a:t>
            </a:r>
            <a:r>
              <a:rPr lang="es-ES_tradnl" sz="2000" dirty="0" smtClean="0"/>
              <a:t>  </a:t>
            </a:r>
            <a:r>
              <a:rPr lang="es-ES_tradnl" sz="2000" dirty="0" err="1" smtClean="0"/>
              <a:t>tediri</a:t>
            </a:r>
            <a:r>
              <a:rPr lang="es-ES_tradnl" sz="2000" dirty="0" smtClean="0"/>
              <a:t> atas </a:t>
            </a:r>
            <a:r>
              <a:rPr lang="es-ES_tradnl" sz="2000" dirty="0" err="1" smtClean="0"/>
              <a:t>otak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dengan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lobus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olfaktori</a:t>
            </a:r>
            <a:r>
              <a:rPr lang="es-ES_tradnl" sz="2000" dirty="0" smtClean="0"/>
              <a:t> yang </a:t>
            </a:r>
            <a:r>
              <a:rPr lang="es-ES_tradnl" sz="2000" dirty="0" err="1" smtClean="0"/>
              <a:t>kecil</a:t>
            </a:r>
            <a:r>
              <a:rPr lang="es-ES_tradnl" sz="2000" dirty="0" smtClean="0"/>
              <a:t>  dan  </a:t>
            </a:r>
            <a:r>
              <a:rPr lang="es-ES_tradnl" sz="2000" dirty="0" err="1" smtClean="0"/>
              <a:t>cerebrum</a:t>
            </a:r>
            <a:r>
              <a:rPr lang="es-ES_tradnl" sz="2000" dirty="0" smtClean="0"/>
              <a:t>,  dan </a:t>
            </a:r>
            <a:r>
              <a:rPr lang="es-ES_tradnl" sz="2000" dirty="0" err="1" smtClean="0"/>
              <a:t>lobus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optikus</a:t>
            </a:r>
            <a:r>
              <a:rPr lang="es-ES_tradnl" sz="2000" dirty="0" smtClean="0"/>
              <a:t> besar dan </a:t>
            </a:r>
            <a:r>
              <a:rPr lang="es-ES_tradnl" sz="2000" dirty="0" err="1" smtClean="0"/>
              <a:t>cerebellum</a:t>
            </a:r>
            <a:r>
              <a:rPr lang="es-ES_tradnl" sz="2000" dirty="0" smtClean="0"/>
              <a:t>; </a:t>
            </a:r>
            <a:r>
              <a:rPr lang="es-ES_tradnl" sz="2000" dirty="0" err="1" smtClean="0"/>
              <a:t>ada</a:t>
            </a:r>
            <a:r>
              <a:rPr lang="es-ES_tradnl" sz="2000" dirty="0" smtClean="0"/>
              <a:t> 10 </a:t>
            </a:r>
            <a:r>
              <a:rPr lang="es-ES_tradnl" sz="2000" dirty="0" err="1" smtClean="0"/>
              <a:t>pasang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saraf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otak</a:t>
            </a:r>
            <a:r>
              <a:rPr lang="es-ES_tradnl" sz="2000" dirty="0" smtClean="0"/>
              <a:t>.</a:t>
            </a:r>
            <a:endParaRPr lang="id-ID" sz="2000" dirty="0" smtClean="0"/>
          </a:p>
          <a:p>
            <a:pPr lvl="0"/>
            <a:r>
              <a:rPr lang="es-ES_tradnl" sz="2000" dirty="0" err="1" smtClean="0"/>
              <a:t>Jenis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kelamin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sudah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terpisah</a:t>
            </a:r>
            <a:r>
              <a:rPr lang="es-ES_tradnl" sz="2000" dirty="0" smtClean="0"/>
              <a:t>, </a:t>
            </a:r>
            <a:r>
              <a:rPr lang="es-ES_tradnl" sz="2000" dirty="0" err="1" smtClean="0"/>
              <a:t>gonad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sepasang</a:t>
            </a:r>
            <a:r>
              <a:rPr lang="es-ES_tradnl" sz="2000" dirty="0" smtClean="0"/>
              <a:t>, </a:t>
            </a:r>
            <a:r>
              <a:rPr lang="es-ES_tradnl" sz="2000" dirty="0" err="1" smtClean="0"/>
              <a:t>biasanya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fertilisasi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eksternal</a:t>
            </a:r>
            <a:r>
              <a:rPr lang="es-ES_tradnl" sz="2000" dirty="0" smtClean="0"/>
              <a:t>, </a:t>
            </a:r>
            <a:r>
              <a:rPr lang="es-ES_tradnl" sz="2000" dirty="0" err="1" smtClean="0"/>
              <a:t>bentuk</a:t>
            </a:r>
            <a:r>
              <a:rPr lang="es-ES_tradnl" sz="2000" dirty="0" smtClean="0"/>
              <a:t> larva </a:t>
            </a:r>
            <a:r>
              <a:rPr lang="es-ES_tradnl" sz="2000" dirty="0" err="1" smtClean="0"/>
              <a:t>mungkin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sangat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berbeda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dengan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dewasa</a:t>
            </a:r>
            <a:r>
              <a:rPr lang="es-ES_tradnl" sz="2000" dirty="0" smtClean="0"/>
              <a:t>.</a:t>
            </a:r>
            <a:endParaRPr lang="id-ID" sz="2000" dirty="0" smtClean="0"/>
          </a:p>
          <a:p>
            <a:endParaRPr lang="id-ID" sz="2000" dirty="0"/>
          </a:p>
        </p:txBody>
      </p:sp>
      <p:pic>
        <p:nvPicPr>
          <p:cNvPr id="4" name="Picture 6" descr="34_17bClownfish-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3"/>
          <a:stretch>
            <a:fillRect/>
          </a:stretch>
        </p:blipFill>
        <p:spPr bwMode="auto">
          <a:xfrm>
            <a:off x="5724128" y="58130"/>
            <a:ext cx="3259319" cy="154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105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000" dirty="0"/>
              <a:t>Kelas Osteichtyes dibagi </a:t>
            </a:r>
            <a:r>
              <a:rPr lang="id-ID" sz="2000" dirty="0" smtClean="0"/>
              <a:t>menjadi kelompok </a:t>
            </a:r>
            <a:r>
              <a:rPr lang="id-ID" sz="2000" dirty="0"/>
              <a:t>yang berbeda: ikan bersirip lobus, ikan berparu-paru dan ikan bersirip duri</a:t>
            </a:r>
            <a:r>
              <a:rPr lang="id-ID" sz="2000" dirty="0" smtClean="0"/>
              <a:t>.</a:t>
            </a:r>
          </a:p>
          <a:p>
            <a:pPr marL="0" indent="0">
              <a:buNone/>
            </a:pPr>
            <a:endParaRPr lang="id-ID" sz="2000" dirty="0" smtClean="0"/>
          </a:p>
          <a:p>
            <a:r>
              <a:rPr lang="en-US" sz="2000" b="1" dirty="0" err="1"/>
              <a:t>Subkelas</a:t>
            </a:r>
            <a:r>
              <a:rPr lang="en-US" sz="2000" b="1" dirty="0"/>
              <a:t> </a:t>
            </a:r>
            <a:r>
              <a:rPr lang="en-US" sz="2000" b="1" dirty="0" err="1"/>
              <a:t>Actinopterygii</a:t>
            </a:r>
            <a:r>
              <a:rPr lang="en-US" sz="2000" dirty="0"/>
              <a:t>, </a:t>
            </a:r>
            <a:r>
              <a:rPr lang="en-US" sz="2000" dirty="0" err="1"/>
              <a:t>ciri-ciri</a:t>
            </a:r>
            <a:r>
              <a:rPr lang="en-US" sz="2000" dirty="0"/>
              <a:t>: </a:t>
            </a:r>
            <a:r>
              <a:rPr lang="en-US" sz="2000" dirty="0" err="1"/>
              <a:t>Rangka</a:t>
            </a:r>
            <a:r>
              <a:rPr lang="en-US" sz="2000" dirty="0"/>
              <a:t> </a:t>
            </a:r>
            <a:r>
              <a:rPr lang="en-US" sz="2000" dirty="0" err="1"/>
              <a:t>diperkuat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tulang</a:t>
            </a:r>
            <a:r>
              <a:rPr lang="en-US" sz="2000" dirty="0"/>
              <a:t> </a:t>
            </a:r>
            <a:r>
              <a:rPr lang="en-US" sz="2000" dirty="0" err="1"/>
              <a:t>sejati</a:t>
            </a:r>
            <a:r>
              <a:rPr lang="en-US" sz="2000" dirty="0"/>
              <a:t>, </a:t>
            </a:r>
            <a:r>
              <a:rPr lang="en-US" sz="2000" dirty="0" err="1"/>
              <a:t>tetapi</a:t>
            </a:r>
            <a:r>
              <a:rPr lang="en-US" sz="2000" dirty="0"/>
              <a:t> </a:t>
            </a:r>
            <a:r>
              <a:rPr lang="en-US" sz="2000" dirty="0" err="1"/>
              <a:t>ada</a:t>
            </a:r>
            <a:r>
              <a:rPr lang="en-US" sz="2000" dirty="0"/>
              <a:t> yang </a:t>
            </a:r>
            <a:r>
              <a:rPr lang="en-US" sz="2000" dirty="0" err="1"/>
              <a:t>terdiri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tulang</a:t>
            </a:r>
            <a:r>
              <a:rPr lang="en-US" sz="2000" dirty="0"/>
              <a:t> </a:t>
            </a:r>
            <a:r>
              <a:rPr lang="en-US" sz="2000" dirty="0" err="1"/>
              <a:t>rawan</a:t>
            </a:r>
            <a:r>
              <a:rPr lang="en-US" sz="2000" dirty="0"/>
              <a:t> yang </a:t>
            </a:r>
            <a:r>
              <a:rPr lang="en-US" sz="2000" dirty="0" err="1"/>
              <a:t>diperkuat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pelat</a:t>
            </a:r>
            <a:r>
              <a:rPr lang="en-US" sz="2000" dirty="0"/>
              <a:t> </a:t>
            </a:r>
            <a:r>
              <a:rPr lang="en-US" sz="2000" dirty="0" err="1"/>
              <a:t>tulan</a:t>
            </a:r>
            <a:r>
              <a:rPr lang="id-ID" sz="2000" dirty="0"/>
              <a:t>g s</a:t>
            </a:r>
            <a:r>
              <a:rPr lang="en-US" sz="2000" dirty="0" err="1"/>
              <a:t>ejati</a:t>
            </a:r>
            <a:r>
              <a:rPr lang="en-US" sz="2000" dirty="0"/>
              <a:t>. </a:t>
            </a:r>
            <a:r>
              <a:rPr lang="en-US" sz="2000" dirty="0" err="1"/>
              <a:t>Tipe</a:t>
            </a:r>
            <a:r>
              <a:rPr lang="en-US" sz="2000" dirty="0"/>
              <a:t> </a:t>
            </a:r>
            <a:r>
              <a:rPr lang="en-US" sz="2000" dirty="0" err="1"/>
              <a:t>sisik</a:t>
            </a:r>
            <a:r>
              <a:rPr lang="en-US" sz="2000" dirty="0"/>
              <a:t> cycloid, </a:t>
            </a:r>
            <a:r>
              <a:rPr lang="en-US" sz="2000" dirty="0" err="1"/>
              <a:t>ctenoid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beberapa</a:t>
            </a:r>
            <a:r>
              <a:rPr lang="en-US" sz="2000" dirty="0"/>
              <a:t> </a:t>
            </a:r>
            <a:r>
              <a:rPr lang="en-US" sz="2000" dirty="0" err="1"/>
              <a:t>spesies</a:t>
            </a:r>
            <a:r>
              <a:rPr lang="en-US" sz="2000" dirty="0"/>
              <a:t> ganoid. </a:t>
            </a:r>
            <a:r>
              <a:rPr lang="id-ID" sz="2000" dirty="0"/>
              <a:t>J</a:t>
            </a:r>
            <a:r>
              <a:rPr lang="en-US" sz="2000" dirty="0" err="1"/>
              <a:t>ari-jari</a:t>
            </a:r>
            <a:r>
              <a:rPr lang="en-US" sz="2000" dirty="0"/>
              <a:t> </a:t>
            </a:r>
            <a:r>
              <a:rPr lang="en-US" sz="2000" dirty="0" err="1"/>
              <a:t>sirip</a:t>
            </a:r>
            <a:r>
              <a:rPr lang="en-US" sz="2000" dirty="0"/>
              <a:t> </a:t>
            </a:r>
            <a:r>
              <a:rPr lang="en-US" sz="2000" dirty="0" err="1"/>
              <a:t>dubur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sirip</a:t>
            </a:r>
            <a:r>
              <a:rPr lang="en-US" sz="2000" dirty="0"/>
              <a:t> </a:t>
            </a:r>
            <a:r>
              <a:rPr lang="en-US" sz="2000" dirty="0" err="1"/>
              <a:t>punggung</a:t>
            </a:r>
            <a:r>
              <a:rPr lang="en-US" sz="2000" dirty="0"/>
              <a:t> </a:t>
            </a:r>
            <a:r>
              <a:rPr lang="en-US" sz="2000" dirty="0" err="1"/>
              <a:t>biasanya</a:t>
            </a:r>
            <a:r>
              <a:rPr lang="en-US" sz="2000" dirty="0"/>
              <a:t> </a:t>
            </a:r>
            <a:r>
              <a:rPr lang="en-US" sz="2000" dirty="0" err="1"/>
              <a:t>berjumlah</a:t>
            </a:r>
            <a:r>
              <a:rPr lang="en-US" sz="2000" dirty="0"/>
              <a:t> </a:t>
            </a:r>
            <a:r>
              <a:rPr lang="en-US" sz="2000" dirty="0" err="1"/>
              <a:t>banyak</a:t>
            </a:r>
            <a:r>
              <a:rPr lang="en-US" sz="2000" dirty="0"/>
              <a:t>. </a:t>
            </a:r>
            <a:r>
              <a:rPr lang="en-US" sz="2000" dirty="0" err="1"/>
              <a:t>Sirip</a:t>
            </a:r>
            <a:r>
              <a:rPr lang="en-US" sz="2000" dirty="0"/>
              <a:t> </a:t>
            </a:r>
            <a:r>
              <a:rPr lang="en-US" sz="2000" dirty="0" err="1"/>
              <a:t>ekor</a:t>
            </a:r>
            <a:r>
              <a:rPr lang="en-US" sz="2000" dirty="0"/>
              <a:t> </a:t>
            </a:r>
            <a:r>
              <a:rPr lang="en-US" sz="2000" dirty="0" err="1"/>
              <a:t>biasanya</a:t>
            </a:r>
            <a:r>
              <a:rPr lang="en-US" sz="2000" dirty="0"/>
              <a:t> </a:t>
            </a:r>
            <a:r>
              <a:rPr lang="en-US" sz="2000" dirty="0" err="1"/>
              <a:t>homocercal</a:t>
            </a:r>
            <a:r>
              <a:rPr lang="en-US" sz="2000" dirty="0"/>
              <a:t>.</a:t>
            </a:r>
            <a:endParaRPr lang="id-ID" sz="2000" dirty="0"/>
          </a:p>
          <a:p>
            <a:r>
              <a:rPr lang="en-US" sz="2000" b="1" dirty="0" err="1"/>
              <a:t>Subkelas</a:t>
            </a:r>
            <a:r>
              <a:rPr lang="en-US" sz="2000" b="1" dirty="0"/>
              <a:t> </a:t>
            </a:r>
            <a:r>
              <a:rPr lang="en-US" sz="2000" b="1" dirty="0" err="1"/>
              <a:t>Sarcopterygii</a:t>
            </a:r>
            <a:r>
              <a:rPr lang="en-US" sz="2000" b="1" dirty="0"/>
              <a:t> </a:t>
            </a:r>
            <a:r>
              <a:rPr lang="en-US" sz="2000" dirty="0"/>
              <a:t>(fleshy-finned fishes) </a:t>
            </a:r>
            <a:r>
              <a:rPr lang="en-US" sz="2000" dirty="0" err="1"/>
              <a:t>ciri-ciri</a:t>
            </a:r>
            <a:r>
              <a:rPr lang="en-US" sz="2000" dirty="0"/>
              <a:t>: </a:t>
            </a:r>
            <a:r>
              <a:rPr lang="en-US" sz="2000" dirty="0" err="1"/>
              <a:t>mempunyai</a:t>
            </a:r>
            <a:r>
              <a:rPr lang="en-US" sz="2000" dirty="0"/>
              <a:t> </a:t>
            </a:r>
            <a:r>
              <a:rPr lang="en-US" sz="2000" dirty="0" err="1"/>
              <a:t>sirip</a:t>
            </a:r>
            <a:r>
              <a:rPr lang="en-US" sz="2000" dirty="0"/>
              <a:t> yang </a:t>
            </a:r>
            <a:r>
              <a:rPr lang="en-US" sz="2000" dirty="0" err="1"/>
              <a:t>berpasangan</a:t>
            </a:r>
            <a:r>
              <a:rPr lang="en-US" sz="2000" dirty="0"/>
              <a:t> </a:t>
            </a:r>
            <a:r>
              <a:rPr lang="en-US" sz="2000" dirty="0" err="1"/>
              <a:t>berbentuk</a:t>
            </a:r>
            <a:r>
              <a:rPr lang="en-US" sz="2000" dirty="0"/>
              <a:t> </a:t>
            </a:r>
            <a:r>
              <a:rPr lang="en-US" sz="2000" dirty="0" err="1"/>
              <a:t>menonjol</a:t>
            </a:r>
            <a:r>
              <a:rPr lang="en-US" sz="2000" dirty="0"/>
              <a:t> (</a:t>
            </a:r>
            <a:r>
              <a:rPr lang="en-US" sz="2000" i="1" dirty="0" err="1"/>
              <a:t>lobate</a:t>
            </a:r>
            <a:r>
              <a:rPr lang="en-US" sz="2000" dirty="0"/>
              <a:t>) yang </a:t>
            </a:r>
            <a:r>
              <a:rPr lang="en-US" sz="2000" dirty="0" err="1"/>
              <a:t>berdaging</a:t>
            </a:r>
            <a:r>
              <a:rPr lang="en-US" sz="2000" dirty="0"/>
              <a:t>. </a:t>
            </a:r>
            <a:r>
              <a:rPr lang="en-US" sz="2000" dirty="0" err="1"/>
              <a:t>Sisik</a:t>
            </a:r>
            <a:r>
              <a:rPr lang="en-US" sz="2000" dirty="0"/>
              <a:t> </a:t>
            </a:r>
            <a:r>
              <a:rPr lang="en-US" sz="2000" dirty="0" err="1"/>
              <a:t>mempunyai</a:t>
            </a:r>
            <a:r>
              <a:rPr lang="en-US" sz="2000" dirty="0"/>
              <a:t> basis </a:t>
            </a:r>
            <a:r>
              <a:rPr lang="en-US" sz="2000" dirty="0" err="1"/>
              <a:t>tulang</a:t>
            </a:r>
            <a:r>
              <a:rPr lang="en-US" sz="2000" dirty="0"/>
              <a:t> </a:t>
            </a:r>
            <a:r>
              <a:rPr lang="en-US" sz="2000" dirty="0" err="1"/>
              <a:t>endoskeletal</a:t>
            </a:r>
            <a:r>
              <a:rPr lang="en-US" sz="2000" dirty="0"/>
              <a:t> yang </a:t>
            </a:r>
            <a:r>
              <a:rPr lang="en-US" sz="2000" dirty="0" err="1"/>
              <a:t>kuat</a:t>
            </a:r>
            <a:r>
              <a:rPr lang="en-US" sz="2000" dirty="0"/>
              <a:t>. </a:t>
            </a:r>
            <a:r>
              <a:rPr lang="en-US" sz="2000" dirty="0" err="1"/>
              <a:t>Biasanya</a:t>
            </a:r>
            <a:r>
              <a:rPr lang="en-US" sz="2000" dirty="0"/>
              <a:t> </a:t>
            </a:r>
            <a:r>
              <a:rPr lang="en-US" sz="2000" dirty="0" err="1"/>
              <a:t>rongga</a:t>
            </a:r>
            <a:r>
              <a:rPr lang="en-US" sz="2000" dirty="0"/>
              <a:t> </a:t>
            </a:r>
            <a:r>
              <a:rPr lang="en-US" sz="2000" dirty="0" err="1"/>
              <a:t>hidung</a:t>
            </a:r>
            <a:r>
              <a:rPr lang="en-US" sz="2000" dirty="0"/>
              <a:t> </a:t>
            </a:r>
            <a:r>
              <a:rPr lang="en-US" sz="2000" dirty="0" err="1"/>
              <a:t>berhubungan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rongga</a:t>
            </a:r>
            <a:r>
              <a:rPr lang="en-US" sz="2000" dirty="0"/>
              <a:t> </a:t>
            </a:r>
            <a:r>
              <a:rPr lang="en-US" sz="2000" dirty="0" err="1"/>
              <a:t>mulut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ikan</a:t>
            </a:r>
            <a:r>
              <a:rPr lang="en-US" sz="2000" dirty="0"/>
              <a:t> </a:t>
            </a:r>
            <a:r>
              <a:rPr lang="en-US" sz="2000" dirty="0" err="1"/>
              <a:t>paru</a:t>
            </a:r>
            <a:r>
              <a:rPr lang="en-US" sz="2000" dirty="0"/>
              <a:t> (</a:t>
            </a:r>
            <a:r>
              <a:rPr lang="en-US" sz="2000" i="1" dirty="0"/>
              <a:t>lungfishes</a:t>
            </a:r>
            <a:r>
              <a:rPr lang="en-US" sz="2000" dirty="0"/>
              <a:t>), </a:t>
            </a:r>
            <a:r>
              <a:rPr lang="en-US" sz="2000" dirty="0" err="1"/>
              <a:t>kecuali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ikan</a:t>
            </a:r>
            <a:r>
              <a:rPr lang="en-US" sz="2000" dirty="0"/>
              <a:t> lobefins (</a:t>
            </a:r>
            <a:r>
              <a:rPr lang="en-US" sz="2000" i="1" dirty="0" err="1"/>
              <a:t>Latimeria</a:t>
            </a:r>
            <a:r>
              <a:rPr lang="en-US" sz="2000" dirty="0"/>
              <a:t>).</a:t>
            </a:r>
            <a:endParaRPr lang="id-ID" sz="2000" dirty="0"/>
          </a:p>
          <a:p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1433386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260648"/>
            <a:ext cx="7630071" cy="2258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13" y="2636912"/>
            <a:ext cx="8660839" cy="378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1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Campbell, 2009 ; Hickman, 2006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35831" y="188640"/>
            <a:ext cx="2247937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Phylum Chordata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9886" y="1720235"/>
            <a:ext cx="2824002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Subphylum Vertebrata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73203" y="2204864"/>
            <a:ext cx="2824002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Superclass </a:t>
            </a:r>
            <a:r>
              <a:rPr lang="en-US" b="1" dirty="0" err="1" smtClean="0">
                <a:solidFill>
                  <a:schemeClr val="tx1"/>
                </a:solidFill>
              </a:rPr>
              <a:t>Agnatha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4102" y="2780928"/>
            <a:ext cx="3277898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Superclass </a:t>
            </a:r>
            <a:r>
              <a:rPr lang="en-US" b="1" dirty="0" err="1" smtClean="0">
                <a:solidFill>
                  <a:schemeClr val="tx1"/>
                </a:solidFill>
              </a:rPr>
              <a:t>Gnathostomata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24939" y="3429000"/>
            <a:ext cx="3277898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</a:t>
            </a:r>
            <a:r>
              <a:rPr lang="en-US" b="1" dirty="0" smtClean="0">
                <a:solidFill>
                  <a:schemeClr val="tx1"/>
                </a:solidFill>
              </a:rPr>
              <a:t>lass </a:t>
            </a:r>
            <a:r>
              <a:rPr lang="en-US" b="1" dirty="0" err="1" smtClean="0">
                <a:solidFill>
                  <a:schemeClr val="tx1"/>
                </a:solidFill>
              </a:rPr>
              <a:t>Chondrichthyes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38875" y="4013448"/>
            <a:ext cx="3277898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</a:t>
            </a:r>
            <a:r>
              <a:rPr lang="en-US" b="1" dirty="0" smtClean="0">
                <a:solidFill>
                  <a:schemeClr val="tx1"/>
                </a:solidFill>
              </a:rPr>
              <a:t>lass </a:t>
            </a:r>
            <a:r>
              <a:rPr lang="en-US" b="1" dirty="0" err="1" smtClean="0">
                <a:solidFill>
                  <a:schemeClr val="tx1"/>
                </a:solidFill>
              </a:rPr>
              <a:t>Osteichthyes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38875" y="4608026"/>
            <a:ext cx="3277898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</a:t>
            </a:r>
            <a:r>
              <a:rPr lang="en-US" b="1" dirty="0" smtClean="0">
                <a:solidFill>
                  <a:schemeClr val="tx1"/>
                </a:solidFill>
              </a:rPr>
              <a:t>lass </a:t>
            </a:r>
            <a:r>
              <a:rPr lang="en-US" b="1" dirty="0" err="1" smtClean="0">
                <a:solidFill>
                  <a:schemeClr val="tx1"/>
                </a:solidFill>
              </a:rPr>
              <a:t>Amphibia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42174" y="5157192"/>
            <a:ext cx="3277898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</a:t>
            </a:r>
            <a:r>
              <a:rPr lang="en-US" b="1" dirty="0" smtClean="0">
                <a:solidFill>
                  <a:schemeClr val="tx1"/>
                </a:solidFill>
              </a:rPr>
              <a:t>lass </a:t>
            </a:r>
            <a:r>
              <a:rPr lang="en-US" b="1" dirty="0" err="1" smtClean="0">
                <a:solidFill>
                  <a:schemeClr val="tx1"/>
                </a:solidFill>
              </a:rPr>
              <a:t>Reptilia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38875" y="5728866"/>
            <a:ext cx="3277898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</a:t>
            </a:r>
            <a:r>
              <a:rPr lang="en-US" b="1" dirty="0" smtClean="0">
                <a:solidFill>
                  <a:schemeClr val="tx1"/>
                </a:solidFill>
              </a:rPr>
              <a:t>lass Aves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38875" y="6288890"/>
            <a:ext cx="3277898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</a:t>
            </a:r>
            <a:r>
              <a:rPr lang="en-US" b="1" dirty="0" smtClean="0">
                <a:solidFill>
                  <a:schemeClr val="tx1"/>
                </a:solidFill>
              </a:rPr>
              <a:t>lass </a:t>
            </a:r>
            <a:r>
              <a:rPr lang="en-US" b="1" dirty="0" err="1" smtClean="0">
                <a:solidFill>
                  <a:schemeClr val="tx1"/>
                </a:solidFill>
              </a:rPr>
              <a:t>Mamalia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25806" y="1196752"/>
            <a:ext cx="4896544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Subphylum </a:t>
            </a:r>
            <a:r>
              <a:rPr lang="en-US" b="1" dirty="0" err="1">
                <a:solidFill>
                  <a:schemeClr val="tx1"/>
                </a:solidFill>
              </a:rPr>
              <a:t>Cephalochordata</a:t>
            </a:r>
            <a:r>
              <a:rPr lang="en-US" b="1" dirty="0">
                <a:solidFill>
                  <a:schemeClr val="tx1"/>
                </a:solidFill>
              </a:rPr>
              <a:t> : </a:t>
            </a:r>
            <a:r>
              <a:rPr lang="en-US" b="1" dirty="0" err="1">
                <a:solidFill>
                  <a:schemeClr val="tx1"/>
                </a:solidFill>
              </a:rPr>
              <a:t>lanselet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25806" y="697051"/>
            <a:ext cx="4896544" cy="43204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Subphylum </a:t>
            </a:r>
            <a:r>
              <a:rPr lang="en-US" b="1" dirty="0" err="1">
                <a:solidFill>
                  <a:schemeClr val="tx1"/>
                </a:solidFill>
              </a:rPr>
              <a:t>Urocordata</a:t>
            </a:r>
            <a:r>
              <a:rPr lang="en-US" b="1" dirty="0">
                <a:solidFill>
                  <a:schemeClr val="tx1"/>
                </a:solidFill>
              </a:rPr>
              <a:t> : </a:t>
            </a:r>
            <a:r>
              <a:rPr lang="en-US" b="1" dirty="0" err="1">
                <a:solidFill>
                  <a:schemeClr val="tx1"/>
                </a:solidFill>
              </a:rPr>
              <a:t>tunikata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480215" y="4334196"/>
            <a:ext cx="3277898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</a:t>
            </a:r>
            <a:r>
              <a:rPr lang="en-US" b="1" dirty="0" smtClean="0">
                <a:solidFill>
                  <a:schemeClr val="tx1"/>
                </a:solidFill>
              </a:rPr>
              <a:t>lass </a:t>
            </a:r>
            <a:r>
              <a:rPr lang="en-US" b="1" dirty="0" err="1" smtClean="0">
                <a:solidFill>
                  <a:schemeClr val="tx1"/>
                </a:solidFill>
              </a:rPr>
              <a:t>Sarcopterygii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494295" y="3797424"/>
            <a:ext cx="3277898" cy="4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</a:t>
            </a:r>
            <a:r>
              <a:rPr lang="en-US" b="1" dirty="0" smtClean="0">
                <a:solidFill>
                  <a:schemeClr val="tx1"/>
                </a:solidFill>
              </a:rPr>
              <a:t>lass </a:t>
            </a:r>
            <a:r>
              <a:rPr lang="en-US" b="1" dirty="0" err="1" smtClean="0">
                <a:solidFill>
                  <a:schemeClr val="tx1"/>
                </a:solidFill>
              </a:rPr>
              <a:t>Actinopterygii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36430" y="188640"/>
            <a:ext cx="312168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L. chorda: </a:t>
            </a:r>
            <a:r>
              <a:rPr lang="en-US" sz="1600" dirty="0" err="1" smtClean="0"/>
              <a:t>tali</a:t>
            </a:r>
            <a:endParaRPr lang="en-US" sz="1600" dirty="0" smtClean="0"/>
          </a:p>
          <a:p>
            <a:r>
              <a:rPr lang="en-US" sz="1600" dirty="0" smtClean="0"/>
              <a:t>G. </a:t>
            </a:r>
            <a:r>
              <a:rPr lang="en-US" sz="1600" dirty="0" err="1"/>
              <a:t>o</a:t>
            </a:r>
            <a:r>
              <a:rPr lang="en-US" sz="1600" dirty="0" err="1" smtClean="0"/>
              <a:t>ura</a:t>
            </a:r>
            <a:r>
              <a:rPr lang="en-US" sz="1600" dirty="0" smtClean="0"/>
              <a:t>: </a:t>
            </a:r>
            <a:r>
              <a:rPr lang="en-US" sz="1600" dirty="0" err="1" smtClean="0"/>
              <a:t>ekor</a:t>
            </a:r>
            <a:endParaRPr lang="en-US" sz="1600" dirty="0" smtClean="0"/>
          </a:p>
          <a:p>
            <a:r>
              <a:rPr lang="en-US" sz="1600" dirty="0" smtClean="0"/>
              <a:t>G. </a:t>
            </a:r>
            <a:r>
              <a:rPr lang="en-US" sz="1600" dirty="0" err="1"/>
              <a:t>k</a:t>
            </a:r>
            <a:r>
              <a:rPr lang="en-US" sz="1600" dirty="0" err="1" smtClean="0"/>
              <a:t>ephal</a:t>
            </a:r>
            <a:r>
              <a:rPr lang="en-US" sz="1600" dirty="0" smtClean="0"/>
              <a:t> : </a:t>
            </a:r>
            <a:r>
              <a:rPr lang="en-US" sz="1600" dirty="0" err="1" smtClean="0"/>
              <a:t>kepala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L. </a:t>
            </a:r>
            <a:r>
              <a:rPr lang="en-US" sz="1600" dirty="0" err="1"/>
              <a:t>v</a:t>
            </a:r>
            <a:r>
              <a:rPr lang="en-US" sz="1600" dirty="0" err="1" smtClean="0"/>
              <a:t>ertebratus</a:t>
            </a:r>
            <a:r>
              <a:rPr lang="en-US" sz="1600" dirty="0" smtClean="0"/>
              <a:t> : </a:t>
            </a:r>
            <a:r>
              <a:rPr lang="en-US" sz="1600" dirty="0" err="1" smtClean="0"/>
              <a:t>tulang</a:t>
            </a:r>
            <a:r>
              <a:rPr lang="en-US" sz="1600" dirty="0" smtClean="0"/>
              <a:t> </a:t>
            </a:r>
            <a:r>
              <a:rPr lang="en-US" sz="1600" dirty="0" err="1" smtClean="0"/>
              <a:t>belakang</a:t>
            </a:r>
            <a:endParaRPr lang="en-US" sz="1600" dirty="0" smtClean="0"/>
          </a:p>
          <a:p>
            <a:r>
              <a:rPr lang="en-US" sz="1600" dirty="0" smtClean="0"/>
              <a:t>G. a: </a:t>
            </a:r>
            <a:r>
              <a:rPr lang="en-US" sz="1600" dirty="0" err="1" smtClean="0"/>
              <a:t>tanpa</a:t>
            </a:r>
            <a:endParaRPr lang="en-US" sz="1600" dirty="0" smtClean="0"/>
          </a:p>
          <a:p>
            <a:r>
              <a:rPr lang="en-US" sz="1600" dirty="0" smtClean="0"/>
              <a:t>G. </a:t>
            </a:r>
            <a:r>
              <a:rPr lang="en-US" sz="1600" dirty="0" err="1" smtClean="0"/>
              <a:t>gnathos</a:t>
            </a:r>
            <a:r>
              <a:rPr lang="en-US" sz="1600" dirty="0" smtClean="0"/>
              <a:t>: </a:t>
            </a:r>
            <a:r>
              <a:rPr lang="en-US" sz="1600" dirty="0" err="1" smtClean="0"/>
              <a:t>rahang</a:t>
            </a:r>
            <a:endParaRPr lang="en-US" sz="1600" dirty="0" smtClean="0"/>
          </a:p>
          <a:p>
            <a:r>
              <a:rPr lang="en-US" sz="1600" dirty="0" smtClean="0"/>
              <a:t>G. stoma: </a:t>
            </a:r>
            <a:r>
              <a:rPr lang="en-US" sz="1600" dirty="0" err="1" smtClean="0"/>
              <a:t>mulut</a:t>
            </a:r>
            <a:endParaRPr lang="en-US" sz="1600" dirty="0" smtClean="0"/>
          </a:p>
          <a:p>
            <a:r>
              <a:rPr lang="en-US" sz="1600" dirty="0" smtClean="0"/>
              <a:t>G. </a:t>
            </a:r>
            <a:r>
              <a:rPr lang="en-US" sz="1600" dirty="0" err="1" smtClean="0"/>
              <a:t>chondros</a:t>
            </a:r>
            <a:r>
              <a:rPr lang="en-US" sz="1600" dirty="0" smtClean="0"/>
              <a:t>: </a:t>
            </a:r>
            <a:r>
              <a:rPr lang="en-US" sz="1600" dirty="0" err="1" smtClean="0"/>
              <a:t>kartilago</a:t>
            </a:r>
            <a:endParaRPr lang="en-US" sz="1600" dirty="0" smtClean="0"/>
          </a:p>
          <a:p>
            <a:r>
              <a:rPr lang="en-US" sz="1600" dirty="0" smtClean="0"/>
              <a:t>G. </a:t>
            </a:r>
            <a:r>
              <a:rPr lang="en-US" sz="1600" dirty="0" err="1" smtClean="0"/>
              <a:t>ichthys</a:t>
            </a:r>
            <a:r>
              <a:rPr lang="en-US" sz="1600" dirty="0" smtClean="0"/>
              <a:t>: </a:t>
            </a:r>
            <a:r>
              <a:rPr lang="en-US" sz="1600" dirty="0" err="1" smtClean="0"/>
              <a:t>ikan</a:t>
            </a:r>
            <a:endParaRPr lang="en-US" sz="1600" dirty="0" smtClean="0"/>
          </a:p>
          <a:p>
            <a:r>
              <a:rPr lang="en-US" sz="1600" dirty="0" smtClean="0"/>
              <a:t>G. </a:t>
            </a:r>
            <a:r>
              <a:rPr lang="en-US" sz="1600" dirty="0" err="1" smtClean="0"/>
              <a:t>actis</a:t>
            </a:r>
            <a:r>
              <a:rPr lang="en-US" sz="1600" dirty="0" smtClean="0"/>
              <a:t>: </a:t>
            </a:r>
            <a:r>
              <a:rPr lang="en-US" sz="1600" dirty="0" err="1" smtClean="0"/>
              <a:t>sinar,pari</a:t>
            </a:r>
            <a:endParaRPr lang="en-US" sz="1600" dirty="0" smtClean="0"/>
          </a:p>
          <a:p>
            <a:r>
              <a:rPr lang="en-US" sz="1600" dirty="0" smtClean="0"/>
              <a:t>G. </a:t>
            </a:r>
            <a:r>
              <a:rPr lang="en-US" sz="1600" dirty="0" err="1" smtClean="0"/>
              <a:t>pteryx</a:t>
            </a:r>
            <a:r>
              <a:rPr lang="en-US" sz="1600" dirty="0" smtClean="0"/>
              <a:t>: </a:t>
            </a:r>
            <a:r>
              <a:rPr lang="en-US" sz="1600" dirty="0" err="1" smtClean="0"/>
              <a:t>sayap</a:t>
            </a:r>
            <a:r>
              <a:rPr lang="en-US" sz="1600" dirty="0" smtClean="0"/>
              <a:t>/</a:t>
            </a:r>
            <a:r>
              <a:rPr lang="en-US" sz="1600" dirty="0" err="1" smtClean="0"/>
              <a:t>sirip</a:t>
            </a:r>
            <a:endParaRPr lang="en-US" sz="1600" dirty="0" smtClean="0"/>
          </a:p>
          <a:p>
            <a:r>
              <a:rPr lang="en-US" sz="1600" dirty="0" smtClean="0"/>
              <a:t>G. </a:t>
            </a:r>
            <a:r>
              <a:rPr lang="en-US" sz="1600" dirty="0" err="1" smtClean="0"/>
              <a:t>sarco</a:t>
            </a:r>
            <a:r>
              <a:rPr lang="en-US" sz="1600" dirty="0" smtClean="0"/>
              <a:t>: </a:t>
            </a:r>
            <a:r>
              <a:rPr lang="en-US" sz="1600" dirty="0" err="1" smtClean="0"/>
              <a:t>daging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G. </a:t>
            </a:r>
            <a:r>
              <a:rPr lang="en-US" sz="1600" dirty="0" err="1" smtClean="0"/>
              <a:t>amphi</a:t>
            </a:r>
            <a:r>
              <a:rPr lang="en-US" sz="1600" dirty="0" smtClean="0"/>
              <a:t>: </a:t>
            </a:r>
            <a:r>
              <a:rPr lang="en-US" sz="1600" dirty="0" err="1" smtClean="0"/>
              <a:t>dua</a:t>
            </a:r>
            <a:r>
              <a:rPr lang="en-US" sz="1600" dirty="0" smtClean="0"/>
              <a:t>/double</a:t>
            </a:r>
          </a:p>
          <a:p>
            <a:r>
              <a:rPr lang="en-US" sz="1600" dirty="0" smtClean="0"/>
              <a:t>G. bios: </a:t>
            </a:r>
            <a:r>
              <a:rPr lang="en-US" sz="1600" dirty="0" err="1" smtClean="0"/>
              <a:t>hidup</a:t>
            </a:r>
            <a:endParaRPr lang="en-US" sz="1600" dirty="0" smtClean="0"/>
          </a:p>
          <a:p>
            <a:r>
              <a:rPr lang="en-US" sz="1600" dirty="0" smtClean="0"/>
              <a:t>L. </a:t>
            </a:r>
            <a:r>
              <a:rPr lang="en-US" sz="1600" dirty="0" err="1" smtClean="0"/>
              <a:t>repere</a:t>
            </a:r>
            <a:r>
              <a:rPr lang="en-US" sz="1600" dirty="0" smtClean="0"/>
              <a:t>: </a:t>
            </a:r>
            <a:r>
              <a:rPr lang="en-US" sz="1600" dirty="0" err="1" smtClean="0"/>
              <a:t>merapa</a:t>
            </a:r>
            <a:endParaRPr lang="en-US" sz="1600" dirty="0" smtClean="0"/>
          </a:p>
          <a:p>
            <a:r>
              <a:rPr lang="en-US" sz="1600" dirty="0" smtClean="0"/>
              <a:t>L. </a:t>
            </a:r>
            <a:r>
              <a:rPr lang="en-US" sz="1600" dirty="0" err="1" smtClean="0"/>
              <a:t>avis</a:t>
            </a:r>
            <a:r>
              <a:rPr lang="en-US" sz="1600" dirty="0" smtClean="0"/>
              <a:t>: </a:t>
            </a:r>
            <a:r>
              <a:rPr lang="en-US" sz="1600" dirty="0" err="1" smtClean="0"/>
              <a:t>burung</a:t>
            </a:r>
            <a:endParaRPr lang="en-US" sz="1600" dirty="0" smtClean="0"/>
          </a:p>
          <a:p>
            <a:r>
              <a:rPr lang="en-US" sz="1600" dirty="0" smtClean="0"/>
              <a:t>L. mamma: </a:t>
            </a:r>
            <a:r>
              <a:rPr lang="en-US" sz="1600" dirty="0" err="1" smtClean="0"/>
              <a:t>payudara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5496" y="697051"/>
            <a:ext cx="109580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1600</a:t>
            </a:r>
          </a:p>
          <a:p>
            <a:endParaRPr lang="en-US" dirty="0"/>
          </a:p>
          <a:p>
            <a:r>
              <a:rPr lang="en-US" dirty="0" smtClean="0"/>
              <a:t>29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108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970</a:t>
            </a:r>
          </a:p>
          <a:p>
            <a:endParaRPr lang="en-US" dirty="0" smtClean="0"/>
          </a:p>
          <a:p>
            <a:r>
              <a:rPr lang="en-US" dirty="0" smtClean="0"/>
              <a:t>27000</a:t>
            </a:r>
            <a:endParaRPr lang="en-US" dirty="0"/>
          </a:p>
          <a:p>
            <a:r>
              <a:rPr lang="en-US" dirty="0" smtClean="0"/>
              <a:t>8</a:t>
            </a:r>
          </a:p>
          <a:p>
            <a:endParaRPr lang="en-US" dirty="0"/>
          </a:p>
          <a:p>
            <a:r>
              <a:rPr lang="en-US" dirty="0" smtClean="0"/>
              <a:t>5500</a:t>
            </a:r>
          </a:p>
          <a:p>
            <a:endParaRPr lang="en-US" dirty="0"/>
          </a:p>
          <a:p>
            <a:r>
              <a:rPr lang="en-US" dirty="0" smtClean="0"/>
              <a:t>8100</a:t>
            </a:r>
          </a:p>
          <a:p>
            <a:endParaRPr lang="en-US" dirty="0"/>
          </a:p>
          <a:p>
            <a:r>
              <a:rPr lang="en-US" dirty="0" smtClean="0"/>
              <a:t>9700</a:t>
            </a:r>
          </a:p>
          <a:p>
            <a:endParaRPr lang="en-US" dirty="0"/>
          </a:p>
          <a:p>
            <a:r>
              <a:rPr lang="en-US" dirty="0" smtClean="0"/>
              <a:t>4800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6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3" y="1556792"/>
            <a:ext cx="9147701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0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6" descr="34_16TroutAnatomy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5"/>
          <a:stretch>
            <a:fillRect/>
          </a:stretch>
        </p:blipFill>
        <p:spPr bwMode="auto">
          <a:xfrm>
            <a:off x="303213" y="1481138"/>
            <a:ext cx="8535987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7"/>
          <p:cNvSpPr>
            <a:spLocks noChangeArrowheads="1"/>
          </p:cNvSpPr>
          <p:nvPr/>
        </p:nvSpPr>
        <p:spPr bwMode="auto">
          <a:xfrm>
            <a:off x="104159" y="620688"/>
            <a:ext cx="5867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kumimoji="0" lang="en-US" altLang="en-US" sz="1200" dirty="0" err="1"/>
              <a:t>Peraga</a:t>
            </a:r>
            <a:r>
              <a:rPr kumimoji="0" lang="en-US" altLang="en-US" sz="1200" dirty="0"/>
              <a:t> 34.16 </a:t>
            </a:r>
            <a:r>
              <a:rPr kumimoji="0" lang="en-US" altLang="en-US" sz="1200" dirty="0" err="1"/>
              <a:t>Anatomi</a:t>
            </a:r>
            <a:r>
              <a:rPr kumimoji="0" lang="en-US" altLang="en-US" sz="1200" dirty="0"/>
              <a:t> trout, </a:t>
            </a:r>
            <a:r>
              <a:rPr kumimoji="0" lang="en-US" altLang="en-US" sz="1200" dirty="0" err="1"/>
              <a:t>seekor</a:t>
            </a:r>
            <a:r>
              <a:rPr kumimoji="0" lang="en-US" altLang="en-US" sz="1200" dirty="0"/>
              <a:t> </a:t>
            </a:r>
            <a:r>
              <a:rPr kumimoji="0" lang="en-US" altLang="en-US" sz="1200" dirty="0" err="1"/>
              <a:t>ikan</a:t>
            </a:r>
            <a:r>
              <a:rPr kumimoji="0" lang="en-US" altLang="en-US" sz="1200" dirty="0"/>
              <a:t> </a:t>
            </a:r>
            <a:r>
              <a:rPr kumimoji="0" lang="en-US" altLang="en-US" sz="1200" dirty="0" err="1" smtClean="0"/>
              <a:t>bersirip-duri</a:t>
            </a:r>
            <a:endParaRPr kumimoji="0" lang="en-US" altLang="en-US" sz="1200" dirty="0" smtClean="0"/>
          </a:p>
          <a:p>
            <a:pPr algn="l" eaLnBrk="1" hangingPunct="1"/>
            <a:r>
              <a:rPr kumimoji="0" lang="en-US" altLang="en-US" sz="1200" dirty="0" smtClean="0"/>
              <a:t>(</a:t>
            </a:r>
            <a:r>
              <a:rPr kumimoji="0" lang="en-US" altLang="en-US" sz="1200" dirty="0" err="1" smtClean="0"/>
              <a:t>Campell</a:t>
            </a:r>
            <a:r>
              <a:rPr kumimoji="0" lang="en-US" altLang="en-US" sz="1200" dirty="0" smtClean="0"/>
              <a:t>, 2010)</a:t>
            </a:r>
            <a:endParaRPr kumimoji="0" lang="en-US" altLang="en-US" sz="1200" dirty="0"/>
          </a:p>
        </p:txBody>
      </p:sp>
      <p:sp>
        <p:nvSpPr>
          <p:cNvPr id="66564" name="Text Box 8"/>
          <p:cNvSpPr txBox="1">
            <a:spLocks noChangeArrowheads="1"/>
          </p:cNvSpPr>
          <p:nvPr/>
        </p:nvSpPr>
        <p:spPr bwMode="auto">
          <a:xfrm>
            <a:off x="3705225" y="5033963"/>
            <a:ext cx="758825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Usus</a:t>
            </a:r>
          </a:p>
        </p:txBody>
      </p:sp>
      <p:sp>
        <p:nvSpPr>
          <p:cNvPr id="66565" name="Text Box 9"/>
          <p:cNvSpPr txBox="1">
            <a:spLocks noChangeArrowheads="1"/>
          </p:cNvSpPr>
          <p:nvPr/>
        </p:nvSpPr>
        <p:spPr bwMode="auto">
          <a:xfrm>
            <a:off x="6480175" y="1544638"/>
            <a:ext cx="12795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Sirip adiposa</a:t>
            </a:r>
          </a:p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(karakteristik</a:t>
            </a:r>
          </a:p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trout)</a:t>
            </a:r>
          </a:p>
        </p:txBody>
      </p:sp>
      <p:sp>
        <p:nvSpPr>
          <p:cNvPr id="66566" name="Text Box 10"/>
          <p:cNvSpPr txBox="1">
            <a:spLocks noChangeArrowheads="1"/>
          </p:cNvSpPr>
          <p:nvPr/>
        </p:nvSpPr>
        <p:spPr bwMode="auto">
          <a:xfrm>
            <a:off x="349250" y="3959225"/>
            <a:ext cx="140335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Potongan tepi operkulum</a:t>
            </a:r>
          </a:p>
        </p:txBody>
      </p:sp>
      <p:sp>
        <p:nvSpPr>
          <p:cNvPr id="66567" name="Text Box 11"/>
          <p:cNvSpPr txBox="1">
            <a:spLocks noChangeArrowheads="1"/>
          </p:cNvSpPr>
          <p:nvPr/>
        </p:nvSpPr>
        <p:spPr bwMode="auto">
          <a:xfrm>
            <a:off x="3568700" y="1500188"/>
            <a:ext cx="10033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Gelembung renang</a:t>
            </a:r>
          </a:p>
        </p:txBody>
      </p:sp>
      <p:sp>
        <p:nvSpPr>
          <p:cNvPr id="66568" name="Text Box 12"/>
          <p:cNvSpPr txBox="1">
            <a:spLocks noChangeArrowheads="1"/>
          </p:cNvSpPr>
          <p:nvPr/>
        </p:nvSpPr>
        <p:spPr bwMode="auto">
          <a:xfrm>
            <a:off x="8140700" y="1684338"/>
            <a:ext cx="6953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Sirip ekor</a:t>
            </a:r>
          </a:p>
        </p:txBody>
      </p:sp>
      <p:sp>
        <p:nvSpPr>
          <p:cNvPr id="66569" name="Text Box 13"/>
          <p:cNvSpPr txBox="1">
            <a:spLocks noChangeArrowheads="1"/>
          </p:cNvSpPr>
          <p:nvPr/>
        </p:nvSpPr>
        <p:spPr bwMode="auto">
          <a:xfrm>
            <a:off x="7007225" y="4303713"/>
            <a:ext cx="1069975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Gurat sisi</a:t>
            </a:r>
          </a:p>
        </p:txBody>
      </p:sp>
      <p:sp>
        <p:nvSpPr>
          <p:cNvPr id="66570" name="Text Box 14"/>
          <p:cNvSpPr txBox="1">
            <a:spLocks noChangeArrowheads="1"/>
          </p:cNvSpPr>
          <p:nvPr/>
        </p:nvSpPr>
        <p:spPr bwMode="auto">
          <a:xfrm>
            <a:off x="6219825" y="4713288"/>
            <a:ext cx="7905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Kandung kemih</a:t>
            </a:r>
          </a:p>
        </p:txBody>
      </p:sp>
      <p:sp>
        <p:nvSpPr>
          <p:cNvPr id="66571" name="Text Box 15"/>
          <p:cNvSpPr txBox="1">
            <a:spLocks noChangeArrowheads="1"/>
          </p:cNvSpPr>
          <p:nvPr/>
        </p:nvSpPr>
        <p:spPr bwMode="auto">
          <a:xfrm>
            <a:off x="5191125" y="4833938"/>
            <a:ext cx="7080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Sirip panggul</a:t>
            </a:r>
          </a:p>
        </p:txBody>
      </p:sp>
      <p:sp>
        <p:nvSpPr>
          <p:cNvPr id="66572" name="Text Box 16"/>
          <p:cNvSpPr txBox="1">
            <a:spLocks noChangeArrowheads="1"/>
          </p:cNvSpPr>
          <p:nvPr/>
        </p:nvSpPr>
        <p:spPr bwMode="auto">
          <a:xfrm>
            <a:off x="5613400" y="4408488"/>
            <a:ext cx="657225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Anus</a:t>
            </a:r>
          </a:p>
        </p:txBody>
      </p:sp>
      <p:sp>
        <p:nvSpPr>
          <p:cNvPr id="66573" name="Text Box 17"/>
          <p:cNvSpPr txBox="1">
            <a:spLocks noChangeArrowheads="1"/>
          </p:cNvSpPr>
          <p:nvPr/>
        </p:nvSpPr>
        <p:spPr bwMode="auto">
          <a:xfrm>
            <a:off x="5105400" y="1544638"/>
            <a:ext cx="1212850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Sirip dorsal</a:t>
            </a:r>
          </a:p>
        </p:txBody>
      </p:sp>
      <p:sp>
        <p:nvSpPr>
          <p:cNvPr id="66574" name="Text Box 18"/>
          <p:cNvSpPr txBox="1">
            <a:spLocks noChangeArrowheads="1"/>
          </p:cNvSpPr>
          <p:nvPr/>
        </p:nvSpPr>
        <p:spPr bwMode="auto">
          <a:xfrm>
            <a:off x="2092325" y="1524000"/>
            <a:ext cx="14890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Sumsum </a:t>
            </a:r>
          </a:p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tulang belakang</a:t>
            </a:r>
          </a:p>
        </p:txBody>
      </p:sp>
      <p:sp>
        <p:nvSpPr>
          <p:cNvPr id="66575" name="Text Box 19"/>
          <p:cNvSpPr txBox="1">
            <a:spLocks noChangeArrowheads="1"/>
          </p:cNvSpPr>
          <p:nvPr/>
        </p:nvSpPr>
        <p:spPr bwMode="auto">
          <a:xfrm>
            <a:off x="1247775" y="2020888"/>
            <a:ext cx="504825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Otak</a:t>
            </a:r>
          </a:p>
        </p:txBody>
      </p:sp>
      <p:sp>
        <p:nvSpPr>
          <p:cNvPr id="66576" name="Text Box 20"/>
          <p:cNvSpPr txBox="1">
            <a:spLocks noChangeArrowheads="1"/>
          </p:cNvSpPr>
          <p:nvPr/>
        </p:nvSpPr>
        <p:spPr bwMode="auto">
          <a:xfrm>
            <a:off x="352425" y="2493963"/>
            <a:ext cx="631825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Nostril</a:t>
            </a:r>
          </a:p>
        </p:txBody>
      </p:sp>
      <p:sp>
        <p:nvSpPr>
          <p:cNvPr id="66577" name="Text Box 21"/>
          <p:cNvSpPr txBox="1">
            <a:spLocks noChangeArrowheads="1"/>
          </p:cNvSpPr>
          <p:nvPr/>
        </p:nvSpPr>
        <p:spPr bwMode="auto">
          <a:xfrm>
            <a:off x="1273175" y="4392613"/>
            <a:ext cx="784225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Insang</a:t>
            </a:r>
          </a:p>
        </p:txBody>
      </p:sp>
      <p:sp>
        <p:nvSpPr>
          <p:cNvPr id="66578" name="Text Box 22"/>
          <p:cNvSpPr txBox="1">
            <a:spLocks noChangeArrowheads="1"/>
          </p:cNvSpPr>
          <p:nvPr/>
        </p:nvSpPr>
        <p:spPr bwMode="auto">
          <a:xfrm>
            <a:off x="1450975" y="4900613"/>
            <a:ext cx="657225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Ginjal</a:t>
            </a:r>
          </a:p>
        </p:txBody>
      </p:sp>
      <p:sp>
        <p:nvSpPr>
          <p:cNvPr id="66579" name="Text Box 23"/>
          <p:cNvSpPr txBox="1">
            <a:spLocks noChangeArrowheads="1"/>
          </p:cNvSpPr>
          <p:nvPr/>
        </p:nvSpPr>
        <p:spPr bwMode="auto">
          <a:xfrm>
            <a:off x="2149475" y="4598988"/>
            <a:ext cx="822325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Jantung</a:t>
            </a:r>
          </a:p>
        </p:txBody>
      </p:sp>
      <p:sp>
        <p:nvSpPr>
          <p:cNvPr id="66580" name="Text Box 24"/>
          <p:cNvSpPr txBox="1">
            <a:spLocks noChangeArrowheads="1"/>
          </p:cNvSpPr>
          <p:nvPr/>
        </p:nvSpPr>
        <p:spPr bwMode="auto">
          <a:xfrm>
            <a:off x="2679700" y="4256088"/>
            <a:ext cx="657225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Hati</a:t>
            </a:r>
          </a:p>
        </p:txBody>
      </p:sp>
      <p:sp>
        <p:nvSpPr>
          <p:cNvPr id="66581" name="Text Box 25"/>
          <p:cNvSpPr txBox="1">
            <a:spLocks noChangeArrowheads="1"/>
          </p:cNvSpPr>
          <p:nvPr/>
        </p:nvSpPr>
        <p:spPr bwMode="auto">
          <a:xfrm>
            <a:off x="4508500" y="4576763"/>
            <a:ext cx="657225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Gonad</a:t>
            </a:r>
          </a:p>
        </p:txBody>
      </p:sp>
      <p:sp>
        <p:nvSpPr>
          <p:cNvPr id="66582" name="Text Box 26"/>
          <p:cNvSpPr txBox="1">
            <a:spLocks noChangeArrowheads="1"/>
          </p:cNvSpPr>
          <p:nvPr/>
        </p:nvSpPr>
        <p:spPr bwMode="auto">
          <a:xfrm>
            <a:off x="7385050" y="3836988"/>
            <a:ext cx="1149350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Sirip anal</a:t>
            </a:r>
          </a:p>
        </p:txBody>
      </p:sp>
      <p:sp>
        <p:nvSpPr>
          <p:cNvPr id="66583" name="Text Box 27"/>
          <p:cNvSpPr txBox="1">
            <a:spLocks noChangeArrowheads="1"/>
          </p:cNvSpPr>
          <p:nvPr/>
        </p:nvSpPr>
        <p:spPr bwMode="auto">
          <a:xfrm>
            <a:off x="3022600" y="4703763"/>
            <a:ext cx="809625" cy="1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1400" b="1">
                <a:ea typeface="Geneva" charset="0"/>
                <a:cs typeface="Geneva" charset="0"/>
              </a:rPr>
              <a:t>Lambung</a:t>
            </a:r>
          </a:p>
        </p:txBody>
      </p:sp>
      <p:sp>
        <p:nvSpPr>
          <p:cNvPr id="66584" name="Line 28"/>
          <p:cNvSpPr>
            <a:spLocks noChangeShapeType="1"/>
          </p:cNvSpPr>
          <p:nvPr/>
        </p:nvSpPr>
        <p:spPr bwMode="auto">
          <a:xfrm>
            <a:off x="4070350" y="4610100"/>
            <a:ext cx="0" cy="431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85" name="Line 29"/>
          <p:cNvSpPr>
            <a:spLocks noChangeShapeType="1"/>
          </p:cNvSpPr>
          <p:nvPr/>
        </p:nvSpPr>
        <p:spPr bwMode="auto">
          <a:xfrm flipH="1">
            <a:off x="2882900" y="3822700"/>
            <a:ext cx="6350" cy="441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86" name="Line 30"/>
          <p:cNvSpPr>
            <a:spLocks noChangeShapeType="1"/>
          </p:cNvSpPr>
          <p:nvPr/>
        </p:nvSpPr>
        <p:spPr bwMode="auto">
          <a:xfrm flipH="1">
            <a:off x="3384550" y="3594100"/>
            <a:ext cx="523875" cy="1136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87" name="Line 31"/>
          <p:cNvSpPr>
            <a:spLocks noChangeShapeType="1"/>
          </p:cNvSpPr>
          <p:nvPr/>
        </p:nvSpPr>
        <p:spPr bwMode="auto">
          <a:xfrm>
            <a:off x="4800600" y="3524250"/>
            <a:ext cx="3175" cy="1060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88" name="Line 32"/>
          <p:cNvSpPr>
            <a:spLocks noChangeShapeType="1"/>
          </p:cNvSpPr>
          <p:nvPr/>
        </p:nvSpPr>
        <p:spPr bwMode="auto">
          <a:xfrm>
            <a:off x="5191125" y="4270375"/>
            <a:ext cx="165100" cy="549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89" name="Line 33"/>
          <p:cNvSpPr>
            <a:spLocks noChangeShapeType="1"/>
          </p:cNvSpPr>
          <p:nvPr/>
        </p:nvSpPr>
        <p:spPr bwMode="auto">
          <a:xfrm>
            <a:off x="5715000" y="3908425"/>
            <a:ext cx="95250" cy="517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90" name="Line 34"/>
          <p:cNvSpPr>
            <a:spLocks noChangeShapeType="1"/>
          </p:cNvSpPr>
          <p:nvPr/>
        </p:nvSpPr>
        <p:spPr bwMode="auto">
          <a:xfrm>
            <a:off x="5702300" y="3714750"/>
            <a:ext cx="774700" cy="9810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91" name="Line 35"/>
          <p:cNvSpPr>
            <a:spLocks noChangeShapeType="1"/>
          </p:cNvSpPr>
          <p:nvPr/>
        </p:nvSpPr>
        <p:spPr bwMode="auto">
          <a:xfrm>
            <a:off x="6940550" y="3911600"/>
            <a:ext cx="415925" cy="9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92" name="Line 36"/>
          <p:cNvSpPr>
            <a:spLocks noChangeShapeType="1"/>
          </p:cNvSpPr>
          <p:nvPr/>
        </p:nvSpPr>
        <p:spPr bwMode="auto">
          <a:xfrm>
            <a:off x="6102350" y="3168650"/>
            <a:ext cx="863600" cy="1136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93" name="Line 37"/>
          <p:cNvSpPr>
            <a:spLocks noChangeShapeType="1"/>
          </p:cNvSpPr>
          <p:nvPr/>
        </p:nvSpPr>
        <p:spPr bwMode="auto">
          <a:xfrm flipH="1">
            <a:off x="6645275" y="2105025"/>
            <a:ext cx="3175" cy="292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94" name="Line 38"/>
          <p:cNvSpPr>
            <a:spLocks noChangeShapeType="1"/>
          </p:cNvSpPr>
          <p:nvPr/>
        </p:nvSpPr>
        <p:spPr bwMode="auto">
          <a:xfrm>
            <a:off x="8299450" y="2070100"/>
            <a:ext cx="12700" cy="523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95" name="Line 39"/>
          <p:cNvSpPr>
            <a:spLocks noChangeShapeType="1"/>
          </p:cNvSpPr>
          <p:nvPr/>
        </p:nvSpPr>
        <p:spPr bwMode="auto">
          <a:xfrm flipV="1">
            <a:off x="4930775" y="1739900"/>
            <a:ext cx="587375" cy="2825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96" name="Line 40"/>
          <p:cNvSpPr>
            <a:spLocks noChangeShapeType="1"/>
          </p:cNvSpPr>
          <p:nvPr/>
        </p:nvSpPr>
        <p:spPr bwMode="auto">
          <a:xfrm flipV="1">
            <a:off x="2244725" y="1965325"/>
            <a:ext cx="327025" cy="838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97" name="Line 41"/>
          <p:cNvSpPr>
            <a:spLocks noChangeShapeType="1"/>
          </p:cNvSpPr>
          <p:nvPr/>
        </p:nvSpPr>
        <p:spPr bwMode="auto">
          <a:xfrm>
            <a:off x="3794125" y="1876425"/>
            <a:ext cx="15875" cy="1295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98" name="Line 42"/>
          <p:cNvSpPr>
            <a:spLocks noChangeShapeType="1"/>
          </p:cNvSpPr>
          <p:nvPr/>
        </p:nvSpPr>
        <p:spPr bwMode="auto">
          <a:xfrm>
            <a:off x="584200" y="2689225"/>
            <a:ext cx="117475" cy="339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99" name="Line 43"/>
          <p:cNvSpPr>
            <a:spLocks noChangeShapeType="1"/>
          </p:cNvSpPr>
          <p:nvPr/>
        </p:nvSpPr>
        <p:spPr bwMode="auto">
          <a:xfrm>
            <a:off x="1476375" y="2219325"/>
            <a:ext cx="225425" cy="641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600" name="Line 44"/>
          <p:cNvSpPr>
            <a:spLocks noChangeShapeType="1"/>
          </p:cNvSpPr>
          <p:nvPr/>
        </p:nvSpPr>
        <p:spPr bwMode="auto">
          <a:xfrm flipV="1">
            <a:off x="1146175" y="3327400"/>
            <a:ext cx="511175" cy="635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601" name="Line 45"/>
          <p:cNvSpPr>
            <a:spLocks noChangeShapeType="1"/>
          </p:cNvSpPr>
          <p:nvPr/>
        </p:nvSpPr>
        <p:spPr bwMode="auto">
          <a:xfrm flipV="1">
            <a:off x="1622425" y="3413125"/>
            <a:ext cx="412750" cy="949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602" name="Line 46"/>
          <p:cNvSpPr>
            <a:spLocks noChangeShapeType="1"/>
          </p:cNvSpPr>
          <p:nvPr/>
        </p:nvSpPr>
        <p:spPr bwMode="auto">
          <a:xfrm flipV="1">
            <a:off x="1619250" y="3381375"/>
            <a:ext cx="314325" cy="9810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603" name="Line 47"/>
          <p:cNvSpPr>
            <a:spLocks noChangeShapeType="1"/>
          </p:cNvSpPr>
          <p:nvPr/>
        </p:nvSpPr>
        <p:spPr bwMode="auto">
          <a:xfrm flipV="1">
            <a:off x="1835150" y="3130550"/>
            <a:ext cx="860425" cy="1781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604" name="Line 48"/>
          <p:cNvSpPr>
            <a:spLocks noChangeShapeType="1"/>
          </p:cNvSpPr>
          <p:nvPr/>
        </p:nvSpPr>
        <p:spPr bwMode="auto">
          <a:xfrm flipV="1">
            <a:off x="2378075" y="3733800"/>
            <a:ext cx="139700" cy="882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4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848" y="-42123"/>
            <a:ext cx="7363544" cy="690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79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38" y="1219200"/>
            <a:ext cx="8739826" cy="485094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 dirty="0" smtClean="0"/>
              <a:t>(Crawley &amp; Adam, 2001)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63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4625" y="692696"/>
            <a:ext cx="8534400" cy="503238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Ikan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Bersirip-Duri</a:t>
            </a:r>
            <a:endParaRPr lang="en-US" altLang="en-US" b="0" dirty="0" smtClean="0">
              <a:solidFill>
                <a:schemeClr val="tx1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963" y="1772816"/>
            <a:ext cx="8534400" cy="3683000"/>
          </a:xfrm>
        </p:spPr>
        <p:txBody>
          <a:bodyPr/>
          <a:lstStyle/>
          <a:p>
            <a:pPr eaLnBrk="1" hangingPunct="1"/>
            <a:r>
              <a:rPr lang="id-ID" altLang="en-US" sz="3000" dirty="0" smtClean="0"/>
              <a:t>Subk</a:t>
            </a:r>
            <a:r>
              <a:rPr lang="en-US" altLang="en-US" sz="3000" dirty="0" err="1" smtClean="0"/>
              <a:t>elas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Actinopterygii</a:t>
            </a:r>
            <a:r>
              <a:rPr lang="en-US" altLang="en-US" sz="3000" dirty="0" smtClean="0"/>
              <a:t>, </a:t>
            </a:r>
            <a:r>
              <a:rPr lang="en-US" altLang="en-US" sz="3000" b="1" dirty="0" err="1" smtClean="0"/>
              <a:t>ikan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 smtClean="0"/>
              <a:t>bersirip-duri</a:t>
            </a:r>
            <a:r>
              <a:rPr lang="en-US" altLang="en-US" sz="3000" dirty="0" smtClean="0"/>
              <a:t>, </a:t>
            </a:r>
            <a:r>
              <a:rPr lang="en-US" altLang="en-US" sz="3000" dirty="0" err="1" smtClean="0"/>
              <a:t>mencakup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hampir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semua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osteiktia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akuatik</a:t>
            </a:r>
            <a:r>
              <a:rPr lang="en-US" altLang="en-US" sz="3000" dirty="0" smtClean="0"/>
              <a:t> yang </a:t>
            </a:r>
            <a:r>
              <a:rPr lang="en-US" altLang="en-US" sz="3000" dirty="0" err="1" smtClean="0"/>
              <a:t>akrab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dengan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kita</a:t>
            </a:r>
            <a:endParaRPr lang="en-US" altLang="en-US" sz="3000" dirty="0" smtClean="0"/>
          </a:p>
          <a:p>
            <a:pPr eaLnBrk="1" hangingPunct="1"/>
            <a:r>
              <a:rPr lang="en-US" altLang="en-US" sz="3000" dirty="0" err="1" smtClean="0"/>
              <a:t>Sirip</a:t>
            </a:r>
            <a:r>
              <a:rPr lang="en-US" altLang="en-US" sz="3000" dirty="0" smtClean="0"/>
              <a:t>, </a:t>
            </a:r>
            <a:r>
              <a:rPr lang="en-US" altLang="en-US" sz="3000" dirty="0" err="1" smtClean="0"/>
              <a:t>terutama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didukung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oleh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duri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bertulang</a:t>
            </a:r>
            <a:r>
              <a:rPr lang="en-US" altLang="en-US" sz="3000" dirty="0" smtClean="0"/>
              <a:t> yang </a:t>
            </a:r>
            <a:r>
              <a:rPr lang="en-US" altLang="en-US" sz="3000" dirty="0" err="1" smtClean="0"/>
              <a:t>panjang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dan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fleksibel</a:t>
            </a:r>
            <a:r>
              <a:rPr lang="en-US" altLang="en-US" sz="3000" dirty="0" smtClean="0"/>
              <a:t>, </a:t>
            </a:r>
            <a:r>
              <a:rPr lang="en-US" altLang="en-US" sz="3000" dirty="0" err="1" smtClean="0"/>
              <a:t>termodifikasi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untuk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bermanuver</a:t>
            </a:r>
            <a:r>
              <a:rPr lang="en-US" altLang="en-US" sz="3000" dirty="0" smtClean="0"/>
              <a:t>, </a:t>
            </a:r>
            <a:r>
              <a:rPr lang="en-US" altLang="en-US" sz="3000" dirty="0" err="1" smtClean="0"/>
              <a:t>mempertahankan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diri</a:t>
            </a:r>
            <a:r>
              <a:rPr lang="en-US" altLang="en-US" sz="3000" dirty="0" smtClean="0"/>
              <a:t>, </a:t>
            </a:r>
            <a:r>
              <a:rPr lang="en-US" altLang="en-US" sz="3000" dirty="0" err="1" smtClean="0"/>
              <a:t>dan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berbagai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fungsi</a:t>
            </a:r>
            <a:r>
              <a:rPr lang="en-US" altLang="en-US" sz="3000" dirty="0" smtClean="0"/>
              <a:t> yang lain</a:t>
            </a:r>
          </a:p>
        </p:txBody>
      </p:sp>
    </p:spTree>
    <p:extLst>
      <p:ext uri="{BB962C8B-B14F-4D97-AF65-F5344CB8AC3E}">
        <p14:creationId xmlns:p14="http://schemas.microsoft.com/office/powerpoint/2010/main" val="369466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34_17aYellowfinTuna-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45"/>
          <a:stretch>
            <a:fillRect/>
          </a:stretch>
        </p:blipFill>
        <p:spPr bwMode="auto">
          <a:xfrm>
            <a:off x="152400" y="228600"/>
            <a:ext cx="5215114" cy="19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152400" y="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kumimoji="0" lang="en-US" altLang="en-US" sz="1200">
                <a:solidFill>
                  <a:schemeClr val="tx2"/>
                </a:solidFill>
              </a:rPr>
              <a:t>Peraga 34.17a Ikan bersirip-duri (Kelas Actinopterygii)</a:t>
            </a:r>
          </a:p>
        </p:txBody>
      </p:sp>
      <p:sp>
        <p:nvSpPr>
          <p:cNvPr id="68612" name="Text Box 5"/>
          <p:cNvSpPr txBox="1">
            <a:spLocks noChangeArrowheads="1"/>
          </p:cNvSpPr>
          <p:nvPr/>
        </p:nvSpPr>
        <p:spPr bwMode="auto">
          <a:xfrm>
            <a:off x="291317" y="2336340"/>
            <a:ext cx="55880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2100" b="1" dirty="0">
                <a:ea typeface="Geneva" charset="0"/>
                <a:cs typeface="Geneva" charset="0"/>
              </a:rPr>
              <a:t>(a) </a:t>
            </a:r>
            <a:r>
              <a:rPr kumimoji="0" lang="en-US" altLang="en-US" sz="2100" b="1" dirty="0" err="1">
                <a:ea typeface="Geneva" charset="0"/>
                <a:cs typeface="Geneva" charset="0"/>
              </a:rPr>
              <a:t>Ikan</a:t>
            </a:r>
            <a:r>
              <a:rPr kumimoji="0" lang="en-US" altLang="en-US" sz="2100" b="1" dirty="0">
                <a:ea typeface="Geneva" charset="0"/>
                <a:cs typeface="Geneva" charset="0"/>
              </a:rPr>
              <a:t> </a:t>
            </a:r>
            <a:r>
              <a:rPr kumimoji="0" lang="en-US" altLang="en-US" sz="2100" b="1" dirty="0" err="1">
                <a:ea typeface="Geneva" charset="0"/>
                <a:cs typeface="Geneva" charset="0"/>
              </a:rPr>
              <a:t>sirip</a:t>
            </a:r>
            <a:r>
              <a:rPr kumimoji="0" lang="en-US" altLang="en-US" sz="2100" b="1" dirty="0">
                <a:ea typeface="Geneva" charset="0"/>
                <a:cs typeface="Geneva" charset="0"/>
              </a:rPr>
              <a:t> </a:t>
            </a:r>
            <a:r>
              <a:rPr kumimoji="0" lang="en-US" altLang="en-US" sz="2100" b="1" dirty="0" err="1">
                <a:ea typeface="Geneva" charset="0"/>
                <a:cs typeface="Geneva" charset="0"/>
              </a:rPr>
              <a:t>kuning</a:t>
            </a:r>
            <a:r>
              <a:rPr kumimoji="0" lang="en-US" altLang="en-US" sz="2100" b="1" dirty="0">
                <a:ea typeface="Geneva" charset="0"/>
                <a:cs typeface="Geneva" charset="0"/>
              </a:rPr>
              <a:t> (</a:t>
            </a:r>
            <a:r>
              <a:rPr kumimoji="0" lang="en-US" altLang="en-US" sz="2100" b="1" i="1" dirty="0" err="1">
                <a:ea typeface="Geneva" charset="0"/>
                <a:cs typeface="Geneva" charset="0"/>
              </a:rPr>
              <a:t>Thunnus</a:t>
            </a:r>
            <a:r>
              <a:rPr kumimoji="0" lang="en-US" altLang="en-US" sz="2100" b="1" i="1" dirty="0">
                <a:ea typeface="Geneva" charset="0"/>
                <a:cs typeface="Geneva" charset="0"/>
              </a:rPr>
              <a:t> </a:t>
            </a:r>
            <a:r>
              <a:rPr kumimoji="0" lang="en-US" altLang="en-US" sz="2100" b="1" i="1" dirty="0" err="1">
                <a:ea typeface="Geneva" charset="0"/>
                <a:cs typeface="Geneva" charset="0"/>
              </a:rPr>
              <a:t>albacares</a:t>
            </a:r>
            <a:r>
              <a:rPr kumimoji="0" lang="en-US" altLang="en-US" sz="2100" b="1" dirty="0">
                <a:ea typeface="Geneva" charset="0"/>
                <a:cs typeface="Geneva" charset="0"/>
              </a:rPr>
              <a:t>)</a:t>
            </a:r>
          </a:p>
        </p:txBody>
      </p:sp>
      <p:sp>
        <p:nvSpPr>
          <p:cNvPr id="68613" name="Text Box 6"/>
          <p:cNvSpPr txBox="1">
            <a:spLocks noChangeArrowheads="1"/>
          </p:cNvSpPr>
          <p:nvPr/>
        </p:nvSpPr>
        <p:spPr bwMode="auto">
          <a:xfrm>
            <a:off x="278705" y="2659962"/>
            <a:ext cx="838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 dirty="0" err="1"/>
              <a:t>Ikan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perenang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cepat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hidup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bergerombol</a:t>
            </a:r>
            <a:r>
              <a:rPr lang="en-US" altLang="en-US" sz="2000" dirty="0"/>
              <a:t>, yang </a:t>
            </a:r>
            <a:r>
              <a:rPr lang="en-US" altLang="en-US" sz="2000" dirty="0" err="1"/>
              <a:t>penting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secara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komersial</a:t>
            </a:r>
            <a:r>
              <a:rPr lang="en-US" altLang="en-US" sz="2000" dirty="0"/>
              <a:t> di </a:t>
            </a:r>
            <a:r>
              <a:rPr lang="en-US" altLang="en-US" sz="2000" dirty="0" err="1"/>
              <a:t>seluruh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dunia</a:t>
            </a:r>
            <a:r>
              <a:rPr lang="en-US" altLang="en-US" sz="20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91317" y="3573016"/>
            <a:ext cx="83693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dirty="0" smtClean="0"/>
              <a:t>Karakteristik: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Rangka</a:t>
            </a:r>
            <a:r>
              <a:rPr lang="en-US" sz="2400" dirty="0" smtClean="0"/>
              <a:t> </a:t>
            </a:r>
            <a:r>
              <a:rPr lang="en-US" sz="2400" dirty="0" err="1"/>
              <a:t>diperkuat</a:t>
            </a:r>
            <a:r>
              <a:rPr lang="en-US" sz="2400" dirty="0"/>
              <a:t> </a:t>
            </a:r>
            <a:r>
              <a:rPr lang="en-US" sz="2400" dirty="0" err="1"/>
              <a:t>oleh</a:t>
            </a:r>
            <a:r>
              <a:rPr lang="en-US" sz="2400" dirty="0"/>
              <a:t> </a:t>
            </a:r>
            <a:r>
              <a:rPr lang="en-US" sz="2400" dirty="0" err="1"/>
              <a:t>tulang</a:t>
            </a:r>
            <a:r>
              <a:rPr lang="en-US" sz="2400" dirty="0"/>
              <a:t> </a:t>
            </a:r>
            <a:r>
              <a:rPr lang="en-US" sz="2400" dirty="0" err="1"/>
              <a:t>sejati</a:t>
            </a:r>
            <a:r>
              <a:rPr lang="en-US" sz="2400" dirty="0"/>
              <a:t>, </a:t>
            </a:r>
            <a:r>
              <a:rPr lang="en-US" sz="2400" dirty="0" err="1"/>
              <a:t>tetapi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yang </a:t>
            </a:r>
            <a:r>
              <a:rPr lang="en-US" sz="2400" dirty="0" err="1"/>
              <a:t>terdiri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tulang</a:t>
            </a:r>
            <a:r>
              <a:rPr lang="en-US" sz="2400" dirty="0"/>
              <a:t> </a:t>
            </a:r>
            <a:r>
              <a:rPr lang="en-US" sz="2400" dirty="0" err="1"/>
              <a:t>rawan</a:t>
            </a:r>
            <a:r>
              <a:rPr lang="en-US" sz="2400" dirty="0"/>
              <a:t> yang </a:t>
            </a:r>
            <a:r>
              <a:rPr lang="en-US" sz="2400" dirty="0" err="1"/>
              <a:t>diperkuat</a:t>
            </a:r>
            <a:r>
              <a:rPr lang="en-US" sz="2400" dirty="0"/>
              <a:t> </a:t>
            </a:r>
            <a:r>
              <a:rPr lang="en-US" sz="2400" dirty="0" err="1"/>
              <a:t>oleh</a:t>
            </a:r>
            <a:r>
              <a:rPr lang="en-US" sz="2400" dirty="0"/>
              <a:t> </a:t>
            </a:r>
            <a:r>
              <a:rPr lang="en-US" sz="2400" dirty="0" err="1"/>
              <a:t>pelat</a:t>
            </a:r>
            <a:r>
              <a:rPr lang="en-US" sz="2400" dirty="0"/>
              <a:t> </a:t>
            </a:r>
            <a:r>
              <a:rPr lang="en-US" sz="2400" dirty="0" err="1"/>
              <a:t>tulan</a:t>
            </a:r>
            <a:r>
              <a:rPr lang="id-ID" sz="2400" dirty="0"/>
              <a:t>g s</a:t>
            </a:r>
            <a:r>
              <a:rPr lang="en-US" sz="2400" dirty="0" err="1"/>
              <a:t>ejati</a:t>
            </a:r>
            <a:r>
              <a:rPr lang="en-US" sz="2400" dirty="0"/>
              <a:t>. </a:t>
            </a:r>
            <a:endParaRPr lang="id-ID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Tipe</a:t>
            </a:r>
            <a:r>
              <a:rPr lang="en-US" sz="2400" dirty="0" smtClean="0"/>
              <a:t> </a:t>
            </a:r>
            <a:r>
              <a:rPr lang="en-US" sz="2400" dirty="0" err="1"/>
              <a:t>sisik</a:t>
            </a:r>
            <a:r>
              <a:rPr lang="en-US" sz="2400" dirty="0"/>
              <a:t> cycloid, </a:t>
            </a:r>
            <a:r>
              <a:rPr lang="en-US" sz="2400" dirty="0" err="1"/>
              <a:t>ctenoid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spesies</a:t>
            </a:r>
            <a:r>
              <a:rPr lang="en-US" sz="2400" dirty="0"/>
              <a:t> ganoid. </a:t>
            </a:r>
            <a:endParaRPr lang="id-ID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400" dirty="0" smtClean="0"/>
              <a:t>J</a:t>
            </a:r>
            <a:r>
              <a:rPr lang="en-US" sz="2400" dirty="0" err="1"/>
              <a:t>ari-jari</a:t>
            </a:r>
            <a:r>
              <a:rPr lang="en-US" sz="2400" dirty="0"/>
              <a:t> </a:t>
            </a:r>
            <a:r>
              <a:rPr lang="en-US" sz="2400" dirty="0" err="1"/>
              <a:t>sirip</a:t>
            </a:r>
            <a:r>
              <a:rPr lang="en-US" sz="2400" dirty="0"/>
              <a:t> </a:t>
            </a:r>
            <a:r>
              <a:rPr lang="id-ID" sz="2400" dirty="0" smtClean="0"/>
              <a:t>anal</a:t>
            </a:r>
            <a:r>
              <a:rPr lang="en-US" sz="2400" dirty="0" smtClean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sirip</a:t>
            </a:r>
            <a:r>
              <a:rPr lang="en-US" sz="2400" dirty="0"/>
              <a:t> </a:t>
            </a:r>
            <a:r>
              <a:rPr lang="en-US" sz="2400" dirty="0" err="1"/>
              <a:t>punggung</a:t>
            </a:r>
            <a:r>
              <a:rPr lang="en-US" sz="2400" dirty="0"/>
              <a:t> </a:t>
            </a:r>
            <a:r>
              <a:rPr lang="en-US" sz="2400" dirty="0" err="1"/>
              <a:t>biasanya</a:t>
            </a:r>
            <a:r>
              <a:rPr lang="en-US" sz="2400" dirty="0"/>
              <a:t> </a:t>
            </a:r>
            <a:r>
              <a:rPr lang="en-US" sz="2400" dirty="0" err="1"/>
              <a:t>berjumlah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. </a:t>
            </a:r>
            <a:endParaRPr lang="id-ID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Sirip</a:t>
            </a:r>
            <a:r>
              <a:rPr lang="en-US" sz="2400" dirty="0" smtClean="0"/>
              <a:t> </a:t>
            </a:r>
            <a:r>
              <a:rPr lang="en-US" sz="2400" dirty="0" err="1"/>
              <a:t>ekor</a:t>
            </a:r>
            <a:r>
              <a:rPr lang="en-US" sz="2400" dirty="0"/>
              <a:t> </a:t>
            </a:r>
            <a:r>
              <a:rPr lang="en-US" sz="2400" dirty="0" err="1"/>
              <a:t>biasanya</a:t>
            </a:r>
            <a:r>
              <a:rPr lang="en-US" sz="2400" dirty="0"/>
              <a:t> </a:t>
            </a:r>
            <a:r>
              <a:rPr lang="en-US" sz="2400" dirty="0" err="1"/>
              <a:t>homocercal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1528967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 descr="34_17bClownfish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3"/>
          <a:stretch>
            <a:fillRect/>
          </a:stretch>
        </p:blipFill>
        <p:spPr bwMode="auto">
          <a:xfrm>
            <a:off x="303213" y="1022350"/>
            <a:ext cx="853598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8"/>
          <p:cNvSpPr txBox="1">
            <a:spLocks noChangeArrowheads="1"/>
          </p:cNvSpPr>
          <p:nvPr/>
        </p:nvSpPr>
        <p:spPr bwMode="auto">
          <a:xfrm>
            <a:off x="533400" y="5137150"/>
            <a:ext cx="8305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2100" b="1">
                <a:ea typeface="Geneva" charset="0"/>
                <a:cs typeface="Geneva" charset="0"/>
              </a:rPr>
              <a:t>(b) Ikan badut (</a:t>
            </a:r>
            <a:r>
              <a:rPr kumimoji="0" lang="en-US" altLang="en-US" sz="2100" b="1" i="1">
                <a:ea typeface="Geneva" charset="0"/>
                <a:cs typeface="Geneva" charset="0"/>
              </a:rPr>
              <a:t>Amphiprion ocellaris</a:t>
            </a:r>
            <a:r>
              <a:rPr kumimoji="0" lang="en-US" altLang="en-US" sz="2100" b="1">
                <a:ea typeface="Geneva" charset="0"/>
                <a:cs typeface="Geneva" charset="0"/>
              </a:rPr>
              <a:t>), simbion mutualistik dari anemon laut</a:t>
            </a:r>
          </a:p>
        </p:txBody>
      </p:sp>
      <p:sp>
        <p:nvSpPr>
          <p:cNvPr id="69636" name="Rectangle 10"/>
          <p:cNvSpPr>
            <a:spLocks noChangeArrowheads="1"/>
          </p:cNvSpPr>
          <p:nvPr/>
        </p:nvSpPr>
        <p:spPr bwMode="auto">
          <a:xfrm>
            <a:off x="152400" y="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kumimoji="0" lang="en-US" altLang="en-US" sz="1200">
                <a:solidFill>
                  <a:schemeClr val="tx2"/>
                </a:solidFill>
              </a:rPr>
              <a:t>Peraga 34.17b Ikan bersirip-duri (Kelas Actinopterygii)</a:t>
            </a:r>
          </a:p>
        </p:txBody>
      </p:sp>
    </p:spTree>
    <p:extLst>
      <p:ext uri="{BB962C8B-B14F-4D97-AF65-F5344CB8AC3E}">
        <p14:creationId xmlns:p14="http://schemas.microsoft.com/office/powerpoint/2010/main" val="3038463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 descr="34_17cSeaHorse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11"/>
          <a:stretch>
            <a:fillRect/>
          </a:stretch>
        </p:blipFill>
        <p:spPr bwMode="auto">
          <a:xfrm>
            <a:off x="609600" y="762000"/>
            <a:ext cx="4140200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8"/>
          <p:cNvSpPr txBox="1">
            <a:spLocks noChangeArrowheads="1"/>
          </p:cNvSpPr>
          <p:nvPr/>
        </p:nvSpPr>
        <p:spPr bwMode="auto">
          <a:xfrm>
            <a:off x="4876800" y="1447800"/>
            <a:ext cx="411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2100" b="1">
                <a:ea typeface="Geneva" charset="0"/>
                <a:cs typeface="Geneva" charset="0"/>
              </a:rPr>
              <a:t>(c) Sea horse (</a:t>
            </a:r>
            <a:r>
              <a:rPr kumimoji="0" lang="en-US" altLang="en-US" sz="2100" b="1" i="1">
                <a:ea typeface="Geneva" charset="0"/>
                <a:cs typeface="Geneva" charset="0"/>
              </a:rPr>
              <a:t>Hippocampus</a:t>
            </a:r>
          </a:p>
          <a:p>
            <a:pPr algn="l">
              <a:lnSpc>
                <a:spcPct val="90000"/>
              </a:lnSpc>
            </a:pPr>
            <a:r>
              <a:rPr kumimoji="0" lang="en-US" altLang="en-US" sz="2100" b="1" i="1">
                <a:ea typeface="Geneva" charset="0"/>
                <a:cs typeface="Geneva" charset="0"/>
              </a:rPr>
              <a:t>     </a:t>
            </a:r>
            <a:r>
              <a:rPr kumimoji="0" lang="en-US" altLang="en-US" sz="1000" b="1" i="1">
                <a:ea typeface="Geneva" charset="0"/>
                <a:cs typeface="Geneva" charset="0"/>
              </a:rPr>
              <a:t> </a:t>
            </a:r>
            <a:r>
              <a:rPr kumimoji="0" lang="en-US" altLang="en-US" sz="2100" b="1" i="1">
                <a:ea typeface="Geneva" charset="0"/>
                <a:cs typeface="Geneva" charset="0"/>
              </a:rPr>
              <a:t>ramulosus</a:t>
            </a:r>
            <a:r>
              <a:rPr kumimoji="0" lang="en-US" altLang="en-US" sz="2100" b="1">
                <a:ea typeface="Geneva" charset="0"/>
                <a:cs typeface="Geneva" charset="0"/>
              </a:rPr>
              <a:t>)</a:t>
            </a:r>
          </a:p>
        </p:txBody>
      </p:sp>
      <p:sp>
        <p:nvSpPr>
          <p:cNvPr id="70660" name="Text Box 9"/>
          <p:cNvSpPr txBox="1">
            <a:spLocks noChangeArrowheads="1"/>
          </p:cNvSpPr>
          <p:nvPr/>
        </p:nvSpPr>
        <p:spPr bwMode="auto">
          <a:xfrm>
            <a:off x="4953000" y="2133600"/>
            <a:ext cx="37338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/>
              <a:t>Merupakan anggota kingdom hewan yang tak lazim karena jantan-lah yang membawa anaknya selama tahap perkembangan embrio.</a:t>
            </a:r>
          </a:p>
        </p:txBody>
      </p:sp>
      <p:sp>
        <p:nvSpPr>
          <p:cNvPr id="70661" name="Rectangle 10"/>
          <p:cNvSpPr>
            <a:spLocks noChangeArrowheads="1"/>
          </p:cNvSpPr>
          <p:nvPr/>
        </p:nvSpPr>
        <p:spPr bwMode="auto">
          <a:xfrm>
            <a:off x="152400" y="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kumimoji="0" lang="en-US" altLang="en-US" sz="1200">
                <a:solidFill>
                  <a:schemeClr val="tx2"/>
                </a:solidFill>
              </a:rPr>
              <a:t>Peraga 34.17c Ikan bersirip-duri (Kelas Actinopterygii)</a:t>
            </a:r>
          </a:p>
        </p:txBody>
      </p:sp>
    </p:spTree>
    <p:extLst>
      <p:ext uri="{BB962C8B-B14F-4D97-AF65-F5344CB8AC3E}">
        <p14:creationId xmlns:p14="http://schemas.microsoft.com/office/powerpoint/2010/main" val="176601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 descr="34_17dMorayEel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 b="16322"/>
          <a:stretch>
            <a:fillRect/>
          </a:stretch>
        </p:blipFill>
        <p:spPr bwMode="auto">
          <a:xfrm>
            <a:off x="762000" y="762000"/>
            <a:ext cx="41275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8"/>
          <p:cNvSpPr txBox="1">
            <a:spLocks noChangeArrowheads="1"/>
          </p:cNvSpPr>
          <p:nvPr/>
        </p:nvSpPr>
        <p:spPr bwMode="auto">
          <a:xfrm>
            <a:off x="5181600" y="1676400"/>
            <a:ext cx="34544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337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kumimoji="0" lang="en-US" altLang="en-US" sz="2100" b="1">
                <a:ea typeface="Geneva" charset="0"/>
                <a:cs typeface="Geneva" charset="0"/>
              </a:rPr>
              <a:t>(d) Sidat moray bintik-kecil</a:t>
            </a:r>
          </a:p>
          <a:p>
            <a:pPr algn="l">
              <a:lnSpc>
                <a:spcPct val="90000"/>
              </a:lnSpc>
            </a:pPr>
            <a:r>
              <a:rPr kumimoji="0" lang="en-US" altLang="en-US" sz="2100" b="1">
                <a:ea typeface="Geneva" charset="0"/>
                <a:cs typeface="Geneva" charset="0"/>
              </a:rPr>
              <a:t>      (</a:t>
            </a:r>
            <a:r>
              <a:rPr kumimoji="0" lang="en-US" altLang="en-US" sz="2100" b="1" i="1">
                <a:ea typeface="Geneva" charset="0"/>
                <a:cs typeface="Geneva" charset="0"/>
              </a:rPr>
              <a:t>Gymnothorax dovii</a:t>
            </a:r>
            <a:r>
              <a:rPr kumimoji="0" lang="en-US" altLang="en-US" sz="2100" b="1">
                <a:ea typeface="Geneva" charset="0"/>
                <a:cs typeface="Geneva" charset="0"/>
              </a:rPr>
              <a:t>)</a:t>
            </a:r>
          </a:p>
        </p:txBody>
      </p:sp>
      <p:sp>
        <p:nvSpPr>
          <p:cNvPr id="71684" name="Text Box 9"/>
          <p:cNvSpPr txBox="1">
            <a:spLocks noChangeArrowheads="1"/>
          </p:cNvSpPr>
          <p:nvPr/>
        </p:nvSpPr>
        <p:spPr bwMode="auto">
          <a:xfrm>
            <a:off x="5181600" y="2286000"/>
            <a:ext cx="3581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/>
              <a:t>Merupakan predator yang menyergap mangsa dari celah-celah habitat terumbu karang.</a:t>
            </a:r>
          </a:p>
        </p:txBody>
      </p:sp>
      <p:sp>
        <p:nvSpPr>
          <p:cNvPr id="71685" name="Rectangle 10"/>
          <p:cNvSpPr>
            <a:spLocks noChangeArrowheads="1"/>
          </p:cNvSpPr>
          <p:nvPr/>
        </p:nvSpPr>
        <p:spPr bwMode="auto">
          <a:xfrm>
            <a:off x="152400" y="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kumimoji="0" lang="en-US" altLang="en-US" sz="1200">
                <a:solidFill>
                  <a:schemeClr val="tx2"/>
                </a:solidFill>
              </a:rPr>
              <a:t>Peraga 34.17d Ikan bersirip-duri (Kelas Actinopterygii)</a:t>
            </a:r>
          </a:p>
        </p:txBody>
      </p:sp>
    </p:spTree>
    <p:extLst>
      <p:ext uri="{BB962C8B-B14F-4D97-AF65-F5344CB8AC3E}">
        <p14:creationId xmlns:p14="http://schemas.microsoft.com/office/powerpoint/2010/main" val="2726769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4625" y="692696"/>
            <a:ext cx="8534400" cy="50323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</a:t>
            </a:r>
            <a:r>
              <a:rPr lang="id-ID" altLang="en-US" dirty="0" smtClean="0"/>
              <a:t>ubkelas Sarcopterygii</a:t>
            </a:r>
            <a:r>
              <a:rPr lang="en-US" altLang="en-US" dirty="0" smtClean="0"/>
              <a:t> </a:t>
            </a:r>
            <a:endParaRPr lang="en-US" altLang="en-US" b="0" dirty="0" smtClean="0">
              <a:solidFill>
                <a:schemeClr val="tx1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75" y="1621656"/>
            <a:ext cx="8534400" cy="2311400"/>
          </a:xfrm>
        </p:spPr>
        <p:txBody>
          <a:bodyPr/>
          <a:lstStyle/>
          <a:p>
            <a:pPr eaLnBrk="1" hangingPunct="1"/>
            <a:r>
              <a:rPr lang="en-US" altLang="en-US" sz="3000" b="1" dirty="0" err="1" smtClean="0"/>
              <a:t>Sirip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 smtClean="0"/>
              <a:t>daging</a:t>
            </a:r>
            <a:r>
              <a:rPr lang="en-US" altLang="en-US" sz="3000" b="1" dirty="0" smtClean="0"/>
              <a:t> (</a:t>
            </a:r>
            <a:r>
              <a:rPr lang="en-US" altLang="en-US" sz="3000" b="1" i="1" dirty="0" smtClean="0"/>
              <a:t>lobe-fin</a:t>
            </a:r>
            <a:r>
              <a:rPr lang="en-US" altLang="en-US" sz="3000" b="1" dirty="0" smtClean="0"/>
              <a:t>,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Sarcopterygii</a:t>
            </a:r>
            <a:r>
              <a:rPr lang="en-US" altLang="en-US" sz="3000" dirty="0" smtClean="0"/>
              <a:t>) </a:t>
            </a:r>
            <a:r>
              <a:rPr lang="en-US" altLang="en-US" sz="3000" dirty="0" err="1" smtClean="0"/>
              <a:t>memiliki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sirip</a:t>
            </a:r>
            <a:r>
              <a:rPr lang="en-US" altLang="en-US" sz="3000" dirty="0" smtClean="0"/>
              <a:t> pelvis </a:t>
            </a:r>
            <a:r>
              <a:rPr lang="en-US" altLang="en-US" sz="3000" dirty="0" err="1" smtClean="0"/>
              <a:t>dan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sirip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pektoral</a:t>
            </a:r>
            <a:r>
              <a:rPr lang="en-US" altLang="en-US" sz="3000" dirty="0" smtClean="0"/>
              <a:t> yang </a:t>
            </a:r>
            <a:r>
              <a:rPr lang="en-US" altLang="en-US" sz="3000" dirty="0" err="1" smtClean="0"/>
              <a:t>berotot</a:t>
            </a:r>
            <a:endParaRPr lang="en-US" altLang="en-US" sz="3000" dirty="0" smtClean="0"/>
          </a:p>
          <a:p>
            <a:pPr eaLnBrk="1" hangingPunct="1"/>
            <a:r>
              <a:rPr lang="en-US" altLang="en-US" sz="3000" dirty="0" err="1" smtClean="0"/>
              <a:t>Tiga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garis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keturunan</a:t>
            </a:r>
            <a:r>
              <a:rPr lang="en-US" altLang="en-US" sz="3000" dirty="0" smtClean="0"/>
              <a:t> yang </a:t>
            </a:r>
            <a:r>
              <a:rPr lang="en-US" altLang="en-US" sz="3000" dirty="0" err="1" smtClean="0"/>
              <a:t>sintas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mencakup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koelakan</a:t>
            </a:r>
            <a:r>
              <a:rPr lang="en-US" altLang="en-US" sz="3000" dirty="0" smtClean="0"/>
              <a:t>, </a:t>
            </a:r>
            <a:r>
              <a:rPr lang="en-US" altLang="en-US" sz="3000" dirty="0" err="1" smtClean="0"/>
              <a:t>ikan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paru-paru</a:t>
            </a:r>
            <a:r>
              <a:rPr lang="en-US" altLang="en-US" sz="3000" dirty="0" smtClean="0"/>
              <a:t>, </a:t>
            </a:r>
            <a:r>
              <a:rPr lang="en-US" altLang="en-US" sz="3000" dirty="0" err="1" smtClean="0"/>
              <a:t>dan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tetrapoda</a:t>
            </a:r>
            <a:endParaRPr lang="en-US" alt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2772412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" y="44624"/>
            <a:ext cx="8882729" cy="673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19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6" descr="34_18Coelacanth-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"/>
          <a:stretch>
            <a:fillRect/>
          </a:stretch>
        </p:blipFill>
        <p:spPr bwMode="auto">
          <a:xfrm>
            <a:off x="172779" y="0"/>
            <a:ext cx="4483224" cy="248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7"/>
          <p:cNvSpPr>
            <a:spLocks noChangeArrowheads="1"/>
          </p:cNvSpPr>
          <p:nvPr/>
        </p:nvSpPr>
        <p:spPr bwMode="auto">
          <a:xfrm>
            <a:off x="152400" y="0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kumimoji="0" lang="en-US" altLang="en-US" sz="1200">
                <a:solidFill>
                  <a:schemeClr val="tx2"/>
                </a:solidFill>
              </a:rPr>
              <a:t>Peraga 34.18 Koelakan (</a:t>
            </a:r>
            <a:r>
              <a:rPr kumimoji="0" lang="en-US" altLang="en-US" sz="1200" i="1">
                <a:solidFill>
                  <a:schemeClr val="tx2"/>
                </a:solidFill>
              </a:rPr>
              <a:t>Latimeria</a:t>
            </a:r>
            <a:r>
              <a:rPr kumimoji="0" lang="en-US" altLang="en-US" sz="120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73732" name="Text Box 8"/>
          <p:cNvSpPr txBox="1">
            <a:spLocks noChangeArrowheads="1"/>
          </p:cNvSpPr>
          <p:nvPr/>
        </p:nvSpPr>
        <p:spPr bwMode="auto">
          <a:xfrm>
            <a:off x="4953000" y="1412776"/>
            <a:ext cx="3867472" cy="101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 dirty="0" err="1"/>
              <a:t>Sirip-daging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ini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ditemukan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hidup</a:t>
            </a:r>
            <a:r>
              <a:rPr lang="en-US" altLang="en-US" sz="2000" dirty="0"/>
              <a:t> di </a:t>
            </a:r>
            <a:r>
              <a:rPr lang="en-US" altLang="en-US" sz="2000" dirty="0" err="1"/>
              <a:t>lepas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pantai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Afrika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bagian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selatan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dan</a:t>
            </a:r>
            <a:r>
              <a:rPr lang="en-US" altLang="en-US" sz="2000" dirty="0"/>
              <a:t> Indonesia.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2708920"/>
            <a:ext cx="8439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dirty="0" smtClean="0"/>
              <a:t>Karakteristik: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mempunyai</a:t>
            </a:r>
            <a:r>
              <a:rPr lang="en-US" sz="2400" dirty="0" smtClean="0"/>
              <a:t> </a:t>
            </a:r>
            <a:r>
              <a:rPr lang="en-US" sz="2400" dirty="0" err="1"/>
              <a:t>sirip</a:t>
            </a:r>
            <a:r>
              <a:rPr lang="en-US" sz="2400" dirty="0"/>
              <a:t> yang </a:t>
            </a:r>
            <a:r>
              <a:rPr lang="en-US" sz="2400" dirty="0" err="1"/>
              <a:t>berpasangan</a:t>
            </a:r>
            <a:r>
              <a:rPr lang="en-US" sz="2400" dirty="0"/>
              <a:t> </a:t>
            </a:r>
            <a:r>
              <a:rPr lang="en-US" sz="2400" dirty="0" err="1"/>
              <a:t>berbentuk</a:t>
            </a:r>
            <a:r>
              <a:rPr lang="en-US" sz="2400" dirty="0"/>
              <a:t> </a:t>
            </a:r>
            <a:r>
              <a:rPr lang="en-US" sz="2400" dirty="0" err="1"/>
              <a:t>menonjol</a:t>
            </a:r>
            <a:r>
              <a:rPr lang="en-US" sz="2400" dirty="0"/>
              <a:t> (</a:t>
            </a:r>
            <a:r>
              <a:rPr lang="en-US" sz="2400" i="1" dirty="0" err="1"/>
              <a:t>lobate</a:t>
            </a:r>
            <a:r>
              <a:rPr lang="en-US" sz="2400" dirty="0"/>
              <a:t>) yang </a:t>
            </a:r>
            <a:r>
              <a:rPr lang="en-US" sz="2400" dirty="0" err="1"/>
              <a:t>berdaging</a:t>
            </a:r>
            <a:r>
              <a:rPr lang="en-US" sz="2400" dirty="0"/>
              <a:t>. </a:t>
            </a:r>
            <a:endParaRPr lang="id-ID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Sisik</a:t>
            </a:r>
            <a:r>
              <a:rPr lang="en-US" sz="2400" dirty="0" smtClean="0"/>
              <a:t> </a:t>
            </a:r>
            <a:r>
              <a:rPr lang="en-US" sz="2400" dirty="0" err="1"/>
              <a:t>mempunyai</a:t>
            </a:r>
            <a:r>
              <a:rPr lang="en-US" sz="2400" dirty="0"/>
              <a:t> basis </a:t>
            </a:r>
            <a:r>
              <a:rPr lang="en-US" sz="2400" dirty="0" err="1"/>
              <a:t>tulang</a:t>
            </a:r>
            <a:r>
              <a:rPr lang="en-US" sz="2400" dirty="0"/>
              <a:t> </a:t>
            </a:r>
            <a:r>
              <a:rPr lang="en-US" sz="2400" dirty="0" err="1"/>
              <a:t>endoskeletal</a:t>
            </a:r>
            <a:r>
              <a:rPr lang="en-US" sz="2400" dirty="0"/>
              <a:t> yang </a:t>
            </a:r>
            <a:r>
              <a:rPr lang="en-US" sz="2400" dirty="0" err="1"/>
              <a:t>kuat</a:t>
            </a:r>
            <a:r>
              <a:rPr lang="en-US" sz="2400" dirty="0"/>
              <a:t>. </a:t>
            </a:r>
            <a:endParaRPr lang="id-ID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Biasanya</a:t>
            </a:r>
            <a:r>
              <a:rPr lang="en-US" sz="2400" dirty="0" smtClean="0"/>
              <a:t> </a:t>
            </a:r>
            <a:r>
              <a:rPr lang="en-US" sz="2400" dirty="0" err="1"/>
              <a:t>rongga</a:t>
            </a:r>
            <a:r>
              <a:rPr lang="en-US" sz="2400" dirty="0"/>
              <a:t> </a:t>
            </a:r>
            <a:r>
              <a:rPr lang="en-US" sz="2400" dirty="0" err="1"/>
              <a:t>hidung</a:t>
            </a:r>
            <a:r>
              <a:rPr lang="en-US" sz="2400" dirty="0"/>
              <a:t> </a:t>
            </a:r>
            <a:r>
              <a:rPr lang="en-US" sz="2400" dirty="0" err="1"/>
              <a:t>berhubungan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rongga</a:t>
            </a:r>
            <a:r>
              <a:rPr lang="en-US" sz="2400" dirty="0"/>
              <a:t> </a:t>
            </a:r>
            <a:r>
              <a:rPr lang="en-US" sz="2400" dirty="0" err="1"/>
              <a:t>mulut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ikan</a:t>
            </a:r>
            <a:r>
              <a:rPr lang="en-US" sz="2400" dirty="0"/>
              <a:t> </a:t>
            </a:r>
            <a:r>
              <a:rPr lang="en-US" sz="2400" dirty="0" err="1"/>
              <a:t>paru</a:t>
            </a:r>
            <a:r>
              <a:rPr lang="en-US" sz="2400" dirty="0"/>
              <a:t> (</a:t>
            </a:r>
            <a:r>
              <a:rPr lang="en-US" sz="2400" i="1" dirty="0"/>
              <a:t>lungfishes</a:t>
            </a:r>
            <a:r>
              <a:rPr lang="en-US" sz="2400" dirty="0"/>
              <a:t>), </a:t>
            </a:r>
            <a:r>
              <a:rPr lang="en-US" sz="2400" dirty="0" err="1"/>
              <a:t>kecuali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ikan</a:t>
            </a:r>
            <a:r>
              <a:rPr lang="en-US" sz="2400" dirty="0"/>
              <a:t> lobefins (</a:t>
            </a:r>
            <a:r>
              <a:rPr lang="en-US" sz="2400" i="1" dirty="0" err="1"/>
              <a:t>Latimeria</a:t>
            </a:r>
            <a:r>
              <a:rPr lang="en-US" sz="2400" dirty="0"/>
              <a:t>).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884583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23" y="1544278"/>
            <a:ext cx="7748909" cy="438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7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Hickman, 2006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0" y="2057451"/>
            <a:ext cx="9042780" cy="306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6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700808"/>
            <a:ext cx="580377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12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Hickman, 2006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4" y="-2282"/>
            <a:ext cx="4883146" cy="263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92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0" y="477490"/>
            <a:ext cx="8534400" cy="503238"/>
          </a:xfrm>
        </p:spPr>
        <p:txBody>
          <a:bodyPr/>
          <a:lstStyle/>
          <a:p>
            <a:pPr eaLnBrk="1" hangingPunct="1"/>
            <a:r>
              <a:rPr lang="en-US" altLang="en-US" i="1" dirty="0" err="1" smtClean="0"/>
              <a:t>Sirkulasi</a:t>
            </a:r>
            <a:r>
              <a:rPr lang="en-US" altLang="en-US" i="1" dirty="0" smtClean="0"/>
              <a:t> Tunggal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1535782"/>
            <a:ext cx="8534400" cy="3981450"/>
          </a:xfrm>
        </p:spPr>
        <p:txBody>
          <a:bodyPr/>
          <a:lstStyle/>
          <a:p>
            <a:pPr eaLnBrk="1" hangingPunct="1"/>
            <a:r>
              <a:rPr lang="en-US" altLang="en-US" sz="3000" dirty="0" err="1" smtClean="0"/>
              <a:t>Ikan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bertulang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keras</a:t>
            </a:r>
            <a:r>
              <a:rPr lang="en-US" altLang="en-US" sz="3000" dirty="0" smtClean="0"/>
              <a:t>, </a:t>
            </a:r>
            <a:r>
              <a:rPr lang="en-US" altLang="en-US" sz="3000" dirty="0" err="1" smtClean="0"/>
              <a:t>pari</a:t>
            </a:r>
            <a:r>
              <a:rPr lang="en-US" altLang="en-US" sz="3000" dirty="0" smtClean="0"/>
              <a:t>, </a:t>
            </a:r>
            <a:r>
              <a:rPr lang="en-US" altLang="en-US" sz="3000" dirty="0" err="1" smtClean="0"/>
              <a:t>dan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hiu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memiliki</a:t>
            </a:r>
            <a:r>
              <a:rPr lang="en-US" altLang="en-US" sz="3000" dirty="0" smtClean="0"/>
              <a:t> </a:t>
            </a:r>
            <a:r>
              <a:rPr lang="en-US" altLang="en-US" sz="3000" b="1" dirty="0" err="1" smtClean="0"/>
              <a:t>sirkulasi</a:t>
            </a:r>
            <a:r>
              <a:rPr lang="en-US" altLang="en-US" sz="3000" b="1" dirty="0" smtClean="0"/>
              <a:t> </a:t>
            </a:r>
            <a:r>
              <a:rPr lang="en-US" altLang="en-US" sz="3000" b="1" dirty="0" err="1" smtClean="0"/>
              <a:t>tunggal</a:t>
            </a:r>
            <a:r>
              <a:rPr lang="en-US" altLang="en-US" sz="3000" b="1" dirty="0" smtClean="0"/>
              <a:t> </a:t>
            </a:r>
            <a:r>
              <a:rPr lang="en-US" altLang="en-US" sz="3000" dirty="0" err="1" smtClean="0"/>
              <a:t>dengan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jantung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beruang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dua</a:t>
            </a:r>
            <a:endParaRPr lang="en-US" altLang="en-US" sz="3000" dirty="0" smtClean="0"/>
          </a:p>
          <a:p>
            <a:pPr eaLnBrk="1" hangingPunct="1"/>
            <a:r>
              <a:rPr lang="en-US" altLang="en-US" sz="3000" dirty="0" err="1" smtClean="0"/>
              <a:t>Pada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sirkulasi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tunggal</a:t>
            </a:r>
            <a:r>
              <a:rPr lang="en-US" altLang="en-US" sz="3000" dirty="0" smtClean="0"/>
              <a:t>, </a:t>
            </a:r>
            <a:r>
              <a:rPr lang="en-US" altLang="en-US" sz="3000" dirty="0" err="1" smtClean="0"/>
              <a:t>darah</a:t>
            </a:r>
            <a:r>
              <a:rPr lang="en-US" altLang="en-US" sz="3000" dirty="0" smtClean="0"/>
              <a:t> yang </a:t>
            </a:r>
            <a:r>
              <a:rPr lang="en-US" altLang="en-US" sz="3000" dirty="0" err="1" smtClean="0"/>
              <a:t>meninggalkan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jantung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akan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melewati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dua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bantalan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kapiler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sebelum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kembali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ke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jantung</a:t>
            </a:r>
            <a:endParaRPr lang="en-US" altLang="en-US" sz="3000" dirty="0" smtClean="0"/>
          </a:p>
          <a:p>
            <a:pPr eaLnBrk="1" hangingPunct="1"/>
            <a:endParaRPr lang="en-US" alt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33256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ChangeArrowheads="1"/>
          </p:cNvSpPr>
          <p:nvPr/>
        </p:nvSpPr>
        <p:spPr bwMode="auto">
          <a:xfrm>
            <a:off x="152400" y="0"/>
            <a:ext cx="37052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pPr eaLnBrk="1" hangingPunct="1"/>
            <a:r>
              <a:rPr kumimoji="0" lang="id-ID" altLang="en-US" sz="1200" b="0"/>
              <a:t>Peraga </a:t>
            </a:r>
            <a:r>
              <a:rPr kumimoji="0" lang="en-US" altLang="en-US" sz="1200" b="0"/>
              <a:t>42</a:t>
            </a:r>
            <a:r>
              <a:rPr kumimoji="0" lang="id-ID" altLang="en-US" sz="1200" b="0"/>
              <a:t>.</a:t>
            </a:r>
            <a:r>
              <a:rPr kumimoji="0" lang="en-US" altLang="en-US" sz="1200" b="0"/>
              <a:t>4</a:t>
            </a:r>
            <a:r>
              <a:rPr kumimoji="0" lang="id-ID" altLang="en-US" sz="1200" b="0"/>
              <a:t>  Sirkulasi tunggal pada ikan</a:t>
            </a:r>
            <a:endParaRPr kumimoji="0" lang="en-US" altLang="en-US" sz="1200" b="0"/>
          </a:p>
        </p:txBody>
      </p:sp>
      <p:grpSp>
        <p:nvGrpSpPr>
          <p:cNvPr id="20483" name="Group 19"/>
          <p:cNvGrpSpPr>
            <a:grpSpLocks/>
          </p:cNvGrpSpPr>
          <p:nvPr/>
        </p:nvGrpSpPr>
        <p:grpSpPr bwMode="auto">
          <a:xfrm>
            <a:off x="1524000" y="609600"/>
            <a:ext cx="5715000" cy="5956300"/>
            <a:chOff x="1593810" y="177800"/>
            <a:chExt cx="5715040" cy="6410325"/>
          </a:xfrm>
        </p:grpSpPr>
        <p:pic>
          <p:nvPicPr>
            <p:cNvPr id="20484" name="Picture 4" descr="42_04FishSingleCirc-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2"/>
            <a:stretch>
              <a:fillRect/>
            </a:stretch>
          </p:blipFill>
          <p:spPr bwMode="auto">
            <a:xfrm>
              <a:off x="1833563" y="177800"/>
              <a:ext cx="5475287" cy="6380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5" name="Text Box 6"/>
            <p:cNvSpPr txBox="1">
              <a:spLocks noChangeArrowheads="1"/>
            </p:cNvSpPr>
            <p:nvPr/>
          </p:nvSpPr>
          <p:spPr bwMode="auto">
            <a:xfrm>
              <a:off x="2803525" y="2025650"/>
              <a:ext cx="788988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2100"/>
                <a:t>Arteri</a:t>
              </a:r>
              <a:endParaRPr kumimoji="0" lang="en-US" altLang="en-US" sz="2100">
                <a:solidFill>
                  <a:srgbClr val="563A84"/>
                </a:solidFill>
              </a:endParaRPr>
            </a:p>
          </p:txBody>
        </p:sp>
        <p:sp>
          <p:nvSpPr>
            <p:cNvPr id="20486" name="Line 7"/>
            <p:cNvSpPr>
              <a:spLocks noChangeShapeType="1"/>
            </p:cNvSpPr>
            <p:nvPr/>
          </p:nvSpPr>
          <p:spPr bwMode="auto">
            <a:xfrm>
              <a:off x="3644900" y="2146300"/>
              <a:ext cx="584200" cy="63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7" name="Text Box 8"/>
            <p:cNvSpPr txBox="1">
              <a:spLocks noChangeArrowheads="1"/>
            </p:cNvSpPr>
            <p:nvPr/>
          </p:nvSpPr>
          <p:spPr bwMode="auto">
            <a:xfrm>
              <a:off x="2797175" y="2990850"/>
              <a:ext cx="1163638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2100"/>
                <a:t>Ventrikel</a:t>
              </a:r>
              <a:endParaRPr kumimoji="0" lang="en-US" altLang="en-US" sz="2100">
                <a:solidFill>
                  <a:srgbClr val="563A84"/>
                </a:solidFill>
              </a:endParaRPr>
            </a:p>
          </p:txBody>
        </p:sp>
        <p:sp>
          <p:nvSpPr>
            <p:cNvPr id="20488" name="Line 9"/>
            <p:cNvSpPr>
              <a:spLocks noChangeShapeType="1"/>
            </p:cNvSpPr>
            <p:nvPr/>
          </p:nvSpPr>
          <p:spPr bwMode="auto">
            <a:xfrm>
              <a:off x="3937000" y="3117850"/>
              <a:ext cx="50165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9" name="Text Box 10"/>
            <p:cNvSpPr txBox="1">
              <a:spLocks noChangeArrowheads="1"/>
            </p:cNvSpPr>
            <p:nvPr/>
          </p:nvSpPr>
          <p:spPr bwMode="auto">
            <a:xfrm>
              <a:off x="2803525" y="3568700"/>
              <a:ext cx="877888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2100"/>
                <a:t>A</a:t>
              </a:r>
              <a:r>
                <a:rPr kumimoji="0" lang="en-US" altLang="en-US" sz="2100"/>
                <a:t>trium</a:t>
              </a:r>
              <a:endParaRPr kumimoji="0" lang="en-US" altLang="en-US" sz="2100">
                <a:solidFill>
                  <a:srgbClr val="563A84"/>
                </a:solidFill>
              </a:endParaRPr>
            </a:p>
          </p:txBody>
        </p:sp>
        <p:sp>
          <p:nvSpPr>
            <p:cNvPr id="20490" name="Line 11"/>
            <p:cNvSpPr>
              <a:spLocks noChangeShapeType="1"/>
            </p:cNvSpPr>
            <p:nvPr/>
          </p:nvSpPr>
          <p:spPr bwMode="auto">
            <a:xfrm>
              <a:off x="3727450" y="3708400"/>
              <a:ext cx="73025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1" name="Text Box 12"/>
            <p:cNvSpPr txBox="1">
              <a:spLocks noChangeArrowheads="1"/>
            </p:cNvSpPr>
            <p:nvPr/>
          </p:nvSpPr>
          <p:spPr bwMode="auto">
            <a:xfrm>
              <a:off x="1593810" y="3238500"/>
              <a:ext cx="725488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 algn="ctr"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2100"/>
                <a:t>Jantung</a:t>
              </a:r>
              <a:endParaRPr kumimoji="0" lang="en-US" altLang="en-US" sz="2100">
                <a:solidFill>
                  <a:srgbClr val="563A84"/>
                </a:solidFill>
              </a:endParaRPr>
            </a:p>
          </p:txBody>
        </p:sp>
        <p:sp>
          <p:nvSpPr>
            <p:cNvPr id="20492" name="AutoShape 13"/>
            <p:cNvSpPr>
              <a:spLocks/>
            </p:cNvSpPr>
            <p:nvPr/>
          </p:nvSpPr>
          <p:spPr bwMode="auto">
            <a:xfrm>
              <a:off x="2533650" y="2927350"/>
              <a:ext cx="260350" cy="882650"/>
            </a:xfrm>
            <a:prstGeom prst="leftBrace">
              <a:avLst>
                <a:gd name="adj1" fmla="val 2825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endParaRPr lang="id-ID" altLang="en-US" b="0"/>
            </a:p>
          </p:txBody>
        </p:sp>
        <p:sp>
          <p:nvSpPr>
            <p:cNvPr id="20493" name="Text Box 14"/>
            <p:cNvSpPr txBox="1">
              <a:spLocks noChangeArrowheads="1"/>
            </p:cNvSpPr>
            <p:nvPr/>
          </p:nvSpPr>
          <p:spPr bwMode="auto">
            <a:xfrm>
              <a:off x="2797175" y="4610100"/>
              <a:ext cx="62388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2100"/>
                <a:t>Vena</a:t>
              </a:r>
              <a:endParaRPr kumimoji="0" lang="en-US" altLang="en-US" sz="2100">
                <a:solidFill>
                  <a:srgbClr val="563A84"/>
                </a:solidFill>
              </a:endParaRPr>
            </a:p>
          </p:txBody>
        </p:sp>
        <p:sp>
          <p:nvSpPr>
            <p:cNvPr id="20494" name="Line 15"/>
            <p:cNvSpPr>
              <a:spLocks noChangeShapeType="1"/>
            </p:cNvSpPr>
            <p:nvPr/>
          </p:nvSpPr>
          <p:spPr bwMode="auto">
            <a:xfrm>
              <a:off x="3416300" y="474345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Text Box 16"/>
            <p:cNvSpPr txBox="1">
              <a:spLocks noChangeArrowheads="1"/>
            </p:cNvSpPr>
            <p:nvPr/>
          </p:nvSpPr>
          <p:spPr bwMode="auto">
            <a:xfrm>
              <a:off x="4448175" y="6299200"/>
              <a:ext cx="2605088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2100"/>
                <a:t>Kapiler sistemik</a:t>
              </a:r>
              <a:endParaRPr kumimoji="0" lang="en-US" altLang="en-US" sz="2100">
                <a:solidFill>
                  <a:srgbClr val="563A84"/>
                </a:solidFill>
              </a:endParaRPr>
            </a:p>
          </p:txBody>
        </p:sp>
        <p:sp>
          <p:nvSpPr>
            <p:cNvPr id="20496" name="Line 17"/>
            <p:cNvSpPr>
              <a:spLocks noChangeShapeType="1"/>
            </p:cNvSpPr>
            <p:nvPr/>
          </p:nvSpPr>
          <p:spPr bwMode="auto">
            <a:xfrm>
              <a:off x="5721350" y="5727700"/>
              <a:ext cx="0" cy="5778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Text Box 18"/>
            <p:cNvSpPr txBox="1">
              <a:spLocks noChangeArrowheads="1"/>
            </p:cNvSpPr>
            <p:nvPr/>
          </p:nvSpPr>
          <p:spPr bwMode="auto">
            <a:xfrm>
              <a:off x="5064125" y="4311650"/>
              <a:ext cx="1385888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 algn="ctr"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2100"/>
                <a:t>Sirkulasi </a:t>
              </a:r>
            </a:p>
            <a:p>
              <a:pPr algn="ctr"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2100"/>
                <a:t>sistemik</a:t>
              </a:r>
              <a:endParaRPr kumimoji="0" lang="en-US" altLang="en-US" sz="2100"/>
            </a:p>
          </p:txBody>
        </p:sp>
        <p:sp>
          <p:nvSpPr>
            <p:cNvPr id="20498" name="Text Box 19"/>
            <p:cNvSpPr txBox="1">
              <a:spLocks noChangeArrowheads="1"/>
            </p:cNvSpPr>
            <p:nvPr/>
          </p:nvSpPr>
          <p:spPr bwMode="auto">
            <a:xfrm>
              <a:off x="5032375" y="1981200"/>
              <a:ext cx="1385888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 algn="ctr"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2100"/>
                <a:t>Sirkulasi</a:t>
              </a:r>
            </a:p>
            <a:p>
              <a:pPr algn="ctr"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2100"/>
                <a:t>insang</a:t>
              </a:r>
              <a:endParaRPr kumimoji="0" lang="en-US" altLang="en-US" sz="2100"/>
            </a:p>
          </p:txBody>
        </p:sp>
        <p:sp>
          <p:nvSpPr>
            <p:cNvPr id="20499" name="Text Box 20"/>
            <p:cNvSpPr txBox="1">
              <a:spLocks noChangeArrowheads="1"/>
            </p:cNvSpPr>
            <p:nvPr/>
          </p:nvSpPr>
          <p:spPr bwMode="auto">
            <a:xfrm>
              <a:off x="4822825" y="228600"/>
              <a:ext cx="19002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2100"/>
                <a:t>Kapiler insang</a:t>
              </a:r>
              <a:endParaRPr kumimoji="0" lang="en-US" altLang="en-US" sz="2100">
                <a:solidFill>
                  <a:srgbClr val="563A84"/>
                </a:solidFill>
              </a:endParaRPr>
            </a:p>
          </p:txBody>
        </p:sp>
        <p:sp>
          <p:nvSpPr>
            <p:cNvPr id="20500" name="Line 21"/>
            <p:cNvSpPr>
              <a:spLocks noChangeShapeType="1"/>
            </p:cNvSpPr>
            <p:nvPr/>
          </p:nvSpPr>
          <p:spPr bwMode="auto">
            <a:xfrm>
              <a:off x="5711825" y="501650"/>
              <a:ext cx="0" cy="5270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812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E:\gambar\Logo\10. UNI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103" y="-24"/>
            <a:ext cx="1007545" cy="912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491880" y="2780928"/>
            <a:ext cx="5447928" cy="682625"/>
          </a:xfrm>
        </p:spPr>
        <p:txBody>
          <a:bodyPr/>
          <a:lstStyle/>
          <a:p>
            <a:pPr algn="ctr"/>
            <a:r>
              <a:rPr lang="en-US" sz="4800" dirty="0" smtClean="0"/>
              <a:t>SISTEM PENCERNAAN</a:t>
            </a:r>
            <a:endParaRPr lang="id-ID" sz="4800" dirty="0"/>
          </a:p>
        </p:txBody>
      </p:sp>
    </p:spTree>
    <p:extLst>
      <p:ext uri="{BB962C8B-B14F-4D97-AF65-F5344CB8AC3E}">
        <p14:creationId xmlns:p14="http://schemas.microsoft.com/office/powerpoint/2010/main" val="402051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yie\Downloads\ikan diges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1"/>
            <a:ext cx="7164288" cy="519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51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yie\Downloads\Digestive-Fig-1_web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" y="1052735"/>
            <a:ext cx="7570076" cy="5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63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1886970"/>
              </p:ext>
            </p:extLst>
          </p:nvPr>
        </p:nvGraphicFramePr>
        <p:xfrm>
          <a:off x="0" y="-20166"/>
          <a:ext cx="9144000" cy="459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3848"/>
                <a:gridCol w="3096344"/>
                <a:gridCol w="2843808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Superclass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Agnatha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Superclass </a:t>
                      </a:r>
                      <a:r>
                        <a:rPr lang="en-US" dirty="0" err="1" smtClean="0"/>
                        <a:t>Gnathostomatha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800" dirty="0" smtClean="0"/>
                        <a:t>G. a: </a:t>
                      </a:r>
                      <a:r>
                        <a:rPr lang="en-US" sz="1800" dirty="0" err="1" smtClean="0"/>
                        <a:t>tanpa,G</a:t>
                      </a:r>
                      <a:r>
                        <a:rPr lang="en-US" sz="1800" dirty="0" smtClean="0"/>
                        <a:t>. </a:t>
                      </a:r>
                      <a:r>
                        <a:rPr lang="en-US" sz="1800" dirty="0" err="1" smtClean="0"/>
                        <a:t>gnathos</a:t>
                      </a:r>
                      <a:r>
                        <a:rPr lang="en-US" sz="1800" dirty="0" smtClean="0"/>
                        <a:t>: </a:t>
                      </a:r>
                      <a:r>
                        <a:rPr lang="en-US" sz="1800" dirty="0" err="1" smtClean="0"/>
                        <a:t>rahang</a:t>
                      </a:r>
                      <a:endParaRPr lang="en-US" sz="18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G. stoma: </a:t>
                      </a:r>
                      <a:r>
                        <a:rPr lang="en-US" sz="1800" dirty="0" err="1" smtClean="0"/>
                        <a:t>mulut</a:t>
                      </a:r>
                      <a:endParaRPr lang="en-US" sz="1800" dirty="0" smtClean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Lamprey, hagfish (jawless)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Jawed fished, </a:t>
                      </a:r>
                      <a:r>
                        <a:rPr lang="en-US" dirty="0" err="1" smtClean="0"/>
                        <a:t>tetrapods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Class </a:t>
                      </a:r>
                      <a:r>
                        <a:rPr lang="en-US" dirty="0" err="1" smtClean="0"/>
                        <a:t>myxini</a:t>
                      </a:r>
                      <a:r>
                        <a:rPr lang="en-US" dirty="0" smtClean="0"/>
                        <a:t> (70 species) &amp; </a:t>
                      </a:r>
                      <a:r>
                        <a:rPr lang="en-US" dirty="0" err="1" smtClean="0"/>
                        <a:t>Petromyzontida</a:t>
                      </a:r>
                      <a:r>
                        <a:rPr lang="en-US" dirty="0" smtClean="0"/>
                        <a:t> (38</a:t>
                      </a:r>
                      <a:r>
                        <a:rPr lang="en-US" baseline="0" dirty="0" smtClean="0"/>
                        <a:t> species)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en-US" dirty="0" smtClean="0"/>
                        <a:t>Class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Chondrichthyes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Actinopterygii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Sarcopterigii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Amphibia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Reptilia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Aves</a:t>
                      </a:r>
                    </a:p>
                    <a:p>
                      <a:r>
                        <a:rPr lang="en-US" baseline="0" dirty="0" smtClean="0"/>
                        <a:t>Mammalia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Hagfish no vertebrae (cranium)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Lamprey rudimentary</a:t>
                      </a:r>
                      <a:r>
                        <a:rPr lang="en-US" baseline="0" dirty="0" smtClean="0"/>
                        <a:t> vertebrae, 15-60 cm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Body slender, no fin,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fibrous &amp; cartilaginous, </a:t>
                      </a:r>
                      <a:r>
                        <a:rPr lang="en-US" dirty="0" err="1" smtClean="0"/>
                        <a:t>pronephric</a:t>
                      </a:r>
                      <a:r>
                        <a:rPr lang="en-US" dirty="0" smtClean="0"/>
                        <a:t>, no stomach, no larvae, external </a:t>
                      </a:r>
                      <a:r>
                        <a:rPr lang="en-US" dirty="0" err="1" smtClean="0"/>
                        <a:t>fert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Body slender, 1 or 2 fin, fibrous &amp; cartilaginous, </a:t>
                      </a:r>
                      <a:r>
                        <a:rPr lang="en-US" dirty="0" err="1" smtClean="0"/>
                        <a:t>opisthonephric</a:t>
                      </a:r>
                      <a:r>
                        <a:rPr lang="en-US" dirty="0" smtClean="0"/>
                        <a:t>, no stomach, larvae,</a:t>
                      </a:r>
                      <a:r>
                        <a:rPr lang="en-US" baseline="0" dirty="0" smtClean="0"/>
                        <a:t> external </a:t>
                      </a:r>
                      <a:r>
                        <a:rPr lang="en-US" baseline="0" dirty="0" err="1" smtClean="0"/>
                        <a:t>fert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Sense: taste,</a:t>
                      </a:r>
                      <a:r>
                        <a:rPr lang="en-US" baseline="0" dirty="0" smtClean="0"/>
                        <a:t> smell, hearing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Sense: eye, 2 </a:t>
                      </a:r>
                      <a:r>
                        <a:rPr lang="en-US" dirty="0" err="1" smtClean="0"/>
                        <a:t>semicular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err="1" smtClean="0"/>
                        <a:t>Myxine</a:t>
                      </a:r>
                      <a:r>
                        <a:rPr lang="en-US" i="1" dirty="0" smtClean="0"/>
                        <a:t> </a:t>
                      </a:r>
                      <a:r>
                        <a:rPr lang="en-US" i="1" dirty="0" err="1" smtClean="0"/>
                        <a:t>glutinosa</a:t>
                      </a:r>
                      <a:r>
                        <a:rPr lang="en-US" i="1" dirty="0" smtClean="0"/>
                        <a:t>, </a:t>
                      </a:r>
                      <a:r>
                        <a:rPr lang="en-US" i="1" dirty="0" err="1" smtClean="0"/>
                        <a:t>Eptatretus</a:t>
                      </a:r>
                      <a:r>
                        <a:rPr lang="en-US" i="1" dirty="0" smtClean="0"/>
                        <a:t> </a:t>
                      </a:r>
                      <a:r>
                        <a:rPr lang="en-US" i="1" dirty="0" err="1" smtClean="0"/>
                        <a:t>stoutii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 smtClean="0"/>
                        <a:t>Lampetra</a:t>
                      </a:r>
                      <a:r>
                        <a:rPr lang="en-US" i="1" dirty="0" smtClean="0"/>
                        <a:t> </a:t>
                      </a:r>
                      <a:r>
                        <a:rPr lang="en-US" i="1" dirty="0" err="1" smtClean="0"/>
                        <a:t>tridentata</a:t>
                      </a:r>
                      <a:r>
                        <a:rPr lang="en-US" i="1" dirty="0" smtClean="0"/>
                        <a:t>, </a:t>
                      </a:r>
                      <a:r>
                        <a:rPr lang="en-US" i="1" dirty="0" err="1" smtClean="0"/>
                        <a:t>Petromyzon</a:t>
                      </a:r>
                      <a:r>
                        <a:rPr lang="en-US" i="1" baseline="0" dirty="0" smtClean="0"/>
                        <a:t> </a:t>
                      </a:r>
                      <a:r>
                        <a:rPr lang="en-US" i="1" baseline="0" dirty="0" err="1" smtClean="0"/>
                        <a:t>marinus</a:t>
                      </a:r>
                      <a:endParaRPr lang="en-US" i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05"/>
          <a:stretch/>
        </p:blipFill>
        <p:spPr bwMode="auto">
          <a:xfrm>
            <a:off x="2274962" y="5081301"/>
            <a:ext cx="2532881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081301"/>
            <a:ext cx="2304256" cy="176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0" t="32277" r="61980" b="33881"/>
          <a:stretch/>
        </p:blipFill>
        <p:spPr bwMode="auto">
          <a:xfrm rot="5400000">
            <a:off x="6694494" y="3345144"/>
            <a:ext cx="942505" cy="403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0" t="3277" r="61980" b="65302"/>
          <a:stretch/>
        </p:blipFill>
        <p:spPr bwMode="auto">
          <a:xfrm rot="5400000">
            <a:off x="6657089" y="4325054"/>
            <a:ext cx="101439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03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E:\gambar\Logo\10. UNI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103" y="-24"/>
            <a:ext cx="1007545" cy="912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491880" y="2780928"/>
            <a:ext cx="5447928" cy="682625"/>
          </a:xfrm>
        </p:spPr>
        <p:txBody>
          <a:bodyPr/>
          <a:lstStyle/>
          <a:p>
            <a:pPr algn="ctr"/>
            <a:r>
              <a:rPr lang="en-US" sz="4800" dirty="0" smtClean="0"/>
              <a:t>SISTEM RESPIRASI</a:t>
            </a:r>
            <a:endParaRPr lang="id-ID" sz="4800" dirty="0"/>
          </a:p>
        </p:txBody>
      </p:sp>
    </p:spTree>
    <p:extLst>
      <p:ext uri="{BB962C8B-B14F-4D97-AF65-F5344CB8AC3E}">
        <p14:creationId xmlns:p14="http://schemas.microsoft.com/office/powerpoint/2010/main" val="56005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1437530"/>
            <a:ext cx="8534400" cy="53038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000" b="1" dirty="0" err="1" smtClean="0"/>
              <a:t>Ventilasi</a:t>
            </a:r>
            <a:r>
              <a:rPr lang="en-US" altLang="en-US" sz="3000" b="1" dirty="0" smtClean="0"/>
              <a:t> </a:t>
            </a:r>
            <a:r>
              <a:rPr lang="en-US" altLang="en-US" sz="3000" dirty="0" err="1" smtClean="0"/>
              <a:t>menggerakkan</a:t>
            </a:r>
            <a:r>
              <a:rPr lang="en-US" altLang="en-US" sz="3000" dirty="0" smtClean="0"/>
              <a:t> media </a:t>
            </a:r>
            <a:r>
              <a:rPr lang="en-US" altLang="en-US" sz="3000" dirty="0" err="1" smtClean="0"/>
              <a:t>respirasi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melintasi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permukaan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respirasi</a:t>
            </a:r>
            <a:endParaRPr lang="en-US" altLang="en-US" sz="30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3000" dirty="0" err="1" smtClean="0"/>
              <a:t>Hewan-hewan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akuatik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bergerak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melintasi</a:t>
            </a:r>
            <a:r>
              <a:rPr lang="en-US" altLang="en-US" sz="3000" dirty="0" smtClean="0"/>
              <a:t> air </a:t>
            </a:r>
            <a:r>
              <a:rPr lang="en-US" altLang="en-US" sz="3000" dirty="0" err="1" smtClean="0"/>
              <a:t>atau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menggerakkan</a:t>
            </a:r>
            <a:r>
              <a:rPr lang="en-US" altLang="en-US" sz="3000" dirty="0" smtClean="0"/>
              <a:t> air </a:t>
            </a:r>
            <a:r>
              <a:rPr lang="en-US" altLang="en-US" sz="3000" dirty="0" err="1" smtClean="0"/>
              <a:t>melintasi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insangnya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untuk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ventilasi</a:t>
            </a:r>
            <a:endParaRPr lang="en-US" alt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38850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5"/>
          <p:cNvSpPr>
            <a:spLocks noChangeArrowheads="1"/>
          </p:cNvSpPr>
          <p:nvPr/>
        </p:nvSpPr>
        <p:spPr bwMode="auto">
          <a:xfrm>
            <a:off x="152400" y="548680"/>
            <a:ext cx="51339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 b="1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pPr eaLnBrk="1" hangingPunct="1"/>
            <a:r>
              <a:rPr kumimoji="0" lang="id-ID" altLang="en-US" sz="1200" b="0" dirty="0"/>
              <a:t>Peraga </a:t>
            </a:r>
            <a:r>
              <a:rPr kumimoji="0" lang="en-US" altLang="en-US" sz="1200" b="0" dirty="0"/>
              <a:t>42</a:t>
            </a:r>
            <a:r>
              <a:rPr kumimoji="0" lang="id-ID" altLang="en-US" sz="1200" b="0" dirty="0"/>
              <a:t>.</a:t>
            </a:r>
            <a:r>
              <a:rPr kumimoji="0" lang="en-US" altLang="en-US" sz="1200" b="0" dirty="0"/>
              <a:t>22</a:t>
            </a:r>
            <a:r>
              <a:rPr kumimoji="0" lang="id-ID" altLang="en-US" sz="1200" b="0" dirty="0"/>
              <a:t>  Struktur dan fungsi insang </a:t>
            </a:r>
            <a:r>
              <a:rPr kumimoji="0" lang="id-ID" altLang="en-US" sz="1200" b="0" dirty="0" smtClean="0"/>
              <a:t>ikan</a:t>
            </a:r>
            <a:r>
              <a:rPr kumimoji="0" lang="en-US" altLang="en-US" sz="1200" b="0" dirty="0" smtClean="0"/>
              <a:t> (Campbell, 2010)</a:t>
            </a:r>
            <a:endParaRPr kumimoji="0" lang="en-US" altLang="en-US" sz="1200" b="0" dirty="0"/>
          </a:p>
        </p:txBody>
      </p:sp>
      <p:grpSp>
        <p:nvGrpSpPr>
          <p:cNvPr id="97283" name="Group 43"/>
          <p:cNvGrpSpPr>
            <a:grpSpLocks/>
          </p:cNvGrpSpPr>
          <p:nvPr/>
        </p:nvGrpSpPr>
        <p:grpSpPr bwMode="auto">
          <a:xfrm>
            <a:off x="279400" y="954088"/>
            <a:ext cx="8655050" cy="4832350"/>
            <a:chOff x="279855" y="954088"/>
            <a:chExt cx="8654595" cy="4832366"/>
          </a:xfrm>
        </p:grpSpPr>
        <p:pic>
          <p:nvPicPr>
            <p:cNvPr id="97284" name="Picture 4" descr="42_22FishGills-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22"/>
            <a:stretch>
              <a:fillRect/>
            </a:stretch>
          </p:blipFill>
          <p:spPr bwMode="auto">
            <a:xfrm>
              <a:off x="300038" y="954088"/>
              <a:ext cx="8542337" cy="4832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285" name="Text Box 6"/>
            <p:cNvSpPr txBox="1">
              <a:spLocks noChangeArrowheads="1"/>
            </p:cNvSpPr>
            <p:nvPr/>
          </p:nvSpPr>
          <p:spPr bwMode="auto">
            <a:xfrm>
              <a:off x="279855" y="1000108"/>
              <a:ext cx="1114425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Anatomi insang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286" name="Text Box 7"/>
            <p:cNvSpPr txBox="1">
              <a:spLocks noChangeArrowheads="1"/>
            </p:cNvSpPr>
            <p:nvPr/>
          </p:nvSpPr>
          <p:spPr bwMode="auto">
            <a:xfrm>
              <a:off x="325211" y="1499512"/>
              <a:ext cx="41592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Lengkung</a:t>
              </a:r>
            </a:p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insang</a:t>
              </a:r>
              <a:endParaRPr kumimoji="0" lang="en-US" altLang="en-US" sz="1000"/>
            </a:p>
          </p:txBody>
        </p:sp>
        <p:sp>
          <p:nvSpPr>
            <p:cNvPr id="97287" name="Line 8"/>
            <p:cNvSpPr>
              <a:spLocks noChangeShapeType="1"/>
            </p:cNvSpPr>
            <p:nvPr/>
          </p:nvSpPr>
          <p:spPr bwMode="auto">
            <a:xfrm>
              <a:off x="571500" y="1803400"/>
              <a:ext cx="1041400" cy="3429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88" name="Text Box 9"/>
            <p:cNvSpPr txBox="1">
              <a:spLocks noChangeArrowheads="1"/>
            </p:cNvSpPr>
            <p:nvPr/>
          </p:nvSpPr>
          <p:spPr bwMode="auto">
            <a:xfrm>
              <a:off x="346075" y="3003550"/>
              <a:ext cx="41592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Aliran air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289" name="Line 10"/>
            <p:cNvSpPr>
              <a:spLocks noChangeShapeType="1"/>
            </p:cNvSpPr>
            <p:nvPr/>
          </p:nvSpPr>
          <p:spPr bwMode="auto">
            <a:xfrm>
              <a:off x="495300" y="2673350"/>
              <a:ext cx="0" cy="2857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0" name="Text Box 11"/>
            <p:cNvSpPr txBox="1">
              <a:spLocks noChangeArrowheads="1"/>
            </p:cNvSpPr>
            <p:nvPr/>
          </p:nvSpPr>
          <p:spPr bwMode="auto">
            <a:xfrm>
              <a:off x="1514475" y="3180442"/>
              <a:ext cx="72072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Pperkulum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291" name="Line 12"/>
            <p:cNvSpPr>
              <a:spLocks noChangeShapeType="1"/>
            </p:cNvSpPr>
            <p:nvPr/>
          </p:nvSpPr>
          <p:spPr bwMode="auto">
            <a:xfrm>
              <a:off x="1689100" y="2863850"/>
              <a:ext cx="177800" cy="2857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2" name="Text Box 13"/>
            <p:cNvSpPr txBox="1">
              <a:spLocks noChangeArrowheads="1"/>
            </p:cNvSpPr>
            <p:nvPr/>
          </p:nvSpPr>
          <p:spPr bwMode="auto">
            <a:xfrm>
              <a:off x="3451225" y="2221592"/>
              <a:ext cx="41592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Lengkung</a:t>
              </a:r>
            </a:p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insang</a:t>
              </a:r>
              <a:endParaRPr kumimoji="0" lang="en-US" altLang="en-US" sz="1000"/>
            </a:p>
          </p:txBody>
        </p:sp>
        <p:sp>
          <p:nvSpPr>
            <p:cNvPr id="97293" name="Line 14"/>
            <p:cNvSpPr>
              <a:spLocks noChangeShapeType="1"/>
            </p:cNvSpPr>
            <p:nvPr/>
          </p:nvSpPr>
          <p:spPr bwMode="auto">
            <a:xfrm>
              <a:off x="3562350" y="2463800"/>
              <a:ext cx="0" cy="2857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4" name="Text Box 15"/>
            <p:cNvSpPr txBox="1">
              <a:spLocks noChangeArrowheads="1"/>
            </p:cNvSpPr>
            <p:nvPr/>
          </p:nvSpPr>
          <p:spPr bwMode="auto">
            <a:xfrm>
              <a:off x="4547051" y="2241550"/>
              <a:ext cx="84137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Organisasi filamen </a:t>
              </a:r>
            </a:p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insang</a:t>
              </a:r>
              <a:endParaRPr kumimoji="0" lang="en-US" altLang="en-US" sz="1000"/>
            </a:p>
          </p:txBody>
        </p:sp>
        <p:sp>
          <p:nvSpPr>
            <p:cNvPr id="97295" name="Text Box 16"/>
            <p:cNvSpPr txBox="1">
              <a:spLocks noChangeArrowheads="1"/>
            </p:cNvSpPr>
            <p:nvPr/>
          </p:nvSpPr>
          <p:spPr bwMode="auto">
            <a:xfrm>
              <a:off x="4403725" y="2654300"/>
              <a:ext cx="84137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Pembuluh </a:t>
              </a:r>
            </a:p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darah</a:t>
              </a:r>
              <a:endParaRPr kumimoji="0" lang="en-US" altLang="en-US" sz="1000"/>
            </a:p>
          </p:txBody>
        </p:sp>
        <p:sp>
          <p:nvSpPr>
            <p:cNvPr id="97296" name="Line 17"/>
            <p:cNvSpPr>
              <a:spLocks noChangeShapeType="1"/>
            </p:cNvSpPr>
            <p:nvPr/>
          </p:nvSpPr>
          <p:spPr bwMode="auto">
            <a:xfrm>
              <a:off x="3695700" y="2622550"/>
              <a:ext cx="685800" cy="889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7" name="Line 18"/>
            <p:cNvSpPr>
              <a:spLocks noChangeShapeType="1"/>
            </p:cNvSpPr>
            <p:nvPr/>
          </p:nvSpPr>
          <p:spPr bwMode="auto">
            <a:xfrm flipV="1">
              <a:off x="3771900" y="2711450"/>
              <a:ext cx="609600" cy="635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8" name="Text Box 19"/>
            <p:cNvSpPr txBox="1">
              <a:spLocks noChangeArrowheads="1"/>
            </p:cNvSpPr>
            <p:nvPr/>
          </p:nvSpPr>
          <p:spPr bwMode="auto">
            <a:xfrm>
              <a:off x="5357133" y="1159330"/>
              <a:ext cx="1235075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Darah miskin oksigen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299" name="Text Box 20"/>
            <p:cNvSpPr txBox="1">
              <a:spLocks noChangeArrowheads="1"/>
            </p:cNvSpPr>
            <p:nvPr/>
          </p:nvSpPr>
          <p:spPr bwMode="auto">
            <a:xfrm>
              <a:off x="5286375" y="1549400"/>
              <a:ext cx="1235075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Darah kaya oksigen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300" name="Text Box 21"/>
            <p:cNvSpPr txBox="1">
              <a:spLocks noChangeArrowheads="1"/>
            </p:cNvSpPr>
            <p:nvPr/>
          </p:nvSpPr>
          <p:spPr bwMode="auto">
            <a:xfrm>
              <a:off x="7947025" y="996950"/>
              <a:ext cx="835025" cy="45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Aliran cairan </a:t>
              </a:r>
            </a:p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melalui filamen</a:t>
              </a:r>
            </a:p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insang</a:t>
              </a:r>
              <a:endParaRPr kumimoji="0" lang="en-US" altLang="en-US" sz="1000"/>
            </a:p>
          </p:txBody>
        </p:sp>
        <p:sp>
          <p:nvSpPr>
            <p:cNvPr id="97301" name="Text Box 22"/>
            <p:cNvSpPr txBox="1">
              <a:spLocks noChangeArrowheads="1"/>
            </p:cNvSpPr>
            <p:nvPr/>
          </p:nvSpPr>
          <p:spPr bwMode="auto">
            <a:xfrm>
              <a:off x="8321675" y="1924050"/>
              <a:ext cx="56197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Lamela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302" name="Line 23"/>
            <p:cNvSpPr>
              <a:spLocks noChangeShapeType="1"/>
            </p:cNvSpPr>
            <p:nvPr/>
          </p:nvSpPr>
          <p:spPr bwMode="auto">
            <a:xfrm flipH="1">
              <a:off x="8128000" y="2063750"/>
              <a:ext cx="247650" cy="4508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3" name="Text Box 24"/>
            <p:cNvSpPr txBox="1">
              <a:spLocks noChangeArrowheads="1"/>
            </p:cNvSpPr>
            <p:nvPr/>
          </p:nvSpPr>
          <p:spPr bwMode="auto">
            <a:xfrm>
              <a:off x="7546975" y="3651250"/>
              <a:ext cx="1387475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Aliran darah melalui</a:t>
              </a:r>
            </a:p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kapiler dalam lamela</a:t>
              </a:r>
              <a:endParaRPr kumimoji="0" lang="en-US" altLang="en-US" sz="1000"/>
            </a:p>
          </p:txBody>
        </p:sp>
        <p:sp>
          <p:nvSpPr>
            <p:cNvPr id="97304" name="Text Box 25"/>
            <p:cNvSpPr txBox="1">
              <a:spLocks noChangeArrowheads="1"/>
            </p:cNvSpPr>
            <p:nvPr/>
          </p:nvSpPr>
          <p:spPr bwMode="auto">
            <a:xfrm>
              <a:off x="6556375" y="3403600"/>
              <a:ext cx="6889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Aliran air</a:t>
              </a:r>
            </a:p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di antara</a:t>
              </a:r>
            </a:p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lamela</a:t>
              </a:r>
              <a:endParaRPr kumimoji="0" lang="en-US" altLang="en-US" sz="1000"/>
            </a:p>
          </p:txBody>
        </p:sp>
        <p:sp>
          <p:nvSpPr>
            <p:cNvPr id="97305" name="Line 26"/>
            <p:cNvSpPr>
              <a:spLocks noChangeShapeType="1"/>
            </p:cNvSpPr>
            <p:nvPr/>
          </p:nvSpPr>
          <p:spPr bwMode="auto">
            <a:xfrm>
              <a:off x="8108950" y="3054350"/>
              <a:ext cx="0" cy="584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6" name="Line 27"/>
            <p:cNvSpPr>
              <a:spLocks noChangeShapeType="1"/>
            </p:cNvSpPr>
            <p:nvPr/>
          </p:nvSpPr>
          <p:spPr bwMode="auto">
            <a:xfrm flipH="1">
              <a:off x="6858000" y="3124200"/>
              <a:ext cx="44450" cy="2476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07" name="Text Box 28"/>
            <p:cNvSpPr txBox="1">
              <a:spLocks noChangeArrowheads="1"/>
            </p:cNvSpPr>
            <p:nvPr/>
          </p:nvSpPr>
          <p:spPr bwMode="auto">
            <a:xfrm>
              <a:off x="6657975" y="4292600"/>
              <a:ext cx="162877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Pertukaran lawan-arus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308" name="Text Box 29"/>
            <p:cNvSpPr txBox="1">
              <a:spLocks noChangeArrowheads="1"/>
            </p:cNvSpPr>
            <p:nvPr/>
          </p:nvSpPr>
          <p:spPr bwMode="auto">
            <a:xfrm>
              <a:off x="6797675" y="4572000"/>
              <a:ext cx="1393825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en-US" altLang="en-US" sz="1000"/>
                <a:t>P</a:t>
              </a:r>
              <a:r>
                <a:rPr kumimoji="0" lang="en-US" altLang="en-US" sz="1000" baseline="-25000"/>
                <a:t>O</a:t>
              </a:r>
              <a:r>
                <a:rPr kumimoji="0" lang="en-US" altLang="en-US" sz="1000" baseline="-51000"/>
                <a:t>2</a:t>
              </a:r>
              <a:r>
                <a:rPr kumimoji="0" lang="en-US" altLang="en-US" sz="1000"/>
                <a:t> (mm Hg) </a:t>
              </a:r>
              <a:r>
                <a:rPr kumimoji="0" lang="id-ID" altLang="en-US" sz="1000"/>
                <a:t>dalam air</a:t>
              </a:r>
              <a:endParaRPr kumimoji="0" lang="en-US" altLang="en-US" sz="1000"/>
            </a:p>
          </p:txBody>
        </p:sp>
        <p:sp>
          <p:nvSpPr>
            <p:cNvPr id="97309" name="Text Box 30"/>
            <p:cNvSpPr txBox="1">
              <a:spLocks noChangeArrowheads="1"/>
            </p:cNvSpPr>
            <p:nvPr/>
          </p:nvSpPr>
          <p:spPr bwMode="auto">
            <a:xfrm>
              <a:off x="6675213" y="5565320"/>
              <a:ext cx="1393825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en-US" altLang="en-US" sz="1000"/>
                <a:t>P</a:t>
              </a:r>
              <a:r>
                <a:rPr kumimoji="0" lang="en-US" altLang="en-US" sz="1000" baseline="-25000"/>
                <a:t>O</a:t>
              </a:r>
              <a:r>
                <a:rPr kumimoji="0" lang="en-US" altLang="en-US" sz="1000" baseline="-51000"/>
                <a:t>2</a:t>
              </a:r>
              <a:r>
                <a:rPr kumimoji="0" lang="en-US" altLang="en-US" sz="1000"/>
                <a:t> (mm Hg) </a:t>
              </a:r>
              <a:r>
                <a:rPr kumimoji="0" lang="id-ID" altLang="en-US" sz="1000"/>
                <a:t>dalam darah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310" name="Text Box 31"/>
            <p:cNvSpPr txBox="1">
              <a:spLocks noChangeArrowheads="1"/>
            </p:cNvSpPr>
            <p:nvPr/>
          </p:nvSpPr>
          <p:spPr bwMode="auto">
            <a:xfrm>
              <a:off x="5431521" y="5126264"/>
              <a:ext cx="708025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Difusi neto</a:t>
              </a:r>
            </a:p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O</a:t>
              </a:r>
              <a:r>
                <a:rPr kumimoji="0" lang="id-ID" altLang="en-US" sz="1000" baseline="-25000"/>
                <a:t>2</a:t>
              </a:r>
              <a:r>
                <a:rPr kumimoji="0" lang="id-ID" altLang="en-US" sz="1000"/>
                <a:t> dari air</a:t>
              </a:r>
            </a:p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ke darah</a:t>
              </a:r>
              <a:endParaRPr kumimoji="0" lang="en-US" altLang="en-US" sz="1000"/>
            </a:p>
          </p:txBody>
        </p:sp>
        <p:sp>
          <p:nvSpPr>
            <p:cNvPr id="97311" name="Line 32"/>
            <p:cNvSpPr>
              <a:spLocks noChangeShapeType="1"/>
            </p:cNvSpPr>
            <p:nvPr/>
          </p:nvSpPr>
          <p:spPr bwMode="auto">
            <a:xfrm flipV="1">
              <a:off x="6197600" y="5029200"/>
              <a:ext cx="806450" cy="1460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12" name="Text Box 33"/>
            <p:cNvSpPr txBox="1">
              <a:spLocks noChangeArrowheads="1"/>
            </p:cNvSpPr>
            <p:nvPr/>
          </p:nvSpPr>
          <p:spPr bwMode="auto">
            <a:xfrm>
              <a:off x="6880225" y="4806950"/>
              <a:ext cx="269875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en-US" altLang="en-US" sz="1000">
                  <a:solidFill>
                    <a:schemeClr val="bg1"/>
                  </a:solidFill>
                </a:rPr>
                <a:t>150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313" name="Text Box 34"/>
            <p:cNvSpPr txBox="1">
              <a:spLocks noChangeArrowheads="1"/>
            </p:cNvSpPr>
            <p:nvPr/>
          </p:nvSpPr>
          <p:spPr bwMode="auto">
            <a:xfrm>
              <a:off x="7140575" y="4806950"/>
              <a:ext cx="269875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en-US" altLang="en-US" sz="1000">
                  <a:solidFill>
                    <a:schemeClr val="bg1"/>
                  </a:solidFill>
                </a:rPr>
                <a:t>120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314" name="Text Box 35"/>
            <p:cNvSpPr txBox="1">
              <a:spLocks noChangeArrowheads="1"/>
            </p:cNvSpPr>
            <p:nvPr/>
          </p:nvSpPr>
          <p:spPr bwMode="auto">
            <a:xfrm>
              <a:off x="7439025" y="4806950"/>
              <a:ext cx="180975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en-US" altLang="en-US" sz="1000">
                  <a:solidFill>
                    <a:schemeClr val="bg1"/>
                  </a:solidFill>
                </a:rPr>
                <a:t>90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315" name="Text Box 36"/>
            <p:cNvSpPr txBox="1">
              <a:spLocks noChangeArrowheads="1"/>
            </p:cNvSpPr>
            <p:nvPr/>
          </p:nvSpPr>
          <p:spPr bwMode="auto">
            <a:xfrm>
              <a:off x="7699375" y="4806950"/>
              <a:ext cx="180975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en-US" altLang="en-US" sz="1000">
                  <a:solidFill>
                    <a:schemeClr val="bg1"/>
                  </a:solidFill>
                </a:rPr>
                <a:t>60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316" name="Text Box 37"/>
            <p:cNvSpPr txBox="1">
              <a:spLocks noChangeArrowheads="1"/>
            </p:cNvSpPr>
            <p:nvPr/>
          </p:nvSpPr>
          <p:spPr bwMode="auto">
            <a:xfrm>
              <a:off x="7959725" y="4806950"/>
              <a:ext cx="187325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en-US" altLang="en-US" sz="1000">
                  <a:solidFill>
                    <a:schemeClr val="bg1"/>
                  </a:solidFill>
                </a:rPr>
                <a:t>30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317" name="Text Box 38"/>
            <p:cNvSpPr txBox="1">
              <a:spLocks noChangeArrowheads="1"/>
            </p:cNvSpPr>
            <p:nvPr/>
          </p:nvSpPr>
          <p:spPr bwMode="auto">
            <a:xfrm>
              <a:off x="7153275" y="5227638"/>
              <a:ext cx="269875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en-US" altLang="en-US" sz="1000">
                  <a:solidFill>
                    <a:schemeClr val="bg1"/>
                  </a:solidFill>
                </a:rPr>
                <a:t>110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318" name="Text Box 39"/>
            <p:cNvSpPr txBox="1">
              <a:spLocks noChangeArrowheads="1"/>
            </p:cNvSpPr>
            <p:nvPr/>
          </p:nvSpPr>
          <p:spPr bwMode="auto">
            <a:xfrm>
              <a:off x="7439025" y="5227638"/>
              <a:ext cx="14922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en-US" altLang="en-US" sz="1000">
                  <a:solidFill>
                    <a:schemeClr val="bg1"/>
                  </a:solidFill>
                </a:rPr>
                <a:t>80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319" name="Text Box 40"/>
            <p:cNvSpPr txBox="1">
              <a:spLocks noChangeArrowheads="1"/>
            </p:cNvSpPr>
            <p:nvPr/>
          </p:nvSpPr>
          <p:spPr bwMode="auto">
            <a:xfrm>
              <a:off x="7959725" y="5227638"/>
              <a:ext cx="14922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en-US" altLang="en-US" sz="1000">
                  <a:solidFill>
                    <a:schemeClr val="bg1"/>
                  </a:solidFill>
                </a:rPr>
                <a:t>20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320" name="Text Box 41"/>
            <p:cNvSpPr txBox="1">
              <a:spLocks noChangeArrowheads="1"/>
            </p:cNvSpPr>
            <p:nvPr/>
          </p:nvSpPr>
          <p:spPr bwMode="auto">
            <a:xfrm>
              <a:off x="3286116" y="5086350"/>
              <a:ext cx="866775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id-ID" altLang="en-US" sz="1000"/>
                <a:t>Filamen insang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321" name="Line 42"/>
            <p:cNvSpPr>
              <a:spLocks noChangeShapeType="1"/>
            </p:cNvSpPr>
            <p:nvPr/>
          </p:nvSpPr>
          <p:spPr bwMode="auto">
            <a:xfrm flipH="1">
              <a:off x="4248150" y="4953000"/>
              <a:ext cx="323850" cy="1841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22" name="Line 43"/>
            <p:cNvSpPr>
              <a:spLocks noChangeShapeType="1"/>
            </p:cNvSpPr>
            <p:nvPr/>
          </p:nvSpPr>
          <p:spPr bwMode="auto">
            <a:xfrm flipH="1">
              <a:off x="4248150" y="5137150"/>
              <a:ext cx="29845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23" name="Text Box 44"/>
            <p:cNvSpPr txBox="1">
              <a:spLocks noChangeArrowheads="1"/>
            </p:cNvSpPr>
            <p:nvPr/>
          </p:nvSpPr>
          <p:spPr bwMode="auto">
            <a:xfrm>
              <a:off x="7693025" y="5227638"/>
              <a:ext cx="149225" cy="13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en-US" altLang="en-US" sz="1000">
                  <a:solidFill>
                    <a:schemeClr val="bg1"/>
                  </a:solidFill>
                </a:rPr>
                <a:t>50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  <p:sp>
          <p:nvSpPr>
            <p:cNvPr id="97324" name="Text Box 45"/>
            <p:cNvSpPr txBox="1">
              <a:spLocks noChangeArrowheads="1"/>
            </p:cNvSpPr>
            <p:nvPr/>
          </p:nvSpPr>
          <p:spPr bwMode="auto">
            <a:xfrm>
              <a:off x="6880225" y="5230813"/>
              <a:ext cx="269875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marL="457200" indent="-4572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 b="1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80000"/>
                </a:lnSpc>
                <a:buFont typeface="Arial" charset="0"/>
                <a:buNone/>
              </a:pPr>
              <a:r>
                <a:rPr kumimoji="0" lang="en-US" altLang="en-US" sz="1000">
                  <a:solidFill>
                    <a:schemeClr val="bg1"/>
                  </a:solidFill>
                </a:rPr>
                <a:t>140</a:t>
              </a:r>
              <a:endParaRPr kumimoji="0" lang="en-US" altLang="en-US" sz="1000">
                <a:solidFill>
                  <a:srgbClr val="563A84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79400" y="4471894"/>
            <a:ext cx="2780432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1400" dirty="0" err="1"/>
              <a:t>Insang</a:t>
            </a:r>
            <a:r>
              <a:rPr lang="en-US" altLang="en-US" sz="1400" dirty="0"/>
              <a:t> </a:t>
            </a:r>
            <a:r>
              <a:rPr lang="en-US" altLang="en-US" sz="1400" dirty="0" err="1"/>
              <a:t>ikan</a:t>
            </a:r>
            <a:r>
              <a:rPr lang="en-US" altLang="en-US" sz="1400" dirty="0"/>
              <a:t> </a:t>
            </a:r>
            <a:r>
              <a:rPr lang="en-US" altLang="en-US" sz="1400" dirty="0" err="1"/>
              <a:t>menggunakan</a:t>
            </a:r>
            <a:r>
              <a:rPr lang="en-US" altLang="en-US" sz="1400" dirty="0"/>
              <a:t> </a:t>
            </a:r>
            <a:r>
              <a:rPr lang="en-US" altLang="en-US" sz="1400" dirty="0" err="1"/>
              <a:t>sistem</a:t>
            </a:r>
            <a:r>
              <a:rPr lang="en-US" altLang="en-US" sz="1400" dirty="0"/>
              <a:t> </a:t>
            </a:r>
            <a:r>
              <a:rPr lang="en-US" altLang="en-US" sz="1400" b="1" dirty="0" err="1"/>
              <a:t>pertukaran</a:t>
            </a:r>
            <a:r>
              <a:rPr lang="en-US" altLang="en-US" sz="1400" b="1" dirty="0"/>
              <a:t> </a:t>
            </a:r>
            <a:r>
              <a:rPr lang="en-US" altLang="en-US" sz="1400" b="1" dirty="0" err="1"/>
              <a:t>lawan-arus</a:t>
            </a:r>
            <a:r>
              <a:rPr lang="en-US" altLang="en-US" sz="1400" b="1" dirty="0"/>
              <a:t> (</a:t>
            </a:r>
            <a:r>
              <a:rPr lang="en-US" altLang="en-US" sz="1400" b="1" i="1" dirty="0"/>
              <a:t>countercurrent exchange</a:t>
            </a:r>
            <a:r>
              <a:rPr lang="en-US" altLang="en-US" sz="1400" b="1" dirty="0"/>
              <a:t>)</a:t>
            </a:r>
            <a:r>
              <a:rPr lang="en-US" altLang="en-US" sz="1400" dirty="0"/>
              <a:t>, di </a:t>
            </a:r>
            <a:r>
              <a:rPr lang="en-US" altLang="en-US" sz="1400" dirty="0" err="1"/>
              <a:t>mana</a:t>
            </a:r>
            <a:r>
              <a:rPr lang="en-US" altLang="en-US" sz="1400" dirty="0"/>
              <a:t> </a:t>
            </a:r>
            <a:r>
              <a:rPr lang="en-US" altLang="en-US" sz="1400" dirty="0" err="1"/>
              <a:t>darah</a:t>
            </a:r>
            <a:r>
              <a:rPr lang="en-US" altLang="en-US" sz="1400" dirty="0"/>
              <a:t> </a:t>
            </a:r>
            <a:r>
              <a:rPr lang="en-US" altLang="en-US" sz="1400" dirty="0" err="1"/>
              <a:t>mengalir</a:t>
            </a:r>
            <a:r>
              <a:rPr lang="en-US" altLang="en-US" sz="1400" dirty="0"/>
              <a:t> </a:t>
            </a:r>
            <a:r>
              <a:rPr lang="en-US" altLang="en-US" sz="1400" dirty="0" err="1"/>
              <a:t>ke</a:t>
            </a:r>
            <a:r>
              <a:rPr lang="en-US" altLang="en-US" sz="1400" dirty="0"/>
              <a:t> </a:t>
            </a:r>
            <a:r>
              <a:rPr lang="en-US" altLang="en-US" sz="1400" dirty="0" err="1"/>
              <a:t>arah</a:t>
            </a:r>
            <a:r>
              <a:rPr lang="en-US" altLang="en-US" sz="1400" dirty="0"/>
              <a:t> yang </a:t>
            </a:r>
            <a:r>
              <a:rPr lang="en-US" altLang="en-US" sz="1400" dirty="0" err="1"/>
              <a:t>berlawanan</a:t>
            </a:r>
            <a:r>
              <a:rPr lang="en-US" altLang="en-US" sz="1400" dirty="0"/>
              <a:t> </a:t>
            </a:r>
            <a:r>
              <a:rPr lang="en-US" altLang="en-US" sz="1400" dirty="0" err="1"/>
              <a:t>dengan</a:t>
            </a:r>
            <a:r>
              <a:rPr lang="en-US" altLang="en-US" sz="1400" dirty="0"/>
              <a:t> air yang </a:t>
            </a:r>
            <a:r>
              <a:rPr lang="en-US" altLang="en-US" sz="1400" dirty="0" err="1"/>
              <a:t>melewati</a:t>
            </a:r>
            <a:r>
              <a:rPr lang="en-US" altLang="en-US" sz="1400" dirty="0"/>
              <a:t> </a:t>
            </a:r>
            <a:r>
              <a:rPr lang="en-US" altLang="en-US" sz="1400" dirty="0" err="1"/>
              <a:t>insang</a:t>
            </a:r>
            <a:r>
              <a:rPr lang="en-US" altLang="en-US" sz="1400" dirty="0"/>
              <a:t>; </a:t>
            </a:r>
            <a:r>
              <a:rPr lang="en-US" altLang="en-US" sz="1400" dirty="0" err="1"/>
              <a:t>darah</a:t>
            </a:r>
            <a:r>
              <a:rPr lang="en-US" altLang="en-US" sz="1400" dirty="0"/>
              <a:t> </a:t>
            </a:r>
            <a:r>
              <a:rPr lang="en-US" altLang="en-US" sz="1400" dirty="0" err="1"/>
              <a:t>mengandung</a:t>
            </a:r>
            <a:r>
              <a:rPr lang="en-US" altLang="en-US" sz="1400" dirty="0"/>
              <a:t> </a:t>
            </a:r>
            <a:r>
              <a:rPr lang="en-US" altLang="en-US" sz="1400" dirty="0" err="1"/>
              <a:t>lebih</a:t>
            </a:r>
            <a:r>
              <a:rPr lang="en-US" altLang="en-US" sz="1400" dirty="0"/>
              <a:t> </a:t>
            </a:r>
            <a:r>
              <a:rPr lang="en-US" altLang="en-US" sz="1400" dirty="0" err="1"/>
              <a:t>sedikit</a:t>
            </a:r>
            <a:r>
              <a:rPr lang="en-US" altLang="en-US" sz="1400" dirty="0"/>
              <a:t> </a:t>
            </a:r>
            <a:r>
              <a:rPr lang="en-US" altLang="en-US" sz="1400" dirty="0" err="1"/>
              <a:t>oksigen</a:t>
            </a:r>
            <a:r>
              <a:rPr lang="en-US" altLang="en-US" sz="1400" dirty="0"/>
              <a:t> </a:t>
            </a:r>
            <a:r>
              <a:rPr lang="en-US" altLang="en-US" sz="1400" dirty="0" err="1"/>
              <a:t>daripada</a:t>
            </a:r>
            <a:r>
              <a:rPr lang="en-US" altLang="en-US" sz="1400" dirty="0"/>
              <a:t> air yang </a:t>
            </a:r>
            <a:r>
              <a:rPr lang="en-US" altLang="en-US" sz="1400" dirty="0" err="1"/>
              <a:t>dijumpainya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1757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Hickman, 2006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1"/>
            <a:ext cx="9144000" cy="489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35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Hickman, 2006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" y="13016"/>
            <a:ext cx="4634622" cy="676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67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Ayie\Downloads\ikan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5760640" cy="478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E:\gambar\Logo\10. UNI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103" y="-24"/>
            <a:ext cx="1007545" cy="912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491880" y="2780928"/>
            <a:ext cx="5447928" cy="682625"/>
          </a:xfrm>
        </p:spPr>
        <p:txBody>
          <a:bodyPr/>
          <a:lstStyle/>
          <a:p>
            <a:pPr algn="ctr"/>
            <a:r>
              <a:rPr lang="en-US" sz="4800" dirty="0" smtClean="0"/>
              <a:t>SISTEM EKSKRESI</a:t>
            </a:r>
            <a:endParaRPr lang="id-ID" sz="4800" dirty="0"/>
          </a:p>
        </p:txBody>
      </p:sp>
    </p:spTree>
    <p:extLst>
      <p:ext uri="{BB962C8B-B14F-4D97-AF65-F5344CB8AC3E}">
        <p14:creationId xmlns:p14="http://schemas.microsoft.com/office/powerpoint/2010/main" val="286583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Hickman, 2006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" y="39612"/>
            <a:ext cx="8958379" cy="684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08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77490"/>
            <a:ext cx="8534400" cy="503238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Tantangan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Osmotik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263" y="1546200"/>
            <a:ext cx="8534400" cy="3683000"/>
          </a:xfrm>
        </p:spPr>
        <p:txBody>
          <a:bodyPr/>
          <a:lstStyle/>
          <a:p>
            <a:pPr eaLnBrk="1" hangingPunct="1"/>
            <a:r>
              <a:rPr lang="en-US" altLang="en-US" sz="3000" b="1" dirty="0" err="1" smtClean="0"/>
              <a:t>Osmokonformer</a:t>
            </a:r>
            <a:r>
              <a:rPr lang="en-US" altLang="en-US" sz="3000" dirty="0" smtClean="0"/>
              <a:t>, </a:t>
            </a:r>
            <a:r>
              <a:rPr lang="en-US" altLang="en-US" sz="3000" dirty="0" err="1" smtClean="0"/>
              <a:t>hanya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terdiri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atas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beberapa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hewan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laut</a:t>
            </a:r>
            <a:r>
              <a:rPr lang="en-US" altLang="en-US" sz="3000" dirty="0" smtClean="0"/>
              <a:t>, </a:t>
            </a:r>
            <a:r>
              <a:rPr lang="en-US" altLang="en-US" sz="3000" dirty="0" err="1" smtClean="0"/>
              <a:t>bersifat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isoosmotik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dengan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sekitarnya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dan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tidak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mengatur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osmolaritasnya</a:t>
            </a:r>
            <a:endParaRPr lang="en-US" altLang="en-US" sz="3000" dirty="0" smtClean="0"/>
          </a:p>
          <a:p>
            <a:pPr eaLnBrk="1" hangingPunct="1"/>
            <a:r>
              <a:rPr lang="en-US" altLang="en-US" sz="3000" b="1" dirty="0" err="1" smtClean="0"/>
              <a:t>Osmoregulator</a:t>
            </a:r>
            <a:r>
              <a:rPr lang="en-US" altLang="en-US" sz="3000" b="1" dirty="0" smtClean="0"/>
              <a:t> </a:t>
            </a:r>
            <a:r>
              <a:rPr lang="en-US" altLang="en-US" sz="3000" dirty="0" err="1" smtClean="0"/>
              <a:t>mengeluarkan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energi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untuk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mengontrol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pengambilan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dan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kehilangan</a:t>
            </a:r>
            <a:r>
              <a:rPr lang="en-US" altLang="en-US" sz="3000" dirty="0" smtClean="0"/>
              <a:t> air </a:t>
            </a:r>
            <a:r>
              <a:rPr lang="en-US" altLang="en-US" sz="3000" dirty="0" err="1" smtClean="0"/>
              <a:t>dalam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lingkungan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hiperosmotik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atau</a:t>
            </a:r>
            <a:r>
              <a:rPr lang="en-US" altLang="en-US" sz="3000" dirty="0" smtClean="0"/>
              <a:t>  </a:t>
            </a:r>
            <a:r>
              <a:rPr lang="en-US" altLang="en-US" sz="3000" dirty="0" err="1" smtClean="0"/>
              <a:t>hipoosmotik</a:t>
            </a:r>
            <a:endParaRPr lang="en-US" alt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1995331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850" y="1571352"/>
            <a:ext cx="8534400" cy="3225800"/>
          </a:xfrm>
        </p:spPr>
        <p:txBody>
          <a:bodyPr/>
          <a:lstStyle/>
          <a:p>
            <a:pPr eaLnBrk="1" hangingPunct="1"/>
            <a:r>
              <a:rPr lang="en-US" altLang="en-US" sz="3000" dirty="0" err="1" smtClean="0"/>
              <a:t>Sebagian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besar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hewan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merupakan</a:t>
            </a:r>
            <a:r>
              <a:rPr lang="en-US" altLang="en-US" sz="3000" dirty="0" smtClean="0"/>
              <a:t>  </a:t>
            </a:r>
            <a:r>
              <a:rPr lang="en-US" altLang="en-US" sz="3000" b="1" dirty="0" err="1" smtClean="0"/>
              <a:t>stenohalin</a:t>
            </a:r>
            <a:r>
              <a:rPr lang="en-US" altLang="en-US" sz="3000" dirty="0" smtClean="0"/>
              <a:t>; </a:t>
            </a:r>
            <a:r>
              <a:rPr lang="en-US" altLang="en-US" sz="3000" dirty="0" err="1" smtClean="0"/>
              <a:t>mereka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tidak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dapat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menoleransi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perubahan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besar-besaran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dalam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osmolaritas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eksternal</a:t>
            </a:r>
            <a:endParaRPr lang="en-US" altLang="en-US" sz="3000" dirty="0" smtClean="0"/>
          </a:p>
          <a:p>
            <a:pPr eaLnBrk="1" hangingPunct="1"/>
            <a:r>
              <a:rPr lang="en-US" altLang="en-US" sz="3000" dirty="0" err="1" smtClean="0"/>
              <a:t>Hewan</a:t>
            </a:r>
            <a:r>
              <a:rPr lang="en-US" altLang="en-US" sz="3000" dirty="0" smtClean="0"/>
              <a:t> </a:t>
            </a:r>
            <a:r>
              <a:rPr lang="en-US" altLang="en-US" sz="3000" b="1" dirty="0" err="1" smtClean="0"/>
              <a:t>eurihalin</a:t>
            </a:r>
            <a:r>
              <a:rPr lang="en-US" altLang="en-US" sz="3000" b="1" dirty="0" smtClean="0"/>
              <a:t> </a:t>
            </a:r>
            <a:r>
              <a:rPr lang="en-US" altLang="en-US" sz="3000" dirty="0" err="1" smtClean="0"/>
              <a:t>dapat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sintas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menghadapi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fluktuasi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osmolaritas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eksternal</a:t>
            </a:r>
            <a:r>
              <a:rPr lang="en-US" altLang="en-US" sz="3000" dirty="0" smtClean="0"/>
              <a:t> yang </a:t>
            </a:r>
            <a:r>
              <a:rPr lang="en-US" altLang="en-US" sz="3000" dirty="0" err="1" smtClean="0"/>
              <a:t>besar</a:t>
            </a:r>
            <a:endParaRPr lang="en-US" alt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3755707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FISHES / PISCES / IKAN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Gill breathing aquatic vertebrate with fins</a:t>
            </a:r>
          </a:p>
          <a:p>
            <a:r>
              <a:rPr lang="en-US" sz="2400" b="1" dirty="0" smtClean="0"/>
              <a:t>28.000 living species</a:t>
            </a:r>
          </a:p>
          <a:p>
            <a:r>
              <a:rPr lang="en-US" sz="2400" b="1" dirty="0" smtClean="0"/>
              <a:t>Seawater and freshwater</a:t>
            </a:r>
          </a:p>
          <a:p>
            <a:pPr marL="0" indent="0">
              <a:buNone/>
            </a:pPr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5902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44_03EuryhalineSalmon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"/>
          <a:stretch>
            <a:fillRect/>
          </a:stretch>
        </p:blipFill>
        <p:spPr bwMode="auto">
          <a:xfrm>
            <a:off x="609600" y="381000"/>
            <a:ext cx="7927975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152400" y="0"/>
            <a:ext cx="691991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pPr eaLnBrk="1" hangingPunct="1"/>
            <a:r>
              <a:rPr kumimoji="0" lang="id-ID" altLang="en-US" sz="1200">
                <a:solidFill>
                  <a:schemeClr val="tx2"/>
                </a:solidFill>
              </a:rPr>
              <a:t>Peraga </a:t>
            </a:r>
            <a:r>
              <a:rPr kumimoji="0" lang="en-US" altLang="en-US" sz="1200">
                <a:solidFill>
                  <a:schemeClr val="tx2"/>
                </a:solidFill>
              </a:rPr>
              <a:t>44</a:t>
            </a:r>
            <a:r>
              <a:rPr kumimoji="0" lang="id-ID" altLang="en-US" sz="1200">
                <a:solidFill>
                  <a:schemeClr val="tx2"/>
                </a:solidFill>
              </a:rPr>
              <a:t>.</a:t>
            </a:r>
            <a:r>
              <a:rPr kumimoji="0" lang="en-US" altLang="en-US" sz="1200">
                <a:solidFill>
                  <a:schemeClr val="tx2"/>
                </a:solidFill>
              </a:rPr>
              <a:t>3</a:t>
            </a:r>
            <a:r>
              <a:rPr kumimoji="0" lang="id-ID" altLang="en-US" sz="1200">
                <a:solidFill>
                  <a:schemeClr val="tx2"/>
                </a:solidFill>
              </a:rPr>
              <a:t>  Salem sockeye (</a:t>
            </a:r>
            <a:r>
              <a:rPr kumimoji="0" lang="id-ID" altLang="en-US" sz="1200" i="1">
                <a:solidFill>
                  <a:schemeClr val="tx2"/>
                </a:solidFill>
              </a:rPr>
              <a:t>Oncorhynchus nerka</a:t>
            </a:r>
            <a:r>
              <a:rPr kumimoji="0" lang="id-ID" altLang="en-US" sz="1200">
                <a:solidFill>
                  <a:schemeClr val="tx2"/>
                </a:solidFill>
              </a:rPr>
              <a:t>) osmoregulator eurihalin</a:t>
            </a:r>
            <a:endParaRPr kumimoji="0" lang="en-US" altLang="en-US" sz="1200">
              <a:solidFill>
                <a:schemeClr val="tx2"/>
              </a:solidFill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85800" y="5791200"/>
            <a:ext cx="822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Salem sockeye, suatu hewan eurihalin, dapat sintas menghadapi fluktuasi osmolaritas eksternal yang besar.</a:t>
            </a:r>
          </a:p>
        </p:txBody>
      </p:sp>
    </p:spTree>
    <p:extLst>
      <p:ext uri="{BB962C8B-B14F-4D97-AF65-F5344CB8AC3E}">
        <p14:creationId xmlns:p14="http://schemas.microsoft.com/office/powerpoint/2010/main" val="3499120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8425" y="477490"/>
            <a:ext cx="8534400" cy="503238"/>
          </a:xfrm>
        </p:spPr>
        <p:txBody>
          <a:bodyPr/>
          <a:lstStyle/>
          <a:p>
            <a:pPr eaLnBrk="1" hangingPunct="1"/>
            <a:r>
              <a:rPr lang="en-US" altLang="en-US" i="1" dirty="0" err="1" smtClean="0"/>
              <a:t>Hewan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Laut</a:t>
            </a:r>
            <a:endParaRPr lang="en-US" altLang="en-US" b="0" i="1" dirty="0" smtClean="0">
              <a:solidFill>
                <a:schemeClr val="tx1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263" y="1638126"/>
            <a:ext cx="8534400" cy="5175250"/>
          </a:xfrm>
        </p:spPr>
        <p:txBody>
          <a:bodyPr/>
          <a:lstStyle/>
          <a:p>
            <a:pPr eaLnBrk="1" hangingPunct="1"/>
            <a:r>
              <a:rPr lang="en-US" altLang="en-US" sz="2600" dirty="0" err="1" smtClean="0"/>
              <a:t>Sebagian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besar</a:t>
            </a:r>
            <a:r>
              <a:rPr lang="en-US" altLang="en-US" sz="2600" dirty="0" smtClean="0"/>
              <a:t> vertebrata </a:t>
            </a:r>
            <a:r>
              <a:rPr lang="en-US" altLang="en-US" sz="2600" dirty="0" err="1" smtClean="0"/>
              <a:t>laut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dan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beberapa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invertebrata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laut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merupakan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osmoregulator</a:t>
            </a:r>
            <a:endParaRPr lang="en-US" altLang="en-US" sz="2600" dirty="0" smtClean="0"/>
          </a:p>
          <a:p>
            <a:pPr eaLnBrk="1" hangingPunct="1"/>
            <a:r>
              <a:rPr lang="en-US" altLang="en-US" sz="2600" dirty="0" err="1" smtClean="0"/>
              <a:t>Ikan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laut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bertulang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keras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bersifat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hipoosmotik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terhadap</a:t>
            </a:r>
            <a:r>
              <a:rPr lang="en-US" altLang="en-US" sz="2600" dirty="0" smtClean="0"/>
              <a:t> air </a:t>
            </a:r>
            <a:r>
              <a:rPr lang="en-US" altLang="en-US" sz="2600" dirty="0" err="1" smtClean="0"/>
              <a:t>laut</a:t>
            </a:r>
            <a:endParaRPr lang="en-US" altLang="en-US" sz="2600" dirty="0" smtClean="0"/>
          </a:p>
          <a:p>
            <a:pPr eaLnBrk="1" hangingPunct="1"/>
            <a:r>
              <a:rPr lang="en-US" altLang="en-US" sz="2600" dirty="0" err="1" smtClean="0"/>
              <a:t>Mereka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kehilangan</a:t>
            </a:r>
            <a:r>
              <a:rPr lang="en-US" altLang="en-US" sz="2600" dirty="0" smtClean="0"/>
              <a:t> air </a:t>
            </a:r>
            <a:r>
              <a:rPr lang="en-US" altLang="en-US" sz="2600" dirty="0" err="1" smtClean="0"/>
              <a:t>melalui</a:t>
            </a:r>
            <a:r>
              <a:rPr lang="en-US" altLang="en-US" sz="2600" dirty="0" smtClean="0"/>
              <a:t> osmosis </a:t>
            </a:r>
            <a:r>
              <a:rPr lang="en-US" altLang="en-US" sz="2600" dirty="0" err="1" smtClean="0"/>
              <a:t>dan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memeroleh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garam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melalui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difusi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dan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dari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makanan</a:t>
            </a:r>
            <a:endParaRPr lang="en-US" altLang="en-US" sz="2600" dirty="0" smtClean="0"/>
          </a:p>
          <a:p>
            <a:pPr eaLnBrk="1" hangingPunct="1"/>
            <a:r>
              <a:rPr lang="en-US" altLang="en-US" sz="2600" dirty="0" err="1" smtClean="0"/>
              <a:t>Mereka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menyeimbangkan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kehilangan</a:t>
            </a:r>
            <a:r>
              <a:rPr lang="en-US" altLang="en-US" sz="2600" dirty="0" smtClean="0"/>
              <a:t> air </a:t>
            </a:r>
            <a:r>
              <a:rPr lang="en-US" altLang="en-US" sz="2600" dirty="0" err="1" smtClean="0"/>
              <a:t>dengan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meminum</a:t>
            </a:r>
            <a:r>
              <a:rPr lang="en-US" altLang="en-US" sz="2600" dirty="0" smtClean="0"/>
              <a:t> air </a:t>
            </a:r>
            <a:r>
              <a:rPr lang="en-US" altLang="en-US" sz="2600" dirty="0" err="1" smtClean="0"/>
              <a:t>laut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dan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menyekresikan</a:t>
            </a:r>
            <a:r>
              <a:rPr lang="en-US" altLang="en-US" sz="2600" dirty="0" smtClean="0"/>
              <a:t> </a:t>
            </a:r>
            <a:r>
              <a:rPr lang="en-US" altLang="en-US" sz="2600" dirty="0" err="1" smtClean="0"/>
              <a:t>garam</a:t>
            </a:r>
            <a:endParaRPr lang="en-US" alt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22951705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161636" y="692696"/>
            <a:ext cx="534646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pPr eaLnBrk="1" hangingPunct="1"/>
            <a:r>
              <a:rPr kumimoji="0" lang="id-ID" altLang="en-US" sz="1200" dirty="0"/>
              <a:t>Peraga </a:t>
            </a:r>
            <a:r>
              <a:rPr kumimoji="0" lang="en-US" altLang="en-US" sz="1200" dirty="0"/>
              <a:t>44</a:t>
            </a:r>
            <a:r>
              <a:rPr kumimoji="0" lang="id-ID" altLang="en-US" sz="1200" dirty="0"/>
              <a:t>.</a:t>
            </a:r>
            <a:r>
              <a:rPr kumimoji="0" lang="en-US" altLang="en-US" sz="1200" dirty="0"/>
              <a:t>4</a:t>
            </a:r>
            <a:r>
              <a:rPr kumimoji="0" lang="id-ID" altLang="en-US" sz="1200" dirty="0"/>
              <a:t>   Osmoregulasi pada ikan laut dan ikan air tawar bertulang keras: suatu perbandingan</a:t>
            </a:r>
            <a:endParaRPr kumimoji="0" lang="en-US" altLang="en-US" sz="1200" dirty="0"/>
          </a:p>
        </p:txBody>
      </p:sp>
      <p:grpSp>
        <p:nvGrpSpPr>
          <p:cNvPr id="15363" name="Group 17"/>
          <p:cNvGrpSpPr>
            <a:grpSpLocks/>
          </p:cNvGrpSpPr>
          <p:nvPr/>
        </p:nvGrpSpPr>
        <p:grpSpPr bwMode="auto">
          <a:xfrm>
            <a:off x="228600" y="1923256"/>
            <a:ext cx="8621713" cy="3810000"/>
            <a:chOff x="144" y="864"/>
            <a:chExt cx="5431" cy="2400"/>
          </a:xfrm>
        </p:grpSpPr>
        <p:pic>
          <p:nvPicPr>
            <p:cNvPr id="15364" name="Picture 5" descr="44_04-FishOsmoregulate-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32"/>
            <a:stretch>
              <a:fillRect/>
            </a:stretch>
          </p:blipFill>
          <p:spPr bwMode="auto">
            <a:xfrm>
              <a:off x="144" y="1128"/>
              <a:ext cx="5381" cy="2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5" name="Text Box 7"/>
            <p:cNvSpPr txBox="1">
              <a:spLocks noChangeArrowheads="1"/>
            </p:cNvSpPr>
            <p:nvPr/>
          </p:nvSpPr>
          <p:spPr bwMode="auto">
            <a:xfrm>
              <a:off x="1374" y="1006"/>
              <a:ext cx="507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kumimoji="0" lang="id-ID" altLang="en-US" sz="1200" b="1"/>
                <a:t>Ekskresi ion-ion garam dari insang</a:t>
              </a:r>
              <a:endParaRPr kumimoji="0" lang="en-US" altLang="en-US" sz="1200" b="1"/>
            </a:p>
          </p:txBody>
        </p:sp>
        <p:sp>
          <p:nvSpPr>
            <p:cNvPr id="15366" name="Text Box 8"/>
            <p:cNvSpPr txBox="1">
              <a:spLocks noChangeArrowheads="1"/>
            </p:cNvSpPr>
            <p:nvPr/>
          </p:nvSpPr>
          <p:spPr bwMode="auto">
            <a:xfrm>
              <a:off x="410" y="1051"/>
              <a:ext cx="877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kumimoji="0" lang="id-ID" altLang="en-US" sz="1200" b="1"/>
                <a:t>Penambahan air dan ion-ion garam dari makanan</a:t>
              </a:r>
              <a:endParaRPr kumimoji="0" lang="en-US" altLang="en-US" sz="1200" b="1"/>
            </a:p>
          </p:txBody>
        </p:sp>
        <p:sp>
          <p:nvSpPr>
            <p:cNvPr id="15367" name="Text Box 9"/>
            <p:cNvSpPr txBox="1">
              <a:spLocks noChangeArrowheads="1"/>
            </p:cNvSpPr>
            <p:nvPr/>
          </p:nvSpPr>
          <p:spPr bwMode="auto">
            <a:xfrm>
              <a:off x="1942" y="864"/>
              <a:ext cx="805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kumimoji="0" lang="id-ID" altLang="en-US" sz="1200" b="1"/>
                <a:t>Kehilangan air osmotik melalui insang dan bagian-bagian lain dari permukaan tubuh</a:t>
              </a:r>
              <a:endParaRPr kumimoji="0" lang="en-US" altLang="en-US" sz="1200" b="1"/>
            </a:p>
          </p:txBody>
        </p:sp>
        <p:sp>
          <p:nvSpPr>
            <p:cNvPr id="15368" name="Text Box 10"/>
            <p:cNvSpPr txBox="1">
              <a:spLocks noChangeArrowheads="1"/>
            </p:cNvSpPr>
            <p:nvPr/>
          </p:nvSpPr>
          <p:spPr bwMode="auto">
            <a:xfrm>
              <a:off x="3072" y="1020"/>
              <a:ext cx="931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kumimoji="0" lang="id-ID" altLang="en-US" sz="1200" b="1"/>
                <a:t>Pengambilan air dan beberapa ion dalam makanan </a:t>
              </a:r>
              <a:endParaRPr kumimoji="0" lang="en-US" altLang="en-US" sz="1200" b="1"/>
            </a:p>
          </p:txBody>
        </p:sp>
        <p:sp>
          <p:nvSpPr>
            <p:cNvPr id="15369" name="Text Box 11"/>
            <p:cNvSpPr txBox="1">
              <a:spLocks noChangeArrowheads="1"/>
            </p:cNvSpPr>
            <p:nvPr/>
          </p:nvSpPr>
          <p:spPr bwMode="auto">
            <a:xfrm>
              <a:off x="3984" y="1104"/>
              <a:ext cx="675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kumimoji="0" lang="id-ID" altLang="en-US" sz="1200" b="1"/>
                <a:t>Pengambilan ion–ion garam oleh insang</a:t>
              </a:r>
              <a:endParaRPr kumimoji="0" lang="en-US" altLang="en-US" sz="1200" b="1"/>
            </a:p>
          </p:txBody>
        </p:sp>
        <p:sp>
          <p:nvSpPr>
            <p:cNvPr id="15370" name="Text Box 12"/>
            <p:cNvSpPr txBox="1">
              <a:spLocks noChangeArrowheads="1"/>
            </p:cNvSpPr>
            <p:nvPr/>
          </p:nvSpPr>
          <p:spPr bwMode="auto">
            <a:xfrm>
              <a:off x="4752" y="920"/>
              <a:ext cx="817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kumimoji="0" lang="id-ID" altLang="en-US" sz="1200" b="1"/>
                <a:t>Penambahan air osmotik melalui insang dan bagian-bagian lain dari permukaan tubuh</a:t>
              </a:r>
              <a:endParaRPr kumimoji="0" lang="en-US" altLang="en-US" sz="1200" b="1"/>
            </a:p>
          </p:txBody>
        </p:sp>
        <p:sp>
          <p:nvSpPr>
            <p:cNvPr id="15371" name="Text Box 13"/>
            <p:cNvSpPr txBox="1">
              <a:spLocks noChangeArrowheads="1"/>
            </p:cNvSpPr>
            <p:nvPr/>
          </p:nvSpPr>
          <p:spPr bwMode="auto">
            <a:xfrm>
              <a:off x="4334" y="2568"/>
              <a:ext cx="1241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kumimoji="0" lang="id-ID" altLang="en-US" sz="1200" b="1"/>
                <a:t>Ekskresi banyak air </a:t>
              </a:r>
            </a:p>
            <a:p>
              <a:pPr>
                <a:lnSpc>
                  <a:spcPct val="90000"/>
                </a:lnSpc>
              </a:pPr>
              <a:r>
                <a:rPr kumimoji="0" lang="id-ID" altLang="en-US" sz="1200" b="1"/>
                <a:t>dalam urin encer dari ginjal</a:t>
              </a:r>
              <a:endParaRPr kumimoji="0" lang="en-US" altLang="en-US" sz="1200" b="1"/>
            </a:p>
          </p:txBody>
        </p:sp>
        <p:sp>
          <p:nvSpPr>
            <p:cNvPr id="15372" name="Text Box 14"/>
            <p:cNvSpPr txBox="1">
              <a:spLocks noChangeArrowheads="1"/>
            </p:cNvSpPr>
            <p:nvPr/>
          </p:nvSpPr>
          <p:spPr bwMode="auto">
            <a:xfrm>
              <a:off x="1402" y="2566"/>
              <a:ext cx="1193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kumimoji="0" lang="id-ID" altLang="en-US" sz="1200" b="1"/>
                <a:t>Ekskresi ion-ion garam dan sedikit air dalam urin kental dari ginjal</a:t>
              </a:r>
              <a:endParaRPr kumimoji="0" lang="en-US" altLang="en-US" sz="1200" b="1"/>
            </a:p>
          </p:txBody>
        </p:sp>
        <p:sp>
          <p:nvSpPr>
            <p:cNvPr id="15373" name="Text Box 15"/>
            <p:cNvSpPr txBox="1">
              <a:spLocks noChangeArrowheads="1"/>
            </p:cNvSpPr>
            <p:nvPr/>
          </p:nvSpPr>
          <p:spPr bwMode="auto">
            <a:xfrm>
              <a:off x="410" y="2566"/>
              <a:ext cx="895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kumimoji="0" lang="id-ID" altLang="en-US" sz="1200" b="1"/>
                <a:t>Penambahan air dan ion-ion garam dari air laut yang diminum</a:t>
              </a:r>
              <a:endParaRPr kumimoji="0" lang="en-US" altLang="en-US" sz="1200" b="1"/>
            </a:p>
          </p:txBody>
        </p:sp>
        <p:sp>
          <p:nvSpPr>
            <p:cNvPr id="15374" name="Text Box 16"/>
            <p:cNvSpPr txBox="1">
              <a:spLocks noChangeArrowheads="1"/>
            </p:cNvSpPr>
            <p:nvPr/>
          </p:nvSpPr>
          <p:spPr bwMode="auto">
            <a:xfrm>
              <a:off x="166" y="3143"/>
              <a:ext cx="2398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kumimoji="0" lang="en-US" altLang="en-US" sz="1200" b="1"/>
                <a:t>(a)</a:t>
              </a:r>
              <a:r>
                <a:rPr kumimoji="0" lang="id-ID" altLang="en-US" sz="1200" b="1"/>
                <a:t>  Osmoregulasi pada ikan air asin</a:t>
              </a:r>
              <a:endParaRPr kumimoji="0" lang="en-US" altLang="en-US" sz="1200" b="1"/>
            </a:p>
          </p:txBody>
        </p:sp>
        <p:sp>
          <p:nvSpPr>
            <p:cNvPr id="15375" name="Text Box 17"/>
            <p:cNvSpPr txBox="1">
              <a:spLocks noChangeArrowheads="1"/>
            </p:cNvSpPr>
            <p:nvPr/>
          </p:nvSpPr>
          <p:spPr bwMode="auto">
            <a:xfrm>
              <a:off x="3010" y="3143"/>
              <a:ext cx="2398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kumimoji="0" lang="en-US" altLang="en-US" sz="1200" b="1"/>
                <a:t>(b)</a:t>
              </a:r>
              <a:r>
                <a:rPr kumimoji="0" lang="id-ID" altLang="en-US" sz="1200" b="1"/>
                <a:t> Osmoregulasi pada ikan air tawar</a:t>
              </a:r>
              <a:endParaRPr kumimoji="0" lang="en-US" altLang="en-US" sz="1200" b="1"/>
            </a:p>
          </p:txBody>
        </p:sp>
      </p:grpSp>
    </p:spTree>
    <p:extLst>
      <p:ext uri="{BB962C8B-B14F-4D97-AF65-F5344CB8AC3E}">
        <p14:creationId xmlns:p14="http://schemas.microsoft.com/office/powerpoint/2010/main" val="7723856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2" descr="44_04aFishOsmoregulateA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68"/>
          <a:stretch>
            <a:fillRect/>
          </a:stretch>
        </p:blipFill>
        <p:spPr bwMode="auto">
          <a:xfrm>
            <a:off x="1143000" y="990600"/>
            <a:ext cx="6973888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17"/>
          <p:cNvSpPr txBox="1">
            <a:spLocks noChangeArrowheads="1"/>
          </p:cNvSpPr>
          <p:nvPr/>
        </p:nvSpPr>
        <p:spPr bwMode="auto">
          <a:xfrm>
            <a:off x="3733800" y="1143000"/>
            <a:ext cx="1952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pPr>
              <a:lnSpc>
                <a:spcPct val="90000"/>
              </a:lnSpc>
            </a:pPr>
            <a:r>
              <a:rPr kumimoji="0" lang="id-ID" altLang="en-US" sz="1800" b="1"/>
              <a:t>Ekskresi ion-ion garam dari insang</a:t>
            </a:r>
            <a:endParaRPr kumimoji="0" lang="en-US" altLang="en-US" sz="1800" b="1"/>
          </a:p>
        </p:txBody>
      </p:sp>
      <p:sp>
        <p:nvSpPr>
          <p:cNvPr id="16388" name="Text Box 18"/>
          <p:cNvSpPr txBox="1">
            <a:spLocks noChangeArrowheads="1"/>
          </p:cNvSpPr>
          <p:nvPr/>
        </p:nvSpPr>
        <p:spPr bwMode="auto">
          <a:xfrm>
            <a:off x="609600" y="990600"/>
            <a:ext cx="2514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pPr>
              <a:lnSpc>
                <a:spcPct val="90000"/>
              </a:lnSpc>
            </a:pPr>
            <a:r>
              <a:rPr kumimoji="0" lang="id-ID" altLang="en-US" sz="1800" b="1"/>
              <a:t>Penambahan air dan ion-ion garam dari makanan</a:t>
            </a:r>
            <a:endParaRPr kumimoji="0" lang="en-US" altLang="en-US" sz="1800" b="1"/>
          </a:p>
        </p:txBody>
      </p:sp>
      <p:sp>
        <p:nvSpPr>
          <p:cNvPr id="16389" name="Text Box 19"/>
          <p:cNvSpPr txBox="1">
            <a:spLocks noChangeArrowheads="1"/>
          </p:cNvSpPr>
          <p:nvPr/>
        </p:nvSpPr>
        <p:spPr bwMode="auto">
          <a:xfrm>
            <a:off x="6019800" y="990600"/>
            <a:ext cx="28225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pPr>
              <a:lnSpc>
                <a:spcPct val="90000"/>
              </a:lnSpc>
            </a:pPr>
            <a:r>
              <a:rPr kumimoji="0" lang="id-ID" altLang="en-US" sz="1800" b="1"/>
              <a:t>Kehilangan air osmotik melalui insang dan bagian-bagian lain dari permukaan tubuh</a:t>
            </a:r>
            <a:endParaRPr kumimoji="0" lang="en-US" altLang="en-US" sz="1800" b="1"/>
          </a:p>
        </p:txBody>
      </p:sp>
      <p:sp>
        <p:nvSpPr>
          <p:cNvPr id="16390" name="Text Box 20"/>
          <p:cNvSpPr txBox="1">
            <a:spLocks noChangeArrowheads="1"/>
          </p:cNvSpPr>
          <p:nvPr/>
        </p:nvSpPr>
        <p:spPr bwMode="auto">
          <a:xfrm>
            <a:off x="4648200" y="5029200"/>
            <a:ext cx="2967038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pPr>
              <a:lnSpc>
                <a:spcPct val="90000"/>
              </a:lnSpc>
            </a:pPr>
            <a:r>
              <a:rPr kumimoji="0" lang="id-ID" altLang="en-US" sz="1800" b="1"/>
              <a:t>Ekskresi ion-ion garam dan sedikit air dalam urin kental dari ginjal</a:t>
            </a:r>
            <a:endParaRPr kumimoji="0" lang="en-US" altLang="en-US" sz="1800" b="1"/>
          </a:p>
        </p:txBody>
      </p:sp>
      <p:sp>
        <p:nvSpPr>
          <p:cNvPr id="16391" name="Text Box 21"/>
          <p:cNvSpPr txBox="1">
            <a:spLocks noChangeArrowheads="1"/>
          </p:cNvSpPr>
          <p:nvPr/>
        </p:nvSpPr>
        <p:spPr bwMode="auto">
          <a:xfrm>
            <a:off x="609600" y="4953000"/>
            <a:ext cx="311626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pPr>
              <a:lnSpc>
                <a:spcPct val="90000"/>
              </a:lnSpc>
            </a:pPr>
            <a:r>
              <a:rPr kumimoji="0" lang="id-ID" altLang="en-US" sz="1800" b="1"/>
              <a:t>Penambahan air dan ion-ion garam dari air laut yang diminum</a:t>
            </a:r>
            <a:endParaRPr kumimoji="0" lang="en-US" altLang="en-US" sz="1800" b="1"/>
          </a:p>
        </p:txBody>
      </p:sp>
      <p:sp>
        <p:nvSpPr>
          <p:cNvPr id="16392" name="Text Box 22"/>
          <p:cNvSpPr txBox="1">
            <a:spLocks noChangeArrowheads="1"/>
          </p:cNvSpPr>
          <p:nvPr/>
        </p:nvSpPr>
        <p:spPr bwMode="auto">
          <a:xfrm>
            <a:off x="330200" y="6227763"/>
            <a:ext cx="83486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pPr>
              <a:lnSpc>
                <a:spcPct val="90000"/>
              </a:lnSpc>
            </a:pPr>
            <a:r>
              <a:rPr kumimoji="0" lang="en-US" altLang="en-US" sz="1800" b="1"/>
              <a:t>(a)</a:t>
            </a:r>
            <a:r>
              <a:rPr kumimoji="0" lang="id-ID" altLang="en-US" sz="1800" b="1"/>
              <a:t> Osmoregulasi pada ikan air asin</a:t>
            </a:r>
            <a:endParaRPr kumimoji="0" lang="en-US" altLang="en-US" sz="1800" b="1"/>
          </a:p>
          <a:p>
            <a:pPr>
              <a:lnSpc>
                <a:spcPct val="90000"/>
              </a:lnSpc>
            </a:pPr>
            <a:endParaRPr kumimoji="0" lang="en-US" altLang="en-US" sz="1800" b="1"/>
          </a:p>
        </p:txBody>
      </p:sp>
      <p:sp>
        <p:nvSpPr>
          <p:cNvPr id="16393" name="Rectangle 6"/>
          <p:cNvSpPr>
            <a:spLocks noChangeArrowheads="1"/>
          </p:cNvSpPr>
          <p:nvPr/>
        </p:nvSpPr>
        <p:spPr bwMode="auto">
          <a:xfrm>
            <a:off x="0" y="0"/>
            <a:ext cx="93487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pPr eaLnBrk="1" hangingPunct="1"/>
            <a:r>
              <a:rPr kumimoji="0" lang="id-ID" altLang="en-US" sz="1200">
                <a:solidFill>
                  <a:schemeClr val="tx2"/>
                </a:solidFill>
              </a:rPr>
              <a:t>Peraga </a:t>
            </a:r>
            <a:r>
              <a:rPr kumimoji="0" lang="en-US" altLang="en-US" sz="1200">
                <a:solidFill>
                  <a:schemeClr val="tx2"/>
                </a:solidFill>
              </a:rPr>
              <a:t>44</a:t>
            </a:r>
            <a:r>
              <a:rPr kumimoji="0" lang="id-ID" altLang="en-US" sz="1200">
                <a:solidFill>
                  <a:schemeClr val="tx2"/>
                </a:solidFill>
              </a:rPr>
              <a:t>.</a:t>
            </a:r>
            <a:r>
              <a:rPr kumimoji="0" lang="en-US" altLang="en-US" sz="1200">
                <a:solidFill>
                  <a:schemeClr val="tx2"/>
                </a:solidFill>
              </a:rPr>
              <a:t>4a</a:t>
            </a:r>
            <a:r>
              <a:rPr kumimoji="0" lang="id-ID" altLang="en-US" sz="1200">
                <a:solidFill>
                  <a:schemeClr val="tx2"/>
                </a:solidFill>
              </a:rPr>
              <a:t> Osmoregulasi pada ikan laut dan ikan air tawar bertulang keras: suatu perbandingan</a:t>
            </a:r>
            <a:endParaRPr kumimoji="0" lang="en-US" altLang="en-US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459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9538" y="621506"/>
            <a:ext cx="8534400" cy="503238"/>
          </a:xfrm>
        </p:spPr>
        <p:txBody>
          <a:bodyPr/>
          <a:lstStyle/>
          <a:p>
            <a:pPr eaLnBrk="1" hangingPunct="1"/>
            <a:r>
              <a:rPr lang="en-US" altLang="en-US" i="1" dirty="0" err="1" smtClean="0"/>
              <a:t>Hewan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Perairan</a:t>
            </a:r>
            <a:r>
              <a:rPr lang="en-US" altLang="en-US" i="1" dirty="0" smtClean="0"/>
              <a:t> </a:t>
            </a:r>
            <a:r>
              <a:rPr lang="en-US" altLang="en-US" i="1" dirty="0" err="1" smtClean="0"/>
              <a:t>Tawar</a:t>
            </a:r>
            <a:endParaRPr lang="en-US" altLang="en-US" b="0" i="1" dirty="0" smtClean="0">
              <a:solidFill>
                <a:schemeClr val="tx1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850" y="1532334"/>
            <a:ext cx="8534400" cy="5353050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Hewan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perairan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tawar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secara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konstan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mengambil</a:t>
            </a:r>
            <a:r>
              <a:rPr lang="en-US" altLang="en-US" dirty="0" smtClean="0"/>
              <a:t> air </a:t>
            </a:r>
            <a:r>
              <a:rPr lang="en-US" altLang="en-US" dirty="0" err="1" smtClean="0"/>
              <a:t>melalui</a:t>
            </a:r>
            <a:r>
              <a:rPr lang="en-US" altLang="en-US" dirty="0" smtClean="0"/>
              <a:t> osmosis </a:t>
            </a:r>
            <a:r>
              <a:rPr lang="en-US" altLang="en-US" dirty="0" err="1" smtClean="0"/>
              <a:t>dari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lingkungan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hipoosmotik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mereka</a:t>
            </a:r>
            <a:endParaRPr lang="en-US" altLang="en-US" dirty="0" smtClean="0"/>
          </a:p>
          <a:p>
            <a:pPr eaLnBrk="1" hangingPunct="1"/>
            <a:r>
              <a:rPr lang="en-US" altLang="en-US" dirty="0" err="1" smtClean="0"/>
              <a:t>Hewan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perairan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tawar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kehilangan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garam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melalui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difusi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menjaga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keseimbangan</a:t>
            </a:r>
            <a:r>
              <a:rPr lang="en-US" altLang="en-US" dirty="0" smtClean="0"/>
              <a:t> air </a:t>
            </a:r>
            <a:r>
              <a:rPr lang="en-US" altLang="en-US" dirty="0" err="1" smtClean="0"/>
              <a:t>dengan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mengekskresikan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banyak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sekali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urin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sangat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encer</a:t>
            </a:r>
            <a:endParaRPr lang="en-US" altLang="en-US" dirty="0" smtClean="0"/>
          </a:p>
          <a:p>
            <a:pPr eaLnBrk="1" hangingPunct="1"/>
            <a:r>
              <a:rPr lang="en-US" altLang="en-US" dirty="0" err="1" smtClean="0"/>
              <a:t>Garam</a:t>
            </a:r>
            <a:r>
              <a:rPr lang="en-US" altLang="en-US" dirty="0" smtClean="0"/>
              <a:t> yang </a:t>
            </a:r>
            <a:r>
              <a:rPr lang="en-US" altLang="en-US" dirty="0" err="1" smtClean="0"/>
              <a:t>hilang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melalui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difusi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digantikan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oleh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makanan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dengan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pengambilan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melalui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insang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48138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1"/>
          <p:cNvGrpSpPr>
            <a:grpSpLocks/>
          </p:cNvGrpSpPr>
          <p:nvPr/>
        </p:nvGrpSpPr>
        <p:grpSpPr bwMode="auto">
          <a:xfrm>
            <a:off x="344488" y="762000"/>
            <a:ext cx="8799512" cy="5486400"/>
            <a:chOff x="217" y="480"/>
            <a:chExt cx="5543" cy="3456"/>
          </a:xfrm>
        </p:grpSpPr>
        <p:pic>
          <p:nvPicPr>
            <p:cNvPr id="18436" name="Picture 4" descr="44_04bFishOsmoregulateB-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96"/>
            <a:stretch>
              <a:fillRect/>
            </a:stretch>
          </p:blipFill>
          <p:spPr bwMode="auto">
            <a:xfrm>
              <a:off x="576" y="583"/>
              <a:ext cx="4832" cy="3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7" name="Text Box 6"/>
            <p:cNvSpPr txBox="1">
              <a:spLocks noChangeArrowheads="1"/>
            </p:cNvSpPr>
            <p:nvPr/>
          </p:nvSpPr>
          <p:spPr bwMode="auto">
            <a:xfrm>
              <a:off x="336" y="528"/>
              <a:ext cx="1362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kumimoji="0" lang="id-ID" altLang="en-US" sz="1800" b="1"/>
                <a:t>Pengambilan air dan beberapa ion dalam makanan </a:t>
              </a:r>
              <a:endParaRPr kumimoji="0" lang="en-US" altLang="en-US" sz="1800" b="1"/>
            </a:p>
          </p:txBody>
        </p:sp>
        <p:sp>
          <p:nvSpPr>
            <p:cNvPr id="18438" name="Text Box 7"/>
            <p:cNvSpPr txBox="1">
              <a:spLocks noChangeArrowheads="1"/>
            </p:cNvSpPr>
            <p:nvPr/>
          </p:nvSpPr>
          <p:spPr bwMode="auto">
            <a:xfrm>
              <a:off x="1968" y="816"/>
              <a:ext cx="153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kumimoji="0" lang="id-ID" altLang="en-US" sz="1800" b="1"/>
                <a:t>Pengambilan ion-ion garam oleh insang</a:t>
              </a:r>
              <a:endParaRPr kumimoji="0" lang="en-US" altLang="en-US" sz="1800" b="1"/>
            </a:p>
          </p:txBody>
        </p:sp>
        <p:sp>
          <p:nvSpPr>
            <p:cNvPr id="18439" name="Text Box 8"/>
            <p:cNvSpPr txBox="1">
              <a:spLocks noChangeArrowheads="1"/>
            </p:cNvSpPr>
            <p:nvPr/>
          </p:nvSpPr>
          <p:spPr bwMode="auto">
            <a:xfrm>
              <a:off x="3744" y="480"/>
              <a:ext cx="1571" cy="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kumimoji="0" lang="id-ID" altLang="en-US" sz="1800" b="1"/>
                <a:t>Penambahan air osmotik melalui insang dan bagian-bagian lain dari permukaan tubuh</a:t>
              </a:r>
              <a:endParaRPr kumimoji="0" lang="en-US" altLang="en-US" sz="1800" b="1"/>
            </a:p>
          </p:txBody>
        </p:sp>
        <p:sp>
          <p:nvSpPr>
            <p:cNvPr id="18440" name="Text Box 9"/>
            <p:cNvSpPr txBox="1">
              <a:spLocks noChangeArrowheads="1"/>
            </p:cNvSpPr>
            <p:nvPr/>
          </p:nvSpPr>
          <p:spPr bwMode="auto">
            <a:xfrm>
              <a:off x="3086" y="3120"/>
              <a:ext cx="2674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kumimoji="0" lang="id-ID" altLang="en-US" sz="1800" b="1"/>
                <a:t>Ekskresi banyak air </a:t>
              </a:r>
            </a:p>
            <a:p>
              <a:pPr>
                <a:lnSpc>
                  <a:spcPct val="90000"/>
                </a:lnSpc>
              </a:pPr>
              <a:r>
                <a:rPr kumimoji="0" lang="id-ID" altLang="en-US" sz="1800" b="1"/>
                <a:t>dalam urin encer dari ginjal</a:t>
              </a:r>
              <a:endParaRPr kumimoji="0" lang="en-US" altLang="en-US" sz="1800" b="1"/>
            </a:p>
          </p:txBody>
        </p:sp>
        <p:sp>
          <p:nvSpPr>
            <p:cNvPr id="18441" name="Text Box 10"/>
            <p:cNvSpPr txBox="1">
              <a:spLocks noChangeArrowheads="1"/>
            </p:cNvSpPr>
            <p:nvPr/>
          </p:nvSpPr>
          <p:spPr bwMode="auto">
            <a:xfrm>
              <a:off x="217" y="3600"/>
              <a:ext cx="3627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1pPr>
              <a:lvl2pPr marL="742950" indent="-28575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2pPr>
              <a:lvl3pPr marL="11430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3pPr>
              <a:lvl4pPr marL="16002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4pPr>
              <a:lvl5pPr marL="2057400" indent="-228600"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900">
                  <a:solidFill>
                    <a:schemeClr val="tx1"/>
                  </a:solidFill>
                  <a:latin typeface="Arial" charset="0"/>
                  <a:sym typeface="Symbol" pitchFamily="48" charset="2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kumimoji="0" lang="en-US" altLang="en-US" sz="1800" b="1"/>
                <a:t>(b)</a:t>
              </a:r>
              <a:r>
                <a:rPr kumimoji="0" lang="id-ID" altLang="en-US" sz="1800" b="1"/>
                <a:t> Osmoregulasi pada ikan air tawar</a:t>
              </a:r>
              <a:endParaRPr kumimoji="0" lang="en-US" altLang="en-US" sz="1800" b="1"/>
            </a:p>
            <a:p>
              <a:pPr>
                <a:lnSpc>
                  <a:spcPct val="90000"/>
                </a:lnSpc>
              </a:pPr>
              <a:endParaRPr kumimoji="0" lang="en-US" altLang="en-US" sz="1800" b="1"/>
            </a:p>
          </p:txBody>
        </p:sp>
      </p:grpSp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0" y="0"/>
            <a:ext cx="934878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1pPr>
            <a:lvl2pPr marL="742950" indent="-28575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2pPr>
            <a:lvl3pPr marL="11430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3pPr>
            <a:lvl4pPr marL="16002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4pPr>
            <a:lvl5pPr marL="2057400" indent="-228600"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Arial" charset="0"/>
                <a:sym typeface="Symbol" pitchFamily="48" charset="2"/>
              </a:defRPr>
            </a:lvl9pPr>
          </a:lstStyle>
          <a:p>
            <a:pPr eaLnBrk="1" hangingPunct="1"/>
            <a:r>
              <a:rPr kumimoji="0" lang="id-ID" altLang="en-US" sz="1200">
                <a:solidFill>
                  <a:schemeClr val="tx2"/>
                </a:solidFill>
              </a:rPr>
              <a:t>Peraga </a:t>
            </a:r>
            <a:r>
              <a:rPr kumimoji="0" lang="en-US" altLang="en-US" sz="1200">
                <a:solidFill>
                  <a:schemeClr val="tx2"/>
                </a:solidFill>
              </a:rPr>
              <a:t>44</a:t>
            </a:r>
            <a:r>
              <a:rPr kumimoji="0" lang="id-ID" altLang="en-US" sz="1200">
                <a:solidFill>
                  <a:schemeClr val="tx2"/>
                </a:solidFill>
              </a:rPr>
              <a:t>.</a:t>
            </a:r>
            <a:r>
              <a:rPr kumimoji="0" lang="en-US" altLang="en-US" sz="1200">
                <a:solidFill>
                  <a:schemeClr val="tx2"/>
                </a:solidFill>
              </a:rPr>
              <a:t>4b</a:t>
            </a:r>
            <a:r>
              <a:rPr kumimoji="0" lang="id-ID" altLang="en-US" sz="1200">
                <a:solidFill>
                  <a:schemeClr val="tx2"/>
                </a:solidFill>
              </a:rPr>
              <a:t> Osmoregulasi pada ikan laut dan ikan air tawar bertulang keras: suatu perbandingan</a:t>
            </a:r>
            <a:endParaRPr kumimoji="0" lang="en-US" altLang="en-US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994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E:\gambar\Logo\10. UNI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103" y="-24"/>
            <a:ext cx="1007545" cy="912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491880" y="2780928"/>
            <a:ext cx="5447928" cy="682625"/>
          </a:xfrm>
        </p:spPr>
        <p:txBody>
          <a:bodyPr/>
          <a:lstStyle/>
          <a:p>
            <a:pPr algn="ctr"/>
            <a:r>
              <a:rPr lang="en-US" sz="4800" dirty="0" smtClean="0"/>
              <a:t>SISTEM INDERA</a:t>
            </a:r>
            <a:endParaRPr lang="id-ID" sz="4800" dirty="0"/>
          </a:p>
        </p:txBody>
      </p:sp>
    </p:spTree>
    <p:extLst>
      <p:ext uri="{BB962C8B-B14F-4D97-AF65-F5344CB8AC3E}">
        <p14:creationId xmlns:p14="http://schemas.microsoft.com/office/powerpoint/2010/main" val="274073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 descr="C:\Users\Ayie\Downloads\fish-eye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9153"/>
            <a:ext cx="5870401" cy="481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12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Image result for linea lateralis fish mechanis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49"/>
            <a:ext cx="8388424" cy="560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30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" y="1484784"/>
            <a:ext cx="905790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73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9480" y="44624"/>
            <a:ext cx="4953000" cy="563562"/>
          </a:xfrm>
        </p:spPr>
        <p:txBody>
          <a:bodyPr/>
          <a:lstStyle/>
          <a:p>
            <a:pPr algn="r"/>
            <a:r>
              <a:rPr lang="en-US" dirty="0" smtClean="0"/>
              <a:t>Pisces/Fishes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92231"/>
              </p:ext>
            </p:extLst>
          </p:nvPr>
        </p:nvGraphicFramePr>
        <p:xfrm>
          <a:off x="0" y="604728"/>
          <a:ext cx="9144000" cy="61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756248"/>
                <a:gridCol w="233975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Class </a:t>
                      </a:r>
                      <a:r>
                        <a:rPr lang="en-US" dirty="0" err="1" smtClean="0"/>
                        <a:t>Chondrichthyes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Actinopterygii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Sarcopterygii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Chondros</a:t>
                      </a:r>
                      <a:r>
                        <a:rPr lang="en-US" dirty="0" smtClean="0"/>
                        <a:t>: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kartilago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ichthys</a:t>
                      </a:r>
                      <a:r>
                        <a:rPr lang="en-US" baseline="0" dirty="0" smtClean="0"/>
                        <a:t>: </a:t>
                      </a:r>
                      <a:r>
                        <a:rPr lang="en-US" baseline="0" dirty="0" err="1" smtClean="0"/>
                        <a:t>ikan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Aktis</a:t>
                      </a:r>
                      <a:r>
                        <a:rPr lang="en-US" dirty="0" smtClean="0"/>
                        <a:t>: </a:t>
                      </a:r>
                      <a:r>
                        <a:rPr lang="en-US" dirty="0" err="1" smtClean="0"/>
                        <a:t>sinar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pari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pteryx</a:t>
                      </a:r>
                      <a:r>
                        <a:rPr lang="en-US" dirty="0" smtClean="0"/>
                        <a:t>: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sirip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Sarco</a:t>
                      </a:r>
                      <a:r>
                        <a:rPr lang="en-US" dirty="0" smtClean="0"/>
                        <a:t>: </a:t>
                      </a:r>
                      <a:r>
                        <a:rPr lang="en-US" dirty="0" err="1" smtClean="0"/>
                        <a:t>daging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970 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27000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spescies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 species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Teeth not fused to jaws – replaced, no</a:t>
                      </a:r>
                      <a:r>
                        <a:rPr lang="en-US" baseline="0" dirty="0" smtClean="0"/>
                        <a:t> swim bladder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Skeleton ossified,</a:t>
                      </a:r>
                      <a:r>
                        <a:rPr lang="en-US" baseline="0" dirty="0" smtClean="0"/>
                        <a:t> gill cover by operculum, swim bladder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Skeleton ossified, gill cover</a:t>
                      </a:r>
                      <a:r>
                        <a:rPr lang="en-US" baseline="0" dirty="0" smtClean="0"/>
                        <a:t> by operculum, paired fins, </a:t>
                      </a:r>
                      <a:r>
                        <a:rPr lang="en-US" baseline="0" dirty="0" err="1" smtClean="0"/>
                        <a:t>diphycercal</a:t>
                      </a:r>
                      <a:r>
                        <a:rPr lang="en-US" baseline="0" dirty="0" smtClean="0"/>
                        <a:t> tail, lungs, pods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Subclass </a:t>
                      </a:r>
                      <a:r>
                        <a:rPr lang="en-US" dirty="0" err="1" smtClean="0"/>
                        <a:t>Elasmobranchii</a:t>
                      </a:r>
                      <a:endParaRPr lang="en-US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G. </a:t>
                      </a:r>
                      <a:r>
                        <a:rPr lang="en-US" dirty="0" err="1" smtClean="0"/>
                        <a:t>elasmos</a:t>
                      </a:r>
                      <a:r>
                        <a:rPr lang="en-US" dirty="0" smtClean="0"/>
                        <a:t>: </a:t>
                      </a:r>
                      <a:r>
                        <a:rPr lang="en-US" dirty="0" err="1" smtClean="0"/>
                        <a:t>berlapis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branchia</a:t>
                      </a:r>
                      <a:r>
                        <a:rPr lang="en-US" baseline="0" dirty="0" smtClean="0"/>
                        <a:t>: </a:t>
                      </a:r>
                      <a:r>
                        <a:rPr lang="en-US" baseline="0" dirty="0" err="1" smtClean="0"/>
                        <a:t>insang</a:t>
                      </a:r>
                      <a:endParaRPr lang="en-US" baseline="0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err="1" smtClean="0"/>
                        <a:t>Placoid</a:t>
                      </a:r>
                      <a:r>
                        <a:rPr lang="en-US" baseline="0" dirty="0" smtClean="0"/>
                        <a:t>, marine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i="1" dirty="0" err="1" smtClean="0"/>
                        <a:t>Squalus</a:t>
                      </a:r>
                      <a:r>
                        <a:rPr lang="en-US" i="1" dirty="0" smtClean="0"/>
                        <a:t>,</a:t>
                      </a:r>
                      <a:r>
                        <a:rPr lang="en-US" i="1" baseline="0" dirty="0" smtClean="0"/>
                        <a:t> </a:t>
                      </a:r>
                      <a:r>
                        <a:rPr lang="en-US" i="1" baseline="0" dirty="0" err="1" smtClean="0"/>
                        <a:t>Charcarodon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Subclass </a:t>
                      </a:r>
                      <a:r>
                        <a:rPr lang="en-US" dirty="0" err="1" smtClean="0"/>
                        <a:t>Cladistia</a:t>
                      </a:r>
                      <a:endParaRPr lang="en-US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G.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cladi</a:t>
                      </a:r>
                      <a:r>
                        <a:rPr lang="en-US" baseline="0" dirty="0" smtClean="0"/>
                        <a:t>: </a:t>
                      </a:r>
                      <a:r>
                        <a:rPr lang="en-US" baseline="0" dirty="0" err="1" smtClean="0"/>
                        <a:t>cabang</a:t>
                      </a:r>
                      <a:r>
                        <a:rPr lang="en-US" baseline="0" dirty="0" smtClean="0"/>
                        <a:t>, osteon: </a:t>
                      </a:r>
                      <a:r>
                        <a:rPr lang="en-US" baseline="0" dirty="0" err="1" smtClean="0"/>
                        <a:t>tulang</a:t>
                      </a:r>
                      <a:endParaRPr lang="en-US" baseline="0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Ganoid, lungs, spiracle, dorsal fin, fresh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i="1" baseline="0" dirty="0" err="1" smtClean="0"/>
                        <a:t>Polypterus</a:t>
                      </a:r>
                      <a:endParaRPr lang="en-US" i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3152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Subclass </a:t>
                      </a:r>
                      <a:r>
                        <a:rPr lang="en-US" dirty="0" err="1" smtClean="0"/>
                        <a:t>Holo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cephali</a:t>
                      </a:r>
                      <a:endParaRPr lang="en-US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G. bolos: </a:t>
                      </a:r>
                      <a:r>
                        <a:rPr lang="en-US" dirty="0" err="1" smtClean="0"/>
                        <a:t>semua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kephale</a:t>
                      </a:r>
                      <a:r>
                        <a:rPr lang="en-US" baseline="0" dirty="0" smtClean="0"/>
                        <a:t>: </a:t>
                      </a:r>
                      <a:r>
                        <a:rPr lang="en-US" baseline="0" dirty="0" err="1" smtClean="0"/>
                        <a:t>kepala</a:t>
                      </a:r>
                      <a:endParaRPr lang="en-US" baseline="0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Scale absent, marine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i="1" baseline="0" dirty="0" smtClean="0"/>
                        <a:t>Chimaera, </a:t>
                      </a:r>
                      <a:r>
                        <a:rPr lang="en-US" i="1" baseline="0" dirty="0" err="1" smtClean="0"/>
                        <a:t>Hydrolagus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Subclass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Chondrostei</a:t>
                      </a:r>
                      <a:endParaRPr lang="en-US" baseline="0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Caudal fin </a:t>
                      </a:r>
                      <a:r>
                        <a:rPr lang="en-US" baseline="0" dirty="0" err="1" smtClean="0"/>
                        <a:t>heterocercal</a:t>
                      </a:r>
                      <a:r>
                        <a:rPr lang="en-US" baseline="0" dirty="0" smtClean="0"/>
                        <a:t>, spiracle, freshwater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i="1" baseline="0" dirty="0" err="1" smtClean="0"/>
                        <a:t>Polydon</a:t>
                      </a:r>
                      <a:r>
                        <a:rPr lang="en-US" i="1" baseline="0" dirty="0" smtClean="0"/>
                        <a:t>, </a:t>
                      </a:r>
                      <a:r>
                        <a:rPr lang="en-US" i="1" baseline="0" dirty="0" err="1" smtClean="0"/>
                        <a:t>Acipenser</a:t>
                      </a:r>
                      <a:endParaRPr lang="en-US" i="1" baseline="0" dirty="0" smtClean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i="1" dirty="0" err="1" smtClean="0"/>
                        <a:t>Latimeria</a:t>
                      </a:r>
                      <a:r>
                        <a:rPr lang="en-US" i="1" dirty="0" smtClean="0"/>
                        <a:t>, </a:t>
                      </a:r>
                      <a:r>
                        <a:rPr lang="en-US" i="1" dirty="0" err="1" smtClean="0"/>
                        <a:t>Neoceratodus</a:t>
                      </a:r>
                      <a:r>
                        <a:rPr lang="en-US" i="1" dirty="0" smtClean="0"/>
                        <a:t>, </a:t>
                      </a:r>
                      <a:r>
                        <a:rPr lang="en-US" i="1" dirty="0" err="1" smtClean="0"/>
                        <a:t>Lepidosiren</a:t>
                      </a:r>
                      <a:r>
                        <a:rPr lang="en-US" i="1" dirty="0" smtClean="0"/>
                        <a:t>, </a:t>
                      </a:r>
                      <a:r>
                        <a:rPr lang="en-US" i="1" dirty="0" err="1" smtClean="0"/>
                        <a:t>Protopterus</a:t>
                      </a:r>
                      <a:r>
                        <a:rPr lang="en-US" i="1" dirty="0" smtClean="0"/>
                        <a:t> (lungfishes)</a:t>
                      </a:r>
                      <a:endParaRPr lang="en-US" i="1" dirty="0"/>
                    </a:p>
                  </a:txBody>
                  <a:tcPr/>
                </a:tc>
              </a:tr>
              <a:tr h="731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 smtClean="0"/>
                        <a:t>Subclass </a:t>
                      </a:r>
                      <a:r>
                        <a:rPr lang="en-US" dirty="0" err="1" smtClean="0"/>
                        <a:t>Neopterygii</a:t>
                      </a:r>
                      <a:endParaRPr lang="en-US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/>
                        <a:t>G.</a:t>
                      </a:r>
                      <a:r>
                        <a:rPr lang="en-US" baseline="0" dirty="0" smtClean="0"/>
                        <a:t> Neo: </a:t>
                      </a:r>
                      <a:r>
                        <a:rPr lang="en-US" baseline="0" dirty="0" err="1" smtClean="0"/>
                        <a:t>baru</a:t>
                      </a:r>
                      <a:endParaRPr lang="en-US" baseline="0" dirty="0" smtClean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/>
                        <a:t>Caudal fin, homocercal, cycloid, dorsal &amp; anal fin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i="1" baseline="0" dirty="0" err="1" smtClean="0"/>
                        <a:t>Lapisosteus</a:t>
                      </a:r>
                      <a:r>
                        <a:rPr lang="en-US" i="1" baseline="0" dirty="0" smtClean="0"/>
                        <a:t>, </a:t>
                      </a:r>
                      <a:r>
                        <a:rPr lang="en-US" i="1" baseline="0" dirty="0" err="1" smtClean="0"/>
                        <a:t>Oncorhynchus</a:t>
                      </a:r>
                      <a:endParaRPr lang="en-US" i="1" baseline="0" dirty="0" smtClean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421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Hickman, 2006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036496" cy="446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14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Hickman, 2006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39016"/>
            <a:ext cx="4575199" cy="577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80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E:\gambar\Logo\10. UNI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103" y="-24"/>
            <a:ext cx="1007545" cy="912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84512" y="2780928"/>
            <a:ext cx="6023992" cy="682625"/>
          </a:xfrm>
        </p:spPr>
        <p:txBody>
          <a:bodyPr/>
          <a:lstStyle/>
          <a:p>
            <a:pPr algn="ctr"/>
            <a:r>
              <a:rPr lang="en-US" sz="4800" dirty="0" smtClean="0"/>
              <a:t>SISTEM GERAK (RANGKA &amp; OTOT)</a:t>
            </a:r>
            <a:endParaRPr lang="id-ID" sz="4800" dirty="0"/>
          </a:p>
        </p:txBody>
      </p:sp>
    </p:spTree>
    <p:extLst>
      <p:ext uri="{BB962C8B-B14F-4D97-AF65-F5344CB8AC3E}">
        <p14:creationId xmlns:p14="http://schemas.microsoft.com/office/powerpoint/2010/main" val="327937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Hickman, 2006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703526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67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5338803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/>
          <a:p>
            <a:r>
              <a:rPr lang="en-US" dirty="0" smtClean="0"/>
              <a:t>Hickman,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26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484784"/>
            <a:ext cx="6125889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/>
          <a:p>
            <a:r>
              <a:rPr lang="en-US" dirty="0" smtClean="0"/>
              <a:t>Hickman,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4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E:\gambar\Logo\10. UNI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103" y="-24"/>
            <a:ext cx="1007545" cy="912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84512" y="2780928"/>
            <a:ext cx="6023992" cy="682625"/>
          </a:xfrm>
        </p:spPr>
        <p:txBody>
          <a:bodyPr/>
          <a:lstStyle/>
          <a:p>
            <a:pPr algn="ctr"/>
            <a:r>
              <a:rPr lang="en-US" sz="4800" dirty="0" smtClean="0"/>
              <a:t>SISTEM REPRODUKSI</a:t>
            </a:r>
            <a:endParaRPr lang="id-ID" sz="4800" dirty="0"/>
          </a:p>
        </p:txBody>
      </p:sp>
    </p:spTree>
    <p:extLst>
      <p:ext uri="{BB962C8B-B14F-4D97-AF65-F5344CB8AC3E}">
        <p14:creationId xmlns:p14="http://schemas.microsoft.com/office/powerpoint/2010/main" val="305481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//.</a:t>
            </a:r>
            <a:r>
              <a:rPr lang="en-US" dirty="0" err="1" smtClean="0"/>
              <a:t>mnbvfffghjk</a:t>
            </a:r>
            <a:r>
              <a:rPr lang="en-US" dirty="0" smtClean="0"/>
              <a:t>’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;</a:t>
            </a:r>
            <a:r>
              <a:rPr lang="en-US" dirty="0" err="1" smtClean="0"/>
              <a:t>kkmhfdswwyaazbzxxzxxvbbbk</a:t>
            </a:r>
            <a:r>
              <a:rPr lang="en-US" dirty="0" smtClean="0"/>
              <a:t>  </a:t>
            </a:r>
            <a:r>
              <a:rPr lang="en-US" dirty="0" err="1" smtClean="0"/>
              <a:t>sxqwsww</a:t>
            </a:r>
            <a:r>
              <a:rPr lang="en-US" dirty="0" smtClean="0"/>
              <a:t>, </a:t>
            </a:r>
            <a:r>
              <a:rPr lang="en-US" dirty="0" err="1" smtClean="0"/>
              <a:t>sxswwedsX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Ayie\Downloads\ikan jantan dan bet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960" y="3331493"/>
            <a:ext cx="2760475" cy="352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yie\Downloads\Cara Menentukan Jenis Kelamin Jantan dan Betina Pada Ikan Le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7" y="3811802"/>
            <a:ext cx="3236616" cy="242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yie\Downloads\Gurami j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217"/>
            <a:ext cx="7560183" cy="313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yie\Downloads\Ciri-ciri-Ikan-Nila-Jantan-dan-Betina-Kabartan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32" y="4259727"/>
            <a:ext cx="3628574" cy="250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11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" y="1340768"/>
            <a:ext cx="9109091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13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/>
          <a:stretch/>
        </p:blipFill>
        <p:spPr bwMode="auto">
          <a:xfrm>
            <a:off x="5265682" y="0"/>
            <a:ext cx="3905155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" y="23648"/>
            <a:ext cx="5421355" cy="484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/>
          <a:p>
            <a:r>
              <a:rPr lang="en-US" dirty="0" smtClean="0"/>
              <a:t>Hickman,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44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Chondrichthyes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8856984" cy="4648200"/>
          </a:xfrm>
        </p:spPr>
        <p:txBody>
          <a:bodyPr/>
          <a:lstStyle/>
          <a:p>
            <a:pPr marL="0" indent="0" algn="just" eaLnBrk="0" hangingPunct="0">
              <a:spcBef>
                <a:spcPct val="0"/>
              </a:spcBef>
              <a:buClrTx/>
              <a:buNone/>
            </a:pPr>
            <a:r>
              <a:rPr lang="sv-SE" sz="1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Ikan </a:t>
            </a:r>
            <a:r>
              <a:rPr lang="sv-SE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hiu dan keluarganya merupakan hewan vertebrata hidup yang paling besar yang hidup di air</a:t>
            </a:r>
            <a:r>
              <a:rPr lang="id-ID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, ada sekitar 937 spesiesnya</a:t>
            </a:r>
            <a:r>
              <a:rPr lang="sv-SE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id-ID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Karakteristik utamanya yaitu:</a:t>
            </a:r>
            <a:endParaRPr lang="id-ID" sz="1050" b="1" dirty="0">
              <a:latin typeface="Arial" panose="020B0604020202020204" pitchFamily="34" charset="0"/>
            </a:endParaRPr>
          </a:p>
          <a:p>
            <a:pPr marL="268288" lvl="0" indent="-268288" algn="just" eaLnBrk="0" hangingPunct="0">
              <a:spcBef>
                <a:spcPct val="0"/>
              </a:spcBef>
              <a:buClrTx/>
              <a:buFontTx/>
              <a:buChar char="•"/>
            </a:pPr>
            <a:r>
              <a:rPr lang="sv-SE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Tubuhnya  berbentuk fusiform kecuali pada ikan pari yang mempunyai sirip belakang heterocercal</a:t>
            </a:r>
            <a:endParaRPr lang="id-ID" sz="1050" b="1" dirty="0">
              <a:latin typeface="Arial" panose="020B0604020202020204" pitchFamily="34" charset="0"/>
            </a:endParaRPr>
          </a:p>
          <a:p>
            <a:pPr marL="268288" lvl="0" indent="-268288" algn="just" eaLnBrk="0" hangingPunct="0">
              <a:spcBef>
                <a:spcPct val="0"/>
              </a:spcBef>
              <a:buClrTx/>
              <a:buFontTx/>
              <a:buChar char="•"/>
            </a:pPr>
            <a:r>
              <a:rPr lang="sv-SE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Mulut berada di bagian ventral anterior, mempunyai dua sccus olfactorius yang tidak berhubungan dengan rongga mulut, mempunyai rahang.</a:t>
            </a:r>
            <a:endParaRPr lang="id-ID" sz="1050" b="1" dirty="0">
              <a:latin typeface="Arial" panose="020B0604020202020204" pitchFamily="34" charset="0"/>
            </a:endParaRPr>
          </a:p>
          <a:p>
            <a:pPr marL="268288" lvl="0" indent="-268288" algn="just" eaLnBrk="0" hangingPunct="0">
              <a:spcBef>
                <a:spcPct val="0"/>
              </a:spcBef>
              <a:buClrTx/>
              <a:buFontTx/>
              <a:buChar char="•"/>
            </a:pPr>
            <a:r>
              <a:rPr lang="sv-SE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Kulit terdiri atas sisik tipe placoid dan mengandung kelenjar mucosa, gigi merupakan modifikasi dari sisik placoid.</a:t>
            </a:r>
            <a:endParaRPr lang="id-ID" sz="1050" b="1" dirty="0">
              <a:latin typeface="Arial" panose="020B0604020202020204" pitchFamily="34" charset="0"/>
            </a:endParaRPr>
          </a:p>
          <a:p>
            <a:pPr marL="268288" lvl="0" indent="-268288" algn="just" eaLnBrk="0" hangingPunct="0">
              <a:spcBef>
                <a:spcPct val="0"/>
              </a:spcBef>
              <a:buClrTx/>
              <a:buFontTx/>
              <a:buChar char="•"/>
            </a:pPr>
            <a:r>
              <a:rPr lang="sv-SE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Endoskeleton seluruhnya terdiri dari cartílago (tulang rawan).</a:t>
            </a:r>
            <a:endParaRPr lang="id-ID" sz="1050" b="1" dirty="0">
              <a:latin typeface="Arial" panose="020B0604020202020204" pitchFamily="34" charset="0"/>
            </a:endParaRPr>
          </a:p>
          <a:p>
            <a:pPr marL="268288" lvl="0" indent="-268288" algn="just" eaLnBrk="0" hangingPunct="0">
              <a:spcBef>
                <a:spcPct val="0"/>
              </a:spcBef>
              <a:buClrTx/>
              <a:buFontTx/>
              <a:buChar char="•"/>
            </a:pPr>
            <a:r>
              <a:rPr lang="sv-SE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Sistem pencernaan dengan perut berbentuk- J dan intestin dengan katup spiral.</a:t>
            </a:r>
            <a:endParaRPr lang="id-ID" sz="1050" b="1" dirty="0">
              <a:latin typeface="Arial" panose="020B0604020202020204" pitchFamily="34" charset="0"/>
            </a:endParaRPr>
          </a:p>
          <a:p>
            <a:pPr marL="268288" lvl="0" indent="-268288" algn="just" eaLnBrk="0" hangingPunct="0">
              <a:spcBef>
                <a:spcPct val="0"/>
              </a:spcBef>
              <a:buClrTx/>
              <a:buFontTx/>
              <a:buChar char="•"/>
            </a:pP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Sistim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peredaran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darah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trdiri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atas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bebrapa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lengkung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aorta;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jantung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mempunyai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2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ruang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id-ID" sz="1050" b="1" dirty="0">
              <a:latin typeface="Arial" panose="020B0604020202020204" pitchFamily="34" charset="0"/>
            </a:endParaRPr>
          </a:p>
          <a:p>
            <a:pPr marL="268288" lvl="0" indent="-268288" algn="just" eaLnBrk="0" hangingPunct="0">
              <a:spcBef>
                <a:spcPct val="0"/>
              </a:spcBef>
              <a:buClrTx/>
              <a:buFontTx/>
              <a:buChar char="•"/>
            </a:pP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Pernafasan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dilakukan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oleh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5-7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pasang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insang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yang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terpisah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dan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celah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insang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yang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terekspose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;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tidak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ada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operkulum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id-ID" sz="1050" b="1" dirty="0">
              <a:latin typeface="Arial" panose="020B0604020202020204" pitchFamily="34" charset="0"/>
            </a:endParaRPr>
          </a:p>
          <a:p>
            <a:pPr marL="268288" lvl="0" indent="-268288" algn="just" eaLnBrk="0" hangingPunct="0">
              <a:spcBef>
                <a:spcPct val="0"/>
              </a:spcBef>
              <a:buClrTx/>
              <a:buFontTx/>
              <a:buChar char="•"/>
            </a:pP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Tidak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mempunyai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gelembung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renang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atau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paru-paru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id-ID" sz="1050" b="1" dirty="0">
              <a:latin typeface="Arial" panose="020B0604020202020204" pitchFamily="34" charset="0"/>
            </a:endParaRPr>
          </a:p>
          <a:p>
            <a:pPr marL="268288" lvl="0" indent="-268288" algn="just" eaLnBrk="0" hangingPunct="0">
              <a:spcBef>
                <a:spcPct val="0"/>
              </a:spcBef>
              <a:buClrTx/>
              <a:buFontTx/>
              <a:buChar char="•"/>
            </a:pP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Otak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terdiri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atas 2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lobus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olfaktorius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, 2 cerebral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hemispher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(velan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otak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) 2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lobus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opticus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sebuah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cerebellum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, dan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sebuah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medulla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oblongata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, 10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pasang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saraf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cranial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ES_tradnl" b="1" dirty="0">
              <a:latin typeface="Arial" panose="020B0604020202020204" pitchFamily="34" charset="0"/>
            </a:endParaRPr>
          </a:p>
          <a:p>
            <a:pPr marL="268288" indent="-268288" eaLnBrk="0" hangingPunct="0">
              <a:spcBef>
                <a:spcPct val="0"/>
              </a:spcBef>
              <a:buClrTx/>
            </a:pPr>
            <a:r>
              <a:rPr lang="es-ES_tradnl" sz="1600" b="1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Jenis</a:t>
            </a:r>
            <a:r>
              <a:rPr lang="es-ES_tradnl" sz="1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kelamin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terpisah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ovipar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ovovivipar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atau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vivipar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perkembangan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langsung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fertilisasi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sz="16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internal</a:t>
            </a:r>
            <a:r>
              <a:rPr lang="es-ES_tradnl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id-ID" sz="1050" b="1" dirty="0">
                <a:latin typeface="Arial" panose="020B0604020202020204" pitchFamily="34" charset="0"/>
              </a:rPr>
              <a:t> </a:t>
            </a:r>
            <a:endParaRPr lang="id-ID" b="1" dirty="0">
              <a:latin typeface="Arial" panose="020B0604020202020204" pitchFamily="34" charset="0"/>
            </a:endParaRPr>
          </a:p>
          <a:p>
            <a:pPr marL="268288" indent="-268288"/>
            <a:endParaRPr lang="id-ID" sz="1600" b="1" dirty="0"/>
          </a:p>
        </p:txBody>
      </p:sp>
    </p:spTree>
    <p:extLst>
      <p:ext uri="{BB962C8B-B14F-4D97-AF65-F5344CB8AC3E}">
        <p14:creationId xmlns:p14="http://schemas.microsoft.com/office/powerpoint/2010/main" val="391374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Hickman, 2006</a:t>
            </a:r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" y="0"/>
            <a:ext cx="4437454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172" y="21522"/>
            <a:ext cx="4255292" cy="446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72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Hickman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89"/>
          <a:stretch/>
        </p:blipFill>
        <p:spPr bwMode="auto">
          <a:xfrm>
            <a:off x="4329" y="-1"/>
            <a:ext cx="4063615" cy="299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2" y="4099306"/>
            <a:ext cx="9157692" cy="2784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/>
          <a:stretch/>
        </p:blipFill>
        <p:spPr bwMode="auto">
          <a:xfrm>
            <a:off x="4067944" y="78464"/>
            <a:ext cx="4063615" cy="381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38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" y="188640"/>
            <a:ext cx="9129480" cy="591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0" y="6400800"/>
            <a:ext cx="2895600" cy="228600"/>
          </a:xfrm>
        </p:spPr>
        <p:txBody>
          <a:bodyPr/>
          <a:lstStyle/>
          <a:p>
            <a:r>
              <a:rPr lang="en-US" dirty="0" smtClean="0"/>
              <a:t>Hickman,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39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f0abb89a8db3235498b84590c57980194cc13c4"/>
</p:tagLst>
</file>

<file path=ppt/theme/theme1.xml><?xml version="1.0" encoding="utf-8"?>
<a:theme xmlns:a="http://schemas.openxmlformats.org/drawingml/2006/main" name="cdb2004211gl">
  <a:themeElements>
    <a:clrScheme name="1922tgp_connection_light 2">
      <a:dk1>
        <a:srgbClr val="000000"/>
      </a:dk1>
      <a:lt1>
        <a:srgbClr val="FFFFFF"/>
      </a:lt1>
      <a:dk2>
        <a:srgbClr val="37399B"/>
      </a:dk2>
      <a:lt2>
        <a:srgbClr val="C0C0C0"/>
      </a:lt2>
      <a:accent1>
        <a:srgbClr val="4987E3"/>
      </a:accent1>
      <a:accent2>
        <a:srgbClr val="D23516"/>
      </a:accent2>
      <a:accent3>
        <a:srgbClr val="FFFFFF"/>
      </a:accent3>
      <a:accent4>
        <a:srgbClr val="000000"/>
      </a:accent4>
      <a:accent5>
        <a:srgbClr val="B1C3EF"/>
      </a:accent5>
      <a:accent6>
        <a:srgbClr val="BE2F13"/>
      </a:accent6>
      <a:hlink>
        <a:srgbClr val="36A1B6"/>
      </a:hlink>
      <a:folHlink>
        <a:srgbClr val="7FB242"/>
      </a:folHlink>
    </a:clrScheme>
    <a:fontScheme name="1922tgp_connection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22tgp_connection_light 1">
        <a:dk1>
          <a:srgbClr val="000000"/>
        </a:dk1>
        <a:lt1>
          <a:srgbClr val="FFFFFF"/>
        </a:lt1>
        <a:dk2>
          <a:srgbClr val="165E86"/>
        </a:dk2>
        <a:lt2>
          <a:srgbClr val="969696"/>
        </a:lt2>
        <a:accent1>
          <a:srgbClr val="2AA08A"/>
        </a:accent1>
        <a:accent2>
          <a:srgbClr val="AA67DD"/>
        </a:accent2>
        <a:accent3>
          <a:srgbClr val="FFFFFF"/>
        </a:accent3>
        <a:accent4>
          <a:srgbClr val="000000"/>
        </a:accent4>
        <a:accent5>
          <a:srgbClr val="ACCDC4"/>
        </a:accent5>
        <a:accent6>
          <a:srgbClr val="9A5DC8"/>
        </a:accent6>
        <a:hlink>
          <a:srgbClr val="7D96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22tgp_connection_light 2">
        <a:dk1>
          <a:srgbClr val="000000"/>
        </a:dk1>
        <a:lt1>
          <a:srgbClr val="FFFFFF"/>
        </a:lt1>
        <a:dk2>
          <a:srgbClr val="37399B"/>
        </a:dk2>
        <a:lt2>
          <a:srgbClr val="C0C0C0"/>
        </a:lt2>
        <a:accent1>
          <a:srgbClr val="4987E3"/>
        </a:accent1>
        <a:accent2>
          <a:srgbClr val="D23516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BE2F13"/>
        </a:accent6>
        <a:hlink>
          <a:srgbClr val="36A1B6"/>
        </a:hlink>
        <a:folHlink>
          <a:srgbClr val="7FB24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22tgp_connection_light 3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117AC1"/>
        </a:accent1>
        <a:accent2>
          <a:srgbClr val="3E9887"/>
        </a:accent2>
        <a:accent3>
          <a:srgbClr val="FFFFFF"/>
        </a:accent3>
        <a:accent4>
          <a:srgbClr val="000000"/>
        </a:accent4>
        <a:accent5>
          <a:srgbClr val="AABEDD"/>
        </a:accent5>
        <a:accent6>
          <a:srgbClr val="37897A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cdb2004211gl</Template>
  <TotalTime>5897</TotalTime>
  <Words>2082</Words>
  <Application>Microsoft Office PowerPoint</Application>
  <PresentationFormat>On-screen Show (4:3)</PresentationFormat>
  <Paragraphs>362</Paragraphs>
  <Slides>70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Arial</vt:lpstr>
      <vt:lpstr>Calibri</vt:lpstr>
      <vt:lpstr>Geneva</vt:lpstr>
      <vt:lpstr>Symbol</vt:lpstr>
      <vt:lpstr>Times New Roman</vt:lpstr>
      <vt:lpstr>Wingdings</vt:lpstr>
      <vt:lpstr>cdb2004211gl</vt:lpstr>
      <vt:lpstr>ZOOLOGI VERTEBRATA</vt:lpstr>
      <vt:lpstr>PowerPoint Presentation</vt:lpstr>
      <vt:lpstr>PowerPoint Presentation</vt:lpstr>
      <vt:lpstr>PowerPoint Presentation</vt:lpstr>
      <vt:lpstr>FISHES / PISCES / IKAN</vt:lpstr>
      <vt:lpstr>Pisces/Fishes</vt:lpstr>
      <vt:lpstr>Chondrichthyes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OSTEICHTYES</vt:lpstr>
      <vt:lpstr>OSTEICHTYES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Ikan Bersirip-Duri</vt:lpstr>
      <vt:lpstr>PowerPoint Presentation</vt:lpstr>
      <vt:lpstr>PowerPoint Presentation</vt:lpstr>
      <vt:lpstr>PowerPoint Presentation</vt:lpstr>
      <vt:lpstr>PowerPoint Presentation</vt:lpstr>
      <vt:lpstr>Subkelas Sarcopterygii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Sirkulasi Tunggal</vt:lpstr>
      <vt:lpstr>PowerPoint Presentation</vt:lpstr>
      <vt:lpstr>SISTEM PENCERNAAN</vt:lpstr>
      <vt:lpstr>PowerPoint Presentation</vt:lpstr>
      <vt:lpstr>PowerPoint Presentation</vt:lpstr>
      <vt:lpstr>SISTEM RESPIRASI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SISTEM EKSKRESI</vt:lpstr>
      <vt:lpstr>PowerPoint Presentation</vt:lpstr>
      <vt:lpstr>Tantangan Osmotik</vt:lpstr>
      <vt:lpstr>PowerPoint Presentation</vt:lpstr>
      <vt:lpstr>PowerPoint Presentation</vt:lpstr>
      <vt:lpstr>Hewan Laut</vt:lpstr>
      <vt:lpstr>PowerPoint Presentation</vt:lpstr>
      <vt:lpstr>PowerPoint Presentation</vt:lpstr>
      <vt:lpstr>Hewan Perairan Tawar</vt:lpstr>
      <vt:lpstr>PowerPoint Presentation</vt:lpstr>
      <vt:lpstr>SISTEM INDERA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SISTEM GERAK (RANGKA &amp; OTOT)</vt:lpstr>
      <vt:lpstr>PowerPoint Presentation</vt:lpstr>
      <vt:lpstr>PowerPoint Presentation</vt:lpstr>
      <vt:lpstr>PowerPoint Presentation</vt:lpstr>
      <vt:lpstr>SISTEM REPRODUKSI</vt:lpstr>
      <vt:lpstr>//.mnbvfffghjk’   ;kkmhfdswwyaazbzxxzxxvbbbk  sxqwsww, sxswwedsX </vt:lpstr>
      <vt:lpstr>PowerPoint Presentation</vt:lpstr>
      <vt:lpstr>PowerPoint Presentation</vt:lpstr>
      <vt:lpstr>PowerPoint Presentation</vt:lpstr>
    </vt:vector>
  </TitlesOfParts>
  <Company>Amihnah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Amih</dc:creator>
  <cp:lastModifiedBy>Ismi R</cp:lastModifiedBy>
  <cp:revision>223</cp:revision>
  <dcterms:created xsi:type="dcterms:W3CDTF">2014-09-19T22:55:37Z</dcterms:created>
  <dcterms:modified xsi:type="dcterms:W3CDTF">2018-03-28T05:14:23Z</dcterms:modified>
</cp:coreProperties>
</file>