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4" r:id="rId1"/>
  </p:sldMasterIdLst>
  <p:notesMasterIdLst>
    <p:notesMasterId r:id="rId48"/>
  </p:notesMasterIdLst>
  <p:handoutMasterIdLst>
    <p:handoutMasterId r:id="rId49"/>
  </p:handoutMasterIdLst>
  <p:sldIdLst>
    <p:sldId id="299" r:id="rId2"/>
    <p:sldId id="257" r:id="rId3"/>
    <p:sldId id="258" r:id="rId4"/>
    <p:sldId id="259" r:id="rId5"/>
    <p:sldId id="261" r:id="rId6"/>
    <p:sldId id="316" r:id="rId7"/>
    <p:sldId id="319" r:id="rId8"/>
    <p:sldId id="262" r:id="rId9"/>
    <p:sldId id="263" r:id="rId10"/>
    <p:sldId id="485" r:id="rId11"/>
    <p:sldId id="260" r:id="rId12"/>
    <p:sldId id="268" r:id="rId13"/>
    <p:sldId id="321" r:id="rId14"/>
    <p:sldId id="320" r:id="rId15"/>
    <p:sldId id="484" r:id="rId16"/>
    <p:sldId id="486" r:id="rId17"/>
    <p:sldId id="315" r:id="rId18"/>
    <p:sldId id="487" r:id="rId19"/>
    <p:sldId id="318" r:id="rId20"/>
    <p:sldId id="328" r:id="rId21"/>
    <p:sldId id="275" r:id="rId22"/>
    <p:sldId id="276" r:id="rId23"/>
    <p:sldId id="277" r:id="rId24"/>
    <p:sldId id="278" r:id="rId25"/>
    <p:sldId id="279" r:id="rId26"/>
    <p:sldId id="282" r:id="rId27"/>
    <p:sldId id="283" r:id="rId28"/>
    <p:sldId id="284" r:id="rId29"/>
    <p:sldId id="285" r:id="rId30"/>
    <p:sldId id="488" r:id="rId31"/>
    <p:sldId id="294" r:id="rId32"/>
    <p:sldId id="295" r:id="rId33"/>
    <p:sldId id="298" r:id="rId34"/>
    <p:sldId id="297" r:id="rId35"/>
    <p:sldId id="334" r:id="rId36"/>
    <p:sldId id="335" r:id="rId37"/>
    <p:sldId id="338" r:id="rId38"/>
    <p:sldId id="403" r:id="rId39"/>
    <p:sldId id="393" r:id="rId40"/>
    <p:sldId id="489" r:id="rId41"/>
    <p:sldId id="353" r:id="rId42"/>
    <p:sldId id="490" r:id="rId43"/>
    <p:sldId id="497" r:id="rId44"/>
    <p:sldId id="362" r:id="rId45"/>
    <p:sldId id="498" r:id="rId46"/>
    <p:sldId id="339" r:id="rId47"/>
  </p:sldIdLst>
  <p:sldSz cx="9144000" cy="6858000" type="screen4x3"/>
  <p:notesSz cx="6881813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16">
          <p15:clr>
            <a:srgbClr val="A4A3A4"/>
          </p15:clr>
        </p15:guide>
        <p15:guide id="2" pos="4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lberschatz, Avi" initials="SA" lastIdx="1" clrIdx="0">
    <p:extLst>
      <p:ext uri="{19B8F6BF-5375-455C-9EA6-DF929625EA0E}">
        <p15:presenceInfo xmlns:p15="http://schemas.microsoft.com/office/powerpoint/2012/main" userId="S::avi@yale.edu::016206a9-3acf-4d04-9473-be90a77fcf7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8000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7" autoAdjust="0"/>
    <p:restoredTop sz="86449" autoAdjust="0"/>
  </p:normalViewPr>
  <p:slideViewPr>
    <p:cSldViewPr snapToGrid="0">
      <p:cViewPr varScale="1">
        <p:scale>
          <a:sx n="83" d="100"/>
          <a:sy n="83" d="100"/>
        </p:scale>
        <p:origin x="1320" y="62"/>
      </p:cViewPr>
      <p:guideLst>
        <p:guide orient="horz" pos="816"/>
        <p:guide pos="440"/>
      </p:guideLst>
    </p:cSldViewPr>
  </p:slideViewPr>
  <p:outlineViewPr>
    <p:cViewPr>
      <p:scale>
        <a:sx n="33" d="100"/>
        <a:sy n="33" d="100"/>
      </p:scale>
      <p:origin x="0" y="-915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54292038-6B0F-2949-BFB3-4480D592610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6250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7575" tIns="43788" rIns="87575" bIns="43788" numCol="1" anchor="ctr" anchorCtr="0" compatLnSpc="1">
            <a:prstTxWarp prst="textNoShape">
              <a:avLst/>
            </a:prstTxWarp>
          </a:bodyPr>
          <a:lstStyle>
            <a:lvl1pPr defTabSz="876300">
              <a:defRPr sz="1100">
                <a:latin typeface="Helvetica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53CBFB87-3130-8A40-8B9F-D30E7EF9A78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8263" y="0"/>
            <a:ext cx="3016250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7575" tIns="43788" rIns="87575" bIns="43788" numCol="1" anchor="ctr" anchorCtr="0" compatLnSpc="1">
            <a:prstTxWarp prst="textNoShape">
              <a:avLst/>
            </a:prstTxWarp>
          </a:bodyPr>
          <a:lstStyle>
            <a:lvl1pPr algn="r" defTabSz="876300">
              <a:defRPr sz="1100">
                <a:latin typeface="Helvetica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4" name="Rectangle 4">
            <a:extLst>
              <a:ext uri="{FF2B5EF4-FFF2-40B4-BE49-F238E27FC236}">
                <a16:creationId xmlns:a16="http://schemas.microsoft.com/office/drawing/2014/main" id="{F0701F88-43FF-0741-8A3A-C0F52350229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66188"/>
            <a:ext cx="301625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7575" tIns="43788" rIns="87575" bIns="43788" numCol="1" anchor="b" anchorCtr="0" compatLnSpc="1">
            <a:prstTxWarp prst="textNoShape">
              <a:avLst/>
            </a:prstTxWarp>
          </a:bodyPr>
          <a:lstStyle>
            <a:lvl1pPr defTabSz="876300">
              <a:defRPr sz="1100">
                <a:latin typeface="Helvetica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5" name="Rectangle 5">
            <a:extLst>
              <a:ext uri="{FF2B5EF4-FFF2-40B4-BE49-F238E27FC236}">
                <a16:creationId xmlns:a16="http://schemas.microsoft.com/office/drawing/2014/main" id="{3A87DA65-858F-5A45-B34A-C02AA0EBFC03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8263" y="8866188"/>
            <a:ext cx="301625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7575" tIns="43788" rIns="87575" bIns="43788" numCol="1" anchor="b" anchorCtr="0" compatLnSpc="1">
            <a:prstTxWarp prst="textNoShape">
              <a:avLst/>
            </a:prstTxWarp>
          </a:bodyPr>
          <a:lstStyle>
            <a:lvl1pPr algn="r" defTabSz="876300">
              <a:defRPr sz="1100">
                <a:latin typeface="Helvetica" pitchFamily="2" charset="0"/>
              </a:defRPr>
            </a:lvl1pPr>
          </a:lstStyle>
          <a:p>
            <a:pPr>
              <a:defRPr/>
            </a:pPr>
            <a:fld id="{C746EC8E-B597-402D-9662-ABD14BABEE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3A289FF7-9133-044D-B490-8A3FD0ABAE4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13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2436" tIns="46217" rIns="92436" bIns="46217" numCol="1" anchor="ctr" anchorCtr="0" compatLnSpc="1">
            <a:prstTxWarp prst="textNoShape">
              <a:avLst/>
            </a:prstTxWarp>
          </a:bodyPr>
          <a:lstStyle>
            <a:lvl1pPr defTabSz="923925">
              <a:defRPr sz="1200">
                <a:latin typeface="Times New Roman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E37CAAC1-3D1D-9E43-A83C-E5D89AC6506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0"/>
            <a:ext cx="29813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2436" tIns="46217" rIns="92436" bIns="46217" numCol="1" anchor="ctr" anchorCtr="0" compatLnSpc="1">
            <a:prstTxWarp prst="textNoShape">
              <a:avLst/>
            </a:prstTxWarp>
          </a:bodyPr>
          <a:lstStyle>
            <a:lvl1pPr algn="r" defTabSz="923925">
              <a:defRPr sz="1200">
                <a:latin typeface="Times New Roman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DED26F54-2C52-46FF-BCE0-8696D7541572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7600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180789FC-DD11-5542-803A-9516EB334E3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7575" y="4416425"/>
            <a:ext cx="5046663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2436" tIns="46217" rIns="92436" bIns="4621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58A87854-4AA0-1349-AAA1-90BFC8DE2E9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2850"/>
            <a:ext cx="29813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2436" tIns="46217" rIns="92436" bIns="46217" numCol="1" anchor="b" anchorCtr="0" compatLnSpc="1">
            <a:prstTxWarp prst="textNoShape">
              <a:avLst/>
            </a:prstTxWarp>
          </a:bodyPr>
          <a:lstStyle>
            <a:lvl1pPr defTabSz="923925">
              <a:defRPr sz="1200">
                <a:latin typeface="Times New Roman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97C6A482-1B06-854B-9B2C-D5CE05B662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8832850"/>
            <a:ext cx="29813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2436" tIns="46217" rIns="92436" bIns="46217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F8DDF7C7-3008-4DC4-9F8B-1490BCFC99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6E7CF920-488B-42E0-9440-9A11B7D93D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559A8748-23BD-4604-ABD1-36CC9D1DFE60}" type="slidenum">
              <a:rPr lang="en-US" altLang="en-US">
                <a:latin typeface="Times New Roman" panose="02020603050405020304" pitchFamily="18" charset="0"/>
              </a:rPr>
              <a:pPr/>
              <a:t>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7FDAFEDA-D70D-4C20-A7EA-D2F3B7BEBA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89C75285-E37E-4014-8E71-F896080F15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50BDFCE9-AFFD-4054-AF44-46E266209A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51271" indent="-288950"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55802" indent="-231160"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18122" indent="-231160"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80443" indent="-231160"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42764" indent="-231160" defTabSz="9406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3005084" indent="-231160" defTabSz="9406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67405" indent="-231160" defTabSz="9406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929725" indent="-231160" defTabSz="9406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8990AAC-2DA7-44B8-A428-8FC6A8DECD79}" type="slidenum">
              <a:rPr lang="en-US" altLang="en-US" smtClean="0">
                <a:latin typeface="Helvetica" panose="020B0604020202020204" pitchFamily="34" charset="0"/>
              </a:rPr>
              <a:pPr/>
              <a:t>10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CA331B74-0422-4930-8A32-1986F3C5D3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CC23F6F6-2B6E-4832-A9E7-1BA1A3EC25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5177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C186DCFD-D70B-4812-BD91-F434C524AC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4E05CEC3-A068-4B76-B054-2088C316CEBC}" type="slidenum">
              <a:rPr lang="en-US" altLang="en-US">
                <a:latin typeface="Times New Roman" panose="02020603050405020304" pitchFamily="18" charset="0"/>
              </a:rPr>
              <a:pPr/>
              <a:t>11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7FF909BF-E68B-4257-B1C7-493C40FF30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0362F85C-BCFE-4811-B73A-397FF5353E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6AE9770D-EE50-408A-B9AC-65DFB5BE3B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6E7FED8-4114-426E-AFA1-DD1BFBB9DE89}" type="slidenum">
              <a:rPr lang="en-US" altLang="en-US">
                <a:latin typeface="Times New Roman" panose="02020603050405020304" pitchFamily="18" charset="0"/>
              </a:rPr>
              <a:pPr/>
              <a:t>12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AAC9FE28-57EF-4166-9357-71412318ED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CDD2402A-E21D-4607-BC3D-9DCDE79B40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6AE9770D-EE50-408A-B9AC-65DFB5BE3B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6E7FED8-4114-426E-AFA1-DD1BFBB9DE89}" type="slidenum">
              <a:rPr lang="en-US" altLang="en-US">
                <a:latin typeface="Times New Roman" panose="02020603050405020304" pitchFamily="18" charset="0"/>
              </a:rPr>
              <a:pPr/>
              <a:t>13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AAC9FE28-57EF-4166-9357-71412318ED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CDD2402A-E21D-4607-BC3D-9DCDE79B40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95412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6AE9770D-EE50-408A-B9AC-65DFB5BE3B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6E7FED8-4114-426E-AFA1-DD1BFBB9DE89}" type="slidenum">
              <a:rPr lang="en-US" altLang="en-US">
                <a:latin typeface="Times New Roman" panose="02020603050405020304" pitchFamily="18" charset="0"/>
              </a:rPr>
              <a:pPr/>
              <a:t>14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AAC9FE28-57EF-4166-9357-71412318ED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CDD2402A-E21D-4607-BC3D-9DCDE79B40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8127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50BDFCE9-AFFD-4054-AF44-46E266209A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51271" indent="-288950"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55802" indent="-231160"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18122" indent="-231160"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80443" indent="-231160"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42764" indent="-231160" defTabSz="9406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3005084" indent="-231160" defTabSz="9406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67405" indent="-231160" defTabSz="9406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929725" indent="-231160" defTabSz="9406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8990AAC-2DA7-44B8-A428-8FC6A8DECD79}" type="slidenum">
              <a:rPr lang="en-US" altLang="en-US" smtClean="0">
                <a:latin typeface="Helvetica" panose="020B0604020202020204" pitchFamily="34" charset="0"/>
              </a:rPr>
              <a:pPr/>
              <a:t>15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CA331B74-0422-4930-8A32-1986F3C5D3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CC23F6F6-2B6E-4832-A9E7-1BA1A3EC25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5177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50BDFCE9-AFFD-4054-AF44-46E266209A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51271" indent="-288950"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55802" indent="-231160"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18122" indent="-231160"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80443" indent="-231160"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42764" indent="-231160" defTabSz="9406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3005084" indent="-231160" defTabSz="9406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67405" indent="-231160" defTabSz="9406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929725" indent="-231160" defTabSz="9406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8990AAC-2DA7-44B8-A428-8FC6A8DECD79}" type="slidenum">
              <a:rPr lang="en-US" altLang="en-US" smtClean="0">
                <a:latin typeface="Helvetica" panose="020B0604020202020204" pitchFamily="34" charset="0"/>
              </a:rPr>
              <a:pPr/>
              <a:t>16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CA331B74-0422-4930-8A32-1986F3C5D3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CC23F6F6-2B6E-4832-A9E7-1BA1A3EC25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1383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1BE9D2E7-A188-4C48-B7D8-38E97A5274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22D633A0-AF10-46AA-AA57-D16228C66F20}" type="slidenum">
              <a:rPr lang="en-US" altLang="en-US">
                <a:latin typeface="Times New Roman" panose="02020603050405020304" pitchFamily="18" charset="0"/>
              </a:rPr>
              <a:pPr/>
              <a:t>17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7D7DBCA2-1119-49FA-A8B4-3F1D579AF2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28D001FF-7B49-4C26-944F-85DCA2A466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50BDFCE9-AFFD-4054-AF44-46E266209A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51271" indent="-288950"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55802" indent="-231160"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18122" indent="-231160"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80443" indent="-231160"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42764" indent="-231160" defTabSz="9406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3005084" indent="-231160" defTabSz="9406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67405" indent="-231160" defTabSz="9406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929725" indent="-231160" defTabSz="9406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8990AAC-2DA7-44B8-A428-8FC6A8DECD79}" type="slidenum">
              <a:rPr lang="en-US" altLang="en-US" smtClean="0">
                <a:latin typeface="Helvetica" panose="020B0604020202020204" pitchFamily="34" charset="0"/>
              </a:rPr>
              <a:pPr/>
              <a:t>18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CA331B74-0422-4930-8A32-1986F3C5D3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CC23F6F6-2B6E-4832-A9E7-1BA1A3EC25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8954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974D2720-3E47-4333-ADBA-198A535A13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40DA0DA-B95D-4575-B714-06F259E39FF6}" type="slidenum">
              <a:rPr lang="en-US" altLang="en-US">
                <a:latin typeface="Times New Roman" panose="02020603050405020304" pitchFamily="18" charset="0"/>
              </a:rPr>
              <a:pPr/>
              <a:t>19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606D1D41-43C1-4759-958F-F561B41379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229881FC-29EC-42CE-BA72-B7588D68C4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829D8A9A-C80E-4EFF-9BBF-F99485B097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D274C7E9-F040-43A5-A02B-7B3564DE1EB4}" type="slidenum">
              <a:rPr lang="en-US" altLang="en-US">
                <a:latin typeface="Times New Roman" panose="02020603050405020304" pitchFamily="18" charset="0"/>
              </a:rPr>
              <a:pPr/>
              <a:t>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E1B05469-F229-496A-9100-5080C50BF7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AD6AA1F7-2174-4613-889A-2E4CE30977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C3FE16A3-2607-4ABA-872C-8A431BF223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0614397-364B-4882-8C56-416B97B7CD7D}" type="slidenum">
              <a:rPr lang="en-US" altLang="en-US">
                <a:latin typeface="Times New Roman" panose="02020603050405020304" pitchFamily="18" charset="0"/>
              </a:rPr>
              <a:pPr/>
              <a:t>20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825277C5-6FF6-472B-B1B2-A162AC929A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EEE28775-1141-4618-8163-256EE66CFA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79546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D97F732C-F89E-47E2-B59C-A12FFB782F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9833D637-BCE5-4E5D-9874-9EFBFE9D9D08}" type="slidenum">
              <a:rPr lang="en-US" altLang="en-US">
                <a:latin typeface="Times New Roman" panose="02020603050405020304" pitchFamily="18" charset="0"/>
              </a:rPr>
              <a:pPr/>
              <a:t>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5E4F0DE8-E8B5-4C7D-B055-95C406BC3C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06954C32-A2A8-47D3-9E0F-1137C1B689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EC461AAA-CFEF-42EE-8AF1-5A61282285B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E89A6CA-A27A-48DC-A193-6688F0032372}" type="slidenum">
              <a:rPr lang="en-US" altLang="en-US">
                <a:latin typeface="Times New Roman" panose="02020603050405020304" pitchFamily="18" charset="0"/>
              </a:rPr>
              <a:pPr/>
              <a:t>22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7267D01B-0B18-468C-84E3-0EC1B30BF9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CE469E36-4F41-4F57-B693-9C7C11FBA4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C2E8DE37-7674-4FDC-BDA6-36D02C25C1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D4F0040-1B98-4F0E-BD49-DF658C3D7C95}" type="slidenum">
              <a:rPr lang="en-US" altLang="en-US">
                <a:latin typeface="Times New Roman" panose="02020603050405020304" pitchFamily="18" charset="0"/>
              </a:rPr>
              <a:pPr/>
              <a:t>23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FE40D393-2DEC-49FB-B799-1F946CFFA9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148EB59F-476B-4E98-B58A-D56625568C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>
            <a:extLst>
              <a:ext uri="{FF2B5EF4-FFF2-40B4-BE49-F238E27FC236}">
                <a16:creationId xmlns:a16="http://schemas.microsoft.com/office/drawing/2014/main" id="{94970420-6BEE-4A26-A5B6-1CBF978BE2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4F02A2EC-CEA9-4304-B5CE-E4AECC768278}" type="slidenum">
              <a:rPr lang="en-US" altLang="en-US">
                <a:latin typeface="Times New Roman" panose="02020603050405020304" pitchFamily="18" charset="0"/>
              </a:rPr>
              <a:pPr/>
              <a:t>24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829884F7-6903-412F-8748-6D35529EB7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B6143852-93F3-4D3F-AFF6-82478CE0CD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88D94CA6-A8CB-4B96-A231-B80C7BBA1F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B0EE775A-D9F7-4A95-B333-F891C5D4DA5D}" type="slidenum">
              <a:rPr lang="en-US" altLang="en-US">
                <a:latin typeface="Times New Roman" panose="02020603050405020304" pitchFamily="18" charset="0"/>
              </a:rPr>
              <a:pPr/>
              <a:t>25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BF1B1340-F7F3-4773-999D-DAC5CDB942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1A0AD820-C113-4453-9FD3-41D1AB4BBC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B11D5468-5ACE-4DA5-A8B3-8976C1D5A4A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40ED4EAF-AB70-4F97-88AE-0E564E534DC9}" type="slidenum">
              <a:rPr lang="en-US" altLang="en-US">
                <a:latin typeface="Times New Roman" panose="02020603050405020304" pitchFamily="18" charset="0"/>
              </a:rPr>
              <a:pPr/>
              <a:t>26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DC303E0B-E9C9-4AFB-88A2-B0CBA1A007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ABA8AF9E-F66F-45D5-B27C-7473154DB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>
            <a:extLst>
              <a:ext uri="{FF2B5EF4-FFF2-40B4-BE49-F238E27FC236}">
                <a16:creationId xmlns:a16="http://schemas.microsoft.com/office/drawing/2014/main" id="{681E090F-6E9F-41B7-B8FC-51E19263B2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9C88994-3A7F-4528-A778-185C8514683A}" type="slidenum">
              <a:rPr lang="en-US" altLang="en-US">
                <a:latin typeface="Times New Roman" panose="02020603050405020304" pitchFamily="18" charset="0"/>
              </a:rPr>
              <a:pPr/>
              <a:t>27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id="{D84D11C4-FDED-490D-B439-4268CDBFB3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>
            <a:extLst>
              <a:ext uri="{FF2B5EF4-FFF2-40B4-BE49-F238E27FC236}">
                <a16:creationId xmlns:a16="http://schemas.microsoft.com/office/drawing/2014/main" id="{EF7021B9-2DCA-441F-AAA2-93E8102556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>
            <a:extLst>
              <a:ext uri="{FF2B5EF4-FFF2-40B4-BE49-F238E27FC236}">
                <a16:creationId xmlns:a16="http://schemas.microsoft.com/office/drawing/2014/main" id="{3158D98A-1AE4-4B3D-8A07-80E14B6E0F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5979595F-FC7F-49B8-8036-A16B10273444}" type="slidenum">
              <a:rPr lang="en-US" altLang="en-US">
                <a:latin typeface="Times New Roman" panose="02020603050405020304" pitchFamily="18" charset="0"/>
              </a:rPr>
              <a:pPr/>
              <a:t>28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id="{A74E424E-18A6-43CE-9BD1-8E7E197551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>
            <a:extLst>
              <a:ext uri="{FF2B5EF4-FFF2-40B4-BE49-F238E27FC236}">
                <a16:creationId xmlns:a16="http://schemas.microsoft.com/office/drawing/2014/main" id="{D392E193-B823-4104-BDD1-C6DCA2DFBA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id="{251E72B0-690D-4FD8-82C7-9EC11450EA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E524D4E-20DC-4D93-8DCD-E293153F4EFF}" type="slidenum">
              <a:rPr lang="en-US" altLang="en-US">
                <a:latin typeface="Times New Roman" panose="02020603050405020304" pitchFamily="18" charset="0"/>
              </a:rPr>
              <a:pPr/>
              <a:t>29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EFA9456E-7149-400D-B992-98BC42EE65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5FC56900-FBAB-4660-B386-7F53131985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03F5888B-8C91-4155-8F4E-30D35383F5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DA6D2EA7-7198-42DD-A325-6CC321E9025E}" type="slidenum">
              <a:rPr lang="en-US" altLang="en-US">
                <a:latin typeface="Times New Roman" panose="02020603050405020304" pitchFamily="18" charset="0"/>
              </a:rPr>
              <a:pPr/>
              <a:t>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5633DFBF-B12A-4FA5-B967-BD082F34E1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9CA0B3E5-B53B-4F18-9A81-C279B9A3F8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>
            <a:extLst>
              <a:ext uri="{FF2B5EF4-FFF2-40B4-BE49-F238E27FC236}">
                <a16:creationId xmlns:a16="http://schemas.microsoft.com/office/drawing/2014/main" id="{FCE873E5-E47B-4999-A1BB-AFE04322DE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81BC784-645F-4333-A257-6F0A6CD37719}" type="slidenum">
              <a:rPr lang="en-US" altLang="en-US">
                <a:latin typeface="Times New Roman" panose="02020603050405020304" pitchFamily="18" charset="0"/>
              </a:rPr>
              <a:pPr/>
              <a:t>30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E188AC23-0335-4DE4-95C6-A4ECDAF6A2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>
            <a:extLst>
              <a:ext uri="{FF2B5EF4-FFF2-40B4-BE49-F238E27FC236}">
                <a16:creationId xmlns:a16="http://schemas.microsoft.com/office/drawing/2014/main" id="{CBEB557A-1930-49B0-AB43-C3944239C3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4423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>
            <a:extLst>
              <a:ext uri="{FF2B5EF4-FFF2-40B4-BE49-F238E27FC236}">
                <a16:creationId xmlns:a16="http://schemas.microsoft.com/office/drawing/2014/main" id="{9C1148F4-4F7F-4260-8B6E-87505DA2DA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FA784DC-949B-4BF3-B1F2-10FEF9DEDAD0}" type="slidenum">
              <a:rPr lang="en-US" altLang="en-US">
                <a:latin typeface="Times New Roman" panose="02020603050405020304" pitchFamily="18" charset="0"/>
              </a:rPr>
              <a:pPr/>
              <a:t>31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9091" name="Rectangle 2">
            <a:extLst>
              <a:ext uri="{FF2B5EF4-FFF2-40B4-BE49-F238E27FC236}">
                <a16:creationId xmlns:a16="http://schemas.microsoft.com/office/drawing/2014/main" id="{DF05173A-578A-4DA8-9CB6-428F8B5CA8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>
            <a:extLst>
              <a:ext uri="{FF2B5EF4-FFF2-40B4-BE49-F238E27FC236}">
                <a16:creationId xmlns:a16="http://schemas.microsoft.com/office/drawing/2014/main" id="{55EDC5B3-11F6-45E3-8BF5-793B625554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>
            <a:extLst>
              <a:ext uri="{FF2B5EF4-FFF2-40B4-BE49-F238E27FC236}">
                <a16:creationId xmlns:a16="http://schemas.microsoft.com/office/drawing/2014/main" id="{A33D151D-6DE0-42D5-BDBB-75D3552ACC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63C6E41-7C41-477A-A042-BB5743EEB66C}" type="slidenum">
              <a:rPr lang="en-US" altLang="en-US">
                <a:latin typeface="Times New Roman" panose="02020603050405020304" pitchFamily="18" charset="0"/>
              </a:rPr>
              <a:pPr/>
              <a:t>32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0115" name="Rectangle 2">
            <a:extLst>
              <a:ext uri="{FF2B5EF4-FFF2-40B4-BE49-F238E27FC236}">
                <a16:creationId xmlns:a16="http://schemas.microsoft.com/office/drawing/2014/main" id="{C856F83E-1078-46D8-971F-88F38709C0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>
            <a:extLst>
              <a:ext uri="{FF2B5EF4-FFF2-40B4-BE49-F238E27FC236}">
                <a16:creationId xmlns:a16="http://schemas.microsoft.com/office/drawing/2014/main" id="{06AB2421-AE25-4CC7-866A-D96F9CA46B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>
            <a:extLst>
              <a:ext uri="{FF2B5EF4-FFF2-40B4-BE49-F238E27FC236}">
                <a16:creationId xmlns:a16="http://schemas.microsoft.com/office/drawing/2014/main" id="{130FC767-B009-47BF-8836-F0D0ADBED23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A89EB48-38D6-412A-A9D2-02EC89F1D3FB}" type="slidenum">
              <a:rPr lang="en-US" altLang="en-US">
                <a:latin typeface="Times New Roman" panose="02020603050405020304" pitchFamily="18" charset="0"/>
              </a:rPr>
              <a:pPr/>
              <a:t>33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2163" name="Rectangle 2">
            <a:extLst>
              <a:ext uri="{FF2B5EF4-FFF2-40B4-BE49-F238E27FC236}">
                <a16:creationId xmlns:a16="http://schemas.microsoft.com/office/drawing/2014/main" id="{15B628E2-0FB0-4C7E-B358-0771799475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>
            <a:extLst>
              <a:ext uri="{FF2B5EF4-FFF2-40B4-BE49-F238E27FC236}">
                <a16:creationId xmlns:a16="http://schemas.microsoft.com/office/drawing/2014/main" id="{3624952B-D60E-4C01-B858-312B412102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754674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>
            <a:extLst>
              <a:ext uri="{FF2B5EF4-FFF2-40B4-BE49-F238E27FC236}">
                <a16:creationId xmlns:a16="http://schemas.microsoft.com/office/drawing/2014/main" id="{2CC0B1F1-4027-4F0F-84D3-CDBE772BF9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B2347DC2-786D-435A-BEA1-8D182729303C}" type="slidenum">
              <a:rPr lang="en-US" altLang="en-US">
                <a:latin typeface="Times New Roman" panose="02020603050405020304" pitchFamily="18" charset="0"/>
              </a:rPr>
              <a:pPr/>
              <a:t>34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1139" name="Rectangle 2">
            <a:extLst>
              <a:ext uri="{FF2B5EF4-FFF2-40B4-BE49-F238E27FC236}">
                <a16:creationId xmlns:a16="http://schemas.microsoft.com/office/drawing/2014/main" id="{A7A0605C-56F8-4CC7-8D92-C691C245A5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>
            <a:extLst>
              <a:ext uri="{FF2B5EF4-FFF2-40B4-BE49-F238E27FC236}">
                <a16:creationId xmlns:a16="http://schemas.microsoft.com/office/drawing/2014/main" id="{DFACDC2C-C783-4142-8BEB-94AF9BF865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7">
            <a:extLst>
              <a:ext uri="{FF2B5EF4-FFF2-40B4-BE49-F238E27FC236}">
                <a16:creationId xmlns:a16="http://schemas.microsoft.com/office/drawing/2014/main" id="{4DE291CD-D644-479A-ABD5-E39A631E77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0332B2E1-1E5D-4455-B7B9-80520931EBA0}" type="slidenum">
              <a:rPr lang="en-US" altLang="en-US" smtClean="0">
                <a:latin typeface="Times New Roman" panose="02020603050405020304" pitchFamily="18" charset="0"/>
              </a:rPr>
              <a:pPr/>
              <a:t>35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3F634500-8DF8-41E5-B6E5-99F08C6DF9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289C67B8-010B-44E3-B3AA-FD52CDD037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>
            <a:extLst>
              <a:ext uri="{FF2B5EF4-FFF2-40B4-BE49-F238E27FC236}">
                <a16:creationId xmlns:a16="http://schemas.microsoft.com/office/drawing/2014/main" id="{55CC4FA1-F6B0-4DF8-80CF-C24A0C1676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28627165-8720-4A3E-BB1B-84BD9974632A}" type="slidenum">
              <a:rPr lang="en-US" altLang="en-US" smtClean="0">
                <a:latin typeface="Times New Roman" panose="02020603050405020304" pitchFamily="18" charset="0"/>
              </a:rPr>
              <a:pPr/>
              <a:t>36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CA18D602-CC5B-49CE-BD3D-4FC624967E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28CDABDB-E051-45A9-9FDF-76F5D3F23E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4EEFE8EC-9FB7-494F-95D5-D54EFD77EB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8" name="Rectangle 3">
            <a:extLst>
              <a:ext uri="{FF2B5EF4-FFF2-40B4-BE49-F238E27FC236}">
                <a16:creationId xmlns:a16="http://schemas.microsoft.com/office/drawing/2014/main" id="{F50502EF-1D2E-49A5-8F74-E41804E2B0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B45B80D2-B09B-4EF2-A08E-DAB27994E9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6" name="Rectangle 3">
            <a:extLst>
              <a:ext uri="{FF2B5EF4-FFF2-40B4-BE49-F238E27FC236}">
                <a16:creationId xmlns:a16="http://schemas.microsoft.com/office/drawing/2014/main" id="{11D1AC1C-4EBB-496B-9EBC-7F20F351A4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03948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50BDFCE9-AFFD-4054-AF44-46E266209A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51271" indent="-288950"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55802" indent="-231160"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18122" indent="-231160"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80443" indent="-231160"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42764" indent="-231160" defTabSz="9406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3005084" indent="-231160" defTabSz="9406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67405" indent="-231160" defTabSz="9406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929725" indent="-231160" defTabSz="9406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8990AAC-2DA7-44B8-A428-8FC6A8DECD79}" type="slidenum">
              <a:rPr lang="en-US" altLang="en-US" smtClean="0">
                <a:latin typeface="Helvetica" panose="020B0604020202020204" pitchFamily="34" charset="0"/>
              </a:rPr>
              <a:pPr/>
              <a:t>40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CA331B74-0422-4930-8A32-1986F3C5D3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CC23F6F6-2B6E-4832-A9E7-1BA1A3EC25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517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F5D8EF20-2B33-42A0-BE9B-7019395EC7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94908165-D958-4DDB-9065-BCEC095E6272}" type="slidenum">
              <a:rPr lang="en-US" altLang="en-US">
                <a:latin typeface="Times New Roman" panose="02020603050405020304" pitchFamily="18" charset="0"/>
              </a:rPr>
              <a:pPr/>
              <a:t>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435883FA-9470-47C6-B1C9-F4922A9052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542B7158-1EFC-46BC-9606-F2841363D7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50BDFCE9-AFFD-4054-AF44-46E266209A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51271" indent="-288950"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55802" indent="-231160"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18122" indent="-231160"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80443" indent="-231160"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42764" indent="-231160" defTabSz="9406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3005084" indent="-231160" defTabSz="9406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67405" indent="-231160" defTabSz="9406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929725" indent="-231160" defTabSz="9406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8990AAC-2DA7-44B8-A428-8FC6A8DECD79}" type="slidenum">
              <a:rPr lang="en-US" altLang="en-US" smtClean="0">
                <a:latin typeface="Helvetica" panose="020B0604020202020204" pitchFamily="34" charset="0"/>
              </a:rPr>
              <a:pPr/>
              <a:t>42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CA331B74-0422-4930-8A32-1986F3C5D3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CC23F6F6-2B6E-4832-A9E7-1BA1A3EC25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51779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>
            <a:extLst>
              <a:ext uri="{FF2B5EF4-FFF2-40B4-BE49-F238E27FC236}">
                <a16:creationId xmlns:a16="http://schemas.microsoft.com/office/drawing/2014/main" id="{C8D519C2-B35E-49DC-8194-417C4494F0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F55D7E7-1A22-483B-9E04-5CEFE2716F57}" type="slidenum">
              <a:rPr lang="en-US" altLang="en-US" smtClean="0">
                <a:latin typeface="Times New Roman" panose="02020603050405020304" pitchFamily="18" charset="0"/>
              </a:rPr>
              <a:pPr/>
              <a:t>43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9394" name="Rectangle 2">
            <a:extLst>
              <a:ext uri="{FF2B5EF4-FFF2-40B4-BE49-F238E27FC236}">
                <a16:creationId xmlns:a16="http://schemas.microsoft.com/office/drawing/2014/main" id="{50CA5721-268B-402C-84A2-53EE5238FA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09C72EC5-88EA-4895-A8AA-E7C2DA2A71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55788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>
            <a:extLst>
              <a:ext uri="{FF2B5EF4-FFF2-40B4-BE49-F238E27FC236}">
                <a16:creationId xmlns:a16="http://schemas.microsoft.com/office/drawing/2014/main" id="{C8D519C2-B35E-49DC-8194-417C4494F0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F55D7E7-1A22-483B-9E04-5CEFE2716F57}" type="slidenum">
              <a:rPr lang="en-US" altLang="en-US" smtClean="0">
                <a:latin typeface="Times New Roman" panose="02020603050405020304" pitchFamily="18" charset="0"/>
              </a:rPr>
              <a:pPr/>
              <a:t>44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9394" name="Rectangle 2">
            <a:extLst>
              <a:ext uri="{FF2B5EF4-FFF2-40B4-BE49-F238E27FC236}">
                <a16:creationId xmlns:a16="http://schemas.microsoft.com/office/drawing/2014/main" id="{50CA5721-268B-402C-84A2-53EE5238FA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09C72EC5-88EA-4895-A8AA-E7C2DA2A71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50BDFCE9-AFFD-4054-AF44-46E266209A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51271" indent="-288950"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55802" indent="-231160"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18122" indent="-231160"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80443" indent="-231160" defTabSz="940694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42764" indent="-231160" defTabSz="9406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3005084" indent="-231160" defTabSz="9406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67405" indent="-231160" defTabSz="9406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929725" indent="-231160" defTabSz="9406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8990AAC-2DA7-44B8-A428-8FC6A8DECD79}" type="slidenum">
              <a:rPr lang="en-US" altLang="en-US" smtClean="0">
                <a:latin typeface="Helvetica" panose="020B0604020202020204" pitchFamily="34" charset="0"/>
              </a:rPr>
              <a:pPr/>
              <a:t>45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CA331B74-0422-4930-8A32-1986F3C5D3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CC23F6F6-2B6E-4832-A9E7-1BA1A3EC25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51779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>
            <a:extLst>
              <a:ext uri="{FF2B5EF4-FFF2-40B4-BE49-F238E27FC236}">
                <a16:creationId xmlns:a16="http://schemas.microsoft.com/office/drawing/2014/main" id="{BAFD01C0-5A7D-46C5-A3EC-893E26FB1C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052C7583-E25E-42B1-B377-9E2E25B85DE3}" type="slidenum">
              <a:rPr lang="en-US" altLang="en-US" smtClean="0">
                <a:latin typeface="Times New Roman" panose="02020603050405020304" pitchFamily="18" charset="0"/>
              </a:rPr>
              <a:pPr/>
              <a:t>46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184B0100-BF36-47FB-B419-FECF119719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5D8BCCAD-BBCC-4EFD-A7F8-B4FB558139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2990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CB9BEDC9-DDB7-4C3C-B40A-C8652229F4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1C65E7B-61F4-475C-84B4-05AD95DE5E9F}" type="slidenum">
              <a:rPr lang="en-US" altLang="en-US">
                <a:latin typeface="Times New Roman" panose="02020603050405020304" pitchFamily="18" charset="0"/>
              </a:rPr>
              <a:pPr/>
              <a:t>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1C36A8BF-4187-41C0-9B41-F46AF5CB1E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3AEB5067-E056-414F-A796-10B6C2F100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B6267618-D325-4D6F-B4DC-A5CC575208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3692990-6E56-4D35-BD90-190416A81C7B}" type="slidenum">
              <a:rPr lang="en-US" altLang="en-US">
                <a:latin typeface="Times New Roman" panose="02020603050405020304" pitchFamily="18" charset="0"/>
              </a:rPr>
              <a:pPr/>
              <a:t>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6E6CCDBC-0080-4C1B-ACAA-2F709F28AE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227791CD-C623-4BAA-AB0B-E183BE12EA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C3FE16A3-2607-4ABA-872C-8A431BF223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0614397-364B-4882-8C56-416B97B7CD7D}" type="slidenum">
              <a:rPr lang="en-US" altLang="en-US">
                <a:latin typeface="Times New Roman" panose="02020603050405020304" pitchFamily="18" charset="0"/>
              </a:rPr>
              <a:pPr/>
              <a:t>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825277C5-6FF6-472B-B1B2-A162AC929A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EEE28775-1141-4618-8163-256EE66CFA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47428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47090E75-20C9-492E-A8E1-CA46BD6FC7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555418E6-809C-4662-89DF-BEF89E899F00}" type="slidenum">
              <a:rPr lang="en-US" altLang="en-US">
                <a:latin typeface="Times New Roman" panose="02020603050405020304" pitchFamily="18" charset="0"/>
              </a:rPr>
              <a:pPr/>
              <a:t>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B65CDCB2-F76A-4019-900A-C03B6A3AA5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26B99814-4B6A-4EEF-9FAD-83D73A5AE3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>
            <a:extLst>
              <a:ext uri="{FF2B5EF4-FFF2-40B4-BE49-F238E27FC236}">
                <a16:creationId xmlns:a16="http://schemas.microsoft.com/office/drawing/2014/main" id="{5224D5E7-E3EB-41B1-9826-418BB7E56B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024DE445-2236-4A35-B82B-A5220EEE4671}" type="slidenum">
              <a:rPr lang="en-US" altLang="en-US">
                <a:latin typeface="Times New Roman" panose="02020603050405020304" pitchFamily="18" charset="0"/>
              </a:rPr>
              <a:pPr/>
              <a:t>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DC336EF1-6542-40D6-A1D9-C69DACB2A1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D23A2B31-DB3C-4DB5-894A-BEAD12DDE4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51A2E241-E71B-4B35-B69B-2D69D5409309}"/>
              </a:ext>
            </a:extLst>
          </p:cNvPr>
          <p:cNvGrpSpPr>
            <a:grpSpLocks/>
          </p:cNvGrpSpPr>
          <p:nvPr/>
        </p:nvGrpSpPr>
        <p:grpSpPr bwMode="auto">
          <a:xfrm>
            <a:off x="198438" y="2960688"/>
            <a:ext cx="8610600" cy="201612"/>
            <a:chOff x="125" y="1865"/>
            <a:chExt cx="5424" cy="127"/>
          </a:xfrm>
        </p:grpSpPr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CA593407-3A83-4E89-8524-3F2D7E6709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" y="1865"/>
              <a:ext cx="1808" cy="127"/>
            </a:xfrm>
            <a:prstGeom prst="rect">
              <a:avLst/>
            </a:prstGeom>
            <a:solidFill>
              <a:srgbClr val="33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63C094EE-E8AB-42C7-A23E-1CE65617C8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3" y="1865"/>
              <a:ext cx="1808" cy="127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465B52CB-4EE3-4303-91A6-1E3D2BCA2D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1" y="1865"/>
              <a:ext cx="1808" cy="127"/>
            </a:xfrm>
            <a:prstGeom prst="rect">
              <a:avLst/>
            </a:prstGeom>
            <a:solidFill>
              <a:srgbClr val="33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7" name="Text Box 7">
            <a:extLst>
              <a:ext uri="{FF2B5EF4-FFF2-40B4-BE49-F238E27FC236}">
                <a16:creationId xmlns:a16="http://schemas.microsoft.com/office/drawing/2014/main" id="{3E29D3E6-430F-439A-B7E4-DBD6A407A1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9700" y="6588125"/>
            <a:ext cx="271303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en-US" sz="1000" b="1">
                <a:solidFill>
                  <a:srgbClr val="336699"/>
                </a:solidFill>
                <a:latin typeface="Helvetica" pitchFamily="2" charset="0"/>
              </a:rPr>
              <a:t>Silberschatz, Galvin and Gagne ©2018</a:t>
            </a: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3EBF474A-C9EA-4112-BDD8-3544E23F58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8" y="6613525"/>
            <a:ext cx="27019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1000" b="1">
                <a:solidFill>
                  <a:srgbClr val="336699"/>
                </a:solidFill>
                <a:latin typeface="Helvetica" pitchFamily="2" charset="0"/>
              </a:rPr>
              <a:t>Operating System Concepts – 10</a:t>
            </a:r>
            <a:r>
              <a:rPr lang="en-US" altLang="en-US" sz="1000" b="1" baseline="30000">
                <a:solidFill>
                  <a:srgbClr val="336699"/>
                </a:solidFill>
                <a:latin typeface="Helvetica" pitchFamily="2" charset="0"/>
              </a:rPr>
              <a:t>h</a:t>
            </a:r>
            <a:r>
              <a:rPr lang="en-US" altLang="en-US" sz="1000" b="1">
                <a:solidFill>
                  <a:srgbClr val="336699"/>
                </a:solidFill>
                <a:latin typeface="Helvetica" pitchFamily="2" charset="0"/>
              </a:rPr>
              <a:t> Edition</a:t>
            </a:r>
          </a:p>
        </p:txBody>
      </p:sp>
      <p:pic>
        <p:nvPicPr>
          <p:cNvPr id="9" name="Picture 9" descr="dino_4">
            <a:extLst>
              <a:ext uri="{FF2B5EF4-FFF2-40B4-BE49-F238E27FC236}">
                <a16:creationId xmlns:a16="http://schemas.microsoft.com/office/drawing/2014/main" id="{6F57BE7D-8CFC-4E3D-B9D3-E99A00EC1F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738" y="4157663"/>
            <a:ext cx="2062162" cy="1593850"/>
          </a:xfrm>
          <a:prstGeom prst="rect">
            <a:avLst/>
          </a:prstGeom>
          <a:noFill/>
          <a:ln w="76200">
            <a:solidFill>
              <a:srgbClr val="33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0">
            <a:extLst>
              <a:ext uri="{FF2B5EF4-FFF2-40B4-BE49-F238E27FC236}">
                <a16:creationId xmlns:a16="http://schemas.microsoft.com/office/drawing/2014/main" id="{94A9A856-762E-4DC7-9B2F-F993E5BF7A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4213" y="4006850"/>
            <a:ext cx="2336800" cy="1887538"/>
          </a:xfrm>
          <a:prstGeom prst="rect">
            <a:avLst/>
          </a:prstGeom>
          <a:noFill/>
          <a:ln w="57150" cmpd="thinThick">
            <a:solidFill>
              <a:srgbClr val="66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en-US" altLang="en-US"/>
          </a:p>
        </p:txBody>
      </p:sp>
      <p:sp>
        <p:nvSpPr>
          <p:cNvPr id="152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>
              <a:defRPr sz="43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95912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8059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1338" y="277813"/>
            <a:ext cx="2144712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281738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18954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483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1281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6450" y="1233488"/>
            <a:ext cx="4038600" cy="4530725"/>
          </a:xfrm>
        </p:spPr>
        <p:txBody>
          <a:bodyPr/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7450" y="1233488"/>
            <a:ext cx="4038600" cy="4530725"/>
          </a:xfrm>
        </p:spPr>
        <p:txBody>
          <a:bodyPr/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96944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81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0761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56CC86-DC9C-4E77-87C2-24466C5E1D98}"/>
              </a:ext>
            </a:extLst>
          </p:cNvPr>
          <p:cNvSpPr/>
          <p:nvPr userDrawn="1"/>
        </p:nvSpPr>
        <p:spPr bwMode="auto">
          <a:xfrm>
            <a:off x="403932" y="843367"/>
            <a:ext cx="8313938" cy="38174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927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6788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1700"/>
            </a:lvl1pPr>
            <a:lvl2pPr marL="742950" indent="-285750">
              <a:buFont typeface="Wingdings" panose="05000000000000000000" pitchFamily="2" charset="2"/>
              <a:buChar char="§"/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41367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4207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no_3">
            <a:extLst>
              <a:ext uri="{FF2B5EF4-FFF2-40B4-BE49-F238E27FC236}">
                <a16:creationId xmlns:a16="http://schemas.microsoft.com/office/drawing/2014/main" id="{E8EB374D-FC2E-49AD-94F6-BF0F89E9A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1195388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>
            <a:extLst>
              <a:ext uri="{FF2B5EF4-FFF2-40B4-BE49-F238E27FC236}">
                <a16:creationId xmlns:a16="http://schemas.microsoft.com/office/drawing/2014/main" id="{711A7626-44E9-4D96-BC9A-F6A4BE08DC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15900"/>
            <a:ext cx="8229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AC79F07-0E6C-44FE-917F-8A0EE9E669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06450" y="1233488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584B750-FEEC-0B4D-999E-B75B39028B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030" name="Line 6">
            <a:extLst>
              <a:ext uri="{FF2B5EF4-FFF2-40B4-BE49-F238E27FC236}">
                <a16:creationId xmlns:a16="http://schemas.microsoft.com/office/drawing/2014/main" id="{BB3E8C43-4EF8-44FA-8DCA-47F2442F5363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860425"/>
            <a:ext cx="8077200" cy="0"/>
          </a:xfrm>
          <a:prstGeom prst="line">
            <a:avLst/>
          </a:prstGeom>
          <a:noFill/>
          <a:ln w="1905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2FE5170B-2E7A-4B4C-94CA-557F2ECD9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032" name="Rectangle 8">
            <a:extLst>
              <a:ext uri="{FF2B5EF4-FFF2-40B4-BE49-F238E27FC236}">
                <a16:creationId xmlns:a16="http://schemas.microsoft.com/office/drawing/2014/main" id="{496210B7-549D-3546-82A3-21674AB19E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51561" name="Text Box 9">
            <a:extLst>
              <a:ext uri="{FF2B5EF4-FFF2-40B4-BE49-F238E27FC236}">
                <a16:creationId xmlns:a16="http://schemas.microsoft.com/office/drawing/2014/main" id="{5C6426E9-6999-5448-90F1-0AD498E21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0880" y="6613525"/>
            <a:ext cx="51809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en-US" sz="1000" b="1" dirty="0">
                <a:solidFill>
                  <a:srgbClr val="006699"/>
                </a:solidFill>
                <a:latin typeface="Helvetica" pitchFamily="2" charset="0"/>
              </a:rPr>
              <a:t>13.</a:t>
            </a:r>
            <a:fld id="{47DE681D-3D41-4CB0-83AA-B406652BB5CF}" type="slidenum">
              <a:rPr lang="en-US" altLang="en-US" sz="1000" b="1" smtClean="0">
                <a:solidFill>
                  <a:srgbClr val="006699"/>
                </a:solidFill>
                <a:latin typeface="Helvetica" pitchFamily="2" charset="0"/>
              </a:rPr>
              <a:pPr algn="ctr">
                <a:spcBef>
                  <a:spcPct val="50000"/>
                </a:spcBef>
                <a:defRPr/>
              </a:pPr>
              <a:t>‹#›</a:t>
            </a:fld>
            <a:endParaRPr lang="en-US" altLang="en-US" sz="1000" b="1" dirty="0">
              <a:solidFill>
                <a:srgbClr val="006699"/>
              </a:solidFill>
              <a:latin typeface="Helvetica" pitchFamily="2" charset="0"/>
            </a:endParaRPr>
          </a:p>
        </p:txBody>
      </p:sp>
      <p:sp>
        <p:nvSpPr>
          <p:cNvPr id="1034" name="Text Box 10">
            <a:extLst>
              <a:ext uri="{FF2B5EF4-FFF2-40B4-BE49-F238E27FC236}">
                <a16:creationId xmlns:a16="http://schemas.microsoft.com/office/drawing/2014/main" id="{15195095-D590-3D45-BD5D-ED99265E46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9700" y="6588125"/>
            <a:ext cx="271303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en-US" sz="1000" b="1">
                <a:solidFill>
                  <a:srgbClr val="006699"/>
                </a:solidFill>
                <a:latin typeface="Helvetica" pitchFamily="2" charset="0"/>
              </a:rPr>
              <a:t>Silberschatz, Galvin and Gagne ©2018</a:t>
            </a:r>
          </a:p>
        </p:txBody>
      </p:sp>
      <p:sp>
        <p:nvSpPr>
          <p:cNvPr id="1035" name="Text Box 11">
            <a:extLst>
              <a:ext uri="{FF2B5EF4-FFF2-40B4-BE49-F238E27FC236}">
                <a16:creationId xmlns:a16="http://schemas.microsoft.com/office/drawing/2014/main" id="{5E035EE4-E459-A34D-828B-D98F62D8EB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738" y="6621463"/>
            <a:ext cx="27305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1000" b="1">
                <a:solidFill>
                  <a:srgbClr val="006699"/>
                </a:solidFill>
                <a:latin typeface="Helvetica" pitchFamily="2" charset="0"/>
              </a:rPr>
              <a:t>Operating System Concepts – 10</a:t>
            </a:r>
            <a:r>
              <a:rPr lang="en-US" altLang="en-US" sz="1000" b="1" baseline="30000">
                <a:solidFill>
                  <a:srgbClr val="006699"/>
                </a:solidFill>
                <a:latin typeface="Helvetica" pitchFamily="2" charset="0"/>
              </a:rPr>
              <a:t>th</a:t>
            </a:r>
            <a:r>
              <a:rPr lang="en-US" altLang="en-US" sz="1000" b="1">
                <a:solidFill>
                  <a:srgbClr val="006699"/>
                </a:solidFill>
                <a:latin typeface="Helvetica" pitchFamily="2" charset="0"/>
              </a:rPr>
              <a:t> Edition</a:t>
            </a:r>
          </a:p>
        </p:txBody>
      </p:sp>
      <p:pic>
        <p:nvPicPr>
          <p:cNvPr id="1036" name="Picture 12" descr="dino_6">
            <a:extLst>
              <a:ext uri="{FF2B5EF4-FFF2-40B4-BE49-F238E27FC236}">
                <a16:creationId xmlns:a16="http://schemas.microsoft.com/office/drawing/2014/main" id="{319447EE-770B-4239-87AE-891B3223C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988" y="5849938"/>
            <a:ext cx="1284287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71" r:id="rId1"/>
    <p:sldLayoutId id="2147484061" r:id="rId2"/>
    <p:sldLayoutId id="2147484062" r:id="rId3"/>
    <p:sldLayoutId id="2147484063" r:id="rId4"/>
    <p:sldLayoutId id="2147484064" r:id="rId5"/>
    <p:sldLayoutId id="2147484065" r:id="rId6"/>
    <p:sldLayoutId id="2147484066" r:id="rId7"/>
    <p:sldLayoutId id="2147484067" r:id="rId8"/>
    <p:sldLayoutId id="2147484068" r:id="rId9"/>
    <p:sldLayoutId id="2147484069" r:id="rId10"/>
    <p:sldLayoutId id="214748407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+mj-lt"/>
          <a:ea typeface="MS PGothic" pitchFamily="34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  <a:ea typeface="MS PGothic" pitchFamily="34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  <a:ea typeface="MS PGothic" pitchFamily="34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  <a:ea typeface="MS PGothic" pitchFamily="34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  <a:ea typeface="MS PGothic" pitchFamily="34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35000"/>
        </a:spcBef>
        <a:spcAft>
          <a:spcPct val="0"/>
        </a:spcAft>
        <a:buClr>
          <a:srgbClr val="993300"/>
        </a:buClr>
        <a:buSzPct val="110000"/>
        <a:buFont typeface="Wingdings" panose="05000000000000000000" pitchFamily="2" charset="2"/>
        <a:buChar char="§"/>
        <a:defRPr kumimoji="1" sz="1700">
          <a:solidFill>
            <a:schemeClr val="tx1"/>
          </a:solidFill>
          <a:latin typeface="+mn-lt"/>
          <a:ea typeface="MS PGothic" pitchFamily="34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35000"/>
        </a:spcBef>
        <a:spcAft>
          <a:spcPct val="0"/>
        </a:spcAft>
        <a:buClr>
          <a:srgbClr val="CC6600"/>
        </a:buClr>
        <a:buSzPct val="110000"/>
        <a:buFont typeface="Arial" panose="020B0604020202020204" pitchFamily="34" charset="0"/>
        <a:buChar char="•"/>
        <a:defRPr kumimoji="1" sz="1700">
          <a:solidFill>
            <a:schemeClr val="tx1"/>
          </a:solidFill>
          <a:latin typeface="+mn-lt"/>
          <a:ea typeface="MS PGothic" pitchFamily="34" charset="-128"/>
        </a:defRPr>
      </a:lvl2pPr>
      <a:lvl3pPr marL="1085850" indent="-228600" algn="l" rtl="0" eaLnBrk="0" fontAlgn="base" hangingPunct="0">
        <a:spcBef>
          <a:spcPct val="35000"/>
        </a:spcBef>
        <a:spcAft>
          <a:spcPct val="0"/>
        </a:spcAft>
        <a:buClr>
          <a:srgbClr val="009900"/>
        </a:buClr>
        <a:buSzPct val="75000"/>
        <a:buFont typeface="Webdings" panose="05030102010509060703" pitchFamily="18" charset="2"/>
        <a:buChar char="4"/>
        <a:defRPr kumimoji="1" sz="1700">
          <a:solidFill>
            <a:schemeClr val="tx1"/>
          </a:solidFill>
          <a:latin typeface="+mn-lt"/>
          <a:ea typeface="MS PGothic" pitchFamily="34" charset="-128"/>
        </a:defRPr>
      </a:lvl3pPr>
      <a:lvl4pPr marL="1428750" indent="-228600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SzPct val="75000"/>
        <a:buChar char="–"/>
        <a:defRPr kumimoji="1" sz="1700">
          <a:solidFill>
            <a:schemeClr val="tx1"/>
          </a:solidFill>
          <a:latin typeface="+mn-lt"/>
          <a:ea typeface="MS PGothic" pitchFamily="34" charset="-128"/>
        </a:defRPr>
      </a:lvl4pPr>
      <a:lvl5pPr marL="17716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 sz="1700">
          <a:solidFill>
            <a:schemeClr val="tx1"/>
          </a:solidFill>
          <a:latin typeface="+mn-lt"/>
          <a:ea typeface="MS PGothic" pitchFamily="34" charset="-128"/>
        </a:defRPr>
      </a:lvl5pPr>
      <a:lvl6pPr marL="22288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6pPr>
      <a:lvl7pPr marL="26860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7pPr>
      <a:lvl8pPr marL="31432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8pPr>
      <a:lvl9pPr marL="36004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BE30A934-7B5E-4C49-8AA9-85E72C0A931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814388"/>
            <a:ext cx="7772400" cy="2127250"/>
          </a:xfrm>
        </p:spPr>
        <p:txBody>
          <a:bodyPr/>
          <a:lstStyle/>
          <a:p>
            <a:pPr eaLnBrk="1" hangingPunct="1"/>
            <a:r>
              <a:rPr lang="en-US" altLang="en-US" dirty="0"/>
              <a:t>File-System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71C61A9A-3B9F-4159-ACB6-994F24302F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68211" y="104739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File Types – Name, Extension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3B84F54-84E0-464E-9BF2-D46CB5808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5" t="1186" r="15715" b="1186"/>
          <a:stretch>
            <a:fillRect/>
          </a:stretch>
        </p:blipFill>
        <p:spPr bwMode="auto">
          <a:xfrm>
            <a:off x="2498725" y="1209675"/>
            <a:ext cx="4337050" cy="4632325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1253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B9962686-EB10-476C-A6AC-E3D304176E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88339" y="154782"/>
            <a:ext cx="7777162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File Structure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99E21934-9FD8-4F70-8E28-C941EF28E4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9313" y="954420"/>
            <a:ext cx="6774497" cy="431996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None - sequence of words, bytes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Simple record structure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Lines 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Fixed length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Variable length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Complex Structures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Formatted document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Relocatable load file	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Can simulate last two with first method by inserting appropriate control characters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Who decides: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Operating system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Program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68D8E146-01B9-415C-A11A-1C26DC61C9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1520" y="128345"/>
            <a:ext cx="7848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Access Methods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1397E407-429D-4692-9976-AF8F08D3D9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2365" y="990206"/>
            <a:ext cx="7848599" cy="4529137"/>
          </a:xfrm>
        </p:spPr>
        <p:txBody>
          <a:bodyPr/>
          <a:lstStyle/>
          <a:p>
            <a:pPr>
              <a:lnSpc>
                <a:spcPct val="90000"/>
              </a:lnSpc>
              <a:tabLst>
                <a:tab pos="3203575" algn="l"/>
                <a:tab pos="4056063" algn="l"/>
              </a:tabLst>
            </a:pPr>
            <a:r>
              <a:rPr lang="en-US" altLang="en-US" dirty="0">
                <a:solidFill>
                  <a:srgbClr val="000000"/>
                </a:solidFill>
              </a:rPr>
              <a:t>A</a:t>
            </a:r>
            <a:r>
              <a:rPr lang="en-US" altLang="en-US" b="1" dirty="0">
                <a:solidFill>
                  <a:srgbClr val="000000"/>
                </a:solidFill>
              </a:rPr>
              <a:t> </a:t>
            </a:r>
            <a:r>
              <a:rPr lang="en-US" altLang="en-US" dirty="0">
                <a:solidFill>
                  <a:srgbClr val="000000"/>
                </a:solidFill>
              </a:rPr>
              <a:t>file is fixed length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logical</a:t>
            </a:r>
            <a:r>
              <a:rPr lang="en-US" altLang="en-US" dirty="0">
                <a:solidFill>
                  <a:srgbClr val="0033CC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records</a:t>
            </a:r>
            <a:endParaRPr lang="en-US" altLang="en-US" b="1" dirty="0"/>
          </a:p>
          <a:p>
            <a:pPr>
              <a:lnSpc>
                <a:spcPct val="90000"/>
              </a:lnSpc>
              <a:tabLst>
                <a:tab pos="3203575" algn="l"/>
                <a:tab pos="4056063" algn="l"/>
              </a:tabLst>
            </a:pPr>
            <a:r>
              <a:rPr lang="en-US" altLang="en-US" b="1" dirty="0"/>
              <a:t>Sequential Access</a:t>
            </a:r>
          </a:p>
          <a:p>
            <a:pPr>
              <a:lnSpc>
                <a:spcPct val="90000"/>
              </a:lnSpc>
              <a:tabLst>
                <a:tab pos="3203575" algn="l"/>
                <a:tab pos="4056063" algn="l"/>
              </a:tabLst>
            </a:pPr>
            <a:r>
              <a:rPr lang="en-US" altLang="en-US" b="1" dirty="0">
                <a:solidFill>
                  <a:srgbClr val="000000"/>
                </a:solidFill>
              </a:rPr>
              <a:t>Direct Access</a:t>
            </a:r>
          </a:p>
          <a:p>
            <a:pPr>
              <a:lnSpc>
                <a:spcPct val="90000"/>
              </a:lnSpc>
              <a:tabLst>
                <a:tab pos="3203575" algn="l"/>
                <a:tab pos="4056063" algn="l"/>
              </a:tabLst>
            </a:pPr>
            <a:r>
              <a:rPr lang="en-US" altLang="en-US" b="1" dirty="0">
                <a:solidFill>
                  <a:srgbClr val="000000"/>
                </a:solidFill>
              </a:rPr>
              <a:t>Other Access Methods</a:t>
            </a:r>
            <a:endParaRPr lang="en-US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68D8E146-01B9-415C-A11A-1C26DC61C9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05840" y="75192"/>
            <a:ext cx="7848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Sequential Access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1397E407-429D-4692-9976-AF8F08D3D9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2365" y="980156"/>
            <a:ext cx="7848599" cy="4529137"/>
          </a:xfrm>
        </p:spPr>
        <p:txBody>
          <a:bodyPr/>
          <a:lstStyle/>
          <a:p>
            <a:pPr>
              <a:lnSpc>
                <a:spcPct val="90000"/>
              </a:lnSpc>
              <a:tabLst>
                <a:tab pos="3203575" algn="l"/>
                <a:tab pos="4056063" algn="l"/>
              </a:tabLst>
            </a:pPr>
            <a:r>
              <a:rPr lang="en-US" altLang="en-US" dirty="0">
                <a:solidFill>
                  <a:srgbClr val="000000"/>
                </a:solidFill>
              </a:rPr>
              <a:t>Operations</a:t>
            </a:r>
          </a:p>
          <a:p>
            <a:pPr lvl="1">
              <a:lnSpc>
                <a:spcPct val="90000"/>
              </a:lnSpc>
              <a:tabLst>
                <a:tab pos="3203575" algn="l"/>
                <a:tab pos="4056063" algn="l"/>
              </a:tabLst>
            </a:pP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read next</a:t>
            </a:r>
          </a:p>
          <a:p>
            <a:pPr lvl="1">
              <a:lnSpc>
                <a:spcPct val="90000"/>
              </a:lnSpc>
              <a:tabLst>
                <a:tab pos="3203575" algn="l"/>
                <a:tab pos="4056063" algn="l"/>
              </a:tabLst>
            </a:pP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write next </a:t>
            </a:r>
          </a:p>
          <a:p>
            <a:pPr lvl="1">
              <a:lnSpc>
                <a:spcPct val="90000"/>
              </a:lnSpc>
              <a:tabLst>
                <a:tab pos="3203575" algn="l"/>
                <a:tab pos="4056063" algn="l"/>
              </a:tabLst>
            </a:pP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Reset</a:t>
            </a:r>
          </a:p>
          <a:p>
            <a:pPr lvl="1">
              <a:lnSpc>
                <a:spcPct val="90000"/>
              </a:lnSpc>
              <a:tabLst>
                <a:tab pos="3203575" algn="l"/>
                <a:tab pos="4056063" algn="l"/>
              </a:tabLst>
            </a:pPr>
            <a:r>
              <a:rPr lang="en-US" altLang="en-US" dirty="0">
                <a:solidFill>
                  <a:srgbClr val="000000"/>
                </a:solidFill>
              </a:rPr>
              <a:t>no read after last write  (rewrite)</a:t>
            </a:r>
          </a:p>
          <a:p>
            <a:pPr marL="457200" lvl="1" indent="0">
              <a:lnSpc>
                <a:spcPct val="90000"/>
              </a:lnSpc>
              <a:buNone/>
              <a:tabLst>
                <a:tab pos="3203575" algn="l"/>
                <a:tab pos="4056063" algn="l"/>
              </a:tabLst>
            </a:pPr>
            <a:endParaRPr lang="en-US" altLang="en-US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spcBef>
                <a:spcPct val="10000"/>
              </a:spcBef>
              <a:tabLst>
                <a:tab pos="3203575" algn="l"/>
                <a:tab pos="4056063" algn="l"/>
              </a:tabLst>
            </a:pPr>
            <a:r>
              <a:rPr lang="en-US" altLang="en-US" dirty="0">
                <a:solidFill>
                  <a:srgbClr val="000000"/>
                </a:solidFill>
              </a:rPr>
              <a:t>Figure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18FD60E2-26B2-468E-9ADA-D8D4695E2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080" y="3410888"/>
            <a:ext cx="4311015" cy="1378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792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68D8E146-01B9-415C-A11A-1C26DC61C9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1520" y="128345"/>
            <a:ext cx="7848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Direct Access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1397E407-429D-4692-9976-AF8F08D3D9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2365" y="964643"/>
            <a:ext cx="5595585" cy="4496763"/>
          </a:xfrm>
        </p:spPr>
        <p:txBody>
          <a:bodyPr/>
          <a:lstStyle/>
          <a:p>
            <a:pPr>
              <a:lnSpc>
                <a:spcPct val="90000"/>
              </a:lnSpc>
              <a:tabLst>
                <a:tab pos="3203575" algn="l"/>
                <a:tab pos="4056063" algn="l"/>
              </a:tabLst>
            </a:pPr>
            <a:r>
              <a:rPr lang="en-US" altLang="en-US" dirty="0">
                <a:solidFill>
                  <a:srgbClr val="000000"/>
                </a:solidFill>
              </a:rPr>
              <a:t>Operations</a:t>
            </a:r>
          </a:p>
          <a:p>
            <a:pPr lvl="1">
              <a:lnSpc>
                <a:spcPct val="90000"/>
              </a:lnSpc>
              <a:tabLst>
                <a:tab pos="3203575" algn="l"/>
                <a:tab pos="4056063" algn="l"/>
              </a:tabLst>
            </a:pP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read </a:t>
            </a:r>
            <a:r>
              <a:rPr lang="en-US" altLang="en-US" b="1" i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</a:p>
          <a:p>
            <a:pPr lvl="1">
              <a:lnSpc>
                <a:spcPct val="90000"/>
              </a:lnSpc>
              <a:tabLst>
                <a:tab pos="3203575" algn="l"/>
                <a:tab pos="4056063" algn="l"/>
              </a:tabLst>
            </a:pP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write </a:t>
            </a:r>
            <a:r>
              <a:rPr lang="en-US" altLang="en-US" b="1" i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</a:p>
          <a:p>
            <a:pPr lvl="1">
              <a:lnSpc>
                <a:spcPct val="90000"/>
              </a:lnSpc>
              <a:tabLst>
                <a:tab pos="3203575" algn="l"/>
                <a:tab pos="4056063" algn="l"/>
              </a:tabLst>
            </a:pP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position to </a:t>
            </a:r>
            <a:r>
              <a:rPr lang="en-US" altLang="en-US" b="1" i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</a:p>
          <a:p>
            <a:pPr lvl="2">
              <a:lnSpc>
                <a:spcPct val="90000"/>
              </a:lnSpc>
              <a:tabLst>
                <a:tab pos="3203575" algn="l"/>
                <a:tab pos="4056063" algn="l"/>
              </a:tabLst>
            </a:pP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read next</a:t>
            </a:r>
          </a:p>
          <a:p>
            <a:pPr lvl="2">
              <a:lnSpc>
                <a:spcPct val="90000"/>
              </a:lnSpc>
              <a:tabLst>
                <a:tab pos="3203575" algn="l"/>
                <a:tab pos="4056063" algn="l"/>
              </a:tabLst>
            </a:pP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write next </a:t>
            </a:r>
          </a:p>
          <a:p>
            <a:pPr lvl="2">
              <a:lnSpc>
                <a:spcPct val="90000"/>
              </a:lnSpc>
              <a:tabLst>
                <a:tab pos="3203575" algn="l"/>
                <a:tab pos="4056063" algn="l"/>
              </a:tabLst>
            </a:pP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rewrite </a:t>
            </a:r>
            <a:r>
              <a:rPr lang="en-US" altLang="en-US" b="1" i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</a:p>
          <a:p>
            <a:pPr>
              <a:lnSpc>
                <a:spcPct val="90000"/>
              </a:lnSpc>
              <a:buFont typeface="Monotype Sorts" pitchFamily="-84" charset="2"/>
              <a:buNone/>
              <a:tabLst>
                <a:tab pos="3203575" algn="l"/>
                <a:tab pos="4056063" algn="l"/>
              </a:tabLst>
            </a:pPr>
            <a:r>
              <a:rPr lang="en-US" altLang="en-US" dirty="0"/>
              <a:t>	     </a:t>
            </a:r>
            <a:r>
              <a:rPr lang="en-US" altLang="en-US" i="1" dirty="0"/>
              <a:t>n</a:t>
            </a:r>
            <a:r>
              <a:rPr lang="en-US" altLang="en-US" dirty="0"/>
              <a:t> =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relative</a:t>
            </a:r>
            <a:r>
              <a:rPr lang="en-US" altLang="en-US" dirty="0">
                <a:solidFill>
                  <a:srgbClr val="0033CC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block</a:t>
            </a:r>
            <a:r>
              <a:rPr lang="en-US" altLang="en-US" dirty="0">
                <a:solidFill>
                  <a:srgbClr val="0033CC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number</a:t>
            </a:r>
          </a:p>
          <a:p>
            <a:pPr>
              <a:lnSpc>
                <a:spcPct val="90000"/>
              </a:lnSpc>
              <a:buFont typeface="Monotype Sorts" pitchFamily="-84" charset="2"/>
              <a:buNone/>
              <a:tabLst>
                <a:tab pos="3203575" algn="l"/>
                <a:tab pos="4056063" algn="l"/>
              </a:tabLst>
            </a:pPr>
            <a:r>
              <a:rPr lang="en-US" altLang="en-US" sz="800" dirty="0">
                <a:solidFill>
                  <a:srgbClr val="0033CC"/>
                </a:solidFill>
              </a:rPr>
              <a:t> </a:t>
            </a:r>
            <a:endParaRPr lang="en-US" altLang="en-US" sz="800" dirty="0"/>
          </a:p>
          <a:p>
            <a:pPr>
              <a:lnSpc>
                <a:spcPct val="90000"/>
              </a:lnSpc>
              <a:tabLst>
                <a:tab pos="3203575" algn="l"/>
                <a:tab pos="4056063" algn="l"/>
              </a:tabLst>
            </a:pPr>
            <a:r>
              <a:rPr lang="en-US" altLang="en-US" dirty="0"/>
              <a:t>Relative block numbers allow OS to decide where file should be placed</a:t>
            </a:r>
          </a:p>
        </p:txBody>
      </p:sp>
    </p:spTree>
    <p:extLst>
      <p:ext uri="{BB962C8B-B14F-4D97-AF65-F5344CB8AC3E}">
        <p14:creationId xmlns:p14="http://schemas.microsoft.com/office/powerpoint/2010/main" val="2231559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71C61A9A-3B9F-4159-ACB6-994F24302F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9805" y="74595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sz="2200" dirty="0"/>
              <a:t>Simulation of Sequential Access on Direct-access File</a:t>
            </a: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C918AC22-6351-4060-911C-F46F6A5E3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218" y="1095273"/>
            <a:ext cx="5535592" cy="2042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25392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71C61A9A-3B9F-4159-ACB6-994F24302F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20392" y="104739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Example of Index and Relative Files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93802F99-6447-4625-BEC8-79DB52B88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686" y="1109840"/>
            <a:ext cx="5261202" cy="3546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10829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2">
            <a:extLst>
              <a:ext uri="{FF2B5EF4-FFF2-40B4-BE49-F238E27FC236}">
                <a16:creationId xmlns:a16="http://schemas.microsoft.com/office/drawing/2014/main" id="{25BE7AEC-07DA-4065-A39B-D62187306F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4562" y="127267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Disk Structure</a:t>
            </a:r>
          </a:p>
        </p:txBody>
      </p:sp>
      <p:sp>
        <p:nvSpPr>
          <p:cNvPr id="22531" name="Content Placeholder 3">
            <a:extLst>
              <a:ext uri="{FF2B5EF4-FFF2-40B4-BE49-F238E27FC236}">
                <a16:creationId xmlns:a16="http://schemas.microsoft.com/office/drawing/2014/main" id="{DD9C32BF-30B5-4B23-8669-58D6AE49D8C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67747" y="992456"/>
            <a:ext cx="7121823" cy="4358796"/>
          </a:xfrm>
        </p:spPr>
        <p:txBody>
          <a:bodyPr/>
          <a:lstStyle/>
          <a:p>
            <a:r>
              <a:rPr lang="en-US" altLang="en-US" dirty="0"/>
              <a:t>Disk can be subdivided into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partitions</a:t>
            </a:r>
          </a:p>
          <a:p>
            <a:r>
              <a:rPr lang="en-US" altLang="en-US" dirty="0"/>
              <a:t>Disks or partitions can be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RAID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protected against failure</a:t>
            </a:r>
          </a:p>
          <a:p>
            <a:r>
              <a:rPr lang="en-US" altLang="en-US" dirty="0"/>
              <a:t>Disk or partition can be used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raw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– without a file system, or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formatted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with a file system</a:t>
            </a:r>
          </a:p>
          <a:p>
            <a:r>
              <a:rPr lang="en-US" altLang="en-US" dirty="0"/>
              <a:t>Partitions also known as minidisks, slices</a:t>
            </a:r>
          </a:p>
          <a:p>
            <a:r>
              <a:rPr lang="en-US" altLang="en-US" dirty="0"/>
              <a:t>Entity containing file system is known as a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volume</a:t>
            </a:r>
          </a:p>
          <a:p>
            <a:r>
              <a:rPr lang="en-US" altLang="en-US" dirty="0"/>
              <a:t>Each volume containing a file system also tracks that file system’</a:t>
            </a:r>
            <a:r>
              <a:rPr lang="en-US" altLang="ja-JP" dirty="0"/>
              <a:t>s info in </a:t>
            </a:r>
            <a:r>
              <a:rPr lang="en-US" altLang="ja-JP" b="1" dirty="0">
                <a:solidFill>
                  <a:srgbClr val="006699"/>
                </a:solidFill>
                <a:latin typeface="+mj-lt"/>
              </a:rPr>
              <a:t>device</a:t>
            </a:r>
            <a:r>
              <a:rPr lang="en-US" altLang="ja-JP" b="1" dirty="0">
                <a:solidFill>
                  <a:srgbClr val="3366FF"/>
                </a:solidFill>
              </a:rPr>
              <a:t> </a:t>
            </a:r>
            <a:r>
              <a:rPr lang="en-US" altLang="ja-JP" b="1" dirty="0">
                <a:solidFill>
                  <a:srgbClr val="006699"/>
                </a:solidFill>
                <a:latin typeface="+mj-lt"/>
              </a:rPr>
              <a:t>directory</a:t>
            </a:r>
            <a:r>
              <a:rPr lang="en-US" altLang="ja-JP" dirty="0">
                <a:solidFill>
                  <a:srgbClr val="3366FF"/>
                </a:solidFill>
              </a:rPr>
              <a:t> </a:t>
            </a:r>
            <a:r>
              <a:rPr lang="en-US" altLang="ja-JP" dirty="0"/>
              <a:t>or </a:t>
            </a:r>
            <a:r>
              <a:rPr lang="en-US" altLang="ja-JP" b="1" dirty="0">
                <a:solidFill>
                  <a:srgbClr val="006699"/>
                </a:solidFill>
                <a:latin typeface="+mj-lt"/>
              </a:rPr>
              <a:t>volume</a:t>
            </a:r>
            <a:r>
              <a:rPr lang="en-US" altLang="ja-JP" b="1" dirty="0">
                <a:solidFill>
                  <a:srgbClr val="3366FF"/>
                </a:solidFill>
              </a:rPr>
              <a:t> </a:t>
            </a:r>
            <a:r>
              <a:rPr lang="en-US" altLang="ja-JP" b="1" dirty="0">
                <a:solidFill>
                  <a:srgbClr val="006699"/>
                </a:solidFill>
                <a:latin typeface="+mj-lt"/>
              </a:rPr>
              <a:t>table</a:t>
            </a:r>
            <a:r>
              <a:rPr lang="en-US" altLang="ja-JP" b="1" dirty="0">
                <a:solidFill>
                  <a:srgbClr val="3366FF"/>
                </a:solidFill>
              </a:rPr>
              <a:t> </a:t>
            </a:r>
            <a:r>
              <a:rPr lang="en-US" altLang="ja-JP" b="1" dirty="0">
                <a:solidFill>
                  <a:srgbClr val="006699"/>
                </a:solidFill>
                <a:latin typeface="+mj-lt"/>
              </a:rPr>
              <a:t>of</a:t>
            </a:r>
            <a:r>
              <a:rPr lang="en-US" altLang="ja-JP" b="1" dirty="0">
                <a:solidFill>
                  <a:srgbClr val="3366FF"/>
                </a:solidFill>
              </a:rPr>
              <a:t> </a:t>
            </a:r>
            <a:r>
              <a:rPr lang="en-US" altLang="ja-JP" b="1" dirty="0">
                <a:solidFill>
                  <a:srgbClr val="006699"/>
                </a:solidFill>
                <a:latin typeface="+mj-lt"/>
              </a:rPr>
              <a:t>contents</a:t>
            </a:r>
          </a:p>
          <a:p>
            <a:r>
              <a:rPr lang="en-US" altLang="en-US" dirty="0"/>
              <a:t>In addition to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general-purpose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file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systems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there are many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special-purpose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file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systems</a:t>
            </a:r>
            <a:r>
              <a:rPr lang="en-US" altLang="en-US" dirty="0"/>
              <a:t>, frequently all within the same operating system or computer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71C61A9A-3B9F-4159-ACB6-994F24302F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28984" y="104739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sz="3000" dirty="0"/>
              <a:t>A Typical File-system Organization</a:t>
            </a:r>
          </a:p>
        </p:txBody>
      </p:sp>
      <p:pic>
        <p:nvPicPr>
          <p:cNvPr id="3" name="Picture 6" descr="10">
            <a:extLst>
              <a:ext uri="{FF2B5EF4-FFF2-40B4-BE49-F238E27FC236}">
                <a16:creationId xmlns:a16="http://schemas.microsoft.com/office/drawing/2014/main" id="{BB1EB00D-9011-425D-95CF-45D0F3CF0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594" y="1129766"/>
            <a:ext cx="6414023" cy="3409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83012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2">
            <a:extLst>
              <a:ext uri="{FF2B5EF4-FFF2-40B4-BE49-F238E27FC236}">
                <a16:creationId xmlns:a16="http://schemas.microsoft.com/office/drawing/2014/main" id="{C8058584-11C1-41DB-99D5-09F204749D8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18340"/>
            <a:ext cx="8229600" cy="663046"/>
          </a:xfrm>
        </p:spPr>
        <p:txBody>
          <a:bodyPr/>
          <a:lstStyle/>
          <a:p>
            <a:pPr eaLnBrk="1" hangingPunct="1"/>
            <a:r>
              <a:rPr lang="en-US" altLang="en-US" dirty="0"/>
              <a:t>Types of File Systems</a:t>
            </a:r>
          </a:p>
        </p:txBody>
      </p:sp>
      <p:sp>
        <p:nvSpPr>
          <p:cNvPr id="24579" name="Content Placeholder 3">
            <a:extLst>
              <a:ext uri="{FF2B5EF4-FFF2-40B4-BE49-F238E27FC236}">
                <a16:creationId xmlns:a16="http://schemas.microsoft.com/office/drawing/2014/main" id="{AD147D40-244B-495A-95A4-1E30381E816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86410" y="1024935"/>
            <a:ext cx="7688423" cy="4541073"/>
          </a:xfrm>
        </p:spPr>
        <p:txBody>
          <a:bodyPr/>
          <a:lstStyle/>
          <a:p>
            <a:r>
              <a:rPr lang="en-US" altLang="en-US" dirty="0"/>
              <a:t>We mostly talk of general-purpose file systems</a:t>
            </a:r>
          </a:p>
          <a:p>
            <a:r>
              <a:rPr lang="en-US" altLang="en-US" dirty="0"/>
              <a:t>But systems frequently have may file systems, some general- and some special- purpose</a:t>
            </a:r>
          </a:p>
          <a:p>
            <a:r>
              <a:rPr lang="en-US" altLang="en-US" dirty="0"/>
              <a:t>Consider Solaris has</a:t>
            </a:r>
          </a:p>
          <a:p>
            <a:pPr lvl="1"/>
            <a:r>
              <a:rPr lang="en-US" altLang="en-US" dirty="0" err="1"/>
              <a:t>tmpfs</a:t>
            </a:r>
            <a:r>
              <a:rPr lang="en-US" altLang="en-US" dirty="0"/>
              <a:t> – memory-based volatile FS for fast, temporary I/O</a:t>
            </a:r>
          </a:p>
          <a:p>
            <a:pPr lvl="1"/>
            <a:r>
              <a:rPr lang="en-US" altLang="en-US" dirty="0" err="1"/>
              <a:t>objfs</a:t>
            </a:r>
            <a:r>
              <a:rPr lang="en-US" altLang="en-US" dirty="0"/>
              <a:t> – interface into kernel memory to get kernel symbols for debugging</a:t>
            </a:r>
          </a:p>
          <a:p>
            <a:pPr lvl="1"/>
            <a:r>
              <a:rPr lang="en-US" altLang="en-US" dirty="0" err="1"/>
              <a:t>ctfs</a:t>
            </a:r>
            <a:r>
              <a:rPr lang="en-US" altLang="en-US" dirty="0"/>
              <a:t> – contract file system for managing daemons </a:t>
            </a:r>
          </a:p>
          <a:p>
            <a:pPr lvl="1"/>
            <a:r>
              <a:rPr lang="en-US" altLang="en-US" dirty="0" err="1"/>
              <a:t>lofs</a:t>
            </a:r>
            <a:r>
              <a:rPr lang="en-US" altLang="en-US" dirty="0"/>
              <a:t> – loopback file system allows one FS to be accessed in place of another</a:t>
            </a:r>
          </a:p>
          <a:p>
            <a:pPr lvl="1"/>
            <a:r>
              <a:rPr lang="en-US" altLang="en-US" dirty="0" err="1"/>
              <a:t>procfs</a:t>
            </a:r>
            <a:r>
              <a:rPr lang="en-US" altLang="en-US" dirty="0"/>
              <a:t> – kernel interface to process structures</a:t>
            </a:r>
          </a:p>
          <a:p>
            <a:pPr lvl="1"/>
            <a:r>
              <a:rPr lang="en-US" altLang="en-US" dirty="0" err="1"/>
              <a:t>ufs</a:t>
            </a:r>
            <a:r>
              <a:rPr lang="en-US" altLang="en-US" dirty="0"/>
              <a:t>, </a:t>
            </a:r>
            <a:r>
              <a:rPr lang="en-US" altLang="en-US" dirty="0" err="1"/>
              <a:t>zfs</a:t>
            </a:r>
            <a:r>
              <a:rPr lang="en-US" altLang="en-US" dirty="0"/>
              <a:t> – general purpose file systems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D23F8973-D50F-4DF1-AD92-3DC692F224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3061" y="139850"/>
            <a:ext cx="7929563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Outline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8AC2A110-A4D8-43F4-9C09-95BEEA7D7F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3060" y="942090"/>
            <a:ext cx="7718425" cy="3494087"/>
          </a:xfrm>
        </p:spPr>
        <p:txBody>
          <a:bodyPr/>
          <a:lstStyle/>
          <a:p>
            <a:r>
              <a:rPr lang="en-US" altLang="en-US" dirty="0"/>
              <a:t>File Concept</a:t>
            </a:r>
          </a:p>
          <a:p>
            <a:r>
              <a:rPr lang="en-US" altLang="en-US" dirty="0"/>
              <a:t>Access Methods</a:t>
            </a:r>
          </a:p>
          <a:p>
            <a:r>
              <a:rPr lang="en-US" altLang="en-US" dirty="0"/>
              <a:t>Disk and Directory Structure</a:t>
            </a:r>
          </a:p>
          <a:p>
            <a:r>
              <a:rPr lang="en-US" altLang="en-US" dirty="0"/>
              <a:t>Protection</a:t>
            </a:r>
          </a:p>
          <a:p>
            <a:r>
              <a:rPr lang="en-US" altLang="en-US" dirty="0"/>
              <a:t>Memory-Mapped Files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D38BD3AB-ADA2-41E1-B7F5-5355D00439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19876" y="130630"/>
            <a:ext cx="8229600" cy="555806"/>
          </a:xfrm>
        </p:spPr>
        <p:txBody>
          <a:bodyPr/>
          <a:lstStyle/>
          <a:p>
            <a:pPr eaLnBrk="1" hangingPunct="1"/>
            <a:r>
              <a:rPr lang="en-US" altLang="en-US" dirty="0"/>
              <a:t>Directory Structure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FF944469-B704-4C95-B54F-B06D7A5DFE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5739" y="944547"/>
            <a:ext cx="7862181" cy="512320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A collection of nodes containing information about all files</a:t>
            </a:r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r>
              <a:rPr lang="en-US" altLang="en-US" dirty="0">
                <a:latin typeface="Helvetica" panose="020B0604020202020204" pitchFamily="34" charset="0"/>
              </a:rPr>
              <a:t>Both the directory structure and the files reside on disk</a:t>
            </a:r>
          </a:p>
          <a:p>
            <a:pPr>
              <a:lnSpc>
                <a:spcPct val="90000"/>
              </a:lnSpc>
            </a:pPr>
            <a:endParaRPr lang="en-US" altLang="en-US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EFA0E160-EA21-4EED-AEA0-5382DEE31E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8169162"/>
              </p:ext>
            </p:extLst>
          </p:nvPr>
        </p:nvGraphicFramePr>
        <p:xfrm>
          <a:off x="2835212" y="1507255"/>
          <a:ext cx="3041077" cy="2642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2171594" imgH="1874473" progId="AcroExch.Document.DC">
                  <p:embed/>
                </p:oleObj>
              </mc:Choice>
              <mc:Fallback>
                <p:oleObj name="Acrobat Document" r:id="rId3" imgW="2171594" imgH="1874473" progId="AcroExch.Document.DC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EFA0E160-EA21-4EED-AEA0-5382DEE31EB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35212" y="1507255"/>
                        <a:ext cx="3041077" cy="26427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569743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0ACF19F4-426B-4C1D-B08A-FA62E4E6A2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9613" y="129822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Operations Performed on Directory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DB69FBC2-80F7-43A8-A6AB-561417C6C9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6603" y="1017551"/>
            <a:ext cx="7678899" cy="4530725"/>
          </a:xfrm>
        </p:spPr>
        <p:txBody>
          <a:bodyPr/>
          <a:lstStyle/>
          <a:p>
            <a:r>
              <a:rPr lang="en-US" altLang="en-US" dirty="0"/>
              <a:t>Search for a file</a:t>
            </a:r>
          </a:p>
          <a:p>
            <a:endParaRPr lang="en-US" altLang="en-US" sz="800" dirty="0"/>
          </a:p>
          <a:p>
            <a:r>
              <a:rPr lang="en-US" altLang="en-US" dirty="0"/>
              <a:t>Create a file</a:t>
            </a:r>
          </a:p>
          <a:p>
            <a:endParaRPr lang="en-US" altLang="en-US" sz="800" dirty="0"/>
          </a:p>
          <a:p>
            <a:r>
              <a:rPr lang="en-US" altLang="en-US" dirty="0"/>
              <a:t>Delete a file</a:t>
            </a:r>
          </a:p>
          <a:p>
            <a:endParaRPr lang="en-US" altLang="en-US" sz="800" dirty="0"/>
          </a:p>
          <a:p>
            <a:r>
              <a:rPr lang="en-US" altLang="en-US" dirty="0"/>
              <a:t>List a directory</a:t>
            </a:r>
          </a:p>
          <a:p>
            <a:endParaRPr lang="en-US" altLang="en-US" sz="800" dirty="0"/>
          </a:p>
          <a:p>
            <a:r>
              <a:rPr lang="en-US" altLang="en-US" dirty="0"/>
              <a:t>Rename a file</a:t>
            </a:r>
          </a:p>
          <a:p>
            <a:endParaRPr lang="en-US" altLang="en-US" sz="800" dirty="0"/>
          </a:p>
          <a:p>
            <a:r>
              <a:rPr lang="en-US" altLang="en-US" dirty="0"/>
              <a:t>Traverse the file system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47414293-0AF3-4A9F-BE3B-DCA02E9A75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78295" y="221066"/>
            <a:ext cx="7743825" cy="428346"/>
          </a:xfrm>
        </p:spPr>
        <p:txBody>
          <a:bodyPr/>
          <a:lstStyle/>
          <a:p>
            <a:pPr eaLnBrk="1" hangingPunct="1"/>
            <a:r>
              <a:rPr lang="en-US" altLang="en-US" dirty="0"/>
              <a:t>Directory Organization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F79B2879-15AF-4085-9167-1D59489A4A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00150" y="1296242"/>
            <a:ext cx="6386356" cy="4491609"/>
          </a:xfrm>
        </p:spPr>
        <p:txBody>
          <a:bodyPr/>
          <a:lstStyle/>
          <a:p>
            <a:r>
              <a:rPr lang="en-US" altLang="en-US" dirty="0"/>
              <a:t>Efficiency – locating a file quickly</a:t>
            </a:r>
          </a:p>
          <a:p>
            <a:r>
              <a:rPr lang="en-US" altLang="en-US" dirty="0"/>
              <a:t>Naming – convenient to users</a:t>
            </a:r>
          </a:p>
          <a:p>
            <a:pPr lvl="1"/>
            <a:r>
              <a:rPr lang="en-US" altLang="en-US" dirty="0"/>
              <a:t>Two users can have same name for different files</a:t>
            </a:r>
          </a:p>
          <a:p>
            <a:pPr lvl="1"/>
            <a:r>
              <a:rPr lang="en-US" altLang="en-US" dirty="0"/>
              <a:t>The same file can have several different names</a:t>
            </a:r>
          </a:p>
          <a:p>
            <a:r>
              <a:rPr lang="en-US" altLang="en-US" dirty="0"/>
              <a:t>Grouping – logical grouping of files by properties, (e.g., all Java programs, all games, …)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9B43EDD4-1D08-4BC5-8A60-7A07B4E85C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933228"/>
            <a:ext cx="7188200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700" dirty="0">
                <a:latin typeface="Helvetica" panose="020B0604020202020204" pitchFamily="34" charset="0"/>
              </a:rPr>
              <a:t>The directory is organized logically to obtain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65A99D68-2D0E-4041-A56C-2E8506F0E1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9219"/>
            <a:ext cx="82296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Single-Level Directory</a:t>
            </a:r>
            <a:endParaRPr lang="en-US" altLang="en-US" sz="2400" dirty="0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A6992309-99B3-429C-97D5-9162A2154F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5663" y="981273"/>
            <a:ext cx="7275512" cy="4130675"/>
          </a:xfrm>
        </p:spPr>
        <p:txBody>
          <a:bodyPr/>
          <a:lstStyle/>
          <a:p>
            <a:r>
              <a:rPr lang="en-US" altLang="en-US" dirty="0"/>
              <a:t>A single directory for all users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r>
              <a:rPr lang="en-US" altLang="en-US" dirty="0"/>
              <a:t>Naming problem</a:t>
            </a:r>
          </a:p>
          <a:p>
            <a:r>
              <a:rPr lang="en-US" altLang="en-US" dirty="0"/>
              <a:t>Grouping problem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  <p:sp>
        <p:nvSpPr>
          <p:cNvPr id="27652" name="Rectangle 5">
            <a:extLst>
              <a:ext uri="{FF2B5EF4-FFF2-40B4-BE49-F238E27FC236}">
                <a16:creationId xmlns:a16="http://schemas.microsoft.com/office/drawing/2014/main" id="{A485EA9C-1F05-4BCE-9C7C-9A04E7B29C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0925" y="3746500"/>
            <a:ext cx="44069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endParaRPr lang="en-US" altLang="en-US" sz="2000">
              <a:latin typeface="Helvetica" panose="020B0604020202020204" pitchFamily="34" charset="0"/>
            </a:endParaRPr>
          </a:p>
        </p:txBody>
      </p:sp>
      <p:pic>
        <p:nvPicPr>
          <p:cNvPr id="27653" name="Picture 7">
            <a:extLst>
              <a:ext uri="{FF2B5EF4-FFF2-40B4-BE49-F238E27FC236}">
                <a16:creationId xmlns:a16="http://schemas.microsoft.com/office/drawing/2014/main" id="{76218F22-7939-4544-9D7D-2F1E40450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552" y="1517304"/>
            <a:ext cx="5527087" cy="134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BB8D356E-9517-4510-B89B-830CEC9429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9207" y="114080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Two-Level Directory</a:t>
            </a:r>
            <a:endParaRPr lang="en-US" altLang="en-US" sz="2400" dirty="0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ECB33359-9268-4EDE-93A3-90B81EE486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9313" y="939910"/>
            <a:ext cx="7869237" cy="555625"/>
          </a:xfrm>
        </p:spPr>
        <p:txBody>
          <a:bodyPr/>
          <a:lstStyle/>
          <a:p>
            <a:r>
              <a:rPr lang="en-US" altLang="en-US" dirty="0"/>
              <a:t>Separate directory for each user</a:t>
            </a:r>
          </a:p>
        </p:txBody>
      </p:sp>
      <p:sp>
        <p:nvSpPr>
          <p:cNvPr id="28676" name="Rectangle 5">
            <a:extLst>
              <a:ext uri="{FF2B5EF4-FFF2-40B4-BE49-F238E27FC236}">
                <a16:creationId xmlns:a16="http://schemas.microsoft.com/office/drawing/2014/main" id="{E1D5DF09-0166-4795-A39B-12D29BA64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075" y="3739838"/>
            <a:ext cx="7002463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sz="1700" dirty="0">
                <a:latin typeface="Helvetica" panose="020B0604020202020204" pitchFamily="34" charset="0"/>
              </a:rPr>
              <a:t>Path name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sz="1700" dirty="0">
                <a:latin typeface="Helvetica" panose="020B0604020202020204" pitchFamily="34" charset="0"/>
              </a:rPr>
              <a:t>Can have the same file name for different user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sz="1700" dirty="0">
                <a:latin typeface="Helvetica" panose="020B0604020202020204" pitchFamily="34" charset="0"/>
              </a:rPr>
              <a:t>Efficient searching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sz="1700" dirty="0">
                <a:latin typeface="Helvetica" panose="020B0604020202020204" pitchFamily="34" charset="0"/>
              </a:rPr>
              <a:t>No grouping capability</a:t>
            </a:r>
          </a:p>
        </p:txBody>
      </p:sp>
      <p:pic>
        <p:nvPicPr>
          <p:cNvPr id="28677" name="Picture 8">
            <a:extLst>
              <a:ext uri="{FF2B5EF4-FFF2-40B4-BE49-F238E27FC236}">
                <a16:creationId xmlns:a16="http://schemas.microsoft.com/office/drawing/2014/main" id="{67867623-FB52-4C18-9523-A6343747D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707" y="1467058"/>
            <a:ext cx="5903704" cy="2037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08349A3E-B928-493E-B782-F5B3F00068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5193" y="144225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Tree-Structured Directories</a:t>
            </a:r>
          </a:p>
        </p:txBody>
      </p:sp>
      <p:pic>
        <p:nvPicPr>
          <p:cNvPr id="29699" name="Picture 6">
            <a:extLst>
              <a:ext uri="{FF2B5EF4-FFF2-40B4-BE49-F238E27FC236}">
                <a16:creationId xmlns:a16="http://schemas.microsoft.com/office/drawing/2014/main" id="{B50CD35F-5849-418A-BDA3-1E2065B42E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690" y="1135470"/>
            <a:ext cx="6418908" cy="4106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CE8C4438-D35F-4569-A192-4F79B30714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13186" y="141253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Acyclic-Graph Directories</a:t>
            </a:r>
            <a:endParaRPr lang="en-US" altLang="en-US" sz="2400" dirty="0"/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7F1500EF-5192-4078-8D70-C47011CA42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7867" y="1093788"/>
            <a:ext cx="7029450" cy="522287"/>
          </a:xfrm>
        </p:spPr>
        <p:txBody>
          <a:bodyPr/>
          <a:lstStyle/>
          <a:p>
            <a:r>
              <a:rPr lang="en-US" altLang="en-US" dirty="0"/>
              <a:t>Have shared subdirectories and files</a:t>
            </a:r>
          </a:p>
          <a:p>
            <a:r>
              <a:rPr lang="en-US" altLang="en-US" dirty="0"/>
              <a:t>Example</a:t>
            </a:r>
          </a:p>
        </p:txBody>
      </p:sp>
      <p:pic>
        <p:nvPicPr>
          <p:cNvPr id="32772" name="Picture 7" descr="10">
            <a:extLst>
              <a:ext uri="{FF2B5EF4-FFF2-40B4-BE49-F238E27FC236}">
                <a16:creationId xmlns:a16="http://schemas.microsoft.com/office/drawing/2014/main" id="{19C737FE-E339-4EEE-A6C3-70AEB5A3B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968" y="1992348"/>
            <a:ext cx="4232834" cy="3420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116B4625-FB4C-47D0-8A30-A6CC09CC34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11238" y="189247"/>
            <a:ext cx="7718425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Acyclic-Graph Directories (Cont.)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5CBDBADA-C34E-4024-A3E9-3C106235EE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3264" y="1120775"/>
            <a:ext cx="7564437" cy="4530725"/>
          </a:xfrm>
        </p:spPr>
        <p:txBody>
          <a:bodyPr/>
          <a:lstStyle/>
          <a:p>
            <a:r>
              <a:rPr lang="en-US" altLang="en-US" dirty="0"/>
              <a:t>Two different names (aliasing)</a:t>
            </a:r>
          </a:p>
          <a:p>
            <a:r>
              <a:rPr lang="en-US" altLang="en-US" dirty="0"/>
              <a:t>If </a:t>
            </a:r>
            <a:r>
              <a:rPr lang="en-US" altLang="en-US" b="1" i="1" dirty="0" err="1"/>
              <a:t>dict</a:t>
            </a:r>
            <a:r>
              <a:rPr lang="en-US" altLang="en-US" dirty="0"/>
              <a:t> deletes </a:t>
            </a:r>
            <a:r>
              <a:rPr lang="en-US" altLang="en-US" b="1" dirty="0"/>
              <a:t>w</a:t>
            </a:r>
            <a:r>
              <a:rPr lang="en-US" altLang="en-US" dirty="0"/>
              <a:t>/</a:t>
            </a:r>
            <a:r>
              <a:rPr lang="en-US" altLang="en-US" b="1" i="1" dirty="0"/>
              <a:t>list</a:t>
            </a:r>
            <a:r>
              <a:rPr lang="en-US" altLang="en-US" dirty="0"/>
              <a:t> </a:t>
            </a:r>
            <a:r>
              <a:rPr lang="en-US" altLang="en-US" dirty="0">
                <a:sym typeface="Symbol" panose="05050102010706020507" pitchFamily="18" charset="2"/>
              </a:rPr>
              <a:t> dangling pointer</a:t>
            </a:r>
          </a:p>
          <a:p>
            <a:pPr>
              <a:buFont typeface="Monotype Sorts" pitchFamily="-84" charset="2"/>
              <a:buNone/>
            </a:pPr>
            <a:r>
              <a:rPr lang="en-US" altLang="en-US" dirty="0"/>
              <a:t>	Solutions:</a:t>
            </a:r>
          </a:p>
          <a:p>
            <a:pPr lvl="1"/>
            <a:r>
              <a:rPr lang="en-US" altLang="en-US" dirty="0" err="1"/>
              <a:t>Backpointers</a:t>
            </a:r>
            <a:r>
              <a:rPr lang="en-US" altLang="en-US" dirty="0"/>
              <a:t>, so we can delete all pointers.</a:t>
            </a:r>
          </a:p>
          <a:p>
            <a:pPr lvl="2"/>
            <a:r>
              <a:rPr lang="en-US" altLang="en-US" dirty="0"/>
              <a:t>Variable size records a problem</a:t>
            </a:r>
          </a:p>
          <a:p>
            <a:pPr lvl="1"/>
            <a:r>
              <a:rPr lang="en-US" altLang="en-US" dirty="0" err="1"/>
              <a:t>Backpointers</a:t>
            </a:r>
            <a:r>
              <a:rPr lang="en-US" altLang="en-US" dirty="0"/>
              <a:t> using a daisy chain organization</a:t>
            </a:r>
          </a:p>
          <a:p>
            <a:pPr lvl="1"/>
            <a:r>
              <a:rPr lang="en-US" altLang="en-US" dirty="0"/>
              <a:t>Entry-hold-count solution</a:t>
            </a:r>
          </a:p>
          <a:p>
            <a:r>
              <a:rPr lang="en-US" altLang="en-US" dirty="0"/>
              <a:t>New directory entry type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Link</a:t>
            </a:r>
            <a:r>
              <a:rPr lang="en-US" altLang="en-US" dirty="0"/>
              <a:t> – another name (pointer) to an existing file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Resolve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the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link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– follow pointer to locate the file</a:t>
            </a:r>
            <a:endParaRPr lang="en-US" altLang="en-US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B687856A-A35F-4694-BA79-E5E5FE1710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4302" y="83937"/>
            <a:ext cx="7656512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General Graph Directory</a:t>
            </a:r>
            <a:endParaRPr lang="en-US" altLang="en-US" sz="2400" dirty="0"/>
          </a:p>
        </p:txBody>
      </p:sp>
      <p:pic>
        <p:nvPicPr>
          <p:cNvPr id="34819" name="Picture 6" descr="10">
            <a:extLst>
              <a:ext uri="{FF2B5EF4-FFF2-40B4-BE49-F238E27FC236}">
                <a16:creationId xmlns:a16="http://schemas.microsoft.com/office/drawing/2014/main" id="{76295A14-2EB3-45D4-833C-559743375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885" y="1225903"/>
            <a:ext cx="5387741" cy="319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03EA828D-CDA3-431E-9172-1C1FFB1439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9401" y="144225"/>
            <a:ext cx="7707312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General Graph Directory (Cont.)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4136FF0A-B503-40C8-B55A-E2550A3466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0675" y="1022086"/>
            <a:ext cx="7707312" cy="4530725"/>
          </a:xfrm>
        </p:spPr>
        <p:txBody>
          <a:bodyPr/>
          <a:lstStyle/>
          <a:p>
            <a:r>
              <a:rPr lang="en-US" altLang="en-US" dirty="0"/>
              <a:t>How do we guarantee no cycles?</a:t>
            </a:r>
          </a:p>
          <a:p>
            <a:pPr lvl="1"/>
            <a:r>
              <a:rPr lang="en-US" altLang="en-US" dirty="0"/>
              <a:t>Allow only links to files not subdirectories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Garbage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collection</a:t>
            </a:r>
          </a:p>
          <a:p>
            <a:pPr lvl="1"/>
            <a:r>
              <a:rPr lang="en-US" altLang="en-US" dirty="0"/>
              <a:t>Every time a new link is added use a cycle detection algorithm to determine whether it is OK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2594F17E-A241-488A-BC65-2AAC5ED0BB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7909" y="129220"/>
            <a:ext cx="82296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Objectives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7371A58D-A8E3-4A35-A32D-F80D447744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5071" y="942090"/>
            <a:ext cx="6560854" cy="4504118"/>
          </a:xfrm>
        </p:spPr>
        <p:txBody>
          <a:bodyPr/>
          <a:lstStyle/>
          <a:p>
            <a:r>
              <a:rPr lang="en-US" altLang="en-US" dirty="0"/>
              <a:t>To explain the function of file systems</a:t>
            </a:r>
          </a:p>
          <a:p>
            <a:r>
              <a:rPr lang="en-US" altLang="en-US" dirty="0"/>
              <a:t>To describe the interfaces to file systems</a:t>
            </a:r>
          </a:p>
          <a:p>
            <a:r>
              <a:rPr lang="en-US" altLang="en-US" dirty="0"/>
              <a:t>To discuss file-system design tradeoffs, including access methods, file sharing, file locking, and directory structures</a:t>
            </a:r>
          </a:p>
          <a:p>
            <a:r>
              <a:rPr lang="en-US" altLang="en-US" dirty="0"/>
              <a:t>To explore file-system protection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27BDE1F1-2505-4238-9EC4-F1264D6FDB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2877" y="93777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Current Directory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B4225E8E-BF7D-4B18-8AFA-C469132047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5737" y="944595"/>
            <a:ext cx="7560310" cy="4978400"/>
          </a:xfrm>
        </p:spPr>
        <p:txBody>
          <a:bodyPr/>
          <a:lstStyle/>
          <a:p>
            <a:pPr>
              <a:lnSpc>
                <a:spcPct val="90000"/>
              </a:lnSpc>
              <a:tabLst>
                <a:tab pos="2857500" algn="ctr"/>
              </a:tabLst>
            </a:pPr>
            <a:r>
              <a:rPr lang="en-US" altLang="en-US" dirty="0"/>
              <a:t>Can designate one of the directories as the current (working) directory</a:t>
            </a:r>
          </a:p>
          <a:p>
            <a:pPr lvl="1"/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cd /spell/mail/prog</a:t>
            </a:r>
          </a:p>
          <a:p>
            <a:pPr lvl="1"/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type list</a:t>
            </a:r>
            <a:endParaRPr lang="en-US" altLang="en-US" dirty="0"/>
          </a:p>
          <a:p>
            <a:pPr>
              <a:lnSpc>
                <a:spcPct val="90000"/>
              </a:lnSpc>
              <a:tabLst>
                <a:tab pos="2857500" algn="ctr"/>
              </a:tabLst>
            </a:pPr>
            <a:r>
              <a:rPr lang="en-US" altLang="en-US" dirty="0"/>
              <a:t>Creating and deleting a file is done in current directory</a:t>
            </a:r>
          </a:p>
          <a:p>
            <a:pPr>
              <a:lnSpc>
                <a:spcPct val="90000"/>
              </a:lnSpc>
              <a:tabLst>
                <a:tab pos="2857500" algn="ctr"/>
              </a:tabLst>
            </a:pPr>
            <a:r>
              <a:rPr lang="en-US" altLang="en-US" dirty="0"/>
              <a:t>Example of creating a new file</a:t>
            </a:r>
          </a:p>
          <a:p>
            <a:pPr lvl="1">
              <a:lnSpc>
                <a:spcPct val="90000"/>
              </a:lnSpc>
              <a:tabLst>
                <a:tab pos="2857500" algn="ctr"/>
              </a:tabLst>
            </a:pPr>
            <a:r>
              <a:rPr lang="en-US" altLang="en-US" dirty="0"/>
              <a:t>If in current directory  is  </a:t>
            </a: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/mail</a:t>
            </a:r>
          </a:p>
          <a:p>
            <a:pPr lvl="1">
              <a:lnSpc>
                <a:spcPct val="90000"/>
              </a:lnSpc>
              <a:tabLst>
                <a:tab pos="2857500" algn="ctr"/>
              </a:tabLst>
            </a:pPr>
            <a:r>
              <a:rPr lang="en-US" altLang="en-US" dirty="0"/>
              <a:t>The command </a:t>
            </a:r>
          </a:p>
          <a:p>
            <a:pPr marL="0" indent="0">
              <a:lnSpc>
                <a:spcPct val="90000"/>
              </a:lnSpc>
              <a:buNone/>
              <a:tabLst>
                <a:tab pos="2857500" algn="ctr"/>
              </a:tabLst>
            </a:pPr>
            <a:r>
              <a:rPr lang="en-US" altLang="en-US" dirty="0"/>
              <a:t>                  </a:t>
            </a:r>
            <a:r>
              <a:rPr lang="en-US" altLang="en-US" b="1" dirty="0" err="1"/>
              <a:t>mkdir</a:t>
            </a:r>
            <a:r>
              <a:rPr lang="en-US" altLang="en-US" b="1" dirty="0"/>
              <a:t> &lt;</a:t>
            </a:r>
            <a:r>
              <a:rPr lang="en-US" altLang="en-US" b="1" dirty="0" err="1"/>
              <a:t>dir</a:t>
            </a:r>
            <a:r>
              <a:rPr lang="en-US" altLang="en-US" b="1" dirty="0"/>
              <a:t>-name&gt;</a:t>
            </a:r>
            <a:endParaRPr lang="en-US" altLang="en-US" dirty="0"/>
          </a:p>
          <a:p>
            <a:pPr lvl="1">
              <a:lnSpc>
                <a:spcPct val="90000"/>
              </a:lnSpc>
              <a:tabLst>
                <a:tab pos="2857500" algn="ctr"/>
              </a:tabLst>
            </a:pPr>
            <a:r>
              <a:rPr lang="en-US" altLang="en-US" dirty="0"/>
              <a:t>Results in:</a:t>
            </a:r>
          </a:p>
          <a:p>
            <a:pPr lvl="1">
              <a:lnSpc>
                <a:spcPct val="90000"/>
              </a:lnSpc>
              <a:tabLst>
                <a:tab pos="2857500" algn="ctr"/>
              </a:tabLst>
            </a:pPr>
            <a:endParaRPr lang="en-US" altLang="en-US" dirty="0"/>
          </a:p>
          <a:p>
            <a:pPr lvl="1">
              <a:lnSpc>
                <a:spcPct val="90000"/>
              </a:lnSpc>
              <a:tabLst>
                <a:tab pos="2857500" algn="ctr"/>
              </a:tabLst>
            </a:pPr>
            <a:endParaRPr lang="en-US" altLang="en-US" dirty="0"/>
          </a:p>
          <a:p>
            <a:pPr lvl="1">
              <a:lnSpc>
                <a:spcPct val="90000"/>
              </a:lnSpc>
              <a:tabLst>
                <a:tab pos="2857500" algn="ctr"/>
              </a:tabLst>
            </a:pPr>
            <a:endParaRPr lang="en-US" altLang="en-US" dirty="0"/>
          </a:p>
          <a:p>
            <a:pPr lvl="1">
              <a:lnSpc>
                <a:spcPct val="90000"/>
              </a:lnSpc>
              <a:tabLst>
                <a:tab pos="2857500" algn="ctr"/>
              </a:tabLst>
            </a:pPr>
            <a:endParaRPr lang="en-US" altLang="en-US" dirty="0"/>
          </a:p>
          <a:p>
            <a:pPr lvl="1">
              <a:lnSpc>
                <a:spcPct val="90000"/>
              </a:lnSpc>
              <a:tabLst>
                <a:tab pos="2857500" algn="ctr"/>
              </a:tabLst>
            </a:pPr>
            <a:r>
              <a:rPr lang="en-US" altLang="en-US" dirty="0">
                <a:latin typeface="Helvetica" panose="020B0604020202020204" pitchFamily="34" charset="0"/>
              </a:rPr>
              <a:t>Deleting </a:t>
            </a:r>
            <a:r>
              <a:rPr lang="ja-JP" altLang="en-US" dirty="0">
                <a:latin typeface="Helvetica" panose="020B0604020202020204" pitchFamily="34" charset="0"/>
              </a:rPr>
              <a:t>“</a:t>
            </a:r>
            <a:r>
              <a:rPr lang="en-US" altLang="ja-JP" dirty="0">
                <a:latin typeface="Helvetica" panose="020B0604020202020204" pitchFamily="34" charset="0"/>
              </a:rPr>
              <a:t>mail</a:t>
            </a:r>
            <a:r>
              <a:rPr lang="ja-JP" altLang="en-US" dirty="0">
                <a:latin typeface="Helvetica" panose="020B0604020202020204" pitchFamily="34" charset="0"/>
              </a:rPr>
              <a:t>”</a:t>
            </a:r>
            <a:r>
              <a:rPr lang="en-US" altLang="ja-JP" dirty="0">
                <a:latin typeface="Helvetica" panose="020B0604020202020204" pitchFamily="34" charset="0"/>
              </a:rPr>
              <a:t> </a:t>
            </a:r>
            <a:r>
              <a:rPr lang="en-US" altLang="ja-JP" dirty="0">
                <a:latin typeface="Helvetica" panose="020B0604020202020204" pitchFamily="34" charset="0"/>
                <a:sym typeface="Symbol" panose="05050102010706020507" pitchFamily="18" charset="2"/>
              </a:rPr>
              <a:t> deleting the entire subtree rooted by </a:t>
            </a:r>
            <a:r>
              <a:rPr lang="ja-JP" altLang="en-US" dirty="0">
                <a:latin typeface="Helvetica" panose="020B0604020202020204" pitchFamily="34" charset="0"/>
                <a:sym typeface="Symbol" panose="05050102010706020507" pitchFamily="18" charset="2"/>
              </a:rPr>
              <a:t>“</a:t>
            </a:r>
            <a:r>
              <a:rPr lang="en-US" altLang="ja-JP" dirty="0">
                <a:latin typeface="Helvetica" panose="020B0604020202020204" pitchFamily="34" charset="0"/>
                <a:sym typeface="Symbol" panose="05050102010706020507" pitchFamily="18" charset="2"/>
              </a:rPr>
              <a:t>mail</a:t>
            </a:r>
            <a:r>
              <a:rPr lang="ja-JP" altLang="en-US" dirty="0">
                <a:latin typeface="Helvetica" panose="020B0604020202020204" pitchFamily="34" charset="0"/>
                <a:sym typeface="Symbol" panose="05050102010706020507" pitchFamily="18" charset="2"/>
              </a:rPr>
              <a:t>”</a:t>
            </a:r>
            <a:endParaRPr lang="en-US" altLang="en-US" dirty="0">
              <a:latin typeface="Helvetica" panose="020B0604020202020204" pitchFamily="34" charset="0"/>
            </a:endParaRPr>
          </a:p>
          <a:p>
            <a:pPr>
              <a:lnSpc>
                <a:spcPct val="90000"/>
              </a:lnSpc>
              <a:tabLst>
                <a:tab pos="2857500" algn="ctr"/>
              </a:tabLst>
            </a:pPr>
            <a:endParaRPr lang="en-US" altLang="en-US" dirty="0"/>
          </a:p>
          <a:p>
            <a:pPr marL="342900" lvl="1" indent="-342900">
              <a:lnSpc>
                <a:spcPct val="90000"/>
              </a:lnSpc>
              <a:buClr>
                <a:srgbClr val="993300"/>
              </a:buClr>
              <a:buSzPct val="90000"/>
              <a:buFont typeface="Monotype Sorts" pitchFamily="-84" charset="2"/>
              <a:buNone/>
              <a:tabLst>
                <a:tab pos="2857500" algn="ctr"/>
              </a:tabLst>
            </a:pP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</a:p>
        </p:txBody>
      </p:sp>
      <p:sp>
        <p:nvSpPr>
          <p:cNvPr id="31748" name="Rectangle 11">
            <a:extLst>
              <a:ext uri="{FF2B5EF4-FFF2-40B4-BE49-F238E27FC236}">
                <a16:creationId xmlns:a16="http://schemas.microsoft.com/office/drawing/2014/main" id="{C4796BEF-77B3-4BDD-A44D-A76EC0749B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488" y="5109210"/>
            <a:ext cx="7423150" cy="786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2857500" algn="ctr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2857500" algn="ctr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2857500" algn="ctr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2857500" algn="ctr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2857500" algn="ctr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0" algn="ctr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endParaRPr lang="en-US" altLang="en-US" sz="2000" dirty="0">
              <a:latin typeface="Helvetica" panose="020B0604020202020204" pitchFamily="34" charset="0"/>
            </a:endParaRPr>
          </a:p>
        </p:txBody>
      </p:sp>
      <p:pic>
        <p:nvPicPr>
          <p:cNvPr id="31749" name="Picture 1">
            <a:extLst>
              <a:ext uri="{FF2B5EF4-FFF2-40B4-BE49-F238E27FC236}">
                <a16:creationId xmlns:a16="http://schemas.microsoft.com/office/drawing/2014/main" id="{FC81682E-CF05-4DC4-841B-08EC50EA10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122" y="4016957"/>
            <a:ext cx="2384809" cy="87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46625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31061B50-56DF-4E7B-AC66-6978CD373F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3221" y="134779"/>
            <a:ext cx="82296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Protection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7007C22D-387E-4D4B-BBFE-5663BA7F20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76300" y="951528"/>
            <a:ext cx="7451725" cy="4530725"/>
          </a:xfrm>
        </p:spPr>
        <p:txBody>
          <a:bodyPr/>
          <a:lstStyle/>
          <a:p>
            <a:r>
              <a:rPr lang="en-US" altLang="en-US" dirty="0"/>
              <a:t>File owner/creator should be able to control:</a:t>
            </a:r>
          </a:p>
          <a:p>
            <a:pPr lvl="1"/>
            <a:r>
              <a:rPr lang="en-US" altLang="en-US" dirty="0"/>
              <a:t>What can be done</a:t>
            </a:r>
          </a:p>
          <a:p>
            <a:pPr lvl="1"/>
            <a:r>
              <a:rPr lang="en-US" altLang="en-US" dirty="0"/>
              <a:t>By whom</a:t>
            </a:r>
          </a:p>
          <a:p>
            <a:r>
              <a:rPr lang="en-US" altLang="en-US" dirty="0"/>
              <a:t>Types of access</a:t>
            </a:r>
          </a:p>
          <a:p>
            <a:pPr lvl="1"/>
            <a:r>
              <a:rPr lang="en-US" altLang="en-US" b="1" dirty="0"/>
              <a:t>Read</a:t>
            </a:r>
          </a:p>
          <a:p>
            <a:pPr lvl="1"/>
            <a:r>
              <a:rPr lang="en-US" altLang="en-US" b="1" dirty="0"/>
              <a:t>Write</a:t>
            </a:r>
          </a:p>
          <a:p>
            <a:pPr lvl="1"/>
            <a:r>
              <a:rPr lang="en-US" altLang="en-US" b="1" dirty="0"/>
              <a:t>Execute</a:t>
            </a:r>
          </a:p>
          <a:p>
            <a:pPr lvl="1"/>
            <a:r>
              <a:rPr lang="en-US" altLang="en-US" b="1" dirty="0"/>
              <a:t>Append</a:t>
            </a:r>
          </a:p>
          <a:p>
            <a:pPr lvl="1"/>
            <a:r>
              <a:rPr lang="en-US" altLang="en-US" b="1" dirty="0"/>
              <a:t>Delete</a:t>
            </a:r>
          </a:p>
          <a:p>
            <a:pPr lvl="1"/>
            <a:r>
              <a:rPr lang="en-US" altLang="en-US" b="1" dirty="0"/>
              <a:t>List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5BF170C8-1BD2-476F-98D0-D50064B81C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7264" y="146872"/>
            <a:ext cx="7642549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Access Lists and Groups in Unix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277AB603-62F8-44D7-BFEE-9C6DE95A63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76300" y="941480"/>
            <a:ext cx="7342188" cy="3575050"/>
          </a:xfrm>
        </p:spPr>
        <p:txBody>
          <a:bodyPr/>
          <a:lstStyle/>
          <a:p>
            <a:pPr>
              <a:lnSpc>
                <a:spcPct val="90000"/>
              </a:lnSpc>
              <a:tabLst>
                <a:tab pos="1833563" algn="l"/>
                <a:tab pos="4459288" algn="l"/>
                <a:tab pos="5195888" algn="l"/>
                <a:tab pos="5888038" algn="l"/>
              </a:tabLst>
            </a:pPr>
            <a:r>
              <a:rPr lang="en-US" altLang="en-US" dirty="0"/>
              <a:t>Mode of access:  read, write, execute</a:t>
            </a:r>
          </a:p>
          <a:p>
            <a:pPr>
              <a:lnSpc>
                <a:spcPct val="90000"/>
              </a:lnSpc>
              <a:tabLst>
                <a:tab pos="1833563" algn="l"/>
                <a:tab pos="4459288" algn="l"/>
                <a:tab pos="5195888" algn="l"/>
                <a:tab pos="5888038" algn="l"/>
              </a:tabLst>
            </a:pPr>
            <a:r>
              <a:rPr lang="en-US" altLang="en-US" dirty="0"/>
              <a:t>Three classes of users on Unix / Linux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 typeface="Monotype Sorts" pitchFamily="-84" charset="2"/>
              <a:buNone/>
              <a:tabLst>
                <a:tab pos="1833563" algn="l"/>
                <a:tab pos="4459288" algn="l"/>
                <a:tab pos="5195888" algn="l"/>
                <a:tab pos="5888038" algn="l"/>
              </a:tabLst>
            </a:pPr>
            <a:r>
              <a:rPr lang="en-US" altLang="en-US" sz="1600" dirty="0"/>
              <a:t>	</a:t>
            </a:r>
            <a:r>
              <a:rPr lang="en-US" altLang="en-US" sz="800" dirty="0"/>
              <a:t>	</a:t>
            </a:r>
            <a:r>
              <a:rPr lang="en-US" altLang="en-US" sz="1600" dirty="0"/>
              <a:t>			RWX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 typeface="Monotype Sorts" pitchFamily="-84" charset="2"/>
              <a:buNone/>
              <a:tabLst>
                <a:tab pos="1833563" algn="l"/>
                <a:tab pos="4459288" algn="l"/>
                <a:tab pos="5195888" algn="l"/>
                <a:tab pos="5888038" algn="l"/>
              </a:tabLst>
            </a:pPr>
            <a:r>
              <a:rPr lang="en-US" altLang="en-US" sz="1600" dirty="0"/>
              <a:t>		a) </a:t>
            </a:r>
            <a:r>
              <a:rPr lang="en-US" altLang="en-US" sz="1600" b="1" dirty="0"/>
              <a:t>owner access</a:t>
            </a:r>
            <a:r>
              <a:rPr lang="en-US" altLang="en-US" sz="1600" dirty="0"/>
              <a:t> 	7	</a:t>
            </a:r>
            <a:r>
              <a:rPr lang="en-US" altLang="en-US" sz="1600" dirty="0">
                <a:sym typeface="Symbol" panose="05050102010706020507" pitchFamily="18" charset="2"/>
              </a:rPr>
              <a:t>	1 1 1</a:t>
            </a:r>
            <a:br>
              <a:rPr lang="en-US" altLang="en-US" sz="1600" dirty="0">
                <a:sym typeface="Symbol" panose="05050102010706020507" pitchFamily="18" charset="2"/>
              </a:rPr>
            </a:br>
            <a:r>
              <a:rPr lang="en-US" altLang="en-US" sz="1600" dirty="0">
                <a:sym typeface="Symbol" panose="05050102010706020507" pitchFamily="18" charset="2"/>
              </a:rPr>
              <a:t>				RWX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 typeface="Monotype Sorts" pitchFamily="-84" charset="2"/>
              <a:buNone/>
              <a:tabLst>
                <a:tab pos="1833563" algn="l"/>
                <a:tab pos="4459288" algn="l"/>
                <a:tab pos="5195888" algn="l"/>
                <a:tab pos="5888038" algn="l"/>
              </a:tabLst>
            </a:pPr>
            <a:r>
              <a:rPr lang="en-US" altLang="en-US" sz="1600" dirty="0">
                <a:sym typeface="Symbol" panose="05050102010706020507" pitchFamily="18" charset="2"/>
              </a:rPr>
              <a:t>		b) </a:t>
            </a:r>
            <a:r>
              <a:rPr lang="en-US" altLang="en-US" sz="1600" b="1" dirty="0">
                <a:sym typeface="Symbol" panose="05050102010706020507" pitchFamily="18" charset="2"/>
              </a:rPr>
              <a:t>group access</a:t>
            </a:r>
            <a:r>
              <a:rPr lang="en-US" altLang="en-US" sz="1600" dirty="0">
                <a:sym typeface="Symbol" panose="05050102010706020507" pitchFamily="18" charset="2"/>
              </a:rPr>
              <a:t> 	6	 	1 1 0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 typeface="Monotype Sorts" pitchFamily="-84" charset="2"/>
              <a:buNone/>
              <a:tabLst>
                <a:tab pos="1833563" algn="l"/>
                <a:tab pos="4459288" algn="l"/>
                <a:tab pos="5195888" algn="l"/>
                <a:tab pos="5888038" algn="l"/>
              </a:tabLst>
            </a:pPr>
            <a:r>
              <a:rPr lang="en-US" altLang="en-US" sz="1600" dirty="0">
                <a:sym typeface="Symbol" panose="05050102010706020507" pitchFamily="18" charset="2"/>
              </a:rPr>
              <a:t>					RWX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 typeface="Monotype Sorts" pitchFamily="-84" charset="2"/>
              <a:buNone/>
              <a:tabLst>
                <a:tab pos="1833563" algn="l"/>
                <a:tab pos="4459288" algn="l"/>
                <a:tab pos="5195888" algn="l"/>
                <a:tab pos="5888038" algn="l"/>
              </a:tabLst>
            </a:pPr>
            <a:r>
              <a:rPr lang="en-US" altLang="en-US" sz="1600" dirty="0">
                <a:sym typeface="Symbol" panose="05050102010706020507" pitchFamily="18" charset="2"/>
              </a:rPr>
              <a:t>		c) </a:t>
            </a:r>
            <a:r>
              <a:rPr lang="en-US" altLang="en-US" sz="1600" b="1" dirty="0">
                <a:sym typeface="Symbol" panose="05050102010706020507" pitchFamily="18" charset="2"/>
              </a:rPr>
              <a:t>public access</a:t>
            </a:r>
            <a:r>
              <a:rPr lang="en-US" altLang="en-US" sz="1600" dirty="0">
                <a:sym typeface="Symbol" panose="05050102010706020507" pitchFamily="18" charset="2"/>
              </a:rPr>
              <a:t>	1	 	0 0 1</a:t>
            </a:r>
          </a:p>
          <a:p>
            <a:pPr>
              <a:lnSpc>
                <a:spcPct val="90000"/>
              </a:lnSpc>
              <a:tabLst>
                <a:tab pos="1833563" algn="l"/>
                <a:tab pos="4459288" algn="l"/>
                <a:tab pos="5195888" algn="l"/>
                <a:tab pos="5888038" algn="l"/>
              </a:tabLst>
            </a:pPr>
            <a:r>
              <a:rPr lang="en-US" altLang="en-US" dirty="0">
                <a:sym typeface="Symbol" panose="05050102010706020507" pitchFamily="18" charset="2"/>
              </a:rPr>
              <a:t>Ask manager to create a group (unique name), say G, and add some users to the group.</a:t>
            </a:r>
          </a:p>
          <a:p>
            <a:pPr>
              <a:lnSpc>
                <a:spcPct val="90000"/>
              </a:lnSpc>
              <a:tabLst>
                <a:tab pos="1833563" algn="l"/>
                <a:tab pos="4459288" algn="l"/>
                <a:tab pos="5195888" algn="l"/>
                <a:tab pos="5888038" algn="l"/>
              </a:tabLst>
            </a:pPr>
            <a:r>
              <a:rPr lang="en-US" altLang="en-US" dirty="0">
                <a:sym typeface="Symbol" panose="05050102010706020507" pitchFamily="18" charset="2"/>
              </a:rPr>
              <a:t>For a file (say </a:t>
            </a:r>
            <a:r>
              <a:rPr lang="en-US" altLang="en-US" i="1" dirty="0">
                <a:sym typeface="Symbol" panose="05050102010706020507" pitchFamily="18" charset="2"/>
              </a:rPr>
              <a:t>game</a:t>
            </a:r>
            <a:r>
              <a:rPr lang="en-US" altLang="en-US" dirty="0">
                <a:sym typeface="Symbol" panose="05050102010706020507" pitchFamily="18" charset="2"/>
              </a:rPr>
              <a:t>) or subdirectory, define an appropriate access.</a:t>
            </a:r>
          </a:p>
          <a:p>
            <a:pPr>
              <a:lnSpc>
                <a:spcPct val="90000"/>
              </a:lnSpc>
              <a:tabLst>
                <a:tab pos="1833563" algn="l"/>
                <a:tab pos="4459288" algn="l"/>
                <a:tab pos="5195888" algn="l"/>
                <a:tab pos="5888038" algn="l"/>
              </a:tabLst>
            </a:pPr>
            <a:endParaRPr lang="en-US" altLang="en-US" dirty="0">
              <a:sym typeface="Symbol" panose="05050102010706020507" pitchFamily="18" charset="2"/>
            </a:endParaRPr>
          </a:p>
          <a:p>
            <a:pPr>
              <a:lnSpc>
                <a:spcPct val="90000"/>
              </a:lnSpc>
              <a:tabLst>
                <a:tab pos="1833563" algn="l"/>
                <a:tab pos="4459288" algn="l"/>
                <a:tab pos="5195888" algn="l"/>
                <a:tab pos="5888038" algn="l"/>
              </a:tabLst>
            </a:pPr>
            <a:endParaRPr lang="en-US" altLang="en-US" dirty="0">
              <a:sym typeface="Symbol" panose="05050102010706020507" pitchFamily="18" charset="2"/>
            </a:endParaRPr>
          </a:p>
          <a:p>
            <a:pPr>
              <a:lnSpc>
                <a:spcPct val="90000"/>
              </a:lnSpc>
              <a:tabLst>
                <a:tab pos="1833563" algn="l"/>
                <a:tab pos="4459288" algn="l"/>
                <a:tab pos="5195888" algn="l"/>
                <a:tab pos="5888038" algn="l"/>
              </a:tabLst>
            </a:pPr>
            <a:endParaRPr lang="en-US" altLang="en-US" dirty="0">
              <a:sym typeface="Symbol" panose="05050102010706020507" pitchFamily="18" charset="2"/>
            </a:endParaRPr>
          </a:p>
          <a:p>
            <a:pPr>
              <a:lnSpc>
                <a:spcPct val="90000"/>
              </a:lnSpc>
              <a:tabLst>
                <a:tab pos="1833563" algn="l"/>
                <a:tab pos="4459288" algn="l"/>
                <a:tab pos="5195888" algn="l"/>
                <a:tab pos="5888038" algn="l"/>
              </a:tabLst>
            </a:pPr>
            <a:r>
              <a:rPr kumimoji="1" lang="en-US" altLang="en-US" dirty="0">
                <a:latin typeface="Arial" panose="020B0604020202020204" pitchFamily="34" charset="0"/>
                <a:sym typeface="Symbol" panose="05050102010706020507" pitchFamily="18" charset="2"/>
              </a:rPr>
              <a:t>Attach a group to a file</a:t>
            </a:r>
            <a:endParaRPr lang="en-US" altLang="en-US" dirty="0">
              <a:sym typeface="Symbol" panose="05050102010706020507" pitchFamily="18" charset="2"/>
            </a:endParaRPr>
          </a:p>
        </p:txBody>
      </p:sp>
      <p:sp>
        <p:nvSpPr>
          <p:cNvPr id="44036" name="Rectangle 13">
            <a:extLst>
              <a:ext uri="{FF2B5EF4-FFF2-40B4-BE49-F238E27FC236}">
                <a16:creationId xmlns:a16="http://schemas.microsoft.com/office/drawing/2014/main" id="{A138F952-386A-4F11-9935-B6FA25113C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91397" y="4923697"/>
            <a:ext cx="5536642" cy="834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tabLst>
                <a:tab pos="1833563" algn="l"/>
                <a:tab pos="4459288" algn="l"/>
                <a:tab pos="5195888" algn="l"/>
                <a:tab pos="5888038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1833563" algn="l"/>
                <a:tab pos="4459288" algn="l"/>
                <a:tab pos="5195888" algn="l"/>
                <a:tab pos="5888038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1833563" algn="l"/>
                <a:tab pos="4459288" algn="l"/>
                <a:tab pos="5195888" algn="l"/>
                <a:tab pos="5888038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1833563" algn="l"/>
                <a:tab pos="4459288" algn="l"/>
                <a:tab pos="5195888" algn="l"/>
                <a:tab pos="5888038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1833563" algn="l"/>
                <a:tab pos="4459288" algn="l"/>
                <a:tab pos="5195888" algn="l"/>
                <a:tab pos="5888038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33563" algn="l"/>
                <a:tab pos="4459288" algn="l"/>
                <a:tab pos="5195888" algn="l"/>
                <a:tab pos="5888038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33563" algn="l"/>
                <a:tab pos="4459288" algn="l"/>
                <a:tab pos="5195888" algn="l"/>
                <a:tab pos="5888038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33563" algn="l"/>
                <a:tab pos="4459288" algn="l"/>
                <a:tab pos="5195888" algn="l"/>
                <a:tab pos="5888038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33563" algn="l"/>
                <a:tab pos="4459288" algn="l"/>
                <a:tab pos="5195888" algn="l"/>
                <a:tab pos="5888038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Clr>
                <a:schemeClr val="folHlink"/>
              </a:buClr>
              <a:buFont typeface="Monotype Sorts" pitchFamily="-84" charset="2"/>
              <a:buNone/>
            </a:pPr>
            <a:br>
              <a:rPr kumimoji="1" lang="en-US" altLang="en-US" dirty="0">
                <a:latin typeface="Arial" panose="020B0604020202020204" pitchFamily="34" charset="0"/>
                <a:sym typeface="Symbol" panose="05050102010706020507" pitchFamily="18" charset="2"/>
              </a:rPr>
            </a:br>
            <a:r>
              <a:rPr kumimoji="1" lang="en-US" altLang="en-US" dirty="0">
                <a:latin typeface="Arial" panose="020B0604020202020204" pitchFamily="34" charset="0"/>
                <a:sym typeface="Symbol" panose="05050102010706020507" pitchFamily="18" charset="2"/>
              </a:rPr>
              <a:t>	         </a:t>
            </a:r>
            <a:r>
              <a:rPr kumimoji="1"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chgrp</a:t>
            </a:r>
            <a:r>
              <a:rPr kumimoji="1" lang="en-US" altLang="en-US" b="1" dirty="0"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     G    game</a:t>
            </a:r>
          </a:p>
        </p:txBody>
      </p:sp>
      <p:pic>
        <p:nvPicPr>
          <p:cNvPr id="44037" name="Picture 1">
            <a:extLst>
              <a:ext uri="{FF2B5EF4-FFF2-40B4-BE49-F238E27FC236}">
                <a16:creationId xmlns:a16="http://schemas.microsoft.com/office/drawing/2014/main" id="{A6631249-4FFF-4880-A6E7-280DBA8C75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712" y="3989199"/>
            <a:ext cx="2034886" cy="758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D4FA8E4E-DE74-48ED-A591-88BF26AA11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49325" y="118391"/>
            <a:ext cx="7737475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A Sample UNIX Directory Listing</a:t>
            </a:r>
          </a:p>
        </p:txBody>
      </p:sp>
      <p:pic>
        <p:nvPicPr>
          <p:cNvPr id="46083" name="Picture 4">
            <a:extLst>
              <a:ext uri="{FF2B5EF4-FFF2-40B4-BE49-F238E27FC236}">
                <a16:creationId xmlns:a16="http://schemas.microsoft.com/office/drawing/2014/main" id="{2742550A-BE1C-4724-A9AC-83F6503BD128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" t="27065" r="722" b="27065"/>
          <a:stretch>
            <a:fillRect/>
          </a:stretch>
        </p:blipFill>
        <p:spPr>
          <a:xfrm>
            <a:off x="2251404" y="1155562"/>
            <a:ext cx="5103416" cy="2332955"/>
          </a:xfrm>
          <a:noFill/>
        </p:spPr>
      </p:pic>
    </p:spTree>
    <p:extLst>
      <p:ext uri="{BB962C8B-B14F-4D97-AF65-F5344CB8AC3E}">
        <p14:creationId xmlns:p14="http://schemas.microsoft.com/office/powerpoint/2010/main" val="42091833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4F28242E-4A04-4121-BF10-45AB39388D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66203" y="99588"/>
            <a:ext cx="7864475" cy="609600"/>
          </a:xfrm>
        </p:spPr>
        <p:txBody>
          <a:bodyPr/>
          <a:lstStyle/>
          <a:p>
            <a:pPr eaLnBrk="1" hangingPunct="1"/>
            <a:r>
              <a:rPr lang="en-US" altLang="en-US" sz="2700" dirty="0"/>
              <a:t>Windows 7 Access-Control List Management</a:t>
            </a:r>
          </a:p>
        </p:txBody>
      </p:sp>
      <p:pic>
        <p:nvPicPr>
          <p:cNvPr id="45059" name="Picture 2" descr="11_16.pdf">
            <a:extLst>
              <a:ext uri="{FF2B5EF4-FFF2-40B4-BE49-F238E27FC236}">
                <a16:creationId xmlns:a16="http://schemas.microsoft.com/office/drawing/2014/main" id="{83B81BDC-7461-44F5-9BBC-1F8E598929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625" y="1120775"/>
            <a:ext cx="3533775" cy="48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>
            <a:extLst>
              <a:ext uri="{FF2B5EF4-FFF2-40B4-BE49-F238E27FC236}">
                <a16:creationId xmlns:a16="http://schemas.microsoft.com/office/drawing/2014/main" id="{FDC630E2-6A19-41F9-B067-203AE5DB8A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86601" y="113211"/>
            <a:ext cx="7762875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File-System Structure</a:t>
            </a:r>
          </a:p>
        </p:txBody>
      </p:sp>
      <p:sp>
        <p:nvSpPr>
          <p:cNvPr id="11266" name="Rectangle 3">
            <a:extLst>
              <a:ext uri="{FF2B5EF4-FFF2-40B4-BE49-F238E27FC236}">
                <a16:creationId xmlns:a16="http://schemas.microsoft.com/office/drawing/2014/main" id="{44C2C079-F5DF-42D0-8D47-51C2C8C67A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7" y="937390"/>
            <a:ext cx="7312025" cy="4530725"/>
          </a:xfrm>
        </p:spPr>
        <p:txBody>
          <a:bodyPr/>
          <a:lstStyle/>
          <a:p>
            <a:r>
              <a:rPr lang="en-US" altLang="en-US" dirty="0"/>
              <a:t>File structure</a:t>
            </a:r>
          </a:p>
          <a:p>
            <a:pPr lvl="1"/>
            <a:r>
              <a:rPr lang="en-US" altLang="en-US" dirty="0"/>
              <a:t>Logical storage unit</a:t>
            </a:r>
          </a:p>
          <a:p>
            <a:pPr lvl="1"/>
            <a:r>
              <a:rPr lang="en-US" altLang="en-US" dirty="0"/>
              <a:t>Collection of related information</a:t>
            </a:r>
            <a:endParaRPr lang="en-US" altLang="en-US" sz="800" dirty="0"/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File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system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resides on secondary storage (disks)</a:t>
            </a:r>
          </a:p>
          <a:p>
            <a:pPr lvl="1"/>
            <a:r>
              <a:rPr lang="en-US" altLang="en-US" dirty="0"/>
              <a:t>Provided user interface to storage, mapping logical to physical</a:t>
            </a:r>
          </a:p>
          <a:p>
            <a:pPr lvl="1"/>
            <a:r>
              <a:rPr lang="en-US" altLang="en-US" dirty="0"/>
              <a:t>Provides efficient and convenient access to disk by allowing data to be stored, located retrieved easily</a:t>
            </a:r>
          </a:p>
          <a:p>
            <a:r>
              <a:rPr lang="en-US" altLang="en-US" dirty="0"/>
              <a:t>Disk provides in-place rewrite and random access</a:t>
            </a:r>
          </a:p>
          <a:p>
            <a:pPr lvl="1"/>
            <a:r>
              <a:rPr lang="en-US" altLang="en-US" dirty="0"/>
              <a:t>I/O transfers performed in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blocks</a:t>
            </a:r>
            <a:r>
              <a:rPr lang="en-US" altLang="en-US" dirty="0"/>
              <a:t> of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sectors</a:t>
            </a:r>
            <a:r>
              <a:rPr lang="en-US" altLang="en-US" dirty="0"/>
              <a:t> (usually 512 bytes)</a:t>
            </a:r>
            <a:endParaRPr lang="en-US" altLang="en-US" sz="800" dirty="0"/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File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control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block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FCB</a:t>
            </a:r>
            <a:r>
              <a:rPr lang="en-US" altLang="en-US" dirty="0"/>
              <a:t>)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– storage structure consisting of information about a file</a:t>
            </a:r>
            <a:endParaRPr lang="en-US" altLang="en-US" sz="800" dirty="0"/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Device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driver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controls the physical device </a:t>
            </a:r>
          </a:p>
          <a:p>
            <a:r>
              <a:rPr lang="en-US" altLang="en-US" dirty="0"/>
              <a:t>File system organized into layers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>
            <a:extLst>
              <a:ext uri="{FF2B5EF4-FFF2-40B4-BE49-F238E27FC236}">
                <a16:creationId xmlns:a16="http://schemas.microsoft.com/office/drawing/2014/main" id="{B4D5E75F-FA80-449A-915F-D2BD587208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5999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Layered File System</a:t>
            </a:r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441F3BCD-EC43-449D-BDE4-031AB51C6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257" y="1084080"/>
            <a:ext cx="2032268" cy="3963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DB183F6F-CF73-40EC-8D07-F3938BC23E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57354" y="122546"/>
            <a:ext cx="7724775" cy="591355"/>
          </a:xfrm>
        </p:spPr>
        <p:txBody>
          <a:bodyPr/>
          <a:lstStyle/>
          <a:p>
            <a:pPr eaLnBrk="1" hangingPunct="1"/>
            <a:r>
              <a:rPr lang="en-US" altLang="en-US" dirty="0"/>
              <a:t>File-System Operations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F5FDD909-A5BC-4211-8C91-9570F3CAE41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88612" y="942677"/>
            <a:ext cx="7491817" cy="4562577"/>
          </a:xfrm>
        </p:spPr>
        <p:txBody>
          <a:bodyPr/>
          <a:lstStyle/>
          <a:p>
            <a:r>
              <a:rPr lang="en-US" altLang="en-US" dirty="0"/>
              <a:t>We have system calls at the API level, but how do we implement their functions?</a:t>
            </a:r>
          </a:p>
          <a:p>
            <a:pPr lvl="1"/>
            <a:r>
              <a:rPr lang="en-US" altLang="en-US" dirty="0"/>
              <a:t>On-disk and in-memory structures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Boot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control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block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contains info needed by system to boot OS from that volume</a:t>
            </a:r>
          </a:p>
          <a:p>
            <a:pPr lvl="1"/>
            <a:r>
              <a:rPr lang="en-US" altLang="en-US" dirty="0"/>
              <a:t>Needed if volume contains OS, usually first block of volume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Volume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control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block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0000"/>
                </a:solidFill>
              </a:rPr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superblock</a:t>
            </a:r>
            <a:r>
              <a:rPr lang="en-US" altLang="en-US" b="1" dirty="0">
                <a:solidFill>
                  <a:srgbClr val="3366FF"/>
                </a:solidFill>
              </a:rPr>
              <a:t>,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master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file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table</a:t>
            </a:r>
            <a:r>
              <a:rPr lang="en-US" altLang="en-US" b="1" dirty="0">
                <a:solidFill>
                  <a:srgbClr val="000000"/>
                </a:solidFill>
              </a:rPr>
              <a:t>)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contains volume details</a:t>
            </a:r>
          </a:p>
          <a:p>
            <a:pPr lvl="1"/>
            <a:r>
              <a:rPr lang="en-US" altLang="en-US" dirty="0"/>
              <a:t>Total # of blocks, # of free blocks, block size, free block pointers or array</a:t>
            </a:r>
          </a:p>
          <a:p>
            <a:r>
              <a:rPr lang="en-US" altLang="en-US" dirty="0"/>
              <a:t>Directory structure organizes the files</a:t>
            </a:r>
          </a:p>
          <a:p>
            <a:pPr lvl="1"/>
            <a:r>
              <a:rPr lang="en-US" altLang="en-US" dirty="0"/>
              <a:t>Names and inode numbers, master file table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>
            <a:extLst>
              <a:ext uri="{FF2B5EF4-FFF2-40B4-BE49-F238E27FC236}">
                <a16:creationId xmlns:a16="http://schemas.microsoft.com/office/drawing/2014/main" id="{A61E6968-23CC-4041-AF8F-B396E75F10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78844" y="137735"/>
            <a:ext cx="7724775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File Control Block (FCB)</a:t>
            </a:r>
          </a:p>
        </p:txBody>
      </p:sp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5CBF3188-619B-44AD-816A-4D225B7F408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88613" y="1027520"/>
            <a:ext cx="6539710" cy="4487160"/>
          </a:xfrm>
        </p:spPr>
        <p:txBody>
          <a:bodyPr/>
          <a:lstStyle/>
          <a:p>
            <a:r>
              <a:rPr lang="en-US" altLang="en-US" dirty="0"/>
              <a:t>OS maintains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FCB </a:t>
            </a:r>
            <a:r>
              <a:rPr lang="en-US" altLang="en-US" dirty="0"/>
              <a:t>per file, which  contains many details about the file</a:t>
            </a:r>
          </a:p>
          <a:p>
            <a:pPr lvl="1"/>
            <a:r>
              <a:rPr lang="en-US" altLang="en-US" dirty="0"/>
              <a:t>Typically, inode number, permissions, size, dates</a:t>
            </a:r>
          </a:p>
          <a:p>
            <a:pPr lvl="1"/>
            <a:r>
              <a:rPr lang="en-US" altLang="en-US" dirty="0"/>
              <a:t>Example</a:t>
            </a:r>
          </a:p>
        </p:txBody>
      </p:sp>
      <p:pic>
        <p:nvPicPr>
          <p:cNvPr id="20483" name="Picture 5">
            <a:extLst>
              <a:ext uri="{FF2B5EF4-FFF2-40B4-BE49-F238E27FC236}">
                <a16:creationId xmlns:a16="http://schemas.microsoft.com/office/drawing/2014/main" id="{8A6DDED1-6F8C-4F20-B323-225ED207A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972" y="2450025"/>
            <a:ext cx="3509963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55446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>
            <a:extLst>
              <a:ext uri="{FF2B5EF4-FFF2-40B4-BE49-F238E27FC236}">
                <a16:creationId xmlns:a16="http://schemas.microsoft.com/office/drawing/2014/main" id="{6AD98AD2-566F-4E16-8F5C-F3D1605AB7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12882" y="134756"/>
            <a:ext cx="8229600" cy="576262"/>
          </a:xfrm>
        </p:spPr>
        <p:txBody>
          <a:bodyPr/>
          <a:lstStyle/>
          <a:p>
            <a:r>
              <a:rPr lang="en-US" altLang="en-US" dirty="0"/>
              <a:t>FAT Allocation Method</a:t>
            </a:r>
          </a:p>
        </p:txBody>
      </p:sp>
      <p:sp>
        <p:nvSpPr>
          <p:cNvPr id="35842" name="Content Placeholder 2">
            <a:extLst>
              <a:ext uri="{FF2B5EF4-FFF2-40B4-BE49-F238E27FC236}">
                <a16:creationId xmlns:a16="http://schemas.microsoft.com/office/drawing/2014/main" id="{132984ED-2CEE-456C-B2BE-B934D84A75C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84856" y="983202"/>
            <a:ext cx="7671315" cy="4530725"/>
          </a:xfrm>
        </p:spPr>
        <p:txBody>
          <a:bodyPr/>
          <a:lstStyle/>
          <a:p>
            <a:r>
              <a:rPr lang="en-US" altLang="en-US" dirty="0">
                <a:solidFill>
                  <a:srgbClr val="000000"/>
                </a:solidFill>
              </a:rPr>
              <a:t>Beginning of volume has table, indexed by block number</a:t>
            </a:r>
          </a:p>
          <a:p>
            <a:r>
              <a:rPr lang="en-US" altLang="en-US" dirty="0">
                <a:solidFill>
                  <a:srgbClr val="000000"/>
                </a:solidFill>
              </a:rPr>
              <a:t>Much like a linked list, but faster on disk and cacheable </a:t>
            </a:r>
          </a:p>
          <a:p>
            <a:r>
              <a:rPr lang="en-US" altLang="en-US" dirty="0">
                <a:solidFill>
                  <a:srgbClr val="000000"/>
                </a:solidFill>
              </a:rPr>
              <a:t>New block allocation simple</a:t>
            </a:r>
          </a:p>
          <a:p>
            <a:pPr>
              <a:buFont typeface="Monotype Sorts" pitchFamily="-84" charset="2"/>
              <a:buNone/>
            </a:pPr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64514127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A87311EE-EAAE-42C5-87B1-E2BA40562E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4559" y="149898"/>
            <a:ext cx="82296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File Concept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37B7C5E7-8176-4731-B84D-C095481726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7591" y="930580"/>
            <a:ext cx="7648575" cy="4530725"/>
          </a:xfrm>
        </p:spPr>
        <p:txBody>
          <a:bodyPr/>
          <a:lstStyle/>
          <a:p>
            <a:r>
              <a:rPr lang="en-US" altLang="en-US" dirty="0"/>
              <a:t>Contiguous logical address space</a:t>
            </a:r>
          </a:p>
          <a:p>
            <a:r>
              <a:rPr lang="en-US" altLang="en-US" dirty="0"/>
              <a:t>Types: </a:t>
            </a:r>
          </a:p>
          <a:p>
            <a:pPr lvl="1"/>
            <a:r>
              <a:rPr lang="en-US" altLang="en-US" dirty="0"/>
              <a:t>Data</a:t>
            </a:r>
          </a:p>
          <a:p>
            <a:pPr lvl="2"/>
            <a:r>
              <a:rPr lang="en-US" altLang="en-US" dirty="0"/>
              <a:t>Numeric</a:t>
            </a:r>
          </a:p>
          <a:p>
            <a:pPr lvl="2"/>
            <a:r>
              <a:rPr lang="en-US" altLang="en-US" dirty="0"/>
              <a:t>Character</a:t>
            </a:r>
          </a:p>
          <a:p>
            <a:pPr lvl="2"/>
            <a:r>
              <a:rPr lang="en-US" altLang="en-US" dirty="0"/>
              <a:t>Binary</a:t>
            </a:r>
          </a:p>
          <a:p>
            <a:pPr lvl="1"/>
            <a:r>
              <a:rPr lang="en-US" altLang="en-US" dirty="0"/>
              <a:t>Program</a:t>
            </a:r>
          </a:p>
          <a:p>
            <a:r>
              <a:rPr lang="en-US" altLang="en-US" dirty="0"/>
              <a:t>Contents defined by file’s creator</a:t>
            </a:r>
          </a:p>
          <a:p>
            <a:pPr lvl="1"/>
            <a:r>
              <a:rPr lang="en-US" altLang="en-US" dirty="0"/>
              <a:t>Many types</a:t>
            </a:r>
          </a:p>
          <a:p>
            <a:pPr lvl="2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text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file</a:t>
            </a:r>
            <a:r>
              <a:rPr lang="en-US" altLang="en-US" b="1" dirty="0">
                <a:solidFill>
                  <a:srgbClr val="3366FF"/>
                </a:solidFill>
              </a:rPr>
              <a:t>, </a:t>
            </a:r>
          </a:p>
          <a:p>
            <a:pPr lvl="2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source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file</a:t>
            </a:r>
            <a:r>
              <a:rPr lang="en-US" altLang="en-US" b="1" dirty="0">
                <a:solidFill>
                  <a:srgbClr val="3366FF"/>
                </a:solidFill>
              </a:rPr>
              <a:t>, </a:t>
            </a:r>
          </a:p>
          <a:p>
            <a:pPr lvl="2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executable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file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71C61A9A-3B9F-4159-ACB6-994F24302F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44931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File-Allocation Table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B119AC-E5F4-496B-8F1B-213A20BFA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613" y="1311910"/>
            <a:ext cx="4521200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8429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>
            <a:extLst>
              <a:ext uri="{FF2B5EF4-FFF2-40B4-BE49-F238E27FC236}">
                <a16:creationId xmlns:a16="http://schemas.microsoft.com/office/drawing/2014/main" id="{C7D0E9CB-2004-49C6-A4D6-E1009C53A4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93102" y="146279"/>
            <a:ext cx="7893698" cy="576262"/>
          </a:xfrm>
        </p:spPr>
        <p:txBody>
          <a:bodyPr/>
          <a:lstStyle/>
          <a:p>
            <a:r>
              <a:rPr lang="en-US" altLang="en-US" dirty="0"/>
              <a:t>Indexed Allocation Method</a:t>
            </a:r>
          </a:p>
        </p:txBody>
      </p:sp>
      <p:sp>
        <p:nvSpPr>
          <p:cNvPr id="43010" name="Content Placeholder 2">
            <a:extLst>
              <a:ext uri="{FF2B5EF4-FFF2-40B4-BE49-F238E27FC236}">
                <a16:creationId xmlns:a16="http://schemas.microsoft.com/office/drawing/2014/main" id="{1DDB8330-F894-4E51-93AF-DA9581F5280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77864" y="1040448"/>
            <a:ext cx="7640983" cy="4530725"/>
          </a:xfrm>
        </p:spPr>
        <p:txBody>
          <a:bodyPr/>
          <a:lstStyle/>
          <a:p>
            <a:r>
              <a:rPr lang="en-US" altLang="en-US" dirty="0">
                <a:solidFill>
                  <a:srgbClr val="000000"/>
                </a:solidFill>
              </a:rPr>
              <a:t>Each file has its own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index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block</a:t>
            </a:r>
            <a:r>
              <a:rPr lang="en-US" altLang="en-US" dirty="0">
                <a:solidFill>
                  <a:srgbClr val="000000"/>
                </a:solidFill>
              </a:rPr>
              <a:t>(s) of pointers to its data blocks</a:t>
            </a:r>
          </a:p>
          <a:p>
            <a:r>
              <a:rPr lang="en-US" altLang="en-US" dirty="0">
                <a:solidFill>
                  <a:srgbClr val="000000"/>
                </a:solidFill>
              </a:rPr>
              <a:t>Logical view</a:t>
            </a:r>
          </a:p>
          <a:p>
            <a:endParaRPr lang="en-US" altLang="en-US" dirty="0"/>
          </a:p>
        </p:txBody>
      </p:sp>
      <p:pic>
        <p:nvPicPr>
          <p:cNvPr id="43011" name="Picture 2">
            <a:extLst>
              <a:ext uri="{FF2B5EF4-FFF2-40B4-BE49-F238E27FC236}">
                <a16:creationId xmlns:a16="http://schemas.microsoft.com/office/drawing/2014/main" id="{08996236-7165-4194-8532-3E971EE9B3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118" y="1898333"/>
            <a:ext cx="2286000" cy="24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71C61A9A-3B9F-4159-ACB6-994F24302F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8407" y="124835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Example of Indexed Allocation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1F294D38-7D42-45D3-9B30-7457D4CE0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957" y="1219199"/>
            <a:ext cx="4790677" cy="4199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34897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>
            <a:extLst>
              <a:ext uri="{FF2B5EF4-FFF2-40B4-BE49-F238E27FC236}">
                <a16:creationId xmlns:a16="http://schemas.microsoft.com/office/drawing/2014/main" id="{D8A91CD5-FE83-4A4C-A1F9-18F81B308D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28243" y="144608"/>
            <a:ext cx="7527925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Free-Space Management</a:t>
            </a:r>
          </a:p>
        </p:txBody>
      </p:sp>
      <p:sp>
        <p:nvSpPr>
          <p:cNvPr id="58370" name="Rectangle 3">
            <a:extLst>
              <a:ext uri="{FF2B5EF4-FFF2-40B4-BE49-F238E27FC236}">
                <a16:creationId xmlns:a16="http://schemas.microsoft.com/office/drawing/2014/main" id="{78A2FABB-4281-4B28-ACD1-C9796D0379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3129" y="958487"/>
            <a:ext cx="7653039" cy="501650"/>
          </a:xfrm>
        </p:spPr>
        <p:txBody>
          <a:bodyPr/>
          <a:lstStyle/>
          <a:p>
            <a:r>
              <a:rPr lang="en-US" altLang="en-US" dirty="0"/>
              <a:t>File system maintains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free-space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list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to track available blocks/clusters</a:t>
            </a:r>
          </a:p>
          <a:p>
            <a:pPr lvl="1"/>
            <a:r>
              <a:rPr lang="en-US" altLang="en-US" dirty="0"/>
              <a:t>(Using term </a:t>
            </a:r>
            <a:r>
              <a:rPr lang="ja-JP" altLang="en-US" dirty="0"/>
              <a:t>“</a:t>
            </a:r>
            <a:r>
              <a:rPr lang="en-US" altLang="ja-JP" dirty="0"/>
              <a:t>block</a:t>
            </a:r>
            <a:r>
              <a:rPr lang="ja-JP" altLang="en-US" dirty="0"/>
              <a:t>”</a:t>
            </a:r>
            <a:r>
              <a:rPr lang="en-US" altLang="ja-JP" dirty="0"/>
              <a:t> for simplicity)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Bit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vector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or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bit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map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 (</a:t>
            </a:r>
            <a:r>
              <a:rPr lang="en-US" altLang="en-US" b="1" i="1" dirty="0"/>
              <a:t>n</a:t>
            </a:r>
            <a:r>
              <a:rPr lang="en-US" altLang="en-US" dirty="0"/>
              <a:t> blocks)</a:t>
            </a:r>
          </a:p>
        </p:txBody>
      </p:sp>
      <p:grpSp>
        <p:nvGrpSpPr>
          <p:cNvPr id="58371" name="Group 1">
            <a:extLst>
              <a:ext uri="{FF2B5EF4-FFF2-40B4-BE49-F238E27FC236}">
                <a16:creationId xmlns:a16="http://schemas.microsoft.com/office/drawing/2014/main" id="{7BC7A96A-A4BD-4E26-B8CD-B48268F5DE36}"/>
              </a:ext>
            </a:extLst>
          </p:cNvPr>
          <p:cNvGrpSpPr>
            <a:grpSpLocks/>
          </p:cNvGrpSpPr>
          <p:nvPr/>
        </p:nvGrpSpPr>
        <p:grpSpPr bwMode="auto">
          <a:xfrm>
            <a:off x="2692962" y="2230739"/>
            <a:ext cx="2358788" cy="1402365"/>
            <a:chOff x="2784475" y="2216150"/>
            <a:chExt cx="3878263" cy="1944688"/>
          </a:xfrm>
        </p:grpSpPr>
        <p:sp>
          <p:nvSpPr>
            <p:cNvPr id="58375" name="Rectangle 4">
              <a:extLst>
                <a:ext uri="{FF2B5EF4-FFF2-40B4-BE49-F238E27FC236}">
                  <a16:creationId xmlns:a16="http://schemas.microsoft.com/office/drawing/2014/main" id="{AB54A8BB-9D7F-44CC-BFF8-70F4234A2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7838" y="2627313"/>
              <a:ext cx="360362" cy="36195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5" tIns="45718" rIns="91435" bIns="45718" anchor="ctr"/>
            <a:lstStyle>
              <a:lvl1pPr>
                <a:spcBef>
                  <a:spcPct val="35000"/>
                </a:spcBef>
                <a:buClr>
                  <a:srgbClr val="993300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rgbClr val="CC6600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009900"/>
                </a:buClr>
                <a:buSzPct val="75000"/>
                <a:buFont typeface="Webdings" panose="05030102010509060703" pitchFamily="18" charset="2"/>
                <a:buChar char="4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SzPct val="75000"/>
                <a:buChar char="–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en-US" altLang="en-US">
                <a:latin typeface="Verdana" panose="020B0604030504040204" pitchFamily="34" charset="0"/>
              </a:endParaRPr>
            </a:p>
          </p:txBody>
        </p:sp>
        <p:sp>
          <p:nvSpPr>
            <p:cNvPr id="58376" name="Rectangle 5">
              <a:extLst>
                <a:ext uri="{FF2B5EF4-FFF2-40B4-BE49-F238E27FC236}">
                  <a16:creationId xmlns:a16="http://schemas.microsoft.com/office/drawing/2014/main" id="{EAEF655E-33E9-4B70-B49C-A4A8CBEA55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6450" y="2627313"/>
              <a:ext cx="360363" cy="36195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5" tIns="45718" rIns="91435" bIns="45718" anchor="ctr"/>
            <a:lstStyle>
              <a:lvl1pPr>
                <a:spcBef>
                  <a:spcPct val="35000"/>
                </a:spcBef>
                <a:buClr>
                  <a:srgbClr val="993300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rgbClr val="CC6600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009900"/>
                </a:buClr>
                <a:buSzPct val="75000"/>
                <a:buFont typeface="Webdings" panose="05030102010509060703" pitchFamily="18" charset="2"/>
                <a:buChar char="4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SzPct val="75000"/>
                <a:buChar char="–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en-US" altLang="en-US">
                <a:latin typeface="Verdana" panose="020B0604030504040204" pitchFamily="34" charset="0"/>
              </a:endParaRPr>
            </a:p>
          </p:txBody>
        </p:sp>
        <p:sp>
          <p:nvSpPr>
            <p:cNvPr id="58377" name="Rectangle 6">
              <a:extLst>
                <a:ext uri="{FF2B5EF4-FFF2-40B4-BE49-F238E27FC236}">
                  <a16:creationId xmlns:a16="http://schemas.microsoft.com/office/drawing/2014/main" id="{C0A6BE61-E844-430E-976F-0089E85BFB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75063" y="2627313"/>
              <a:ext cx="360362" cy="36195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5" tIns="45718" rIns="91435" bIns="45718" anchor="ctr"/>
            <a:lstStyle>
              <a:lvl1pPr>
                <a:spcBef>
                  <a:spcPct val="35000"/>
                </a:spcBef>
                <a:buClr>
                  <a:srgbClr val="993300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rgbClr val="CC6600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009900"/>
                </a:buClr>
                <a:buSzPct val="75000"/>
                <a:buFont typeface="Webdings" panose="05030102010509060703" pitchFamily="18" charset="2"/>
                <a:buChar char="4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SzPct val="75000"/>
                <a:buChar char="–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en-US" altLang="en-US">
                <a:latin typeface="Verdana" panose="020B0604030504040204" pitchFamily="34" charset="0"/>
              </a:endParaRPr>
            </a:p>
          </p:txBody>
        </p:sp>
        <p:sp>
          <p:nvSpPr>
            <p:cNvPr id="58378" name="Rectangle 7">
              <a:extLst>
                <a:ext uri="{FF2B5EF4-FFF2-40B4-BE49-F238E27FC236}">
                  <a16:creationId xmlns:a16="http://schemas.microsoft.com/office/drawing/2014/main" id="{FB0D5A0C-899B-49E9-B986-F319B13905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3675" y="2627313"/>
              <a:ext cx="360363" cy="36195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5" tIns="45718" rIns="91435" bIns="45718" anchor="ctr"/>
            <a:lstStyle>
              <a:lvl1pPr>
                <a:spcBef>
                  <a:spcPct val="35000"/>
                </a:spcBef>
                <a:buClr>
                  <a:srgbClr val="993300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rgbClr val="CC6600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009900"/>
                </a:buClr>
                <a:buSzPct val="75000"/>
                <a:buFont typeface="Webdings" panose="05030102010509060703" pitchFamily="18" charset="2"/>
                <a:buChar char="4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SzPct val="75000"/>
                <a:buChar char="–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en-US" altLang="en-US">
                <a:latin typeface="Verdana" panose="020B0604030504040204" pitchFamily="34" charset="0"/>
              </a:endParaRPr>
            </a:p>
          </p:txBody>
        </p:sp>
        <p:sp>
          <p:nvSpPr>
            <p:cNvPr id="58379" name="Rectangle 8">
              <a:extLst>
                <a:ext uri="{FF2B5EF4-FFF2-40B4-BE49-F238E27FC236}">
                  <a16:creationId xmlns:a16="http://schemas.microsoft.com/office/drawing/2014/main" id="{7BE858CC-2082-47B5-B5A0-81C087F9AA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2288" y="2627313"/>
              <a:ext cx="360362" cy="36195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5" tIns="45718" rIns="91435" bIns="45718" anchor="ctr"/>
            <a:lstStyle>
              <a:lvl1pPr>
                <a:spcBef>
                  <a:spcPct val="35000"/>
                </a:spcBef>
                <a:buClr>
                  <a:srgbClr val="993300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rgbClr val="CC6600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009900"/>
                </a:buClr>
                <a:buSzPct val="75000"/>
                <a:buFont typeface="Webdings" panose="05030102010509060703" pitchFamily="18" charset="2"/>
                <a:buChar char="4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SzPct val="75000"/>
                <a:buChar char="–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en-US" altLang="en-US">
                <a:latin typeface="Verdana" panose="020B0604030504040204" pitchFamily="34" charset="0"/>
              </a:endParaRPr>
            </a:p>
          </p:txBody>
        </p:sp>
        <p:sp>
          <p:nvSpPr>
            <p:cNvPr id="58380" name="Rectangle 9">
              <a:extLst>
                <a:ext uri="{FF2B5EF4-FFF2-40B4-BE49-F238E27FC236}">
                  <a16:creationId xmlns:a16="http://schemas.microsoft.com/office/drawing/2014/main" id="{04B6F0F4-8794-4DC3-82C0-1B450CEF23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0900" y="2627313"/>
              <a:ext cx="360363" cy="36195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5" tIns="45718" rIns="91435" bIns="45718" anchor="ctr"/>
            <a:lstStyle>
              <a:lvl1pPr>
                <a:spcBef>
                  <a:spcPct val="35000"/>
                </a:spcBef>
                <a:buClr>
                  <a:srgbClr val="993300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rgbClr val="CC6600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009900"/>
                </a:buClr>
                <a:buSzPct val="75000"/>
                <a:buFont typeface="Webdings" panose="05030102010509060703" pitchFamily="18" charset="2"/>
                <a:buChar char="4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SzPct val="75000"/>
                <a:buChar char="–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en-US" altLang="en-US">
                <a:latin typeface="Verdana" panose="020B0604030504040204" pitchFamily="34" charset="0"/>
              </a:endParaRPr>
            </a:p>
          </p:txBody>
        </p:sp>
        <p:sp>
          <p:nvSpPr>
            <p:cNvPr id="58381" name="Rectangle 10">
              <a:extLst>
                <a:ext uri="{FF2B5EF4-FFF2-40B4-BE49-F238E27FC236}">
                  <a16:creationId xmlns:a16="http://schemas.microsoft.com/office/drawing/2014/main" id="{685CDFC0-E903-4D6C-BFA7-C133751C8C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2850" y="2627313"/>
              <a:ext cx="1219200" cy="36195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5" tIns="45718" rIns="91435" bIns="45718" anchor="ctr"/>
            <a:lstStyle>
              <a:lvl1pPr>
                <a:spcBef>
                  <a:spcPct val="35000"/>
                </a:spcBef>
                <a:buClr>
                  <a:srgbClr val="993300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rgbClr val="CC6600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009900"/>
                </a:buClr>
                <a:buSzPct val="75000"/>
                <a:buFont typeface="Webdings" panose="05030102010509060703" pitchFamily="18" charset="2"/>
                <a:buChar char="4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SzPct val="75000"/>
                <a:buChar char="–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en-US" altLang="en-US" sz="2000"/>
                <a:t>…</a:t>
              </a:r>
              <a:endParaRPr kumimoji="0" lang="en-US" altLang="en-US"/>
            </a:p>
          </p:txBody>
        </p:sp>
        <p:sp>
          <p:nvSpPr>
            <p:cNvPr id="58382" name="Rectangle 11">
              <a:extLst>
                <a:ext uri="{FF2B5EF4-FFF2-40B4-BE49-F238E27FC236}">
                  <a16:creationId xmlns:a16="http://schemas.microsoft.com/office/drawing/2014/main" id="{AF21A2ED-8D6B-48C1-B1C8-71C3895D62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2050" y="2627313"/>
              <a:ext cx="360363" cy="36195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5" tIns="45718" rIns="91435" bIns="45718" anchor="ctr"/>
            <a:lstStyle>
              <a:lvl1pPr>
                <a:spcBef>
                  <a:spcPct val="35000"/>
                </a:spcBef>
                <a:buClr>
                  <a:srgbClr val="993300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rgbClr val="CC6600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009900"/>
                </a:buClr>
                <a:buSzPct val="75000"/>
                <a:buFont typeface="Webdings" panose="05030102010509060703" pitchFamily="18" charset="2"/>
                <a:buChar char="4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SzPct val="75000"/>
                <a:buChar char="–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en-US" altLang="en-US">
                <a:latin typeface="Verdana" panose="020B0604030504040204" pitchFamily="34" charset="0"/>
              </a:endParaRPr>
            </a:p>
          </p:txBody>
        </p:sp>
        <p:sp>
          <p:nvSpPr>
            <p:cNvPr id="58383" name="Text Box 12">
              <a:extLst>
                <a:ext uri="{FF2B5EF4-FFF2-40B4-BE49-F238E27FC236}">
                  <a16:creationId xmlns:a16="http://schemas.microsoft.com/office/drawing/2014/main" id="{DF4E7314-1B2A-41B3-A9A8-3E758D4602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40063" y="2216150"/>
              <a:ext cx="312737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5" tIns="45718" rIns="91435" bIns="45718" anchor="ctr">
              <a:spAutoFit/>
            </a:bodyPr>
            <a:lstStyle>
              <a:lvl1pPr>
                <a:spcBef>
                  <a:spcPct val="35000"/>
                </a:spcBef>
                <a:buClr>
                  <a:srgbClr val="993300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rgbClr val="CC6600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009900"/>
                </a:buClr>
                <a:buSzPct val="75000"/>
                <a:buFont typeface="Webdings" panose="05030102010509060703" pitchFamily="18" charset="2"/>
                <a:buChar char="4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SzPct val="75000"/>
                <a:buChar char="–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kumimoji="0" lang="en-US" altLang="en-US"/>
                <a:t>0</a:t>
              </a:r>
            </a:p>
          </p:txBody>
        </p:sp>
        <p:sp>
          <p:nvSpPr>
            <p:cNvPr id="58384" name="Text Box 13">
              <a:extLst>
                <a:ext uri="{FF2B5EF4-FFF2-40B4-BE49-F238E27FC236}">
                  <a16:creationId xmlns:a16="http://schemas.microsoft.com/office/drawing/2014/main" id="{B8BC4A03-7296-496D-8FA7-15DF9474B9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4863" y="2216150"/>
              <a:ext cx="312737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5" tIns="45718" rIns="91435" bIns="45718" anchor="ctr">
              <a:spAutoFit/>
            </a:bodyPr>
            <a:lstStyle>
              <a:lvl1pPr>
                <a:spcBef>
                  <a:spcPct val="35000"/>
                </a:spcBef>
                <a:buClr>
                  <a:srgbClr val="993300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rgbClr val="CC6600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009900"/>
                </a:buClr>
                <a:buSzPct val="75000"/>
                <a:buFont typeface="Webdings" panose="05030102010509060703" pitchFamily="18" charset="2"/>
                <a:buChar char="4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SzPct val="75000"/>
                <a:buChar char="–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kumimoji="0" lang="en-US" altLang="en-US"/>
                <a:t>1</a:t>
              </a:r>
            </a:p>
          </p:txBody>
        </p:sp>
        <p:sp>
          <p:nvSpPr>
            <p:cNvPr id="58385" name="Text Box 14">
              <a:extLst>
                <a:ext uri="{FF2B5EF4-FFF2-40B4-BE49-F238E27FC236}">
                  <a16:creationId xmlns:a16="http://schemas.microsoft.com/office/drawing/2014/main" id="{81AAB3E4-73EA-4D39-ACC8-D197152F69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02063" y="2216150"/>
              <a:ext cx="312737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5" tIns="45718" rIns="91435" bIns="45718" anchor="ctr">
              <a:spAutoFit/>
            </a:bodyPr>
            <a:lstStyle>
              <a:lvl1pPr>
                <a:spcBef>
                  <a:spcPct val="35000"/>
                </a:spcBef>
                <a:buClr>
                  <a:srgbClr val="993300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rgbClr val="CC6600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009900"/>
                </a:buClr>
                <a:buSzPct val="75000"/>
                <a:buFont typeface="Webdings" panose="05030102010509060703" pitchFamily="18" charset="2"/>
                <a:buChar char="4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SzPct val="75000"/>
                <a:buChar char="–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kumimoji="0" lang="en-US" altLang="en-US" dirty="0"/>
                <a:t>2</a:t>
              </a:r>
            </a:p>
          </p:txBody>
        </p:sp>
        <p:sp>
          <p:nvSpPr>
            <p:cNvPr id="58386" name="Text Box 15">
              <a:extLst>
                <a:ext uri="{FF2B5EF4-FFF2-40B4-BE49-F238E27FC236}">
                  <a16:creationId xmlns:a16="http://schemas.microsoft.com/office/drawing/2014/main" id="{BD4DA68C-97F8-46D1-A62A-5BE1909C8B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32513" y="2216150"/>
              <a:ext cx="530225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5" tIns="45718" rIns="91435" bIns="45718" anchor="ctr">
              <a:spAutoFit/>
            </a:bodyPr>
            <a:lstStyle>
              <a:lvl1pPr>
                <a:spcBef>
                  <a:spcPct val="35000"/>
                </a:spcBef>
                <a:buClr>
                  <a:srgbClr val="993300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rgbClr val="CC6600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009900"/>
                </a:buClr>
                <a:buSzPct val="75000"/>
                <a:buFont typeface="Webdings" panose="05030102010509060703" pitchFamily="18" charset="2"/>
                <a:buChar char="4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SzPct val="75000"/>
                <a:buChar char="–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kumimoji="0" lang="en-US" altLang="en-US" b="1" i="1"/>
                <a:t>n</a:t>
              </a:r>
              <a:r>
                <a:rPr kumimoji="0" lang="en-US" altLang="en-US"/>
                <a:t>-1</a:t>
              </a:r>
            </a:p>
          </p:txBody>
        </p:sp>
        <p:sp>
          <p:nvSpPr>
            <p:cNvPr id="58387" name="Text Box 16">
              <a:extLst>
                <a:ext uri="{FF2B5EF4-FFF2-40B4-BE49-F238E27FC236}">
                  <a16:creationId xmlns:a16="http://schemas.microsoft.com/office/drawing/2014/main" id="{B98C3328-381D-42C1-819D-C8CE8A856E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84475" y="3479800"/>
              <a:ext cx="819150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5" tIns="45718" rIns="91435" bIns="45718" anchor="ctr">
              <a:spAutoFit/>
            </a:bodyPr>
            <a:lstStyle>
              <a:lvl1pPr>
                <a:spcBef>
                  <a:spcPct val="35000"/>
                </a:spcBef>
                <a:buClr>
                  <a:srgbClr val="993300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rgbClr val="CC6600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009900"/>
                </a:buClr>
                <a:buSzPct val="75000"/>
                <a:buFont typeface="Webdings" panose="05030102010509060703" pitchFamily="18" charset="2"/>
                <a:buChar char="4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SzPct val="75000"/>
                <a:buChar char="–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kumimoji="0" lang="en-US" altLang="en-US"/>
                <a:t>bit[</a:t>
              </a:r>
              <a:r>
                <a:rPr kumimoji="0" lang="en-US" altLang="en-US" b="1" i="1"/>
                <a:t>i</a:t>
              </a:r>
              <a:r>
                <a:rPr kumimoji="0" lang="en-US" altLang="en-US"/>
                <a:t>] =</a:t>
              </a:r>
            </a:p>
          </p:txBody>
        </p:sp>
        <p:sp>
          <p:nvSpPr>
            <p:cNvPr id="58388" name="Text Box 17">
              <a:extLst>
                <a:ext uri="{FF2B5EF4-FFF2-40B4-BE49-F238E27FC236}">
                  <a16:creationId xmlns:a16="http://schemas.microsoft.com/office/drawing/2014/main" id="{91ED6486-921C-4FE8-BAEA-91E800E031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3142456" y="3482182"/>
              <a:ext cx="957263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5" tIns="45718" rIns="91435" bIns="45718" anchor="ctr">
              <a:spAutoFit/>
            </a:bodyPr>
            <a:lstStyle>
              <a:lvl1pPr>
                <a:spcBef>
                  <a:spcPct val="35000"/>
                </a:spcBef>
                <a:buClr>
                  <a:srgbClr val="993300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rgbClr val="CC6600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009900"/>
                </a:buClr>
                <a:buSzPct val="75000"/>
                <a:buFont typeface="Webdings" panose="05030102010509060703" pitchFamily="18" charset="2"/>
                <a:buChar char="4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SzPct val="75000"/>
                <a:buChar char="–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kumimoji="0" lang="en-US" altLang="en-US" sz="2000" dirty="0">
                  <a:sym typeface="MT Extra" panose="05050102010205020202" pitchFamily="18" charset="2"/>
                </a:rPr>
                <a:t></a:t>
              </a:r>
              <a:endParaRPr kumimoji="0" lang="en-US" altLang="en-US" sz="5400" dirty="0">
                <a:sym typeface="Monotype Sorts" pitchFamily="-84" charset="2"/>
              </a:endParaRPr>
            </a:p>
          </p:txBody>
        </p:sp>
        <p:sp>
          <p:nvSpPr>
            <p:cNvPr id="58389" name="Text Box 18">
              <a:extLst>
                <a:ext uri="{FF2B5EF4-FFF2-40B4-BE49-F238E27FC236}">
                  <a16:creationId xmlns:a16="http://schemas.microsoft.com/office/drawing/2014/main" id="{23F847D8-A861-41B8-9596-669E38669B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9850" y="3281363"/>
              <a:ext cx="2451100" cy="784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5" tIns="45718" rIns="91435" bIns="45718" anchor="ctr">
              <a:spAutoFit/>
            </a:bodyPr>
            <a:lstStyle>
              <a:lvl1pPr>
                <a:spcBef>
                  <a:spcPct val="35000"/>
                </a:spcBef>
                <a:buClr>
                  <a:srgbClr val="993300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rgbClr val="CC6600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009900"/>
                </a:buClr>
                <a:buSzPct val="75000"/>
                <a:buFont typeface="Webdings" panose="05030102010509060703" pitchFamily="18" charset="2"/>
                <a:buChar char="4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SzPct val="75000"/>
                <a:buChar char="–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kumimoji="0" lang="en-US" altLang="en-US" dirty="0"/>
                <a:t>1 </a:t>
              </a:r>
              <a:r>
                <a:rPr kumimoji="0" lang="en-US" altLang="en-US" dirty="0">
                  <a:sym typeface="Symbol" panose="05050102010706020507" pitchFamily="18" charset="2"/>
                </a:rPr>
                <a:t> block[</a:t>
              </a:r>
              <a:r>
                <a:rPr kumimoji="0" lang="en-US" altLang="en-US" b="1" i="1" dirty="0">
                  <a:sym typeface="Symbol" panose="05050102010706020507" pitchFamily="18" charset="2"/>
                </a:rPr>
                <a:t>i</a:t>
              </a:r>
              <a:r>
                <a:rPr kumimoji="0" lang="en-US" altLang="en-US" dirty="0">
                  <a:sym typeface="Symbol" panose="05050102010706020507" pitchFamily="18" charset="2"/>
                </a:rPr>
                <a:t>] free</a:t>
              </a:r>
            </a:p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kumimoji="0" lang="en-US" altLang="en-US" dirty="0">
                  <a:sym typeface="Symbol" panose="05050102010706020507" pitchFamily="18" charset="2"/>
                </a:rPr>
                <a:t>0 </a:t>
              </a:r>
              <a:r>
                <a:rPr kumimoji="0" lang="en-US" altLang="en-US" dirty="0"/>
                <a:t> </a:t>
              </a:r>
              <a:r>
                <a:rPr kumimoji="0" lang="en-US" altLang="en-US" dirty="0">
                  <a:sym typeface="Symbol" panose="05050102010706020507" pitchFamily="18" charset="2"/>
                </a:rPr>
                <a:t> block[</a:t>
              </a:r>
              <a:r>
                <a:rPr kumimoji="0" lang="en-US" altLang="en-US" b="1" i="1" dirty="0">
                  <a:sym typeface="Symbol" panose="05050102010706020507" pitchFamily="18" charset="2"/>
                </a:rPr>
                <a:t>i</a:t>
              </a:r>
              <a:r>
                <a:rPr kumimoji="0" lang="en-US" altLang="en-US" dirty="0">
                  <a:sym typeface="Symbol" panose="05050102010706020507" pitchFamily="18" charset="2"/>
                </a:rPr>
                <a:t>] occupied</a:t>
              </a:r>
            </a:p>
          </p:txBody>
        </p:sp>
      </p:grpSp>
      <p:sp>
        <p:nvSpPr>
          <p:cNvPr id="58372" name="Rectangle 19">
            <a:extLst>
              <a:ext uri="{FF2B5EF4-FFF2-40B4-BE49-F238E27FC236}">
                <a16:creationId xmlns:a16="http://schemas.microsoft.com/office/drawing/2014/main" id="{745ACD6F-2C21-4547-90C7-F316F19677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4604" y="4539510"/>
            <a:ext cx="70294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/>
          <a:lstStyle>
            <a:lvl1pPr marL="488950" indent="-488950"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009900"/>
              </a:buClr>
              <a:buSzPct val="75000"/>
              <a:buFont typeface="Webdings" panose="05030102010509060703" pitchFamily="18" charset="2"/>
              <a:buChar char="4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5000"/>
              </a:spcBef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Clr>
                <a:schemeClr val="folHlink"/>
              </a:buClr>
              <a:buSzTx/>
              <a:buFontTx/>
              <a:buNone/>
            </a:pPr>
            <a:r>
              <a:rPr lang="en-US" altLang="en-US" dirty="0"/>
              <a:t>Block number calculation</a:t>
            </a:r>
          </a:p>
        </p:txBody>
      </p:sp>
      <p:sp>
        <p:nvSpPr>
          <p:cNvPr id="58373" name="Text Box 20">
            <a:extLst>
              <a:ext uri="{FF2B5EF4-FFF2-40B4-BE49-F238E27FC236}">
                <a16:creationId xmlns:a16="http://schemas.microsoft.com/office/drawing/2014/main" id="{9C07AA0E-37F8-4973-89FF-929FE9608C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3050" y="4956175"/>
            <a:ext cx="30765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 anchor="ctr">
            <a:spAutoFit/>
          </a:bodyPr>
          <a:lstStyle>
            <a:lvl1pPr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009900"/>
              </a:buClr>
              <a:buSzPct val="75000"/>
              <a:buFont typeface="Webdings" panose="05030102010509060703" pitchFamily="18" charset="2"/>
              <a:buChar char="4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5000"/>
              </a:spcBef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/>
              <a:t>(number of bits per word) *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/>
              <a:t>(number of 0-value words) +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en-US"/>
              <a:t>offset of first 1 bit</a:t>
            </a:r>
          </a:p>
        </p:txBody>
      </p:sp>
      <p:sp>
        <p:nvSpPr>
          <p:cNvPr id="58374" name="Rectangle 19">
            <a:extLst>
              <a:ext uri="{FF2B5EF4-FFF2-40B4-BE49-F238E27FC236}">
                <a16:creationId xmlns:a16="http://schemas.microsoft.com/office/drawing/2014/main" id="{36D2DA80-48A7-47FB-B116-27AD80B31A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5705" y="5832475"/>
            <a:ext cx="702945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/>
          <a:lstStyle>
            <a:lvl1pPr marL="488950" indent="-488950"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009900"/>
              </a:buClr>
              <a:buSzPct val="75000"/>
              <a:buFont typeface="Webdings" panose="05030102010509060703" pitchFamily="18" charset="2"/>
              <a:buChar char="4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5000"/>
              </a:spcBef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Clr>
                <a:schemeClr val="folHlink"/>
              </a:buClr>
              <a:buSzTx/>
              <a:buFontTx/>
              <a:buNone/>
            </a:pPr>
            <a:r>
              <a:rPr lang="en-US" altLang="en-US" dirty="0"/>
              <a:t>CPUs have instructions to return offset within word of first </a:t>
            </a:r>
            <a:r>
              <a:rPr lang="ja-JP" altLang="en-US" dirty="0"/>
              <a:t>“</a:t>
            </a:r>
            <a:r>
              <a:rPr lang="en-US" altLang="ja-JP" dirty="0"/>
              <a:t>1</a:t>
            </a:r>
            <a:r>
              <a:rPr lang="ja-JP" altLang="en-US" dirty="0"/>
              <a:t>”</a:t>
            </a:r>
            <a:r>
              <a:rPr lang="en-US" altLang="ja-JP" dirty="0"/>
              <a:t> bit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522365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>
            <a:extLst>
              <a:ext uri="{FF2B5EF4-FFF2-40B4-BE49-F238E27FC236}">
                <a16:creationId xmlns:a16="http://schemas.microsoft.com/office/drawing/2014/main" id="{D8A91CD5-FE83-4A4C-A1F9-18F81B308D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28243" y="144608"/>
            <a:ext cx="7527925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Free-Space Management</a:t>
            </a:r>
          </a:p>
        </p:txBody>
      </p:sp>
      <p:sp>
        <p:nvSpPr>
          <p:cNvPr id="58370" name="Rectangle 3">
            <a:extLst>
              <a:ext uri="{FF2B5EF4-FFF2-40B4-BE49-F238E27FC236}">
                <a16:creationId xmlns:a16="http://schemas.microsoft.com/office/drawing/2014/main" id="{78A2FABB-4281-4B28-ACD1-C9796D0379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3129" y="958487"/>
            <a:ext cx="7276229" cy="4728880"/>
          </a:xfrm>
        </p:spPr>
        <p:txBody>
          <a:bodyPr/>
          <a:lstStyle/>
          <a:p>
            <a:r>
              <a:rPr lang="en-US" altLang="en-US" dirty="0"/>
              <a:t>File system maintains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free-space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list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to track available blocks</a:t>
            </a:r>
            <a:endParaRPr lang="en-US" altLang="ja-JP" dirty="0"/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Bit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vector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or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bit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map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 (</a:t>
            </a:r>
            <a:r>
              <a:rPr lang="en-US" altLang="en-US" b="1" i="1" dirty="0"/>
              <a:t>n</a:t>
            </a:r>
            <a:r>
              <a:rPr lang="en-US" altLang="en-US" dirty="0"/>
              <a:t> blocks)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>
              <a:lnSpc>
                <a:spcPct val="90000"/>
              </a:lnSpc>
              <a:tabLst>
                <a:tab pos="1311275" algn="l"/>
              </a:tabLst>
            </a:pPr>
            <a:r>
              <a:rPr lang="en-US" altLang="en-US" dirty="0"/>
              <a:t>Bit map requires extra space</a:t>
            </a:r>
          </a:p>
          <a:p>
            <a:pPr lvl="1">
              <a:lnSpc>
                <a:spcPct val="90000"/>
              </a:lnSpc>
              <a:tabLst>
                <a:tab pos="1311275" algn="l"/>
              </a:tabLst>
            </a:pPr>
            <a:r>
              <a:rPr lang="en-US" altLang="en-US" dirty="0"/>
              <a:t>Example:</a:t>
            </a:r>
          </a:p>
          <a:p>
            <a:pPr>
              <a:lnSpc>
                <a:spcPct val="90000"/>
              </a:lnSpc>
              <a:buFont typeface="Monotype Sorts" pitchFamily="-84" charset="2"/>
              <a:buNone/>
              <a:tabLst>
                <a:tab pos="1311275" algn="l"/>
              </a:tabLst>
            </a:pPr>
            <a:r>
              <a:rPr lang="en-US" altLang="en-US" dirty="0"/>
              <a:t>		block size = 4KB =  2</a:t>
            </a:r>
            <a:r>
              <a:rPr lang="en-US" altLang="en-US" baseline="30000" dirty="0"/>
              <a:t>12</a:t>
            </a:r>
            <a:r>
              <a:rPr lang="en-US" altLang="en-US" dirty="0"/>
              <a:t> bytes</a:t>
            </a:r>
          </a:p>
          <a:p>
            <a:pPr>
              <a:lnSpc>
                <a:spcPct val="90000"/>
              </a:lnSpc>
              <a:buFont typeface="Monotype Sorts" pitchFamily="-84" charset="2"/>
              <a:buNone/>
              <a:tabLst>
                <a:tab pos="1311275" algn="l"/>
              </a:tabLst>
            </a:pPr>
            <a:r>
              <a:rPr lang="en-US" altLang="en-US" dirty="0"/>
              <a:t>		disk size = 2</a:t>
            </a:r>
            <a:r>
              <a:rPr lang="en-US" altLang="en-US" baseline="30000" dirty="0"/>
              <a:t>40</a:t>
            </a:r>
            <a:r>
              <a:rPr lang="en-US" altLang="en-US" dirty="0"/>
              <a:t> bytes (1 terabyte)</a:t>
            </a:r>
          </a:p>
          <a:p>
            <a:pPr>
              <a:lnSpc>
                <a:spcPct val="90000"/>
              </a:lnSpc>
              <a:buFont typeface="Monotype Sorts" pitchFamily="-84" charset="2"/>
              <a:buNone/>
              <a:tabLst>
                <a:tab pos="1311275" algn="l"/>
              </a:tabLst>
            </a:pPr>
            <a:r>
              <a:rPr lang="en-US" altLang="en-US" dirty="0"/>
              <a:t>		</a:t>
            </a:r>
            <a:r>
              <a:rPr lang="en-US" altLang="en-US" b="1" i="1" dirty="0"/>
              <a:t>n</a:t>
            </a:r>
            <a:r>
              <a:rPr lang="en-US" altLang="en-US" dirty="0"/>
              <a:t> = 2</a:t>
            </a:r>
            <a:r>
              <a:rPr lang="en-US" altLang="en-US" baseline="30000" dirty="0"/>
              <a:t>40</a:t>
            </a:r>
            <a:r>
              <a:rPr lang="en-US" altLang="en-US" dirty="0"/>
              <a:t>/2</a:t>
            </a:r>
            <a:r>
              <a:rPr lang="en-US" altLang="en-US" baseline="30000" dirty="0"/>
              <a:t>12</a:t>
            </a:r>
            <a:r>
              <a:rPr lang="en-US" altLang="en-US" dirty="0"/>
              <a:t> = 2</a:t>
            </a:r>
            <a:r>
              <a:rPr lang="en-US" altLang="en-US" baseline="30000" dirty="0"/>
              <a:t>28</a:t>
            </a:r>
            <a:r>
              <a:rPr lang="en-US" altLang="en-US" dirty="0"/>
              <a:t> bits (or 32MB)</a:t>
            </a:r>
          </a:p>
          <a:p>
            <a:pPr>
              <a:lnSpc>
                <a:spcPct val="90000"/>
              </a:lnSpc>
              <a:buFont typeface="Monotype Sorts" pitchFamily="-84" charset="2"/>
              <a:buNone/>
              <a:tabLst>
                <a:tab pos="1311275" algn="l"/>
              </a:tabLst>
            </a:pPr>
            <a:r>
              <a:rPr lang="en-US" altLang="en-US" dirty="0"/>
              <a:t>		if clusters of 4 blocks -&gt; 8MB of memory</a:t>
            </a:r>
          </a:p>
          <a:p>
            <a:pPr>
              <a:lnSpc>
                <a:spcPct val="90000"/>
              </a:lnSpc>
              <a:buFont typeface="Monotype Sorts" pitchFamily="-84" charset="2"/>
              <a:buNone/>
              <a:tabLst>
                <a:tab pos="1311275" algn="l"/>
              </a:tabLst>
            </a:pPr>
            <a:endParaRPr lang="en-US" altLang="en-US" sz="900" dirty="0"/>
          </a:p>
          <a:p>
            <a:pPr>
              <a:lnSpc>
                <a:spcPct val="90000"/>
              </a:lnSpc>
              <a:tabLst>
                <a:tab pos="1311275" algn="l"/>
              </a:tabLst>
            </a:pPr>
            <a:r>
              <a:rPr lang="en-US" altLang="en-US" dirty="0"/>
              <a:t>Easy to get contiguous files</a:t>
            </a:r>
          </a:p>
          <a:p>
            <a:endParaRPr lang="en-US" altLang="en-US" dirty="0"/>
          </a:p>
        </p:txBody>
      </p:sp>
      <p:grpSp>
        <p:nvGrpSpPr>
          <p:cNvPr id="58371" name="Group 1">
            <a:extLst>
              <a:ext uri="{FF2B5EF4-FFF2-40B4-BE49-F238E27FC236}">
                <a16:creationId xmlns:a16="http://schemas.microsoft.com/office/drawing/2014/main" id="{7BC7A96A-A4BD-4E26-B8CD-B48268F5DE36}"/>
              </a:ext>
            </a:extLst>
          </p:cNvPr>
          <p:cNvGrpSpPr>
            <a:grpSpLocks/>
          </p:cNvGrpSpPr>
          <p:nvPr/>
        </p:nvGrpSpPr>
        <p:grpSpPr bwMode="auto">
          <a:xfrm>
            <a:off x="2873831" y="1858946"/>
            <a:ext cx="2039816" cy="1034981"/>
            <a:chOff x="2784475" y="2216150"/>
            <a:chExt cx="3878263" cy="1944688"/>
          </a:xfrm>
        </p:grpSpPr>
        <p:sp>
          <p:nvSpPr>
            <p:cNvPr id="58375" name="Rectangle 4">
              <a:extLst>
                <a:ext uri="{FF2B5EF4-FFF2-40B4-BE49-F238E27FC236}">
                  <a16:creationId xmlns:a16="http://schemas.microsoft.com/office/drawing/2014/main" id="{AB54A8BB-9D7F-44CC-BFF8-70F4234A2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7838" y="2627313"/>
              <a:ext cx="360362" cy="36195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5" tIns="45718" rIns="91435" bIns="45718" anchor="ctr"/>
            <a:lstStyle>
              <a:lvl1pPr>
                <a:spcBef>
                  <a:spcPct val="35000"/>
                </a:spcBef>
                <a:buClr>
                  <a:srgbClr val="993300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rgbClr val="CC6600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009900"/>
                </a:buClr>
                <a:buSzPct val="75000"/>
                <a:buFont typeface="Webdings" panose="05030102010509060703" pitchFamily="18" charset="2"/>
                <a:buChar char="4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SzPct val="75000"/>
                <a:buChar char="–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en-US" altLang="en-US">
                <a:latin typeface="Verdana" panose="020B0604030504040204" pitchFamily="34" charset="0"/>
              </a:endParaRPr>
            </a:p>
          </p:txBody>
        </p:sp>
        <p:sp>
          <p:nvSpPr>
            <p:cNvPr id="58376" name="Rectangle 5">
              <a:extLst>
                <a:ext uri="{FF2B5EF4-FFF2-40B4-BE49-F238E27FC236}">
                  <a16:creationId xmlns:a16="http://schemas.microsoft.com/office/drawing/2014/main" id="{EAEF655E-33E9-4B70-B49C-A4A8CBEA55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6450" y="2627313"/>
              <a:ext cx="360363" cy="36195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5" tIns="45718" rIns="91435" bIns="45718" anchor="ctr"/>
            <a:lstStyle>
              <a:lvl1pPr>
                <a:spcBef>
                  <a:spcPct val="35000"/>
                </a:spcBef>
                <a:buClr>
                  <a:srgbClr val="993300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rgbClr val="CC6600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009900"/>
                </a:buClr>
                <a:buSzPct val="75000"/>
                <a:buFont typeface="Webdings" panose="05030102010509060703" pitchFamily="18" charset="2"/>
                <a:buChar char="4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SzPct val="75000"/>
                <a:buChar char="–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en-US" altLang="en-US">
                <a:latin typeface="Verdana" panose="020B0604030504040204" pitchFamily="34" charset="0"/>
              </a:endParaRPr>
            </a:p>
          </p:txBody>
        </p:sp>
        <p:sp>
          <p:nvSpPr>
            <p:cNvPr id="58377" name="Rectangle 6">
              <a:extLst>
                <a:ext uri="{FF2B5EF4-FFF2-40B4-BE49-F238E27FC236}">
                  <a16:creationId xmlns:a16="http://schemas.microsoft.com/office/drawing/2014/main" id="{C0A6BE61-E844-430E-976F-0089E85BFB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75063" y="2627313"/>
              <a:ext cx="360362" cy="36195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5" tIns="45718" rIns="91435" bIns="45718" anchor="ctr"/>
            <a:lstStyle>
              <a:lvl1pPr>
                <a:spcBef>
                  <a:spcPct val="35000"/>
                </a:spcBef>
                <a:buClr>
                  <a:srgbClr val="993300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rgbClr val="CC6600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009900"/>
                </a:buClr>
                <a:buSzPct val="75000"/>
                <a:buFont typeface="Webdings" panose="05030102010509060703" pitchFamily="18" charset="2"/>
                <a:buChar char="4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SzPct val="75000"/>
                <a:buChar char="–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en-US" altLang="en-US">
                <a:latin typeface="Verdana" panose="020B0604030504040204" pitchFamily="34" charset="0"/>
              </a:endParaRPr>
            </a:p>
          </p:txBody>
        </p:sp>
        <p:sp>
          <p:nvSpPr>
            <p:cNvPr id="58378" name="Rectangle 7">
              <a:extLst>
                <a:ext uri="{FF2B5EF4-FFF2-40B4-BE49-F238E27FC236}">
                  <a16:creationId xmlns:a16="http://schemas.microsoft.com/office/drawing/2014/main" id="{FB0D5A0C-899B-49E9-B986-F319B13905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3675" y="2627313"/>
              <a:ext cx="360363" cy="36195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5" tIns="45718" rIns="91435" bIns="45718" anchor="ctr"/>
            <a:lstStyle>
              <a:lvl1pPr>
                <a:spcBef>
                  <a:spcPct val="35000"/>
                </a:spcBef>
                <a:buClr>
                  <a:srgbClr val="993300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rgbClr val="CC6600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009900"/>
                </a:buClr>
                <a:buSzPct val="75000"/>
                <a:buFont typeface="Webdings" panose="05030102010509060703" pitchFamily="18" charset="2"/>
                <a:buChar char="4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SzPct val="75000"/>
                <a:buChar char="–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en-US" altLang="en-US">
                <a:latin typeface="Verdana" panose="020B0604030504040204" pitchFamily="34" charset="0"/>
              </a:endParaRPr>
            </a:p>
          </p:txBody>
        </p:sp>
        <p:sp>
          <p:nvSpPr>
            <p:cNvPr id="58379" name="Rectangle 8">
              <a:extLst>
                <a:ext uri="{FF2B5EF4-FFF2-40B4-BE49-F238E27FC236}">
                  <a16:creationId xmlns:a16="http://schemas.microsoft.com/office/drawing/2014/main" id="{7BE858CC-2082-47B5-B5A0-81C087F9AA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2288" y="2627313"/>
              <a:ext cx="360362" cy="36195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5" tIns="45718" rIns="91435" bIns="45718" anchor="ctr"/>
            <a:lstStyle>
              <a:lvl1pPr>
                <a:spcBef>
                  <a:spcPct val="35000"/>
                </a:spcBef>
                <a:buClr>
                  <a:srgbClr val="993300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rgbClr val="CC6600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009900"/>
                </a:buClr>
                <a:buSzPct val="75000"/>
                <a:buFont typeface="Webdings" panose="05030102010509060703" pitchFamily="18" charset="2"/>
                <a:buChar char="4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SzPct val="75000"/>
                <a:buChar char="–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en-US" altLang="en-US">
                <a:latin typeface="Verdana" panose="020B0604030504040204" pitchFamily="34" charset="0"/>
              </a:endParaRPr>
            </a:p>
          </p:txBody>
        </p:sp>
        <p:sp>
          <p:nvSpPr>
            <p:cNvPr id="58380" name="Rectangle 9">
              <a:extLst>
                <a:ext uri="{FF2B5EF4-FFF2-40B4-BE49-F238E27FC236}">
                  <a16:creationId xmlns:a16="http://schemas.microsoft.com/office/drawing/2014/main" id="{04B6F0F4-8794-4DC3-82C0-1B450CEF23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0900" y="2627313"/>
              <a:ext cx="360363" cy="36195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5" tIns="45718" rIns="91435" bIns="45718" anchor="ctr"/>
            <a:lstStyle>
              <a:lvl1pPr>
                <a:spcBef>
                  <a:spcPct val="35000"/>
                </a:spcBef>
                <a:buClr>
                  <a:srgbClr val="993300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rgbClr val="CC6600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009900"/>
                </a:buClr>
                <a:buSzPct val="75000"/>
                <a:buFont typeface="Webdings" panose="05030102010509060703" pitchFamily="18" charset="2"/>
                <a:buChar char="4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SzPct val="75000"/>
                <a:buChar char="–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en-US" altLang="en-US">
                <a:latin typeface="Verdana" panose="020B0604030504040204" pitchFamily="34" charset="0"/>
              </a:endParaRPr>
            </a:p>
          </p:txBody>
        </p:sp>
        <p:sp>
          <p:nvSpPr>
            <p:cNvPr id="58381" name="Rectangle 10">
              <a:extLst>
                <a:ext uri="{FF2B5EF4-FFF2-40B4-BE49-F238E27FC236}">
                  <a16:creationId xmlns:a16="http://schemas.microsoft.com/office/drawing/2014/main" id="{685CDFC0-E903-4D6C-BFA7-C133751C8C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2850" y="2627313"/>
              <a:ext cx="1219200" cy="36195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5" tIns="45718" rIns="91435" bIns="45718" anchor="ctr"/>
            <a:lstStyle>
              <a:lvl1pPr>
                <a:spcBef>
                  <a:spcPct val="35000"/>
                </a:spcBef>
                <a:buClr>
                  <a:srgbClr val="993300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rgbClr val="CC6600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009900"/>
                </a:buClr>
                <a:buSzPct val="75000"/>
                <a:buFont typeface="Webdings" panose="05030102010509060703" pitchFamily="18" charset="2"/>
                <a:buChar char="4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SzPct val="75000"/>
                <a:buChar char="–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en-US" altLang="en-US" sz="2000"/>
                <a:t>…</a:t>
              </a:r>
              <a:endParaRPr kumimoji="0" lang="en-US" altLang="en-US"/>
            </a:p>
          </p:txBody>
        </p:sp>
        <p:sp>
          <p:nvSpPr>
            <p:cNvPr id="58382" name="Rectangle 11">
              <a:extLst>
                <a:ext uri="{FF2B5EF4-FFF2-40B4-BE49-F238E27FC236}">
                  <a16:creationId xmlns:a16="http://schemas.microsoft.com/office/drawing/2014/main" id="{AF21A2ED-8D6B-48C1-B1C8-71C3895D62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2050" y="2627313"/>
              <a:ext cx="360363" cy="36195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35" tIns="45718" rIns="91435" bIns="45718" anchor="ctr"/>
            <a:lstStyle>
              <a:lvl1pPr>
                <a:spcBef>
                  <a:spcPct val="35000"/>
                </a:spcBef>
                <a:buClr>
                  <a:srgbClr val="993300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rgbClr val="CC6600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009900"/>
                </a:buClr>
                <a:buSzPct val="75000"/>
                <a:buFont typeface="Webdings" panose="05030102010509060703" pitchFamily="18" charset="2"/>
                <a:buChar char="4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SzPct val="75000"/>
                <a:buChar char="–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en-US" altLang="en-US">
                <a:latin typeface="Verdana" panose="020B0604030504040204" pitchFamily="34" charset="0"/>
              </a:endParaRPr>
            </a:p>
          </p:txBody>
        </p:sp>
        <p:sp>
          <p:nvSpPr>
            <p:cNvPr id="58383" name="Text Box 12">
              <a:extLst>
                <a:ext uri="{FF2B5EF4-FFF2-40B4-BE49-F238E27FC236}">
                  <a16:creationId xmlns:a16="http://schemas.microsoft.com/office/drawing/2014/main" id="{DF4E7314-1B2A-41B3-A9A8-3E758D4602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40063" y="2216150"/>
              <a:ext cx="312737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5" tIns="45718" rIns="91435" bIns="45718" anchor="ctr">
              <a:spAutoFit/>
            </a:bodyPr>
            <a:lstStyle>
              <a:lvl1pPr>
                <a:spcBef>
                  <a:spcPct val="35000"/>
                </a:spcBef>
                <a:buClr>
                  <a:srgbClr val="993300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rgbClr val="CC6600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009900"/>
                </a:buClr>
                <a:buSzPct val="75000"/>
                <a:buFont typeface="Webdings" panose="05030102010509060703" pitchFamily="18" charset="2"/>
                <a:buChar char="4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SzPct val="75000"/>
                <a:buChar char="–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kumimoji="0" lang="en-US" altLang="en-US"/>
                <a:t>0</a:t>
              </a:r>
            </a:p>
          </p:txBody>
        </p:sp>
        <p:sp>
          <p:nvSpPr>
            <p:cNvPr id="58384" name="Text Box 13">
              <a:extLst>
                <a:ext uri="{FF2B5EF4-FFF2-40B4-BE49-F238E27FC236}">
                  <a16:creationId xmlns:a16="http://schemas.microsoft.com/office/drawing/2014/main" id="{B8BC4A03-7296-496D-8FA7-15DF9474B9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4863" y="2216150"/>
              <a:ext cx="312737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5" tIns="45718" rIns="91435" bIns="45718" anchor="ctr">
              <a:spAutoFit/>
            </a:bodyPr>
            <a:lstStyle>
              <a:lvl1pPr>
                <a:spcBef>
                  <a:spcPct val="35000"/>
                </a:spcBef>
                <a:buClr>
                  <a:srgbClr val="993300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rgbClr val="CC6600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009900"/>
                </a:buClr>
                <a:buSzPct val="75000"/>
                <a:buFont typeface="Webdings" panose="05030102010509060703" pitchFamily="18" charset="2"/>
                <a:buChar char="4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SzPct val="75000"/>
                <a:buChar char="–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kumimoji="0" lang="en-US" altLang="en-US"/>
                <a:t>1</a:t>
              </a:r>
            </a:p>
          </p:txBody>
        </p:sp>
        <p:sp>
          <p:nvSpPr>
            <p:cNvPr id="58385" name="Text Box 14">
              <a:extLst>
                <a:ext uri="{FF2B5EF4-FFF2-40B4-BE49-F238E27FC236}">
                  <a16:creationId xmlns:a16="http://schemas.microsoft.com/office/drawing/2014/main" id="{81AAB3E4-73EA-4D39-ACC8-D197152F69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02063" y="2216150"/>
              <a:ext cx="312737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5" tIns="45718" rIns="91435" bIns="45718" anchor="ctr">
              <a:spAutoFit/>
            </a:bodyPr>
            <a:lstStyle>
              <a:lvl1pPr>
                <a:spcBef>
                  <a:spcPct val="35000"/>
                </a:spcBef>
                <a:buClr>
                  <a:srgbClr val="993300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rgbClr val="CC6600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009900"/>
                </a:buClr>
                <a:buSzPct val="75000"/>
                <a:buFont typeface="Webdings" panose="05030102010509060703" pitchFamily="18" charset="2"/>
                <a:buChar char="4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SzPct val="75000"/>
                <a:buChar char="–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kumimoji="0" lang="en-US" altLang="en-US" dirty="0"/>
                <a:t>2</a:t>
              </a:r>
            </a:p>
          </p:txBody>
        </p:sp>
        <p:sp>
          <p:nvSpPr>
            <p:cNvPr id="58386" name="Text Box 15">
              <a:extLst>
                <a:ext uri="{FF2B5EF4-FFF2-40B4-BE49-F238E27FC236}">
                  <a16:creationId xmlns:a16="http://schemas.microsoft.com/office/drawing/2014/main" id="{BD4DA68C-97F8-46D1-A62A-5BE1909C8B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32513" y="2216150"/>
              <a:ext cx="530225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5" tIns="45718" rIns="91435" bIns="45718" anchor="ctr">
              <a:spAutoFit/>
            </a:bodyPr>
            <a:lstStyle>
              <a:lvl1pPr>
                <a:spcBef>
                  <a:spcPct val="35000"/>
                </a:spcBef>
                <a:buClr>
                  <a:srgbClr val="993300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rgbClr val="CC6600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009900"/>
                </a:buClr>
                <a:buSzPct val="75000"/>
                <a:buFont typeface="Webdings" panose="05030102010509060703" pitchFamily="18" charset="2"/>
                <a:buChar char="4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SzPct val="75000"/>
                <a:buChar char="–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kumimoji="0" lang="en-US" altLang="en-US" b="1" i="1"/>
                <a:t>n</a:t>
              </a:r>
              <a:r>
                <a:rPr kumimoji="0" lang="en-US" altLang="en-US"/>
                <a:t>-1</a:t>
              </a:r>
            </a:p>
          </p:txBody>
        </p:sp>
        <p:sp>
          <p:nvSpPr>
            <p:cNvPr id="58387" name="Text Box 16">
              <a:extLst>
                <a:ext uri="{FF2B5EF4-FFF2-40B4-BE49-F238E27FC236}">
                  <a16:creationId xmlns:a16="http://schemas.microsoft.com/office/drawing/2014/main" id="{B98C3328-381D-42C1-819D-C8CE8A856E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84475" y="3479800"/>
              <a:ext cx="819150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5" tIns="45718" rIns="91435" bIns="45718" anchor="ctr">
              <a:spAutoFit/>
            </a:bodyPr>
            <a:lstStyle>
              <a:lvl1pPr>
                <a:spcBef>
                  <a:spcPct val="35000"/>
                </a:spcBef>
                <a:buClr>
                  <a:srgbClr val="993300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rgbClr val="CC6600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009900"/>
                </a:buClr>
                <a:buSzPct val="75000"/>
                <a:buFont typeface="Webdings" panose="05030102010509060703" pitchFamily="18" charset="2"/>
                <a:buChar char="4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SzPct val="75000"/>
                <a:buChar char="–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kumimoji="0" lang="en-US" altLang="en-US"/>
                <a:t>bit[</a:t>
              </a:r>
              <a:r>
                <a:rPr kumimoji="0" lang="en-US" altLang="en-US" b="1" i="1"/>
                <a:t>i</a:t>
              </a:r>
              <a:r>
                <a:rPr kumimoji="0" lang="en-US" altLang="en-US"/>
                <a:t>] =</a:t>
              </a:r>
            </a:p>
          </p:txBody>
        </p:sp>
        <p:sp>
          <p:nvSpPr>
            <p:cNvPr id="58388" name="Text Box 17">
              <a:extLst>
                <a:ext uri="{FF2B5EF4-FFF2-40B4-BE49-F238E27FC236}">
                  <a16:creationId xmlns:a16="http://schemas.microsoft.com/office/drawing/2014/main" id="{91ED6486-921C-4FE8-BAEA-91E800E031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3142456" y="3482182"/>
              <a:ext cx="957263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5" tIns="45718" rIns="91435" bIns="45718" anchor="ctr">
              <a:spAutoFit/>
            </a:bodyPr>
            <a:lstStyle>
              <a:lvl1pPr>
                <a:spcBef>
                  <a:spcPct val="35000"/>
                </a:spcBef>
                <a:buClr>
                  <a:srgbClr val="993300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rgbClr val="CC6600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009900"/>
                </a:buClr>
                <a:buSzPct val="75000"/>
                <a:buFont typeface="Webdings" panose="05030102010509060703" pitchFamily="18" charset="2"/>
                <a:buChar char="4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SzPct val="75000"/>
                <a:buChar char="–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kumimoji="0" lang="en-US" altLang="en-US" sz="2000" dirty="0">
                  <a:sym typeface="MT Extra" panose="05050102010205020202" pitchFamily="18" charset="2"/>
                </a:rPr>
                <a:t></a:t>
              </a:r>
              <a:endParaRPr kumimoji="0" lang="en-US" altLang="en-US" sz="5400" dirty="0">
                <a:sym typeface="Monotype Sorts" pitchFamily="-84" charset="2"/>
              </a:endParaRPr>
            </a:p>
          </p:txBody>
        </p:sp>
        <p:sp>
          <p:nvSpPr>
            <p:cNvPr id="58389" name="Text Box 18">
              <a:extLst>
                <a:ext uri="{FF2B5EF4-FFF2-40B4-BE49-F238E27FC236}">
                  <a16:creationId xmlns:a16="http://schemas.microsoft.com/office/drawing/2014/main" id="{23F847D8-A861-41B8-9596-669E38669B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9850" y="3281363"/>
              <a:ext cx="2451100" cy="784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5" tIns="45718" rIns="91435" bIns="45718" anchor="ctr">
              <a:spAutoFit/>
            </a:bodyPr>
            <a:lstStyle>
              <a:lvl1pPr>
                <a:spcBef>
                  <a:spcPct val="35000"/>
                </a:spcBef>
                <a:buClr>
                  <a:srgbClr val="993300"/>
                </a:buClr>
                <a:buSzPct val="90000"/>
                <a:buFont typeface="Monotype Sorts" pitchFamily="-84" charset="2"/>
                <a:buChar char="n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35000"/>
                </a:spcBef>
                <a:buClr>
                  <a:srgbClr val="CC6600"/>
                </a:buClr>
                <a:buSzPct val="80000"/>
                <a:buFont typeface="Monotype Sorts" pitchFamily="-84" charset="2"/>
                <a:buChar char="l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35000"/>
                </a:spcBef>
                <a:buClr>
                  <a:srgbClr val="009900"/>
                </a:buClr>
                <a:buSzPct val="75000"/>
                <a:buFont typeface="Webdings" panose="05030102010509060703" pitchFamily="18" charset="2"/>
                <a:buChar char="4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35000"/>
                </a:spcBef>
                <a:buClr>
                  <a:schemeClr val="hlink"/>
                </a:buClr>
                <a:buSzPct val="75000"/>
                <a:buChar char="–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35000"/>
                </a:spcBef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5000"/>
                </a:spcBef>
                <a:spcAft>
                  <a:spcPct val="0"/>
                </a:spcAft>
                <a:buClr>
                  <a:srgbClr val="FF0066"/>
                </a:buClr>
                <a:buSzPct val="75000"/>
                <a:buChar char="»"/>
                <a:defRPr kumimoji="1">
                  <a:solidFill>
                    <a:schemeClr val="tx1"/>
                  </a:solidFill>
                  <a:latin typeface="Helvetica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kumimoji="0" lang="en-US" altLang="en-US" dirty="0"/>
                <a:t>1 </a:t>
              </a:r>
              <a:r>
                <a:rPr kumimoji="0" lang="en-US" altLang="en-US" dirty="0">
                  <a:sym typeface="Symbol" panose="05050102010706020507" pitchFamily="18" charset="2"/>
                </a:rPr>
                <a:t> block[</a:t>
              </a:r>
              <a:r>
                <a:rPr kumimoji="0" lang="en-US" altLang="en-US" b="1" i="1" dirty="0">
                  <a:sym typeface="Symbol" panose="05050102010706020507" pitchFamily="18" charset="2"/>
                </a:rPr>
                <a:t>i</a:t>
              </a:r>
              <a:r>
                <a:rPr kumimoji="0" lang="en-US" altLang="en-US" dirty="0">
                  <a:sym typeface="Symbol" panose="05050102010706020507" pitchFamily="18" charset="2"/>
                </a:rPr>
                <a:t>] free</a:t>
              </a:r>
            </a:p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kumimoji="0" lang="en-US" altLang="en-US" dirty="0">
                  <a:sym typeface="Symbol" panose="05050102010706020507" pitchFamily="18" charset="2"/>
                </a:rPr>
                <a:t>0 </a:t>
              </a:r>
              <a:r>
                <a:rPr kumimoji="0" lang="en-US" altLang="en-US" dirty="0"/>
                <a:t> </a:t>
              </a:r>
              <a:r>
                <a:rPr kumimoji="0" lang="en-US" altLang="en-US" dirty="0">
                  <a:sym typeface="Symbol" panose="05050102010706020507" pitchFamily="18" charset="2"/>
                </a:rPr>
                <a:t> block[</a:t>
              </a:r>
              <a:r>
                <a:rPr kumimoji="0" lang="en-US" altLang="en-US" b="1" i="1" dirty="0">
                  <a:sym typeface="Symbol" panose="05050102010706020507" pitchFamily="18" charset="2"/>
                </a:rPr>
                <a:t>i</a:t>
              </a:r>
              <a:r>
                <a:rPr kumimoji="0" lang="en-US" altLang="en-US" dirty="0">
                  <a:sym typeface="Symbol" panose="05050102010706020507" pitchFamily="18" charset="2"/>
                </a:rPr>
                <a:t>] occupied</a:t>
              </a:r>
            </a:p>
          </p:txBody>
        </p:sp>
      </p:grpSp>
      <p:sp>
        <p:nvSpPr>
          <p:cNvPr id="58374" name="Rectangle 19">
            <a:extLst>
              <a:ext uri="{FF2B5EF4-FFF2-40B4-BE49-F238E27FC236}">
                <a16:creationId xmlns:a16="http://schemas.microsoft.com/office/drawing/2014/main" id="{36D2DA80-48A7-47FB-B116-27AD80B31A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5705" y="5832475"/>
            <a:ext cx="702945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/>
          <a:lstStyle>
            <a:lvl1pPr marL="488950" indent="-488950"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-84" charset="2"/>
              <a:buChar char="n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5000"/>
              </a:spcBef>
              <a:buClr>
                <a:srgbClr val="CC6600"/>
              </a:buClr>
              <a:buSzPct val="80000"/>
              <a:buFont typeface="Monotype Sorts" pitchFamily="-84" charset="2"/>
              <a:buChar char="l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009900"/>
              </a:buClr>
              <a:buSzPct val="75000"/>
              <a:buFont typeface="Webdings" panose="05030102010509060703" pitchFamily="18" charset="2"/>
              <a:buChar char="4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5000"/>
              </a:spcBef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Clr>
                <a:schemeClr val="folHlink"/>
              </a:buClr>
              <a:buSzTx/>
              <a:buFontTx/>
              <a:buNone/>
            </a:pPr>
            <a:endParaRPr lang="en-US" alt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71C61A9A-3B9F-4159-ACB6-994F24302F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9421" y="104739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Linked Free Space List on Disk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9821570-ED0E-42A5-A5B9-134562B82A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012" y="964646"/>
            <a:ext cx="3820520" cy="439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008" tIns="32004" rIns="64008" bIns="32004"/>
          <a:lstStyle>
            <a:lvl1pPr marL="488950" indent="-488950"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-84" charset="2"/>
              <a:buChar char="n"/>
              <a:tabLst>
                <a:tab pos="1874838" algn="l"/>
              </a:tabLst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1060450" indent="-407988">
              <a:spcBef>
                <a:spcPct val="35000"/>
              </a:spcBef>
              <a:buClr>
                <a:srgbClr val="CC6600"/>
              </a:buClr>
              <a:buSzPct val="80000"/>
              <a:buFont typeface="Monotype Sorts" pitchFamily="-84" charset="2"/>
              <a:buChar char="l"/>
              <a:tabLst>
                <a:tab pos="1874838" algn="l"/>
              </a:tabLst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5000"/>
              </a:spcBef>
              <a:buClr>
                <a:srgbClr val="009900"/>
              </a:buClr>
              <a:buSzPct val="75000"/>
              <a:buFont typeface="Webdings" panose="05030102010509060703" pitchFamily="18" charset="2"/>
              <a:buChar char="4"/>
              <a:tabLst>
                <a:tab pos="1874838" algn="l"/>
              </a:tabLst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5000"/>
              </a:spcBef>
              <a:buClr>
                <a:schemeClr val="hlink"/>
              </a:buClr>
              <a:buSzPct val="75000"/>
              <a:buChar char="–"/>
              <a:tabLst>
                <a:tab pos="1874838" algn="l"/>
              </a:tabLst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5000"/>
              </a:spcBef>
              <a:buClr>
                <a:srgbClr val="FF0066"/>
              </a:buClr>
              <a:buSzPct val="75000"/>
              <a:buChar char="»"/>
              <a:tabLst>
                <a:tab pos="1874838" algn="l"/>
              </a:tabLst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tabLst>
                <a:tab pos="1874838" algn="l"/>
              </a:tabLst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tabLst>
                <a:tab pos="1874838" algn="l"/>
              </a:tabLst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tabLst>
                <a:tab pos="1874838" algn="l"/>
              </a:tabLst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tabLst>
                <a:tab pos="1874838" algn="l"/>
              </a:tabLst>
              <a:defRPr kumimoji="1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0000"/>
              </a:lnSpc>
              <a:buFont typeface="Monotype Sorts" pitchFamily="-84" charset="2"/>
              <a:buNone/>
            </a:pPr>
            <a:r>
              <a:rPr lang="en-US" altLang="en-US" sz="800" dirty="0"/>
              <a:t> </a:t>
            </a:r>
          </a:p>
          <a:p>
            <a:pPr>
              <a:lnSpc>
                <a:spcPct val="90000"/>
              </a:lnSpc>
              <a:buSzPct val="110000"/>
              <a:buFont typeface="Wingdings" panose="05000000000000000000" pitchFamily="2" charset="2"/>
              <a:buChar char="§"/>
            </a:pPr>
            <a:r>
              <a:rPr lang="en-US" altLang="en-US" sz="1700" dirty="0"/>
              <a:t>Linked list (free list)</a:t>
            </a:r>
          </a:p>
          <a:p>
            <a:pPr lvl="1">
              <a:lnSpc>
                <a:spcPct val="90000"/>
              </a:lnSpc>
              <a:buSzPct val="110000"/>
              <a:buFont typeface="Arial" panose="020B0604020202020204" pitchFamily="34" charset="0"/>
              <a:buChar char="•"/>
            </a:pPr>
            <a:r>
              <a:rPr lang="en-US" altLang="en-US" sz="1700" dirty="0"/>
              <a:t>Cannot get contiguous space easily</a:t>
            </a:r>
          </a:p>
          <a:p>
            <a:pPr lvl="1">
              <a:lnSpc>
                <a:spcPct val="90000"/>
              </a:lnSpc>
              <a:buSzPct val="110000"/>
              <a:buFont typeface="Arial" panose="020B0604020202020204" pitchFamily="34" charset="0"/>
              <a:buChar char="•"/>
            </a:pPr>
            <a:r>
              <a:rPr lang="en-US" altLang="en-US" sz="1700" dirty="0"/>
              <a:t>No waste. Linked Free Space List on Disk of space</a:t>
            </a:r>
          </a:p>
          <a:p>
            <a:pPr lvl="1">
              <a:lnSpc>
                <a:spcPct val="90000"/>
              </a:lnSpc>
              <a:buSzPct val="110000"/>
              <a:buFont typeface="Arial" panose="020B0604020202020204" pitchFamily="34" charset="0"/>
              <a:buChar char="•"/>
            </a:pPr>
            <a:r>
              <a:rPr lang="en-US" altLang="en-US" sz="1700" dirty="0"/>
              <a:t>No need to traverse the entire list (if # free blocks recorded</a:t>
            </a:r>
            <a:r>
              <a:rPr lang="en-US" altLang="en-US" dirty="0"/>
              <a:t>)</a:t>
            </a:r>
          </a:p>
          <a:p>
            <a:pPr lvl="1">
              <a:lnSpc>
                <a:spcPct val="90000"/>
              </a:lnSpc>
            </a:pPr>
            <a:endParaRPr lang="en-US" altLang="en-US" sz="800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2E88953-BDC6-4D36-984E-68F487064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420" y="1175664"/>
            <a:ext cx="3292568" cy="385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77889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68A77BF0-2C8E-4F2C-B89E-F2540B5B7C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34787" y="181987"/>
            <a:ext cx="7762875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In-Memory File System Structures</a:t>
            </a:r>
            <a:endParaRPr lang="en-US" altLang="en-US" sz="2400" dirty="0"/>
          </a:p>
        </p:txBody>
      </p:sp>
      <p:sp>
        <p:nvSpPr>
          <p:cNvPr id="22530" name="Rectangle 3">
            <a:extLst>
              <a:ext uri="{FF2B5EF4-FFF2-40B4-BE49-F238E27FC236}">
                <a16:creationId xmlns:a16="http://schemas.microsoft.com/office/drawing/2014/main" id="{1E835648-11EB-4E90-AC6E-4D8B1CA721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6410" y="988294"/>
            <a:ext cx="7660432" cy="4530725"/>
          </a:xfrm>
        </p:spPr>
        <p:txBody>
          <a:bodyPr/>
          <a:lstStyle/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Mount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table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storing file system mounts, mount points, file system types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System-wide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open-file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table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contains a copy of the FCB of each file and other info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Per-process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open-file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table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contains pointers to appropriate entries in system-wide open-file table as well as other info</a:t>
            </a:r>
          </a:p>
          <a:p>
            <a:r>
              <a:rPr lang="en-US" altLang="en-US" dirty="0"/>
              <a:t>The following figure illustrates the necessary file system structures provided by the operating systems</a:t>
            </a:r>
          </a:p>
          <a:p>
            <a:r>
              <a:rPr lang="en-US" altLang="en-US" dirty="0"/>
              <a:t>Figure 12-3(a) refers to opening a file</a:t>
            </a:r>
          </a:p>
          <a:p>
            <a:r>
              <a:rPr lang="en-US" altLang="en-US" dirty="0"/>
              <a:t>Figure 12-3(b) refers to reading a file</a:t>
            </a:r>
          </a:p>
          <a:p>
            <a:r>
              <a:rPr lang="en-US" altLang="en-US" dirty="0"/>
              <a:t>Plus buffers hold data blocks from secondary storage</a:t>
            </a:r>
          </a:p>
          <a:p>
            <a:r>
              <a:rPr lang="en-US" altLang="en-US" dirty="0"/>
              <a:t>Open returns a file handle for subsequent use</a:t>
            </a:r>
          </a:p>
          <a:p>
            <a:r>
              <a:rPr lang="en-US" altLang="en-US" dirty="0"/>
              <a:t>Data from read eventually copied to specified user process memory address</a:t>
            </a:r>
          </a:p>
        </p:txBody>
      </p:sp>
    </p:spTree>
    <p:extLst>
      <p:ext uri="{BB962C8B-B14F-4D97-AF65-F5344CB8AC3E}">
        <p14:creationId xmlns:p14="http://schemas.microsoft.com/office/powerpoint/2010/main" val="2488549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C822FA0E-4125-4F49-9BE5-C72BAB457A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63893" y="155946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File Attributes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C780046D-9741-40EC-933F-FFEA08E523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5067" y="944549"/>
            <a:ext cx="7493389" cy="4379835"/>
          </a:xfrm>
        </p:spPr>
        <p:txBody>
          <a:bodyPr/>
          <a:lstStyle/>
          <a:p>
            <a:r>
              <a:rPr lang="en-US" altLang="en-US" b="1" dirty="0"/>
              <a:t>Name</a:t>
            </a:r>
            <a:r>
              <a:rPr lang="en-US" altLang="en-US" dirty="0"/>
              <a:t> – only information kept in human-readable form</a:t>
            </a:r>
          </a:p>
          <a:p>
            <a:r>
              <a:rPr lang="en-US" altLang="en-US" b="1" dirty="0"/>
              <a:t>Identifier</a:t>
            </a:r>
            <a:r>
              <a:rPr lang="en-US" altLang="en-US" dirty="0"/>
              <a:t> – unique tag (number) identifies file within file system</a:t>
            </a:r>
          </a:p>
          <a:p>
            <a:r>
              <a:rPr lang="en-US" altLang="en-US" b="1" dirty="0"/>
              <a:t>Type</a:t>
            </a:r>
            <a:r>
              <a:rPr lang="en-US" altLang="en-US" dirty="0"/>
              <a:t> – needed for systems that support different types</a:t>
            </a:r>
          </a:p>
          <a:p>
            <a:r>
              <a:rPr lang="en-US" altLang="en-US" b="1" dirty="0"/>
              <a:t>Location</a:t>
            </a:r>
            <a:r>
              <a:rPr lang="en-US" altLang="en-US" dirty="0"/>
              <a:t> – pointer to file location on device</a:t>
            </a:r>
          </a:p>
          <a:p>
            <a:r>
              <a:rPr lang="en-US" altLang="en-US" b="1" dirty="0"/>
              <a:t>Size</a:t>
            </a:r>
            <a:r>
              <a:rPr lang="en-US" altLang="en-US" dirty="0"/>
              <a:t> – current file size</a:t>
            </a:r>
          </a:p>
          <a:p>
            <a:r>
              <a:rPr lang="en-US" altLang="en-US" b="1" dirty="0"/>
              <a:t>Protection</a:t>
            </a:r>
            <a:r>
              <a:rPr lang="en-US" altLang="en-US" dirty="0"/>
              <a:t> – controls who can do reading, writing, executing</a:t>
            </a:r>
          </a:p>
          <a:p>
            <a:r>
              <a:rPr lang="en-US" altLang="en-US" b="1" dirty="0"/>
              <a:t>Time, date, and user identification</a:t>
            </a:r>
            <a:r>
              <a:rPr lang="en-US" altLang="en-US" dirty="0"/>
              <a:t> – data for protection, security, and usage monitoring</a:t>
            </a:r>
          </a:p>
          <a:p>
            <a:r>
              <a:rPr lang="en-US" altLang="en-US" dirty="0"/>
              <a:t>Information about files are kept in the directory structure, which is maintained on the disk</a:t>
            </a:r>
          </a:p>
          <a:p>
            <a:r>
              <a:rPr lang="en-US" altLang="en-US" dirty="0"/>
              <a:t>Many variations, including extended file attributes such as file checksum</a:t>
            </a:r>
          </a:p>
          <a:p>
            <a:r>
              <a:rPr lang="en-US" altLang="en-US" dirty="0"/>
              <a:t>Information kept in the directory structure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B69DE311-EA1E-4C99-816C-B9B6C22995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50507" y="142255"/>
            <a:ext cx="82296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File info Window on Mac OS X</a:t>
            </a:r>
          </a:p>
        </p:txBody>
      </p:sp>
      <p:pic>
        <p:nvPicPr>
          <p:cNvPr id="8195" name="Picture 4" descr="11_01.pdf">
            <a:extLst>
              <a:ext uri="{FF2B5EF4-FFF2-40B4-BE49-F238E27FC236}">
                <a16:creationId xmlns:a16="http://schemas.microsoft.com/office/drawing/2014/main" id="{97B5BCB4-024F-4BC3-9E3E-A2CA2D692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963" y="1041400"/>
            <a:ext cx="1920875" cy="515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D38BD3AB-ADA2-41E1-B7F5-5355D00439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19876" y="90078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Directory Structure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FF944469-B704-4C95-B54F-B06D7A5DFE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5739" y="942451"/>
            <a:ext cx="7862181" cy="514540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A collection of nodes containing information about all files</a:t>
            </a:r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r>
              <a:rPr lang="en-US" altLang="en-US" dirty="0">
                <a:latin typeface="Helvetica" panose="020B0604020202020204" pitchFamily="34" charset="0"/>
              </a:rPr>
              <a:t>Both the directory structure and the files reside on disk</a:t>
            </a:r>
          </a:p>
          <a:p>
            <a:pPr>
              <a:lnSpc>
                <a:spcPct val="90000"/>
              </a:lnSpc>
            </a:pPr>
            <a:endParaRPr lang="en-US" altLang="en-US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EFA0E160-EA21-4EED-AEA0-5382DEE31E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8872012"/>
              </p:ext>
            </p:extLst>
          </p:nvPr>
        </p:nvGraphicFramePr>
        <p:xfrm>
          <a:off x="2566700" y="1405433"/>
          <a:ext cx="3309590" cy="28651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2171594" imgH="1874473" progId="AcroExch.Document.DC">
                  <p:embed/>
                </p:oleObj>
              </mc:Choice>
              <mc:Fallback>
                <p:oleObj name="Acrobat Document" r:id="rId3" imgW="2171594" imgH="1874473" progId="AcroExch.Document.DC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EFA0E160-EA21-4EED-AEA0-5382DEE31EB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66700" y="1405433"/>
                        <a:ext cx="3309590" cy="28651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43531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D82530B-0E54-46E1-8931-7174592199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7909" y="125448"/>
            <a:ext cx="82296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File Operations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17DAB2CA-5895-49F7-9AFA-D5AA30392E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5737" y="934499"/>
            <a:ext cx="7093834" cy="4483952"/>
          </a:xfrm>
        </p:spPr>
        <p:txBody>
          <a:bodyPr/>
          <a:lstStyle/>
          <a:p>
            <a:r>
              <a:rPr lang="en-US" altLang="en-US" b="1" dirty="0"/>
              <a:t>Create</a:t>
            </a:r>
          </a:p>
          <a:p>
            <a:r>
              <a:rPr lang="en-US" altLang="en-US" b="1" dirty="0"/>
              <a:t>Write – </a:t>
            </a:r>
            <a:r>
              <a:rPr lang="en-US" altLang="en-US" dirty="0"/>
              <a:t>at</a:t>
            </a:r>
            <a:r>
              <a:rPr lang="en-US" altLang="en-US" b="1" dirty="0"/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write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pointer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location</a:t>
            </a:r>
          </a:p>
          <a:p>
            <a:r>
              <a:rPr lang="en-US" altLang="en-US" b="1" dirty="0"/>
              <a:t>Read – </a:t>
            </a:r>
            <a:r>
              <a:rPr lang="en-US" altLang="en-US" dirty="0"/>
              <a:t>at</a:t>
            </a:r>
            <a:r>
              <a:rPr lang="en-US" altLang="en-US" b="1" dirty="0"/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read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pointer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location</a:t>
            </a:r>
          </a:p>
          <a:p>
            <a:r>
              <a:rPr lang="en-US" altLang="en-US" b="1" dirty="0"/>
              <a:t>Reposition within file -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seek</a:t>
            </a:r>
          </a:p>
          <a:p>
            <a:r>
              <a:rPr lang="en-US" altLang="en-US" b="1" dirty="0"/>
              <a:t>Delete</a:t>
            </a:r>
          </a:p>
          <a:p>
            <a:r>
              <a:rPr lang="en-US" altLang="en-US" b="1" dirty="0"/>
              <a:t>Truncate</a:t>
            </a:r>
          </a:p>
          <a:p>
            <a:r>
              <a:rPr lang="en-US" altLang="en-US" b="1" i="1" dirty="0"/>
              <a:t>Open </a:t>
            </a:r>
            <a:r>
              <a:rPr lang="en-US" altLang="en-US" b="1" dirty="0"/>
              <a:t>(</a:t>
            </a:r>
            <a:r>
              <a:rPr lang="en-US" altLang="en-US" b="1" i="1" dirty="0"/>
              <a:t>F</a:t>
            </a:r>
            <a:r>
              <a:rPr lang="en-US" altLang="en-US" b="1" i="1" baseline="-25000" dirty="0"/>
              <a:t>i</a:t>
            </a:r>
            <a:r>
              <a:rPr lang="en-US" altLang="en-US" b="1" dirty="0"/>
              <a:t>) </a:t>
            </a:r>
            <a:r>
              <a:rPr lang="en-US" altLang="en-US" dirty="0"/>
              <a:t>– search the directory structure on disk for entry </a:t>
            </a:r>
            <a:r>
              <a:rPr lang="en-US" altLang="en-US" b="1" i="1" dirty="0"/>
              <a:t>F</a:t>
            </a:r>
            <a:r>
              <a:rPr lang="en-US" altLang="en-US" b="1" i="1" baseline="-25000" dirty="0"/>
              <a:t>i</a:t>
            </a:r>
            <a:r>
              <a:rPr lang="en-US" altLang="en-US" dirty="0"/>
              <a:t>, and move the content of entry to memory</a:t>
            </a:r>
          </a:p>
          <a:p>
            <a:r>
              <a:rPr lang="en-US" altLang="en-US" b="1" i="1" dirty="0"/>
              <a:t>Close </a:t>
            </a:r>
            <a:r>
              <a:rPr lang="en-US" altLang="en-US" b="1" dirty="0"/>
              <a:t>(</a:t>
            </a:r>
            <a:r>
              <a:rPr lang="en-US" altLang="en-US" b="1" i="1" dirty="0"/>
              <a:t>F</a:t>
            </a:r>
            <a:r>
              <a:rPr lang="en-US" altLang="en-US" b="1" i="1" baseline="-25000" dirty="0"/>
              <a:t>i</a:t>
            </a:r>
            <a:r>
              <a:rPr lang="en-US" altLang="en-US" b="1" dirty="0"/>
              <a:t>) </a:t>
            </a:r>
            <a:r>
              <a:rPr lang="en-US" altLang="en-US" dirty="0"/>
              <a:t>– move the content of entry</a:t>
            </a:r>
            <a:r>
              <a:rPr lang="en-US" altLang="en-US" b="1" dirty="0"/>
              <a:t> </a:t>
            </a:r>
            <a:r>
              <a:rPr lang="en-US" altLang="en-US" b="1" i="1" dirty="0"/>
              <a:t>F</a:t>
            </a:r>
            <a:r>
              <a:rPr lang="en-US" altLang="en-US" b="1" i="1" baseline="-25000" dirty="0"/>
              <a:t>i</a:t>
            </a:r>
            <a:r>
              <a:rPr lang="en-US" altLang="en-US" b="1" dirty="0"/>
              <a:t> </a:t>
            </a:r>
            <a:r>
              <a:rPr lang="en-US" altLang="en-US" dirty="0"/>
              <a:t>in memory to directory structure on disk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1890BB23-426F-4779-AAC3-AA1C8446D2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7909" y="132504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Open Files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174ECB5E-8070-4DEB-980D-3BC98F6061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1011" y="951829"/>
            <a:ext cx="7218009" cy="4604909"/>
          </a:xfrm>
        </p:spPr>
        <p:txBody>
          <a:bodyPr/>
          <a:lstStyle/>
          <a:p>
            <a:r>
              <a:rPr lang="en-US" altLang="en-US" dirty="0"/>
              <a:t>Several pieces of data are needed to manage open files: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Open-file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table</a:t>
            </a:r>
            <a:r>
              <a:rPr lang="en-US" altLang="en-US" dirty="0"/>
              <a:t>: tracks open files</a:t>
            </a:r>
          </a:p>
          <a:p>
            <a:pPr lvl="1"/>
            <a:r>
              <a:rPr lang="en-US" altLang="en-US" dirty="0"/>
              <a:t>File pointer:  pointer to last read/write location, per process that has the file open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File-open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count</a:t>
            </a:r>
            <a:r>
              <a:rPr lang="en-US" altLang="en-US" dirty="0"/>
              <a:t>: counter of number of times a file is open – to allow removal of data from open-file table when last processes closes it</a:t>
            </a:r>
          </a:p>
          <a:p>
            <a:pPr lvl="1"/>
            <a:r>
              <a:rPr lang="en-US" altLang="en-US" dirty="0"/>
              <a:t>Disk location of the file: cache of data access information</a:t>
            </a:r>
          </a:p>
          <a:p>
            <a:pPr lvl="1"/>
            <a:r>
              <a:rPr lang="en-US" altLang="en-US" dirty="0"/>
              <a:t>Access rights: per-process access mode information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s-8">
  <a:themeElements>
    <a:clrScheme name="os-8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os-8">
      <a:majorFont>
        <a:latin typeface="Arial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os-8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s-8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s-8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OS8</Template>
  <TotalTime>14380</TotalTime>
  <Words>1842</Words>
  <Application>Microsoft Office PowerPoint</Application>
  <PresentationFormat>On-screen Show (4:3)</PresentationFormat>
  <Paragraphs>374</Paragraphs>
  <Slides>46</Slides>
  <Notes>44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6" baseType="lpstr">
      <vt:lpstr>Monotype Sorts</vt:lpstr>
      <vt:lpstr>Arial</vt:lpstr>
      <vt:lpstr>Courier New</vt:lpstr>
      <vt:lpstr>Helvetica</vt:lpstr>
      <vt:lpstr>Times New Roman</vt:lpstr>
      <vt:lpstr>Verdana</vt:lpstr>
      <vt:lpstr>Webdings</vt:lpstr>
      <vt:lpstr>Wingdings</vt:lpstr>
      <vt:lpstr>os-8</vt:lpstr>
      <vt:lpstr>Acrobat Document</vt:lpstr>
      <vt:lpstr>File-System</vt:lpstr>
      <vt:lpstr>Outline</vt:lpstr>
      <vt:lpstr>Objectives</vt:lpstr>
      <vt:lpstr>File Concept</vt:lpstr>
      <vt:lpstr>File Attributes</vt:lpstr>
      <vt:lpstr>File info Window on Mac OS X</vt:lpstr>
      <vt:lpstr>Directory Structure</vt:lpstr>
      <vt:lpstr>File Operations</vt:lpstr>
      <vt:lpstr>Open Files</vt:lpstr>
      <vt:lpstr>File Types – Name, Extension</vt:lpstr>
      <vt:lpstr>File Structure</vt:lpstr>
      <vt:lpstr>Access Methods</vt:lpstr>
      <vt:lpstr>Sequential Access</vt:lpstr>
      <vt:lpstr>Direct Access</vt:lpstr>
      <vt:lpstr>Simulation of Sequential Access on Direct-access File</vt:lpstr>
      <vt:lpstr>Example of Index and Relative Files</vt:lpstr>
      <vt:lpstr>Disk Structure</vt:lpstr>
      <vt:lpstr>A Typical File-system Organization</vt:lpstr>
      <vt:lpstr>Types of File Systems</vt:lpstr>
      <vt:lpstr>Directory Structure</vt:lpstr>
      <vt:lpstr>Operations Performed on Directory</vt:lpstr>
      <vt:lpstr>Directory Organization</vt:lpstr>
      <vt:lpstr>Single-Level Directory</vt:lpstr>
      <vt:lpstr>Two-Level Directory</vt:lpstr>
      <vt:lpstr>Tree-Structured Directories</vt:lpstr>
      <vt:lpstr>Acyclic-Graph Directories</vt:lpstr>
      <vt:lpstr>Acyclic-Graph Directories (Cont.)</vt:lpstr>
      <vt:lpstr>General Graph Directory</vt:lpstr>
      <vt:lpstr>General Graph Directory (Cont.)</vt:lpstr>
      <vt:lpstr>Current Directory</vt:lpstr>
      <vt:lpstr>Protection</vt:lpstr>
      <vt:lpstr>Access Lists and Groups in Unix</vt:lpstr>
      <vt:lpstr>A Sample UNIX Directory Listing</vt:lpstr>
      <vt:lpstr>Windows 7 Access-Control List Management</vt:lpstr>
      <vt:lpstr>File-System Structure</vt:lpstr>
      <vt:lpstr>Layered File System</vt:lpstr>
      <vt:lpstr>File-System Operations</vt:lpstr>
      <vt:lpstr>File Control Block (FCB)</vt:lpstr>
      <vt:lpstr>FAT Allocation Method</vt:lpstr>
      <vt:lpstr>File-Allocation Table</vt:lpstr>
      <vt:lpstr>Indexed Allocation Method</vt:lpstr>
      <vt:lpstr>Example of Indexed Allocation</vt:lpstr>
      <vt:lpstr>Free-Space Management</vt:lpstr>
      <vt:lpstr>Free-Space Management</vt:lpstr>
      <vt:lpstr>Linked Free Space List on Disk</vt:lpstr>
      <vt:lpstr>In-Memory File System Structures</vt:lpstr>
    </vt:vector>
  </TitlesOfParts>
  <Company>Lucent Technologies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2.01</dc:title>
  <dc:creator>Lucent End User</dc:creator>
  <cp:lastModifiedBy>MSI GAMING</cp:lastModifiedBy>
  <cp:revision>306</cp:revision>
  <cp:lastPrinted>2001-06-14T13:58:17Z</cp:lastPrinted>
  <dcterms:created xsi:type="dcterms:W3CDTF">2011-01-13T23:43:38Z</dcterms:created>
  <dcterms:modified xsi:type="dcterms:W3CDTF">2022-06-04T06:30:49Z</dcterms:modified>
</cp:coreProperties>
</file>