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1" r:id="rId4"/>
    <p:sldId id="270" r:id="rId5"/>
    <p:sldId id="267" r:id="rId6"/>
    <p:sldId id="268" r:id="rId7"/>
    <p:sldId id="269" r:id="rId8"/>
    <p:sldId id="274" r:id="rId9"/>
    <p:sldId id="259" r:id="rId10"/>
    <p:sldId id="257" r:id="rId11"/>
    <p:sldId id="262" r:id="rId12"/>
    <p:sldId id="258" r:id="rId13"/>
    <p:sldId id="266" r:id="rId14"/>
    <p:sldId id="264" r:id="rId15"/>
    <p:sldId id="273" r:id="rId16"/>
    <p:sldId id="275" r:id="rId17"/>
    <p:sldId id="276" r:id="rId1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0554-4FB7-41D2-B6D9-C6AB54803376}" type="datetimeFigureOut">
              <a:rPr lang="id-ID" smtClean="0"/>
              <a:pPr/>
              <a:t>14/03/2017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AA12-8EB8-401B-935D-1B67A29B29E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0554-4FB7-41D2-B6D9-C6AB54803376}" type="datetimeFigureOut">
              <a:rPr lang="id-ID" smtClean="0"/>
              <a:pPr/>
              <a:t>14/03/2017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AA12-8EB8-401B-935D-1B67A29B29E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0554-4FB7-41D2-B6D9-C6AB54803376}" type="datetimeFigureOut">
              <a:rPr lang="id-ID" smtClean="0"/>
              <a:pPr/>
              <a:t>14/03/2017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AA12-8EB8-401B-935D-1B67A29B29E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0554-4FB7-41D2-B6D9-C6AB54803376}" type="datetimeFigureOut">
              <a:rPr lang="id-ID" smtClean="0"/>
              <a:pPr/>
              <a:t>14/03/2017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AA12-8EB8-401B-935D-1B67A29B29E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0554-4FB7-41D2-B6D9-C6AB54803376}" type="datetimeFigureOut">
              <a:rPr lang="id-ID" smtClean="0"/>
              <a:pPr/>
              <a:t>14/03/2017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AA12-8EB8-401B-935D-1B67A29B29E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0554-4FB7-41D2-B6D9-C6AB54803376}" type="datetimeFigureOut">
              <a:rPr lang="id-ID" smtClean="0"/>
              <a:pPr/>
              <a:t>14/03/2017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AA12-8EB8-401B-935D-1B67A29B29E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0554-4FB7-41D2-B6D9-C6AB54803376}" type="datetimeFigureOut">
              <a:rPr lang="id-ID" smtClean="0"/>
              <a:pPr/>
              <a:t>14/03/2017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AA12-8EB8-401B-935D-1B67A29B29E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0554-4FB7-41D2-B6D9-C6AB54803376}" type="datetimeFigureOut">
              <a:rPr lang="id-ID" smtClean="0"/>
              <a:pPr/>
              <a:t>14/03/2017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AA12-8EB8-401B-935D-1B67A29B29E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0554-4FB7-41D2-B6D9-C6AB54803376}" type="datetimeFigureOut">
              <a:rPr lang="id-ID" smtClean="0"/>
              <a:pPr/>
              <a:t>14/03/2017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AA12-8EB8-401B-935D-1B67A29B29E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0554-4FB7-41D2-B6D9-C6AB54803376}" type="datetimeFigureOut">
              <a:rPr lang="id-ID" smtClean="0"/>
              <a:pPr/>
              <a:t>14/03/2017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AA12-8EB8-401B-935D-1B67A29B29E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0554-4FB7-41D2-B6D9-C6AB54803376}" type="datetimeFigureOut">
              <a:rPr lang="id-ID" smtClean="0"/>
              <a:pPr/>
              <a:t>14/03/2017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AA12-8EB8-401B-935D-1B67A29B29E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C0554-4FB7-41D2-B6D9-C6AB54803376}" type="datetimeFigureOut">
              <a:rPr lang="id-ID" smtClean="0"/>
              <a:pPr/>
              <a:t>14/03/2017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3AA12-8EB8-401B-935D-1B67A29B29ED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mKAkE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7985592" cy="3786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357298"/>
            <a:ext cx="7772400" cy="1470025"/>
          </a:xfrm>
        </p:spPr>
        <p:txBody>
          <a:bodyPr>
            <a:normAutofit/>
          </a:bodyPr>
          <a:lstStyle/>
          <a:p>
            <a:r>
              <a:rPr lang="id-ID" sz="6600" dirty="0" smtClean="0">
                <a:solidFill>
                  <a:srgbClr val="FFFF00"/>
                </a:solidFill>
                <a:latin typeface="Arial Black" pitchFamily="34" charset="0"/>
              </a:rPr>
              <a:t>BIOLOGI SEL</a:t>
            </a:r>
            <a:endParaRPr lang="id-ID" sz="6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786190"/>
            <a:ext cx="6915176" cy="642942"/>
          </a:xfrm>
        </p:spPr>
        <p:txBody>
          <a:bodyPr>
            <a:normAutofit/>
          </a:bodyPr>
          <a:lstStyle/>
          <a:p>
            <a:r>
              <a:rPr lang="id-ID" sz="2800" dirty="0" smtClean="0">
                <a:solidFill>
                  <a:schemeClr val="bg1"/>
                </a:solidFill>
                <a:latin typeface="Arial Black" pitchFamily="34" charset="0"/>
              </a:rPr>
              <a:t>Median Agus Priadi, S.Pd., M.Pd.</a:t>
            </a:r>
            <a:endParaRPr lang="id-ID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00100" y="2643182"/>
            <a:ext cx="6915176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itchFamily="18" charset="-78"/>
                <a:cs typeface="Andalus" pitchFamily="18" charset="-78"/>
              </a:rPr>
              <a:t>Kopel </a:t>
            </a: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itchFamily="82" charset="0"/>
                <a:cs typeface="Andalus" pitchFamily="18" charset="-78"/>
              </a:rPr>
              <a:t>:</a:t>
            </a:r>
            <a:r>
              <a:rPr kumimoji="0" lang="id-ID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itchFamily="82" charset="0"/>
                <a:cs typeface="Andalus" pitchFamily="18" charset="-78"/>
              </a:rPr>
              <a:t> </a:t>
            </a: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ndalus" pitchFamily="18" charset="-78"/>
                <a:cs typeface="Andalus" pitchFamily="18" charset="-78"/>
              </a:rPr>
              <a:t>KBO616104</a:t>
            </a:r>
            <a:endParaRPr kumimoji="0" lang="id-ID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5715016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PROGRAM STUDI S1 </a:t>
            </a:r>
            <a:r>
              <a:rPr lang="id-ID" sz="1200" b="1" dirty="0" smtClean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PENDIDIKAN BIOLOGI</a:t>
            </a:r>
            <a:endParaRPr lang="en-US" sz="1200" b="1" dirty="0" smtClean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en-US" sz="1200" b="1" dirty="0" smtClean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FAKULTAS KEGURUAN DAN ILMU PENDIDIKAN</a:t>
            </a:r>
            <a:endParaRPr lang="id-ID" sz="1200" b="1" dirty="0" smtClean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id-ID" sz="1200" b="1" dirty="0" smtClean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UNIVERSITAS LAMPUNG</a:t>
            </a:r>
            <a:endParaRPr lang="en-US" sz="1200" b="1" dirty="0" smtClean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48" y="5567115"/>
            <a:ext cx="863290" cy="8403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4758015"/>
            <a:ext cx="4214810" cy="2099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0" y="44376"/>
            <a:ext cx="9144000" cy="3384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060" t="22461" r="22584" b="11132"/>
          <a:stretch>
            <a:fillRect/>
          </a:stretch>
        </p:blipFill>
        <p:spPr bwMode="auto">
          <a:xfrm>
            <a:off x="2563158" y="5286388"/>
            <a:ext cx="6572264" cy="152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 descr="Image result for SEL SARA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728556"/>
            <a:ext cx="3500430" cy="1643074"/>
          </a:xfrm>
          <a:prstGeom prst="rect">
            <a:avLst/>
          </a:prstGeom>
          <a:noFill/>
        </p:spPr>
      </p:pic>
      <p:sp>
        <p:nvSpPr>
          <p:cNvPr id="10244" name="AutoShape 4" descr="Image result for SEL SPERMA"/>
          <p:cNvSpPr>
            <a:spLocks noChangeAspect="1" noChangeArrowheads="1"/>
          </p:cNvSpPr>
          <p:nvPr/>
        </p:nvSpPr>
        <p:spPr bwMode="auto">
          <a:xfrm>
            <a:off x="1555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246" name="Picture 6" descr="Image result for SEL SPERM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714488"/>
            <a:ext cx="2903953" cy="1650945"/>
          </a:xfrm>
          <a:prstGeom prst="rect">
            <a:avLst/>
          </a:prstGeom>
          <a:noFill/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857232"/>
            <a:ext cx="2571768" cy="1143000"/>
          </a:xfrm>
        </p:spPr>
        <p:txBody>
          <a:bodyPr>
            <a:normAutofit/>
          </a:bodyPr>
          <a:lstStyle/>
          <a:p>
            <a:r>
              <a:rPr lang="id-ID" sz="2800" dirty="0" smtClean="0"/>
              <a:t>Sel  Eukariyota</a:t>
            </a:r>
            <a:endParaRPr lang="id-ID" sz="280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4643446"/>
            <a:ext cx="25717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Sel  Prokariyota</a:t>
            </a:r>
            <a:endParaRPr kumimoji="0" lang="id-ID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8" name="Picture 8" descr="Image result for bentuk sel bakteri"/>
          <p:cNvPicPr>
            <a:picLocks noChangeAspect="1" noChangeArrowheads="1"/>
          </p:cNvPicPr>
          <p:nvPr/>
        </p:nvPicPr>
        <p:blipFill>
          <a:blip r:embed="rId5"/>
          <a:srcRect t="11450"/>
          <a:stretch>
            <a:fillRect/>
          </a:stretch>
        </p:blipFill>
        <p:spPr bwMode="auto">
          <a:xfrm>
            <a:off x="2571736" y="3500438"/>
            <a:ext cx="6572264" cy="1743061"/>
          </a:xfrm>
          <a:prstGeom prst="rect">
            <a:avLst/>
          </a:prstGeom>
          <a:noFill/>
        </p:spPr>
      </p:pic>
      <p:pic>
        <p:nvPicPr>
          <p:cNvPr id="10250" name="Picture 10" descr="Image result for gambar sel epidermi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87678"/>
            <a:ext cx="3000396" cy="1600209"/>
          </a:xfrm>
          <a:prstGeom prst="rect">
            <a:avLst/>
          </a:prstGeom>
          <a:noFill/>
        </p:spPr>
      </p:pic>
      <p:pic>
        <p:nvPicPr>
          <p:cNvPr id="10252" name="Picture 12" descr="Image result for sel sklereid pada tempurung kelap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71414"/>
            <a:ext cx="3500430" cy="1609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algn="l"/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1026" name="AutoShape 2" descr="Image result for beda sel hewan sel tumbuhan dan protozoa"/>
          <p:cNvSpPr>
            <a:spLocks noChangeAspect="1" noChangeArrowheads="1"/>
          </p:cNvSpPr>
          <p:nvPr/>
        </p:nvSpPr>
        <p:spPr bwMode="auto">
          <a:xfrm>
            <a:off x="155575" y="-1790700"/>
            <a:ext cx="49053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28" name="Picture 4" descr="Image result for beda sel hewan sel tumbuhan dan protoz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8286808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6715172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071810"/>
            <a:ext cx="6715172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85786" y="6215082"/>
            <a:ext cx="7929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Gambar</a:t>
            </a:r>
            <a:r>
              <a:rPr lang="en-US" sz="2400" dirty="0"/>
              <a:t> </a:t>
            </a:r>
            <a:r>
              <a:rPr lang="en-US" sz="2400" dirty="0" smtClean="0"/>
              <a:t>1.2 </a:t>
            </a:r>
            <a:r>
              <a:rPr lang="en-US" sz="2400" dirty="0" err="1" smtClean="0"/>
              <a:t>Teori</a:t>
            </a:r>
            <a:r>
              <a:rPr lang="en-US" sz="2400" dirty="0" smtClean="0"/>
              <a:t> </a:t>
            </a:r>
            <a:r>
              <a:rPr lang="en-US" sz="2400" dirty="0" err="1"/>
              <a:t>Endosimbion</a:t>
            </a:r>
            <a:r>
              <a:rPr lang="en-US" sz="2400" dirty="0"/>
              <a:t> (Karp, </a:t>
            </a:r>
            <a:r>
              <a:rPr lang="en-US" sz="2400" dirty="0" err="1"/>
              <a:t>dkk</a:t>
            </a:r>
            <a:r>
              <a:rPr lang="en-US" sz="2400" dirty="0"/>
              <a:t>., 2010: 25)</a:t>
            </a: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5720" y="2071678"/>
          <a:ext cx="8215338" cy="3531883"/>
        </p:xfrm>
        <a:graphic>
          <a:graphicData uri="http://schemas.openxmlformats.org/drawingml/2006/table">
            <a:tbl>
              <a:tblPr/>
              <a:tblGrid>
                <a:gridCol w="2697310"/>
                <a:gridCol w="2504366"/>
                <a:gridCol w="3013662"/>
              </a:tblGrid>
              <a:tr h="6543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spc="-10" dirty="0" err="1">
                          <a:latin typeface="Times New Roman"/>
                          <a:ea typeface="Times New Roman"/>
                          <a:cs typeface="Times New Roman"/>
                        </a:rPr>
                        <a:t>Senyawa</a:t>
                      </a:r>
                      <a:r>
                        <a:rPr lang="en-US" sz="2000" spc="-1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-10" dirty="0" err="1">
                          <a:latin typeface="Times New Roman"/>
                          <a:ea typeface="Times New Roman"/>
                          <a:cs typeface="Times New Roman"/>
                        </a:rPr>
                        <a:t>Sel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spc="-10">
                          <a:latin typeface="Times New Roman"/>
                          <a:ea typeface="Times New Roman"/>
                          <a:cs typeface="Times New Roman"/>
                        </a:rPr>
                        <a:t>Protoplasma Sel Hewan  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spc="-10">
                          <a:latin typeface="Times New Roman"/>
                          <a:ea typeface="Times New Roman"/>
                          <a:cs typeface="Times New Roman"/>
                        </a:rPr>
                        <a:t>                  (%)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spc="-10">
                          <a:latin typeface="Times New Roman"/>
                          <a:ea typeface="Times New Roman"/>
                          <a:cs typeface="Times New Roman"/>
                        </a:rPr>
                        <a:t>Protoplasma Sel Tumbuhan 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spc="-10">
                          <a:latin typeface="Times New Roman"/>
                          <a:ea typeface="Times New Roman"/>
                          <a:cs typeface="Times New Roman"/>
                        </a:rPr>
                        <a:t>                     (%)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1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spc="-10" dirty="0">
                          <a:latin typeface="Times New Roman"/>
                          <a:ea typeface="Times New Roman"/>
                          <a:cs typeface="Times New Roman"/>
                        </a:rPr>
                        <a:t>Air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spc="-1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spc="-1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59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spc="-10" dirty="0" err="1">
                          <a:latin typeface="Times New Roman"/>
                          <a:ea typeface="Times New Roman"/>
                          <a:cs typeface="Times New Roman"/>
                        </a:rPr>
                        <a:t>Senyawa</a:t>
                      </a:r>
                      <a:r>
                        <a:rPr lang="en-US" sz="2000" spc="-1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-10" dirty="0" err="1">
                          <a:latin typeface="Times New Roman"/>
                          <a:ea typeface="Times New Roman"/>
                          <a:cs typeface="Times New Roman"/>
                        </a:rPr>
                        <a:t>organik</a:t>
                      </a:r>
                      <a:r>
                        <a:rPr lang="en-US" sz="2000" spc="-10" dirty="0"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spc="-10" dirty="0">
                          <a:latin typeface="Times New Roman"/>
                          <a:ea typeface="Times New Roman"/>
                          <a:cs typeface="Times New Roman"/>
                        </a:rPr>
                        <a:t>  Protein </a:t>
                      </a:r>
                      <a:r>
                        <a:rPr lang="en-US" sz="2000" spc="-10" dirty="0" err="1">
                          <a:latin typeface="Times New Roman"/>
                          <a:ea typeface="Times New Roman"/>
                          <a:cs typeface="Times New Roman"/>
                        </a:rPr>
                        <a:t>dan</a:t>
                      </a:r>
                      <a:r>
                        <a:rPr lang="en-US" sz="2000" spc="-1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-10" dirty="0" err="1">
                          <a:latin typeface="Times New Roman"/>
                          <a:ea typeface="Times New Roman"/>
                          <a:cs typeface="Times New Roman"/>
                        </a:rPr>
                        <a:t>asam</a:t>
                      </a:r>
                      <a:r>
                        <a:rPr lang="en-US" sz="2000" spc="-1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spc="-10" dirty="0" err="1">
                          <a:latin typeface="Times New Roman"/>
                          <a:ea typeface="Times New Roman"/>
                          <a:cs typeface="Times New Roman"/>
                        </a:rPr>
                        <a:t>nuk­leat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spc="-10" dirty="0">
                          <a:latin typeface="Times New Roman"/>
                          <a:ea typeface="Times New Roman"/>
                          <a:cs typeface="Times New Roman"/>
                        </a:rPr>
                        <a:t>  Lipid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spc="-1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000" spc="-10" dirty="0" err="1">
                          <a:latin typeface="Times New Roman"/>
                          <a:ea typeface="Times New Roman"/>
                          <a:cs typeface="Times New Roman"/>
                        </a:rPr>
                        <a:t>Sakarida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spc="-10" dirty="0">
                          <a:latin typeface="Times New Roman"/>
                          <a:ea typeface="Times New Roman"/>
                          <a:cs typeface="Times New Roman"/>
                        </a:rPr>
                        <a:t>35,7: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spc="-10" dirty="0">
                          <a:latin typeface="Times New Roman"/>
                          <a:ea typeface="Times New Roman"/>
                          <a:cs typeface="Times New Roman"/>
                        </a:rPr>
                        <a:t>17,8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spc="-10" dirty="0">
                          <a:latin typeface="Times New Roman"/>
                          <a:ea typeface="Times New Roman"/>
                          <a:cs typeface="Times New Roman"/>
                        </a:rPr>
                        <a:t>11,7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spc="-10" dirty="0">
                          <a:latin typeface="Times New Roman"/>
                          <a:ea typeface="Times New Roman"/>
                          <a:cs typeface="Times New Roman"/>
                        </a:rPr>
                        <a:t>6,2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spc="-10" dirty="0">
                          <a:latin typeface="Times New Roman"/>
                          <a:ea typeface="Times New Roman"/>
                          <a:cs typeface="Times New Roman"/>
                        </a:rPr>
                        <a:t>22,5: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spc="-1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spc="-10" dirty="0"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spc="-10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3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spc="-10">
                          <a:latin typeface="Times New Roman"/>
                          <a:ea typeface="Times New Roman"/>
                          <a:cs typeface="Times New Roman"/>
                        </a:rPr>
                        <a:t>Senyawa anorganik : Mn, Mg dan seterusnya.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spc="-10">
                          <a:latin typeface="Times New Roman"/>
                          <a:ea typeface="Times New Roman"/>
                          <a:cs typeface="Times New Roman"/>
                        </a:rPr>
                        <a:t>4,3</a:t>
                      </a:r>
                      <a:endParaRPr lang="id-ID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spc="-10" dirty="0"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00042"/>
            <a:ext cx="8229600" cy="78579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l"/>
            <a:r>
              <a:rPr lang="id-ID" dirty="0" smtClean="0">
                <a:latin typeface="Arial Black" pitchFamily="34" charset="0"/>
              </a:rPr>
              <a:t>   Komponen Penyusun Sel</a:t>
            </a:r>
            <a:endParaRPr lang="id-ID" dirty="0"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6072206"/>
            <a:ext cx="3266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/>
              <a:t>Rumus struktur kimia Nukleotida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>
            <a:normAutofit/>
          </a:bodyPr>
          <a:lstStyle/>
          <a:p>
            <a:r>
              <a:rPr lang="id-ID" sz="2800" dirty="0" err="1" smtClean="0">
                <a:solidFill>
                  <a:srgbClr val="0070C0"/>
                </a:solidFill>
              </a:rPr>
              <a:t>S</a:t>
            </a:r>
            <a:r>
              <a:rPr lang="en-US" sz="2800" dirty="0" err="1" smtClean="0">
                <a:solidFill>
                  <a:srgbClr val="0070C0"/>
                </a:solidFill>
              </a:rPr>
              <a:t>ebagai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katalisator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ber­bagai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reaksi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kimia</a:t>
            </a:r>
            <a:r>
              <a:rPr lang="id-ID" sz="2800" dirty="0" smtClean="0">
                <a:solidFill>
                  <a:srgbClr val="0070C0"/>
                </a:solidFill>
              </a:rPr>
              <a:t>, m</a:t>
            </a:r>
            <a:r>
              <a:rPr lang="en-US" sz="2800" dirty="0" err="1" smtClean="0">
                <a:solidFill>
                  <a:srgbClr val="0070C0"/>
                </a:solidFill>
              </a:rPr>
              <a:t>emberi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kekakuan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struktural</a:t>
            </a:r>
            <a:r>
              <a:rPr lang="id-ID" sz="2800" dirty="0" smtClean="0">
                <a:solidFill>
                  <a:srgbClr val="0070C0"/>
                </a:solidFill>
              </a:rPr>
              <a:t>, m</a:t>
            </a:r>
            <a:r>
              <a:rPr lang="en-US" sz="2800" dirty="0" err="1" smtClean="0">
                <a:solidFill>
                  <a:srgbClr val="0070C0"/>
                </a:solidFill>
              </a:rPr>
              <a:t>emantau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permeabilitas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selaput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id-ID" sz="2800" dirty="0" smtClean="0">
                <a:solidFill>
                  <a:srgbClr val="0070C0"/>
                </a:solidFill>
              </a:rPr>
              <a:t>s</a:t>
            </a:r>
            <a:r>
              <a:rPr lang="en-US" sz="2800" dirty="0" smtClean="0">
                <a:solidFill>
                  <a:srgbClr val="0070C0"/>
                </a:solidFill>
              </a:rPr>
              <a:t>el, </a:t>
            </a:r>
            <a:r>
              <a:rPr lang="en-US" sz="2800" dirty="0" err="1" smtClean="0">
                <a:solidFill>
                  <a:srgbClr val="0070C0"/>
                </a:solidFill>
              </a:rPr>
              <a:t>mengatur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kadar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metabolit</a:t>
            </a:r>
            <a:r>
              <a:rPr lang="en-US" sz="2800" dirty="0" smtClean="0">
                <a:solidFill>
                  <a:srgbClr val="0070C0"/>
                </a:solidFill>
              </a:rPr>
              <a:t> yang </a:t>
            </a:r>
            <a:r>
              <a:rPr lang="en-US" sz="2800" dirty="0" err="1" smtClean="0">
                <a:solidFill>
                  <a:srgbClr val="0070C0"/>
                </a:solidFill>
              </a:rPr>
              <a:t>diperlukan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menyebabkan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gerakan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dan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memantau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kegiatan</a:t>
            </a:r>
            <a:r>
              <a:rPr lang="en-US" sz="2800" dirty="0" smtClean="0">
                <a:solidFill>
                  <a:srgbClr val="0070C0"/>
                </a:solidFill>
              </a:rPr>
              <a:t> gen</a:t>
            </a:r>
            <a:endParaRPr lang="id-ID" sz="2800" dirty="0">
              <a:solidFill>
                <a:srgbClr val="0070C0"/>
              </a:solidFill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 l="20900" t="31445" r="26940" b="21679"/>
          <a:stretch>
            <a:fillRect/>
          </a:stretch>
        </p:blipFill>
        <p:spPr bwMode="auto">
          <a:xfrm>
            <a:off x="0" y="3929066"/>
            <a:ext cx="464347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14282" y="928670"/>
            <a:ext cx="42058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400" b="1" dirty="0" smtClean="0">
                <a:solidFill>
                  <a:srgbClr val="FF0000"/>
                </a:solidFill>
              </a:rPr>
              <a:t>Protein (C,H,O,N)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 l="25256" t="23437" r="24780" b="37849"/>
          <a:stretch>
            <a:fillRect/>
          </a:stretch>
        </p:blipFill>
        <p:spPr bwMode="auto">
          <a:xfrm>
            <a:off x="4500562" y="4000504"/>
            <a:ext cx="464343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57158" y="6274378"/>
            <a:ext cx="3145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/>
              <a:t>a. Rumus struktur kimia protein</a:t>
            </a:r>
          </a:p>
        </p:txBody>
      </p:sp>
      <p:sp>
        <p:nvSpPr>
          <p:cNvPr id="9" name="Rectangle 8"/>
          <p:cNvSpPr/>
          <p:nvPr/>
        </p:nvSpPr>
        <p:spPr>
          <a:xfrm>
            <a:off x="5000628" y="6286520"/>
            <a:ext cx="3645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/>
              <a:t>a. Rumus struktur kimia Asam Amino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53258" t="21484" r="17552" b="23828"/>
          <a:stretch>
            <a:fillRect/>
          </a:stretch>
        </p:blipFill>
        <p:spPr bwMode="auto">
          <a:xfrm>
            <a:off x="785786" y="1500174"/>
            <a:ext cx="728667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285728"/>
            <a:ext cx="7881838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id-ID" sz="4400" b="1" dirty="0" smtClean="0">
                <a:solidFill>
                  <a:srgbClr val="FF0000"/>
                </a:solidFill>
              </a:rPr>
              <a:t>   Nikleotida (teridi dari 3 bagian)</a:t>
            </a:r>
          </a:p>
        </p:txBody>
      </p:sp>
      <p:sp>
        <p:nvSpPr>
          <p:cNvPr id="4" name="Left-Right Arrow 3"/>
          <p:cNvSpPr/>
          <p:nvPr/>
        </p:nvSpPr>
        <p:spPr>
          <a:xfrm>
            <a:off x="1214414" y="3714752"/>
            <a:ext cx="1643074" cy="42862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Left-Right Arrow 5"/>
          <p:cNvSpPr/>
          <p:nvPr/>
        </p:nvSpPr>
        <p:spPr>
          <a:xfrm>
            <a:off x="3857620" y="5143512"/>
            <a:ext cx="3286148" cy="500066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Left-Right Arrow 6"/>
          <p:cNvSpPr/>
          <p:nvPr/>
        </p:nvSpPr>
        <p:spPr>
          <a:xfrm>
            <a:off x="5857884" y="1214422"/>
            <a:ext cx="1847864" cy="500066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221457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err="1" smtClean="0"/>
              <a:t>Asam</a:t>
            </a:r>
            <a:r>
              <a:rPr lang="en-US" sz="2400" dirty="0" smtClean="0"/>
              <a:t> </a:t>
            </a:r>
            <a:r>
              <a:rPr lang="en-US" sz="2400" dirty="0" err="1" smtClean="0"/>
              <a:t>lemak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daerah</a:t>
            </a:r>
            <a:r>
              <a:rPr lang="en-US" sz="2400" dirty="0" smtClean="0"/>
              <a:t>:</a:t>
            </a:r>
            <a:endParaRPr lang="id-ID" sz="2400" dirty="0" smtClean="0"/>
          </a:p>
          <a:p>
            <a:r>
              <a:rPr lang="en-US" sz="2400" dirty="0" smtClean="0"/>
              <a:t>(1)  </a:t>
            </a:r>
            <a:r>
              <a:rPr lang="en-US" sz="2400" dirty="0" err="1" smtClean="0"/>
              <a:t>Rantai</a:t>
            </a:r>
            <a:r>
              <a:rPr lang="en-US" sz="2400" dirty="0" smtClean="0"/>
              <a:t> </a:t>
            </a:r>
            <a:r>
              <a:rPr lang="en-US" sz="2400" dirty="0" err="1" smtClean="0"/>
              <a:t>hidrokarbon</a:t>
            </a:r>
            <a:r>
              <a:rPr lang="en-US" sz="2400" dirty="0" smtClean="0"/>
              <a:t>; </a:t>
            </a:r>
            <a:r>
              <a:rPr lang="en-US" sz="2400" dirty="0" err="1" smtClean="0"/>
              <a:t>bersifat</a:t>
            </a:r>
            <a:r>
              <a:rPr lang="en-US" sz="2400" dirty="0" smtClean="0"/>
              <a:t> </a:t>
            </a:r>
            <a:r>
              <a:rPr lang="en-US" sz="2400" dirty="0" err="1" smtClean="0"/>
              <a:t>hidrofobik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larut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air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kurang</a:t>
            </a:r>
            <a:r>
              <a:rPr lang="en-US" sz="2400" dirty="0" smtClean="0"/>
              <a:t> </a:t>
            </a:r>
            <a:r>
              <a:rPr lang="en-US" sz="2400" dirty="0" err="1" smtClean="0"/>
              <a:t>reaktif</a:t>
            </a:r>
            <a:endParaRPr lang="id-ID" sz="2400" dirty="0" smtClean="0"/>
          </a:p>
          <a:p>
            <a:r>
              <a:rPr lang="en-US" sz="2400" dirty="0" smtClean="0"/>
              <a:t>(2) </a:t>
            </a:r>
            <a:r>
              <a:rPr lang="en-US" sz="2400" dirty="0" err="1" smtClean="0"/>
              <a:t>Gugus</a:t>
            </a:r>
            <a:r>
              <a:rPr lang="en-US" sz="2400" dirty="0" smtClean="0"/>
              <a:t> </a:t>
            </a:r>
            <a:r>
              <a:rPr lang="en-US" sz="2400" dirty="0" err="1" smtClean="0"/>
              <a:t>asam</a:t>
            </a:r>
            <a:r>
              <a:rPr lang="en-US" sz="2400" dirty="0" smtClean="0"/>
              <a:t> </a:t>
            </a:r>
            <a:r>
              <a:rPr lang="en-US" sz="2400" dirty="0" err="1" smtClean="0"/>
              <a:t>karboksilat</a:t>
            </a:r>
            <a:r>
              <a:rPr lang="en-US" sz="2400" dirty="0" smtClean="0"/>
              <a:t>; </a:t>
            </a:r>
            <a:r>
              <a:rPr lang="en-US" sz="2400" dirty="0" err="1" smtClean="0"/>
              <a:t>mengion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larutan</a:t>
            </a:r>
            <a:r>
              <a:rPr lang="en-US" sz="2400" dirty="0" smtClean="0"/>
              <a:t>. </a:t>
            </a:r>
            <a:r>
              <a:rPr lang="en-US" sz="2400" dirty="0" err="1" smtClean="0"/>
              <a:t>Terlarut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air, </a:t>
            </a:r>
            <a:r>
              <a:rPr lang="en-US" sz="2400" dirty="0" err="1" smtClean="0"/>
              <a:t>mudah</a:t>
            </a:r>
            <a:r>
              <a:rPr lang="en-US" sz="2400" dirty="0" smtClean="0"/>
              <a:t> </a:t>
            </a:r>
            <a:r>
              <a:rPr lang="en-US" sz="2400" dirty="0" err="1" smtClean="0"/>
              <a:t>bereaksi</a:t>
            </a:r>
            <a:r>
              <a:rPr lang="en-US" sz="2400" dirty="0" smtClean="0"/>
              <a:t> </a:t>
            </a:r>
            <a:r>
              <a:rPr lang="en-US" sz="2400" dirty="0" err="1" smtClean="0"/>
              <a:t>membentuk</a:t>
            </a:r>
            <a:r>
              <a:rPr lang="en-US" sz="2400" dirty="0" smtClean="0"/>
              <a:t> ester. </a:t>
            </a:r>
            <a:endParaRPr lang="id-ID" sz="2400" dirty="0" smtClean="0"/>
          </a:p>
          <a:p>
            <a:endParaRPr lang="id-ID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285728"/>
            <a:ext cx="6444200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id-ID" sz="4400" b="1" dirty="0" smtClean="0">
                <a:solidFill>
                  <a:srgbClr val="FF0000"/>
                </a:solidFill>
              </a:rPr>
              <a:t>   Lipid </a:t>
            </a:r>
            <a:r>
              <a:rPr lang="id-ID" sz="3200" b="1" dirty="0" smtClean="0">
                <a:solidFill>
                  <a:srgbClr val="FF0000"/>
                </a:solidFill>
              </a:rPr>
              <a:t>(Gliserol dan Asam Lemak) 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876"/>
            <a:ext cx="7358114" cy="205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28596" y="5857892"/>
            <a:ext cx="55321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Gambar: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Struktur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Molekul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Triasilgliserol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(Albert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dkk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., 2010:70)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5143512"/>
            <a:ext cx="2571736" cy="144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5842" t="27539" r="25842" b="7031"/>
          <a:stretch>
            <a:fillRect/>
          </a:stretch>
        </p:blipFill>
        <p:spPr bwMode="auto">
          <a:xfrm>
            <a:off x="642910" y="1571612"/>
            <a:ext cx="757242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357166"/>
            <a:ext cx="285748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id-ID" sz="3600" b="1" dirty="0" smtClean="0">
                <a:solidFill>
                  <a:srgbClr val="FF0000"/>
                </a:solidFill>
              </a:rPr>
              <a:t>  Sakarida</a:t>
            </a: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438"/>
            <a:ext cx="8229600" cy="857232"/>
          </a:xfrm>
          <a:solidFill>
            <a:srgbClr val="92D050"/>
          </a:solidFill>
        </p:spPr>
        <p:txBody>
          <a:bodyPr/>
          <a:lstStyle/>
          <a:p>
            <a:r>
              <a:rPr lang="id-ID" dirty="0" smtClean="0">
                <a:latin typeface="Arial Black" pitchFamily="34" charset="0"/>
              </a:rPr>
              <a:t>Kontrak Perkuliahan</a:t>
            </a:r>
            <a:endParaRPr lang="id-ID" dirty="0">
              <a:latin typeface="Arial Black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429000"/>
            <a:ext cx="3357554" cy="56991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Referensi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0034" y="4143380"/>
            <a:ext cx="8229600" cy="2471742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en-US" sz="2000" dirty="0" smtClean="0"/>
              <a:t>Albert, Bray, Hopkins, Johnson, Lewis, Raff, Roberts, </a:t>
            </a:r>
            <a:r>
              <a:rPr lang="en-US" sz="2000" dirty="0" err="1" smtClean="0"/>
              <a:t>dan</a:t>
            </a:r>
            <a:r>
              <a:rPr lang="en-US" sz="2000" dirty="0" smtClean="0"/>
              <a:t> Walter. 2010.</a:t>
            </a:r>
            <a:r>
              <a:rPr lang="en-US" sz="2000" i="1" dirty="0" smtClean="0"/>
              <a:t> Essential Cell Biology</a:t>
            </a:r>
            <a:r>
              <a:rPr lang="en-US" sz="2000" dirty="0" smtClean="0"/>
              <a:t>. USA: Garland Science. </a:t>
            </a:r>
            <a:r>
              <a:rPr lang="en-US" sz="2000" dirty="0" err="1" smtClean="0"/>
              <a:t>Halaman</a:t>
            </a:r>
            <a:r>
              <a:rPr lang="en-US" sz="2000" dirty="0" smtClean="0"/>
              <a:t> 10</a:t>
            </a:r>
            <a:endParaRPr lang="id-ID" sz="2000" dirty="0" smtClean="0"/>
          </a:p>
          <a:p>
            <a:r>
              <a:rPr lang="id-ID" sz="2000" dirty="0" smtClean="0"/>
              <a:t>Campbell</a:t>
            </a:r>
            <a:r>
              <a:rPr lang="en-US" sz="2000" dirty="0" smtClean="0"/>
              <a:t>,</a:t>
            </a:r>
            <a:r>
              <a:rPr lang="id-ID" sz="2000" dirty="0" smtClean="0"/>
              <a:t> Reech, and Mitchell. 200</a:t>
            </a:r>
            <a:r>
              <a:rPr lang="en-US" sz="2000" dirty="0" smtClean="0"/>
              <a:t>2</a:t>
            </a:r>
            <a:r>
              <a:rPr lang="id-ID" sz="2000" dirty="0" smtClean="0"/>
              <a:t>. </a:t>
            </a:r>
            <a:r>
              <a:rPr lang="id-ID" sz="2000" i="1" dirty="0" smtClean="0"/>
              <a:t>Biologi</a:t>
            </a:r>
            <a:r>
              <a:rPr lang="id-ID" sz="2000" dirty="0" smtClean="0"/>
              <a:t>. </a:t>
            </a:r>
            <a:r>
              <a:rPr lang="en-US" sz="2000" dirty="0" smtClean="0"/>
              <a:t>Jakarta: </a:t>
            </a:r>
            <a:r>
              <a:rPr lang="id-ID" sz="2000" dirty="0" smtClean="0"/>
              <a:t>Penerbit Erlangga.</a:t>
            </a:r>
            <a:r>
              <a:rPr lang="en-US" sz="2000" dirty="0" smtClean="0"/>
              <a:t> </a:t>
            </a:r>
            <a:r>
              <a:rPr lang="en-US" sz="2000" dirty="0" err="1" smtClean="0"/>
              <a:t>Halaman</a:t>
            </a:r>
            <a:r>
              <a:rPr lang="en-US" sz="2000" dirty="0" smtClean="0"/>
              <a:t> 109-141</a:t>
            </a:r>
            <a:endParaRPr lang="id-ID" sz="2000" dirty="0" smtClean="0"/>
          </a:p>
          <a:p>
            <a:r>
              <a:rPr lang="en-US" sz="2000" dirty="0" err="1" smtClean="0"/>
              <a:t>Issoegianto</a:t>
            </a:r>
            <a:r>
              <a:rPr lang="en-US" sz="2000" dirty="0" smtClean="0"/>
              <a:t>. 1993. </a:t>
            </a:r>
            <a:r>
              <a:rPr lang="en-US" sz="2000" i="1" dirty="0" err="1" smtClean="0"/>
              <a:t>Bahan</a:t>
            </a:r>
            <a:r>
              <a:rPr lang="en-US" sz="2000" i="1" dirty="0" smtClean="0"/>
              <a:t> Ajar </a:t>
            </a:r>
            <a:r>
              <a:rPr lang="en-US" sz="2000" i="1" dirty="0" err="1" smtClean="0"/>
              <a:t>Biologi</a:t>
            </a:r>
            <a:r>
              <a:rPr lang="en-US" sz="2000" i="1" dirty="0" smtClean="0"/>
              <a:t> Sel</a:t>
            </a:r>
            <a:r>
              <a:rPr lang="en-US" sz="2000" dirty="0" smtClean="0"/>
              <a:t>. Yogyakarta: </a:t>
            </a:r>
            <a:r>
              <a:rPr lang="en-US" sz="2000" dirty="0" err="1" smtClean="0"/>
              <a:t>Universitas</a:t>
            </a:r>
            <a:r>
              <a:rPr lang="en-US" sz="2000" dirty="0" smtClean="0"/>
              <a:t> </a:t>
            </a:r>
            <a:r>
              <a:rPr lang="en-US" sz="2000" dirty="0" err="1" smtClean="0"/>
              <a:t>Gadjah</a:t>
            </a:r>
            <a:r>
              <a:rPr lang="en-US" sz="2000" dirty="0" smtClean="0"/>
              <a:t> </a:t>
            </a:r>
            <a:r>
              <a:rPr lang="en-US" sz="2000" dirty="0" err="1" smtClean="0"/>
              <a:t>Mada</a:t>
            </a:r>
            <a:r>
              <a:rPr lang="en-US" sz="2000" dirty="0" smtClean="0"/>
              <a:t> Press. </a:t>
            </a:r>
            <a:r>
              <a:rPr lang="en-US" sz="2000" dirty="0" err="1" smtClean="0"/>
              <a:t>Halaman</a:t>
            </a:r>
            <a:r>
              <a:rPr lang="en-US" sz="2000" dirty="0" smtClean="0"/>
              <a:t> 20-25.</a:t>
            </a:r>
            <a:endParaRPr lang="id-ID" sz="2000" dirty="0" smtClean="0"/>
          </a:p>
          <a:p>
            <a:r>
              <a:rPr lang="id-ID" sz="2000" dirty="0" smtClean="0"/>
              <a:t>Karp, G. 2010. </a:t>
            </a:r>
            <a:r>
              <a:rPr lang="id-ID" sz="2000" i="1" dirty="0" smtClean="0"/>
              <a:t>Cell and Molecular of Biology</a:t>
            </a:r>
            <a:r>
              <a:rPr lang="id-ID" sz="2000" dirty="0" smtClean="0"/>
              <a:t>.  New York</a:t>
            </a:r>
            <a:r>
              <a:rPr lang="en-US" sz="2000" dirty="0" smtClean="0"/>
              <a:t>: </a:t>
            </a:r>
            <a:r>
              <a:rPr lang="id-ID" sz="2000" dirty="0" smtClean="0"/>
              <a:t>John Wiley &amp; Sons. </a:t>
            </a:r>
            <a:r>
              <a:rPr lang="en-US" sz="2000" dirty="0" err="1" smtClean="0"/>
              <a:t>Halaman</a:t>
            </a:r>
            <a:r>
              <a:rPr lang="en-US" sz="2000" dirty="0" smtClean="0"/>
              <a:t> 8-19.</a:t>
            </a:r>
            <a:endParaRPr lang="id-ID" sz="2000" dirty="0" smtClean="0"/>
          </a:p>
          <a:p>
            <a:r>
              <a:rPr lang="en-US" sz="2000" dirty="0" smtClean="0"/>
              <a:t>Video </a:t>
            </a:r>
            <a:r>
              <a:rPr lang="en-US" sz="2000" i="1" dirty="0" err="1" smtClean="0"/>
              <a:t>Endosimbiotic</a:t>
            </a:r>
            <a:r>
              <a:rPr lang="en-US" sz="2000" i="1" dirty="0" smtClean="0"/>
              <a:t> Theory</a:t>
            </a:r>
            <a:r>
              <a:rPr lang="en-US" sz="2000" dirty="0" smtClean="0"/>
              <a:t>. </a:t>
            </a:r>
            <a:r>
              <a:rPr lang="en-US" sz="2000" u="sng" dirty="0" smtClean="0">
                <a:hlinkClick r:id="rId2"/>
              </a:rPr>
              <a:t>https://www.youtube.com/watch?V=umKAkEr</a:t>
            </a:r>
            <a:r>
              <a:rPr lang="en-US" sz="2000" dirty="0" smtClean="0"/>
              <a:t> _HLI</a:t>
            </a:r>
            <a:endParaRPr lang="id-ID" sz="2000" dirty="0" smtClean="0"/>
          </a:p>
          <a:p>
            <a:r>
              <a:rPr lang="en-US" sz="2000" dirty="0" smtClean="0"/>
              <a:t> Video </a:t>
            </a:r>
            <a:r>
              <a:rPr lang="en-US" sz="2000" i="1" dirty="0" smtClean="0"/>
              <a:t>Overview Cell Structure</a:t>
            </a:r>
            <a:r>
              <a:rPr lang="en-US" sz="2000" dirty="0" smtClean="0"/>
              <a:t>. https://www.youtube.com/watch?.</a:t>
            </a:r>
            <a:endParaRPr lang="id-ID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57818" y="1285860"/>
          <a:ext cx="3571900" cy="2632649"/>
        </p:xfrm>
        <a:graphic>
          <a:graphicData uri="http://schemas.openxmlformats.org/drawingml/2006/table">
            <a:tbl>
              <a:tblPr/>
              <a:tblGrid>
                <a:gridCol w="529484"/>
                <a:gridCol w="2026711"/>
                <a:gridCol w="1015705"/>
              </a:tblGrid>
              <a:tr h="591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NO</a:t>
                      </a:r>
                      <a:endParaRPr lang="id-ID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Komponen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Penilaian</a:t>
                      </a:r>
                      <a:endParaRPr lang="id-ID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id-ID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id-ID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latin typeface="Calibri"/>
                          <a:ea typeface="Calibri"/>
                          <a:cs typeface="Times New Roman"/>
                        </a:rPr>
                        <a:t>Kuis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id-ID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id-ID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UTS</a:t>
                      </a:r>
                      <a:endParaRPr lang="id-ID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id-ID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id-ID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UAS</a:t>
                      </a:r>
                      <a:endParaRPr lang="id-ID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id-ID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id-ID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Makalah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tugas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terstruktur</a:t>
                      </a:r>
                      <a:endParaRPr lang="id-ID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id-ID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id-ID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Diskusi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dan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Peresentasi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Aktif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id-ID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id-ID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0" y="1357298"/>
            <a:ext cx="3357554" cy="64134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Materi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282" y="2071678"/>
            <a:ext cx="5072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/>
              <a:t>Struktur umum sel  (prokariyota dan eukariyota), Teori endosimbion</a:t>
            </a:r>
            <a:endParaRPr lang="id-ID" dirty="0"/>
          </a:p>
        </p:txBody>
      </p:sp>
      <p:sp>
        <p:nvSpPr>
          <p:cNvPr id="11" name="Rectangle 10"/>
          <p:cNvSpPr/>
          <p:nvPr/>
        </p:nvSpPr>
        <p:spPr>
          <a:xfrm>
            <a:off x="214282" y="2714620"/>
            <a:ext cx="4929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/>
              <a:t>Struktur , fungsi serta proses biologi  pada komponen penyusun sel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357430"/>
            <a:ext cx="8229600" cy="1143000"/>
          </a:xfrm>
        </p:spPr>
        <p:txBody>
          <a:bodyPr>
            <a:noAutofit/>
          </a:bodyPr>
          <a:lstStyle/>
          <a:p>
            <a:r>
              <a:rPr lang="id-ID" sz="23900" dirty="0" smtClean="0">
                <a:solidFill>
                  <a:srgbClr val="FF0000"/>
                </a:solidFill>
              </a:rPr>
              <a:t>Sel?</a:t>
            </a:r>
            <a:endParaRPr lang="id-ID" sz="239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1143000"/>
          </a:xfrm>
          <a:solidFill>
            <a:srgbClr val="92D050"/>
          </a:solidFill>
        </p:spPr>
        <p:txBody>
          <a:bodyPr/>
          <a:lstStyle/>
          <a:p>
            <a:pPr algn="l"/>
            <a:r>
              <a:rPr lang="id-ID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 Tujuan Perkuliahan</a:t>
            </a:r>
            <a:endParaRPr lang="id-ID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>
                <a:solidFill>
                  <a:schemeClr val="accent5">
                    <a:lumMod val="75000"/>
                  </a:schemeClr>
                </a:solidFill>
                <a:latin typeface="Agency FB" pitchFamily="34" charset="0"/>
              </a:rPr>
              <a:t>Membedakan struktur umum Sel Prokariyota dan eukariyota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solidFill>
                  <a:schemeClr val="accent5">
                    <a:lumMod val="75000"/>
                  </a:schemeClr>
                </a:solidFill>
                <a:latin typeface="Agency FB" pitchFamily="34" charset="0"/>
              </a:rPr>
              <a:t>Menjelaskan teori endosimbion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solidFill>
                  <a:schemeClr val="accent5">
                    <a:lumMod val="75000"/>
                  </a:schemeClr>
                </a:solidFill>
                <a:latin typeface="Agency FB" pitchFamily="34" charset="0"/>
              </a:rPr>
              <a:t>Mempresentasikan hasil kerja (LKM) dengan predikat “cakap”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solidFill>
                  <a:schemeClr val="accent5">
                    <a:lumMod val="75000"/>
                  </a:schemeClr>
                </a:solidFill>
                <a:latin typeface="Agency FB" pitchFamily="34" charset="0"/>
              </a:rPr>
              <a:t>Merancang kesimpulan materi pembelajaran sesuai dengan informasi yang diperoleh dengan predikat </a:t>
            </a:r>
            <a:r>
              <a:rPr lang="id-ID" dirty="0" smtClean="0">
                <a:solidFill>
                  <a:schemeClr val="accent5">
                    <a:lumMod val="75000"/>
                  </a:schemeClr>
                </a:solidFill>
              </a:rPr>
              <a:t>“cakap”</a:t>
            </a:r>
            <a:endParaRPr lang="id-ID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 l="30198" t="21484" r="29722" b="9179"/>
          <a:stretch>
            <a:fillRect/>
          </a:stretch>
        </p:blipFill>
        <p:spPr bwMode="auto">
          <a:xfrm>
            <a:off x="-32" y="0"/>
            <a:ext cx="42148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9136" t="30468" r="29136" b="14844"/>
          <a:stretch>
            <a:fillRect/>
          </a:stretch>
        </p:blipFill>
        <p:spPr bwMode="auto">
          <a:xfrm>
            <a:off x="4143372" y="142852"/>
            <a:ext cx="478634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 l="26940" t="23633" r="26391" b="8984"/>
          <a:stretch>
            <a:fillRect/>
          </a:stretch>
        </p:blipFill>
        <p:spPr bwMode="auto">
          <a:xfrm>
            <a:off x="285720" y="0"/>
            <a:ext cx="8429652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/>
          <a:srcRect l="21998" t="21680" r="21449" b="49023"/>
          <a:stretch>
            <a:fillRect/>
          </a:stretch>
        </p:blipFill>
        <p:spPr bwMode="auto">
          <a:xfrm>
            <a:off x="464753" y="4917511"/>
            <a:ext cx="8072494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31845" t="22461" r="31369" b="9179"/>
          <a:stretch>
            <a:fillRect/>
          </a:stretch>
        </p:blipFill>
        <p:spPr bwMode="auto">
          <a:xfrm>
            <a:off x="571472" y="571480"/>
            <a:ext cx="814393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7166"/>
            <a:ext cx="8229600" cy="1143000"/>
          </a:xfrm>
        </p:spPr>
        <p:txBody>
          <a:bodyPr/>
          <a:lstStyle/>
          <a:p>
            <a:r>
              <a:rPr lang="id-ID" dirty="0" smtClean="0">
                <a:latin typeface="Aharoni" pitchFamily="2" charset="-79"/>
                <a:cs typeface="Aharoni" pitchFamily="2" charset="-79"/>
              </a:rPr>
              <a:t>KERJA KELOMPOK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7158" y="26431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Membuat 3</a:t>
            </a:r>
            <a:r>
              <a:rPr kumimoji="0" lang="id-ID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pertanyaan dan jawabannya </a:t>
            </a:r>
            <a:br>
              <a:rPr kumimoji="0" lang="id-ID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berdasarkan buku ajar dan media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3600" baseline="0" dirty="0" smtClean="0">
                <a:latin typeface="+mj-lt"/>
                <a:ea typeface="+mj-ea"/>
                <a:cs typeface="+mj-cs"/>
              </a:rPr>
              <a:t>Pertanyaan mengacu pada tujuan </a:t>
            </a:r>
            <a:br>
              <a:rPr lang="id-ID" sz="3600" baseline="0" dirty="0" smtClean="0">
                <a:latin typeface="+mj-lt"/>
                <a:ea typeface="+mj-ea"/>
                <a:cs typeface="+mj-cs"/>
              </a:rPr>
            </a:br>
            <a:r>
              <a:rPr lang="id-ID" sz="3600" baseline="0" dirty="0" smtClean="0">
                <a:latin typeface="+mj-lt"/>
                <a:ea typeface="+mj-ea"/>
                <a:cs typeface="+mj-cs"/>
              </a:rPr>
              <a:t>  pembelajaran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>
            <a:grpSpLocks/>
          </p:cNvGrpSpPr>
          <p:nvPr/>
        </p:nvGrpSpPr>
        <p:grpSpPr bwMode="auto">
          <a:xfrm>
            <a:off x="4286248" y="0"/>
            <a:ext cx="4572000" cy="3500438"/>
            <a:chOff x="3022" y="2200"/>
            <a:chExt cx="6852" cy="4941"/>
          </a:xfrm>
        </p:grpSpPr>
        <p:pic>
          <p:nvPicPr>
            <p:cNvPr id="19" name="Picture 19" descr="7"/>
            <p:cNvPicPr>
              <a:picLocks noChangeAspect="1" noChangeArrowheads="1"/>
            </p:cNvPicPr>
            <p:nvPr/>
          </p:nvPicPr>
          <p:blipFill>
            <a:blip r:embed="rId2" cstate="print"/>
            <a:srcRect l="7273" t="12425" b="5927"/>
            <a:stretch>
              <a:fillRect/>
            </a:stretch>
          </p:blipFill>
          <p:spPr bwMode="auto">
            <a:xfrm>
              <a:off x="3146" y="2570"/>
              <a:ext cx="6728" cy="4571"/>
            </a:xfrm>
            <a:prstGeom prst="rect">
              <a:avLst/>
            </a:prstGeom>
            <a:noFill/>
          </p:spPr>
        </p:pic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3022" y="2200"/>
              <a:ext cx="3118" cy="4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/>
          <a:srcRect l="52414" t="26011" r="22035" b="43121"/>
          <a:stretch>
            <a:fillRect/>
          </a:stretch>
        </p:blipFill>
        <p:spPr bwMode="auto">
          <a:xfrm>
            <a:off x="214282" y="214290"/>
            <a:ext cx="421484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214282" y="3286124"/>
            <a:ext cx="4000528" cy="3571876"/>
            <a:chOff x="3060" y="8484"/>
            <a:chExt cx="6899" cy="4539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3060" y="8484"/>
              <a:ext cx="6899" cy="4303"/>
              <a:chOff x="3060" y="8484"/>
              <a:chExt cx="6899" cy="4303"/>
            </a:xfrm>
          </p:grpSpPr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3060" y="8484"/>
                <a:ext cx="6899" cy="4303"/>
                <a:chOff x="3060" y="4765"/>
                <a:chExt cx="6491" cy="3876"/>
              </a:xfrm>
            </p:grpSpPr>
            <p:pic>
              <p:nvPicPr>
                <p:cNvPr id="12" name="Picture 6" descr="7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t="10290" r="16972"/>
                <a:stretch>
                  <a:fillRect/>
                </a:stretch>
              </p:blipFill>
              <p:spPr bwMode="auto">
                <a:xfrm>
                  <a:off x="3060" y="4765"/>
                  <a:ext cx="6154" cy="38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" name="Rectangle 10"/>
                <p:cNvSpPr>
                  <a:spLocks noChangeArrowheads="1"/>
                </p:cNvSpPr>
                <p:nvPr/>
              </p:nvSpPr>
              <p:spPr bwMode="auto">
                <a:xfrm>
                  <a:off x="7491" y="4924"/>
                  <a:ext cx="2060" cy="27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4" name="Rectangle 13"/>
                <p:cNvSpPr>
                  <a:spLocks noChangeArrowheads="1"/>
                </p:cNvSpPr>
                <p:nvPr/>
              </p:nvSpPr>
              <p:spPr bwMode="auto">
                <a:xfrm>
                  <a:off x="6660" y="5220"/>
                  <a:ext cx="900" cy="9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  <p:sp>
              <p:nvSpPr>
                <p:cNvPr id="15" name="Rectangle 14"/>
                <p:cNvSpPr>
                  <a:spLocks noChangeArrowheads="1"/>
                </p:cNvSpPr>
                <p:nvPr/>
              </p:nvSpPr>
              <p:spPr bwMode="auto">
                <a:xfrm>
                  <a:off x="4860" y="7560"/>
                  <a:ext cx="180" cy="36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/>
                </a:p>
              </p:txBody>
            </p:sp>
          </p:grpSp>
          <p:sp>
            <p:nvSpPr>
              <p:cNvPr id="10" name="Rectangle 14"/>
              <p:cNvSpPr>
                <a:spLocks noChangeArrowheads="1"/>
              </p:cNvSpPr>
              <p:nvPr/>
            </p:nvSpPr>
            <p:spPr bwMode="auto">
              <a:xfrm>
                <a:off x="6695" y="9189"/>
                <a:ext cx="383" cy="4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1" name="Rectangle 16"/>
              <p:cNvSpPr>
                <a:spLocks noChangeArrowheads="1"/>
              </p:cNvSpPr>
              <p:nvPr/>
            </p:nvSpPr>
            <p:spPr bwMode="auto">
              <a:xfrm>
                <a:off x="7460" y="10588"/>
                <a:ext cx="574" cy="79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3655" y="12628"/>
              <a:ext cx="633" cy="39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</a:t>
              </a: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6" name="Picture 2" descr="Image result for virus termasuk sel atau buk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309162"/>
            <a:ext cx="3857652" cy="3263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428</Words>
  <Application>Microsoft Office PowerPoint</Application>
  <PresentationFormat>On-screen Show (4:3)</PresentationFormat>
  <Paragraphs>84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BIOLOGI SEL</vt:lpstr>
      <vt:lpstr>Kontrak Perkuliahan</vt:lpstr>
      <vt:lpstr>Sel?</vt:lpstr>
      <vt:lpstr>  Tujuan Perkuliahan</vt:lpstr>
      <vt:lpstr>Slide 5</vt:lpstr>
      <vt:lpstr>Slide 6</vt:lpstr>
      <vt:lpstr>Slide 7</vt:lpstr>
      <vt:lpstr>KERJA KELOMPOK</vt:lpstr>
      <vt:lpstr>Slide 9</vt:lpstr>
      <vt:lpstr>Sel  Eukariyota</vt:lpstr>
      <vt:lpstr>Slide 11</vt:lpstr>
      <vt:lpstr>Slide 12</vt:lpstr>
      <vt:lpstr>   Komponen Penyusun Sel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78</cp:revision>
  <dcterms:created xsi:type="dcterms:W3CDTF">2017-03-03T03:50:08Z</dcterms:created>
  <dcterms:modified xsi:type="dcterms:W3CDTF">2017-03-13T23:42:13Z</dcterms:modified>
</cp:coreProperties>
</file>