
<file path=[Content_Types].xml><?xml version="1.0" encoding="utf-8"?>
<Types xmlns="http://schemas.openxmlformats.org/package/2006/content-types">
  <Default Extension="crdownload" ContentType="image/pn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8.crdownload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312" r:id="rId8"/>
    <p:sldId id="315" r:id="rId9"/>
    <p:sldId id="316" r:id="rId10"/>
    <p:sldId id="317" r:id="rId11"/>
    <p:sldId id="318" r:id="rId12"/>
    <p:sldId id="314" r:id="rId13"/>
    <p:sldId id="263" r:id="rId14"/>
    <p:sldId id="313" r:id="rId15"/>
    <p:sldId id="319" r:id="rId16"/>
    <p:sldId id="28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BF8589-13B6-4FD5-A524-214112255BCE}">
  <a:tblStyle styleId="{95BF8589-13B6-4FD5-A524-214112255B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57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561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2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06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714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1" name="Google Shape;8861;g9eef0a043f_0_8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2" name="Google Shape;8862;g9eef0a043f_0_8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Google Shape;7245;g9fe55af37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6" name="Google Shape;7246;g9fe55af37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5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50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23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2535313" y="3625650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7068811" y="-277717"/>
            <a:ext cx="3081376" cy="202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082413" y="3236933"/>
            <a:ext cx="3081376" cy="20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79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crdownload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crdownload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601505" y="924690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3" name="Google Shape;7153;p41"/>
          <p:cNvSpPr txBox="1">
            <a:spLocks noGrp="1"/>
          </p:cNvSpPr>
          <p:nvPr>
            <p:ph type="body" idx="1"/>
          </p:nvPr>
        </p:nvSpPr>
        <p:spPr>
          <a:xfrm>
            <a:off x="2250195" y="1833030"/>
            <a:ext cx="5292300" cy="33122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K</a:t>
            </a:r>
            <a:r>
              <a:rPr lang="en" sz="1600" dirty="0"/>
              <a:t>elompok 4 : </a:t>
            </a:r>
            <a:endParaRPr lang="en-ID" sz="1600" dirty="0"/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Ade Amalia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Chansa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(1963024002)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Ajeng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Ambar Kusuma           (1913024056)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Anisa Defy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Shafira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(1913024026)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Berliana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Putri                         (1913024038)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Nigita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Kusuma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Ningrum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(1913024020)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Rifki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Muhaimin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Syahputa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(1913024008)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Rizka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Aulia                   (1953024008)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462694" y="315825"/>
            <a:ext cx="6400761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ea typeface="Calibri" panose="020F0502020204030204" pitchFamily="34" charset="0"/>
              </a:rPr>
              <a:t>KEARIFAN LOKAL MASYARAKAT LAMPUNG DI DAERAH 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PESISIR</a:t>
            </a:r>
            <a:endParaRPr sz="4000" dirty="0">
              <a:solidFill>
                <a:srgbClr val="003D6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396486" y="-187005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3723791" y="27749"/>
            <a:ext cx="1970839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Ngebuyu</a:t>
            </a:r>
            <a:r>
              <a:rPr lang="en-US" sz="3600" dirty="0"/>
              <a:t> 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941560" y="1339913"/>
            <a:ext cx="726088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Ngebuyu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sebuah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upacara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tradisional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sederhana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singkat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Persiapan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dilakukan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sehari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sebelumnya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yaitu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membeli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merangkai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alat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upacara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Bahan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upacara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hanya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terdiri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beras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kuning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kemiri, uang (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logam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kertas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),</a:t>
            </a:r>
            <a:endParaRPr lang="en-ID" sz="1800" dirty="0">
              <a:effectLst/>
              <a:latin typeface="Raleway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Aft>
                <a:spcPts val="1600"/>
              </a:spcAft>
              <a:buNone/>
            </a:pP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dirty="0">
              <a:latin typeface="Ralewa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0080A-C0DB-41F7-95D0-2E637B36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210" y="2652077"/>
            <a:ext cx="4572000" cy="23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122714" y="-187005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3020739" y="71728"/>
            <a:ext cx="3102522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Penjunjongan</a:t>
            </a:r>
            <a:r>
              <a:rPr lang="en-US" sz="3600" dirty="0"/>
              <a:t>  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941560" y="1339913"/>
            <a:ext cx="726088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Pejunjongan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bangunan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semi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permanen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dibangun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disekitar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rumah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sang Baya.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Bangunan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ini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bisa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dibuat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bergabung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rumah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Baya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terpisah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rumah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Baya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namun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tak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begitu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jauh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rumah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Baya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tersebut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paling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maksimal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sekitar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10 meter.</a:t>
            </a:r>
            <a:endParaRPr lang="en-ID" sz="1800" dirty="0">
              <a:effectLst/>
              <a:latin typeface="Raleway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Aft>
                <a:spcPts val="1600"/>
              </a:spcAft>
              <a:buNone/>
            </a:pP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dirty="0">
              <a:latin typeface="Ralewa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30EA8-9892-4A2E-991A-8A1C55D43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61" y="2619404"/>
            <a:ext cx="3901125" cy="23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479000" y="1185057"/>
            <a:ext cx="4833159" cy="3572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latin typeface="Raleway" pitchFamily="2" charset="0"/>
              </a:rPr>
              <a:t>Kerajaan </a:t>
            </a:r>
            <a:r>
              <a:rPr lang="en-ID" sz="1800" dirty="0" err="1">
                <a:latin typeface="Raleway" pitchFamily="2" charset="0"/>
              </a:rPr>
              <a:t>Sekala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Brak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dianggap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sebagai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simbol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peradaban</a:t>
            </a:r>
            <a:r>
              <a:rPr lang="en-ID" sz="1800" dirty="0">
                <a:latin typeface="Raleway" pitchFamily="2" charset="0"/>
              </a:rPr>
              <a:t>, </a:t>
            </a:r>
            <a:r>
              <a:rPr lang="en-ID" sz="1800" dirty="0" err="1">
                <a:latin typeface="Raleway" pitchFamily="2" charset="0"/>
              </a:rPr>
              <a:t>kebudayaan</a:t>
            </a:r>
            <a:r>
              <a:rPr lang="en-ID" sz="1800" dirty="0">
                <a:latin typeface="Raleway" pitchFamily="2" charset="0"/>
              </a:rPr>
              <a:t> dan </a:t>
            </a:r>
            <a:r>
              <a:rPr lang="en-ID" sz="1800" dirty="0" err="1">
                <a:latin typeface="Raleway" pitchFamily="2" charset="0"/>
              </a:rPr>
              <a:t>eksistensi</a:t>
            </a:r>
            <a:r>
              <a:rPr lang="en-ID" sz="1800" dirty="0">
                <a:latin typeface="Raleway" pitchFamily="2" charset="0"/>
              </a:rPr>
              <a:t> Orang Lampung. </a:t>
            </a:r>
            <a:r>
              <a:rPr lang="en-ID" sz="1800" dirty="0" err="1">
                <a:latin typeface="Raleway" pitchFamily="2" charset="0"/>
              </a:rPr>
              <a:t>Saibatin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sebagai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pucuk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pimpinan</a:t>
            </a:r>
            <a:r>
              <a:rPr lang="en-ID" sz="1800" dirty="0">
                <a:latin typeface="Raleway" pitchFamily="2" charset="0"/>
              </a:rPr>
              <a:t> juga </a:t>
            </a:r>
            <a:r>
              <a:rPr lang="en-ID" sz="1800" dirty="0" err="1">
                <a:latin typeface="Raleway" pitchFamily="2" charset="0"/>
              </a:rPr>
              <a:t>tetap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eksis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mengatur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struktur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pemerintahan</a:t>
            </a:r>
            <a:r>
              <a:rPr lang="en-ID" sz="1800" dirty="0">
                <a:latin typeface="Raleway" pitchFamily="2" charset="0"/>
              </a:rPr>
              <a:t> dan </a:t>
            </a:r>
            <a:r>
              <a:rPr lang="en-ID" sz="1800" dirty="0" err="1">
                <a:latin typeface="Raleway" pitchFamily="2" charset="0"/>
              </a:rPr>
              <a:t>prosesi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adat</a:t>
            </a:r>
            <a:r>
              <a:rPr lang="en-ID" sz="1800" dirty="0">
                <a:latin typeface="Raleway" pitchFamily="2" charset="0"/>
              </a:rPr>
              <a:t>. </a:t>
            </a:r>
            <a:r>
              <a:rPr lang="en-ID" sz="1800" dirty="0" err="1">
                <a:latin typeface="Raleway" pitchFamily="2" charset="0"/>
              </a:rPr>
              <a:t>Terpenting</a:t>
            </a:r>
            <a:r>
              <a:rPr lang="en-ID" sz="1800" dirty="0">
                <a:latin typeface="Raleway" pitchFamily="2" charset="0"/>
              </a:rPr>
              <a:t>,  </a:t>
            </a:r>
            <a:r>
              <a:rPr lang="en-ID" sz="1800" dirty="0" err="1">
                <a:latin typeface="Raleway" pitchFamily="2" charset="0"/>
              </a:rPr>
              <a:t>pengakuan</a:t>
            </a:r>
            <a:r>
              <a:rPr lang="en-ID" sz="1800" dirty="0">
                <a:latin typeface="Raleway" pitchFamily="2" charset="0"/>
              </a:rPr>
              <a:t>, </a:t>
            </a:r>
            <a:r>
              <a:rPr lang="en-ID" sz="1800" dirty="0" err="1">
                <a:latin typeface="Raleway" pitchFamily="2" charset="0"/>
              </a:rPr>
              <a:t>pengabdian</a:t>
            </a:r>
            <a:r>
              <a:rPr lang="en-ID" sz="1800" dirty="0">
                <a:latin typeface="Raleway" pitchFamily="2" charset="0"/>
              </a:rPr>
              <a:t> dan </a:t>
            </a:r>
            <a:r>
              <a:rPr lang="en-ID" sz="1800" dirty="0" err="1">
                <a:latin typeface="Raleway" pitchFamily="2" charset="0"/>
              </a:rPr>
              <a:t>kesetiaan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dari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masyarakat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adat</a:t>
            </a:r>
            <a:r>
              <a:rPr lang="en-ID" sz="1800" dirty="0">
                <a:latin typeface="Raleway" pitchFamily="2" charset="0"/>
              </a:rPr>
              <a:t> pun </a:t>
            </a:r>
            <a:r>
              <a:rPr lang="en-ID" sz="1800" dirty="0" err="1">
                <a:latin typeface="Raleway" pitchFamily="2" charset="0"/>
              </a:rPr>
              <a:t>tetap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terpelihara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dengan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baik</a:t>
            </a:r>
            <a:r>
              <a:rPr lang="en-ID" sz="1800" dirty="0">
                <a:latin typeface="Raleway" pitchFamily="2" charset="0"/>
              </a:rPr>
              <a:t>. </a:t>
            </a:r>
            <a:r>
              <a:rPr lang="en-ID" sz="1800" dirty="0" err="1">
                <a:latin typeface="Raleway" pitchFamily="2" charset="0"/>
              </a:rPr>
              <a:t>Itu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dibuktikan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dengan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adanya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iyukh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sumbai</a:t>
            </a:r>
            <a:r>
              <a:rPr lang="en-ID" sz="1800" dirty="0">
                <a:latin typeface="Raleway" pitchFamily="2" charset="0"/>
              </a:rPr>
              <a:t>, </a:t>
            </a:r>
            <a:r>
              <a:rPr lang="en-ID" sz="1800" dirty="0" err="1">
                <a:latin typeface="Raleway" pitchFamily="2" charset="0"/>
              </a:rPr>
              <a:t>tidak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ada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seorang</a:t>
            </a:r>
            <a:r>
              <a:rPr lang="en-ID" sz="1800" dirty="0">
                <a:latin typeface="Raleway" pitchFamily="2" charset="0"/>
              </a:rPr>
              <a:t> pun </a:t>
            </a:r>
            <a:r>
              <a:rPr lang="en-ID" sz="1800" dirty="0" err="1">
                <a:latin typeface="Raleway" pitchFamily="2" charset="0"/>
              </a:rPr>
              <a:t>anggota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masyarakat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adat</a:t>
            </a:r>
            <a:r>
              <a:rPr lang="en-ID" sz="1800" dirty="0">
                <a:latin typeface="Raleway" pitchFamily="2" charset="0"/>
              </a:rPr>
              <a:t> yang </a:t>
            </a:r>
            <a:r>
              <a:rPr lang="en-ID" sz="1800" dirty="0" err="1">
                <a:latin typeface="Raleway" pitchFamily="2" charset="0"/>
              </a:rPr>
              <a:t>tidak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jelas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identitasnya</a:t>
            </a:r>
            <a:r>
              <a:rPr lang="en-ID" sz="1800" dirty="0">
                <a:latin typeface="Raleway" pitchFamily="2" charset="0"/>
              </a:rPr>
              <a:t>.  Kata </a:t>
            </a:r>
            <a:r>
              <a:rPr lang="en-ID" sz="1800" dirty="0" err="1">
                <a:latin typeface="Raleway" pitchFamily="2" charset="0"/>
              </a:rPr>
              <a:t>Saibatin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dimaknai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sebagai</a:t>
            </a:r>
            <a:r>
              <a:rPr lang="en-ID" sz="1800" dirty="0">
                <a:latin typeface="Raleway" pitchFamily="2" charset="0"/>
              </a:rPr>
              <a:t> Satu Orang </a:t>
            </a:r>
            <a:r>
              <a:rPr lang="en-ID" sz="1800" dirty="0" err="1">
                <a:latin typeface="Raleway" pitchFamily="2" charset="0"/>
              </a:rPr>
              <a:t>Pemilik</a:t>
            </a:r>
            <a:r>
              <a:rPr lang="en-ID" sz="1800" dirty="0">
                <a:latin typeface="Raleway" pitchFamily="2" charset="0"/>
              </a:rPr>
              <a:t>. </a:t>
            </a:r>
            <a:r>
              <a:rPr lang="en-ID" sz="1800" dirty="0" err="1">
                <a:latin typeface="Raleway" pitchFamily="2" charset="0"/>
              </a:rPr>
              <a:t>Saibatin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Kedau</a:t>
            </a:r>
            <a:r>
              <a:rPr lang="en-ID" sz="1800" dirty="0">
                <a:latin typeface="Raleway" pitchFamily="2" charset="0"/>
              </a:rPr>
              <a:t> Adat/</a:t>
            </a:r>
            <a:r>
              <a:rPr lang="en-ID" sz="1800" dirty="0" err="1">
                <a:latin typeface="Raleway" pitchFamily="2" charset="0"/>
              </a:rPr>
              <a:t>pemilik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adat</a:t>
            </a:r>
            <a:r>
              <a:rPr lang="en-ID" sz="1800" dirty="0">
                <a:latin typeface="Raleway" pitchFamily="2" charset="0"/>
              </a:rPr>
              <a:t>, </a:t>
            </a:r>
            <a:r>
              <a:rPr lang="en-ID" sz="1800" dirty="0" err="1">
                <a:latin typeface="Raleway" pitchFamily="2" charset="0"/>
              </a:rPr>
              <a:t>Saibatin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Kedau</a:t>
            </a:r>
            <a:r>
              <a:rPr lang="en-ID" sz="1800" dirty="0">
                <a:latin typeface="Raleway" pitchFamily="2" charset="0"/>
              </a:rPr>
              <a:t> Harkat/</a:t>
            </a:r>
            <a:r>
              <a:rPr lang="en-ID" sz="1800" dirty="0" err="1">
                <a:latin typeface="Raleway" pitchFamily="2" charset="0"/>
              </a:rPr>
              <a:t>pemilik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harkat</a:t>
            </a:r>
            <a:r>
              <a:rPr lang="en-ID" sz="1800" dirty="0">
                <a:latin typeface="Raleway" pitchFamily="2" charset="0"/>
              </a:rPr>
              <a:t>.</a:t>
            </a:r>
            <a:endParaRPr sz="1800" dirty="0">
              <a:latin typeface="Raleway" pitchFamily="2" charset="0"/>
            </a:endParaRPr>
          </a:p>
        </p:txBody>
      </p: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315367" y="209698"/>
            <a:ext cx="7564870" cy="958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L</a:t>
            </a:r>
            <a:r>
              <a:rPr lang="en" dirty="0"/>
              <a:t>ampung Barat (Paksi Pak Sekala Brak ) </a:t>
            </a:r>
            <a:endParaRPr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874652" y="1185057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F2CCBC-D5F2-4F74-9677-DF5C2912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69" y="1334682"/>
            <a:ext cx="3514938" cy="31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9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4532021" y="1110170"/>
            <a:ext cx="4243541" cy="2584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latin typeface="Raleway" pitchFamily="2" charset="0"/>
              </a:rPr>
              <a:t>Bediom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adalah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suatu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adat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pindah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rumah</a:t>
            </a:r>
            <a:r>
              <a:rPr lang="en-ID" dirty="0">
                <a:latin typeface="Raleway" pitchFamily="2" charset="0"/>
              </a:rPr>
              <a:t> (</a:t>
            </a:r>
            <a:r>
              <a:rPr lang="en-ID" dirty="0" err="1">
                <a:latin typeface="Raleway" pitchFamily="2" charset="0"/>
              </a:rPr>
              <a:t>lamban</a:t>
            </a:r>
            <a:r>
              <a:rPr lang="en-ID" dirty="0">
                <a:latin typeface="Raleway" pitchFamily="2" charset="0"/>
              </a:rPr>
              <a:t>) yang </a:t>
            </a:r>
            <a:r>
              <a:rPr lang="en-ID" dirty="0" err="1">
                <a:latin typeface="Raleway" pitchFamily="2" charset="0"/>
              </a:rPr>
              <a:t>umum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dilaksanakan</a:t>
            </a:r>
            <a:r>
              <a:rPr lang="en-ID" dirty="0">
                <a:latin typeface="Raleway" pitchFamily="2" charset="0"/>
              </a:rPr>
              <a:t> oleh </a:t>
            </a:r>
            <a:r>
              <a:rPr lang="en-ID" dirty="0" err="1">
                <a:latin typeface="Raleway" pitchFamily="2" charset="0"/>
              </a:rPr>
              <a:t>warga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masyarakat</a:t>
            </a:r>
            <a:r>
              <a:rPr lang="en-ID" dirty="0">
                <a:latin typeface="Raleway" pitchFamily="2" charset="0"/>
              </a:rPr>
              <a:t> Lampung Barat </a:t>
            </a:r>
            <a:r>
              <a:rPr lang="en-ID" dirty="0" err="1">
                <a:latin typeface="Raleway" pitchFamily="2" charset="0"/>
              </a:rPr>
              <a:t>bagian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pesisir</a:t>
            </a:r>
            <a:r>
              <a:rPr lang="en-ID" dirty="0">
                <a:latin typeface="Raleway" pitchFamily="2" charset="0"/>
              </a:rPr>
              <a:t>. Adat </a:t>
            </a:r>
            <a:r>
              <a:rPr lang="en-ID" dirty="0" err="1">
                <a:latin typeface="Raleway" pitchFamily="2" charset="0"/>
              </a:rPr>
              <a:t>bediom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biasanya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dilaksanakan</a:t>
            </a:r>
            <a:r>
              <a:rPr lang="en-ID" dirty="0">
                <a:latin typeface="Raleway" pitchFamily="2" charset="0"/>
              </a:rPr>
              <a:t> pada </a:t>
            </a:r>
            <a:r>
              <a:rPr lang="en-ID" dirty="0" err="1">
                <a:latin typeface="Raleway" pitchFamily="2" charset="0"/>
              </a:rPr>
              <a:t>bulan-bulan</a:t>
            </a:r>
            <a:r>
              <a:rPr lang="en-ID" dirty="0">
                <a:latin typeface="Raleway" pitchFamily="2" charset="0"/>
              </a:rPr>
              <a:t> yang </a:t>
            </a:r>
            <a:r>
              <a:rPr lang="en-ID" dirty="0" err="1">
                <a:latin typeface="Raleway" pitchFamily="2" charset="0"/>
              </a:rPr>
              <a:t>dianggap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baik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dalam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kalender</a:t>
            </a:r>
            <a:r>
              <a:rPr lang="en-ID" dirty="0">
                <a:latin typeface="Raleway" pitchFamily="2" charset="0"/>
              </a:rPr>
              <a:t> Islam, </a:t>
            </a:r>
            <a:r>
              <a:rPr lang="en-ID" dirty="0" err="1">
                <a:latin typeface="Raleway" pitchFamily="2" charset="0"/>
              </a:rPr>
              <a:t>seperti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Muharam</a:t>
            </a:r>
            <a:r>
              <a:rPr lang="en-ID" dirty="0">
                <a:latin typeface="Raleway" pitchFamily="2" charset="0"/>
              </a:rPr>
              <a:t>, </a:t>
            </a:r>
            <a:r>
              <a:rPr lang="en-ID" dirty="0" err="1">
                <a:latin typeface="Raleway" pitchFamily="2" charset="0"/>
              </a:rPr>
              <a:t>Maulud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atau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Bulan</a:t>
            </a:r>
            <a:r>
              <a:rPr lang="en-ID" dirty="0">
                <a:latin typeface="Raleway" pitchFamily="2" charset="0"/>
              </a:rPr>
              <a:t> Haji </a:t>
            </a:r>
            <a:r>
              <a:rPr lang="en-ID" dirty="0" err="1">
                <a:latin typeface="Raleway" pitchFamily="2" charset="0"/>
              </a:rPr>
              <a:t>dengan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waktu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pelaksanaan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sebelum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subuh</a:t>
            </a:r>
            <a:r>
              <a:rPr lang="en-ID" dirty="0">
                <a:latin typeface="Raleway" pitchFamily="2" charset="0"/>
              </a:rPr>
              <a:t> dan </a:t>
            </a:r>
            <a:r>
              <a:rPr lang="en-ID" dirty="0" err="1">
                <a:latin typeface="Raleway" pitchFamily="2" charset="0"/>
              </a:rPr>
              <a:t>isha</a:t>
            </a:r>
            <a:r>
              <a:rPr lang="en-ID" dirty="0">
                <a:latin typeface="Raleway" pitchFamily="2" charset="0"/>
              </a:rPr>
              <a:t> (</a:t>
            </a:r>
            <a:r>
              <a:rPr lang="en-ID" dirty="0" err="1">
                <a:latin typeface="Raleway" pitchFamily="2" charset="0"/>
              </a:rPr>
              <a:t>antara</a:t>
            </a:r>
            <a:r>
              <a:rPr lang="en-ID" dirty="0">
                <a:latin typeface="Raleway" pitchFamily="2" charset="0"/>
              </a:rPr>
              <a:t> </a:t>
            </a:r>
            <a:r>
              <a:rPr lang="en-ID" dirty="0" err="1">
                <a:latin typeface="Raleway" pitchFamily="2" charset="0"/>
              </a:rPr>
              <a:t>pukul</a:t>
            </a:r>
            <a:r>
              <a:rPr lang="en-ID" dirty="0">
                <a:latin typeface="Raleway" pitchFamily="2" charset="0"/>
              </a:rPr>
              <a:t> 04.30-05.00 </a:t>
            </a:r>
            <a:r>
              <a:rPr lang="en-ID" dirty="0" err="1">
                <a:latin typeface="Raleway" pitchFamily="2" charset="0"/>
              </a:rPr>
              <a:t>pagi</a:t>
            </a:r>
            <a:r>
              <a:rPr lang="en-ID" dirty="0">
                <a:latin typeface="Raleway" pitchFamily="2" charset="0"/>
              </a:rPr>
              <a:t>).</a:t>
            </a:r>
            <a:endParaRPr dirty="0">
              <a:latin typeface="Raleway" pitchFamily="2" charset="0"/>
            </a:endParaRPr>
          </a:p>
        </p:txBody>
      </p: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3309781" y="284236"/>
            <a:ext cx="5978665" cy="958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L</a:t>
            </a:r>
            <a:r>
              <a:rPr lang="en" dirty="0"/>
              <a:t>ampung Barat (Bediom) </a:t>
            </a:r>
            <a:endParaRPr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874652" y="1185057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02F7A7-CBF9-483D-8C17-FBC3DD005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9" y="1074607"/>
            <a:ext cx="4275351" cy="2994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1906733" y="1091158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280657" y="130385"/>
            <a:ext cx="6730144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Lampung Timur </a:t>
            </a:r>
            <a:br>
              <a:rPr lang="en-US" sz="3600" dirty="0"/>
            </a:br>
            <a:r>
              <a:rPr lang="en-US" sz="3600" dirty="0"/>
              <a:t>( Adat </a:t>
            </a:r>
            <a:r>
              <a:rPr lang="en-US" sz="3600" dirty="0" err="1"/>
              <a:t>Melinting</a:t>
            </a:r>
            <a:r>
              <a:rPr lang="en-US" sz="3600" dirty="0"/>
              <a:t> )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398354" y="1761753"/>
            <a:ext cx="3901126" cy="2559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d-ID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erkawinan masyarakat Lampung yang beradat Melinting memiliki tradisi perkawinan yang terdapat tiga jenis sistem atau bentuk perkawinan, yaitu mesukum (bumbang aji), ngakuk majau (sebumbangan) dan ngibal serbou (mupakat tuha).  </a:t>
            </a:r>
            <a:endParaRPr lang="en-ID" sz="1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600"/>
              </a:spcAft>
              <a:buNone/>
            </a:pPr>
            <a:endParaRPr lang="en-ID" sz="1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60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A0157-09C4-48EE-80F0-6E621506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521" y="1761753"/>
            <a:ext cx="3255870" cy="24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4572000" y="1400357"/>
            <a:ext cx="4243541" cy="27446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latin typeface="Raleway" pitchFamily="2" charset="0"/>
              </a:rPr>
              <a:t>Repong</a:t>
            </a:r>
            <a:r>
              <a:rPr lang="en-ID" sz="1800" dirty="0">
                <a:latin typeface="Raleway" pitchFamily="2" charset="0"/>
              </a:rPr>
              <a:t> damar </a:t>
            </a:r>
            <a:r>
              <a:rPr lang="en-ID" sz="1800" dirty="0" err="1">
                <a:latin typeface="Raleway" pitchFamily="2" charset="0"/>
              </a:rPr>
              <a:t>merupakan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kearifan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lokal</a:t>
            </a:r>
            <a:r>
              <a:rPr lang="en-ID" sz="1800" dirty="0">
                <a:latin typeface="Raleway" pitchFamily="2" charset="0"/>
              </a:rPr>
              <a:t> yang </a:t>
            </a:r>
            <a:r>
              <a:rPr lang="en-ID" sz="1800" dirty="0" err="1">
                <a:latin typeface="Raleway" pitchFamily="2" charset="0"/>
              </a:rPr>
              <a:t>dimiliki</a:t>
            </a:r>
            <a:r>
              <a:rPr lang="en-ID" sz="1800" dirty="0">
                <a:latin typeface="Raleway" pitchFamily="2" charset="0"/>
              </a:rPr>
              <a:t> oleh </a:t>
            </a:r>
            <a:r>
              <a:rPr lang="en-ID" sz="1800" dirty="0" err="1">
                <a:latin typeface="Raleway" pitchFamily="2" charset="0"/>
              </a:rPr>
              <a:t>masyarakat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Krui</a:t>
            </a:r>
            <a:r>
              <a:rPr lang="en-ID" sz="1800" dirty="0">
                <a:latin typeface="Raleway" pitchFamily="2" charset="0"/>
              </a:rPr>
              <a:t> Lampung </a:t>
            </a:r>
            <a:r>
              <a:rPr lang="en-ID" sz="1800" dirty="0" err="1">
                <a:latin typeface="Raleway" pitchFamily="2" charset="0"/>
              </a:rPr>
              <a:t>Pesisir</a:t>
            </a:r>
            <a:r>
              <a:rPr lang="en-ID" sz="1800" dirty="0">
                <a:latin typeface="Raleway" pitchFamily="2" charset="0"/>
              </a:rPr>
              <a:t> Barat </a:t>
            </a:r>
            <a:r>
              <a:rPr lang="en-ID" sz="1800" dirty="0" err="1">
                <a:latin typeface="Raleway" pitchFamily="2" charset="0"/>
              </a:rPr>
              <a:t>secara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turun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temurun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dari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sejak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jaman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pemerintahan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Kolonial</a:t>
            </a:r>
            <a:r>
              <a:rPr lang="en-ID" sz="1800" dirty="0">
                <a:latin typeface="Raleway" pitchFamily="2" charset="0"/>
              </a:rPr>
              <a:t> Belanda. </a:t>
            </a:r>
            <a:r>
              <a:rPr lang="en-ID" sz="1800" dirty="0" err="1">
                <a:latin typeface="Raleway" pitchFamily="2" charset="0"/>
              </a:rPr>
              <a:t>Repong</a:t>
            </a:r>
            <a:r>
              <a:rPr lang="en-ID" sz="1800" dirty="0">
                <a:latin typeface="Raleway" pitchFamily="2" charset="0"/>
              </a:rPr>
              <a:t> damar </a:t>
            </a:r>
            <a:r>
              <a:rPr lang="en-ID" sz="1800" dirty="0" err="1">
                <a:latin typeface="Raleway" pitchFamily="2" charset="0"/>
              </a:rPr>
              <a:t>adalah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suatu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sistem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pengelolaan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tanaman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perkebunan</a:t>
            </a:r>
            <a:r>
              <a:rPr lang="en-ID" sz="1800" dirty="0">
                <a:latin typeface="Raleway" pitchFamily="2" charset="0"/>
              </a:rPr>
              <a:t> yang </a:t>
            </a:r>
            <a:r>
              <a:rPr lang="en-ID" sz="1800" dirty="0" err="1">
                <a:latin typeface="Raleway" pitchFamily="2" charset="0"/>
              </a:rPr>
              <a:t>ekosistemnya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merupakan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hamparan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tanaman</a:t>
            </a:r>
            <a:r>
              <a:rPr lang="en-ID" sz="1800" dirty="0">
                <a:latin typeface="Raleway" pitchFamily="2" charset="0"/>
              </a:rPr>
              <a:t> yang </a:t>
            </a:r>
            <a:r>
              <a:rPr lang="en-ID" sz="1800" dirty="0" err="1">
                <a:latin typeface="Raleway" pitchFamily="2" charset="0"/>
              </a:rPr>
              <a:t>membentuk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suatu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hutan</a:t>
            </a:r>
            <a:r>
              <a:rPr lang="en-ID" sz="1800" dirty="0">
                <a:latin typeface="Raleway" pitchFamily="2" charset="0"/>
              </a:rPr>
              <a:t> yang </a:t>
            </a:r>
            <a:r>
              <a:rPr lang="en-ID" sz="1800" dirty="0" err="1">
                <a:latin typeface="Raleway" pitchFamily="2" charset="0"/>
              </a:rPr>
              <a:t>dibudidayakan</a:t>
            </a:r>
            <a:r>
              <a:rPr lang="en-ID" sz="1800" dirty="0">
                <a:latin typeface="Raleway" pitchFamily="2" charset="0"/>
              </a:rPr>
              <a:t> </a:t>
            </a:r>
            <a:r>
              <a:rPr lang="en-ID" sz="1800" dirty="0" err="1">
                <a:latin typeface="Raleway" pitchFamily="2" charset="0"/>
              </a:rPr>
              <a:t>dikelola</a:t>
            </a:r>
            <a:r>
              <a:rPr lang="en-ID" sz="1800" dirty="0">
                <a:latin typeface="Raleway" pitchFamily="2" charset="0"/>
              </a:rPr>
              <a:t> oleh </a:t>
            </a:r>
            <a:r>
              <a:rPr lang="en-ID" sz="1800" dirty="0" err="1">
                <a:latin typeface="Raleway" pitchFamily="2" charset="0"/>
              </a:rPr>
              <a:t>masyarakat</a:t>
            </a:r>
            <a:endParaRPr sz="1800" dirty="0">
              <a:latin typeface="Raleway" pitchFamily="2" charset="0"/>
            </a:endParaRPr>
          </a:p>
        </p:txBody>
      </p: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3309781" y="284236"/>
            <a:ext cx="5978665" cy="958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Pesisir</a:t>
            </a:r>
            <a:r>
              <a:rPr lang="en-ID" dirty="0"/>
              <a:t> </a:t>
            </a:r>
            <a:r>
              <a:rPr lang="en" dirty="0"/>
              <a:t>Barat (Krui)</a:t>
            </a:r>
            <a:endParaRPr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874652" y="1185057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04A68FE-65FC-4670-BE2C-08FE0069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80" y="942513"/>
            <a:ext cx="3857625" cy="3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4" name="Google Shape;8864;p74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-5399976">
            <a:off x="3556400" y="-567968"/>
            <a:ext cx="1776575" cy="39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865" name="Google Shape;8865;p74"/>
          <p:cNvSpPr txBox="1"/>
          <p:nvPr/>
        </p:nvSpPr>
        <p:spPr>
          <a:xfrm>
            <a:off x="2748750" y="4416259"/>
            <a:ext cx="36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attribution.</a:t>
            </a:r>
            <a:endParaRPr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66" name="Google Shape;8866;p74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8867" name="Google Shape;8867;p74"/>
          <p:cNvSpPr txBox="1">
            <a:spLocks noGrp="1"/>
          </p:cNvSpPr>
          <p:nvPr>
            <p:ph type="subTitle" idx="1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addyouremail@freepik.com </a:t>
            </a:r>
            <a:br>
              <a:rPr lang="en"/>
            </a:br>
            <a:r>
              <a:rPr lang="en"/>
              <a:t>+91  620 421 838 yourcompany.com</a:t>
            </a:r>
            <a:endParaRPr/>
          </a:p>
        </p:txBody>
      </p:sp>
      <p:sp>
        <p:nvSpPr>
          <p:cNvPr id="8868" name="Google Shape;8868;p74"/>
          <p:cNvSpPr/>
          <p:nvPr/>
        </p:nvSpPr>
        <p:spPr>
          <a:xfrm>
            <a:off x="5003239" y="2326921"/>
            <a:ext cx="389546" cy="389593"/>
          </a:xfrm>
          <a:custGeom>
            <a:avLst/>
            <a:gdLst/>
            <a:ahLst/>
            <a:cxnLst/>
            <a:rect l="l" t="t" r="r" b="b"/>
            <a:pathLst>
              <a:path w="19065" h="19065" extrusionOk="0">
                <a:moveTo>
                  <a:pt x="4506" y="2271"/>
                </a:moveTo>
                <a:cubicBezTo>
                  <a:pt x="5429" y="2271"/>
                  <a:pt x="6181" y="3023"/>
                  <a:pt x="6181" y="3947"/>
                </a:cubicBezTo>
                <a:cubicBezTo>
                  <a:pt x="6181" y="4872"/>
                  <a:pt x="5429" y="5622"/>
                  <a:pt x="4506" y="5622"/>
                </a:cubicBezTo>
                <a:cubicBezTo>
                  <a:pt x="3583" y="5622"/>
                  <a:pt x="2831" y="4872"/>
                  <a:pt x="2831" y="3947"/>
                </a:cubicBezTo>
                <a:cubicBezTo>
                  <a:pt x="2831" y="3023"/>
                  <a:pt x="3583" y="2271"/>
                  <a:pt x="4506" y="2271"/>
                </a:cubicBezTo>
                <a:close/>
                <a:moveTo>
                  <a:pt x="5622" y="6740"/>
                </a:moveTo>
                <a:cubicBezTo>
                  <a:pt x="5932" y="6740"/>
                  <a:pt x="6181" y="6989"/>
                  <a:pt x="6181" y="7299"/>
                </a:cubicBezTo>
                <a:lnTo>
                  <a:pt x="6181" y="16234"/>
                </a:lnTo>
                <a:cubicBezTo>
                  <a:pt x="6181" y="16544"/>
                  <a:pt x="5932" y="16793"/>
                  <a:pt x="5622" y="16793"/>
                </a:cubicBezTo>
                <a:lnTo>
                  <a:pt x="3388" y="16793"/>
                </a:lnTo>
                <a:cubicBezTo>
                  <a:pt x="3080" y="16793"/>
                  <a:pt x="2831" y="16544"/>
                  <a:pt x="2831" y="16234"/>
                </a:cubicBezTo>
                <a:lnTo>
                  <a:pt x="2831" y="7299"/>
                </a:lnTo>
                <a:cubicBezTo>
                  <a:pt x="2831" y="6989"/>
                  <a:pt x="3080" y="6740"/>
                  <a:pt x="3388" y="6740"/>
                </a:cubicBezTo>
                <a:close/>
                <a:moveTo>
                  <a:pt x="12596" y="6721"/>
                </a:moveTo>
                <a:cubicBezTo>
                  <a:pt x="12811" y="6721"/>
                  <a:pt x="13027" y="6739"/>
                  <a:pt x="13241" y="6774"/>
                </a:cubicBezTo>
                <a:cubicBezTo>
                  <a:pt x="15058" y="7069"/>
                  <a:pt x="16235" y="8557"/>
                  <a:pt x="16235" y="10223"/>
                </a:cubicBezTo>
                <a:lnTo>
                  <a:pt x="16235" y="16234"/>
                </a:lnTo>
                <a:cubicBezTo>
                  <a:pt x="16235" y="16544"/>
                  <a:pt x="15985" y="16793"/>
                  <a:pt x="15676" y="16793"/>
                </a:cubicBezTo>
                <a:lnTo>
                  <a:pt x="13441" y="16793"/>
                </a:lnTo>
                <a:cubicBezTo>
                  <a:pt x="13133" y="16793"/>
                  <a:pt x="12884" y="16544"/>
                  <a:pt x="12884" y="16234"/>
                </a:cubicBezTo>
                <a:lnTo>
                  <a:pt x="12884" y="11209"/>
                </a:lnTo>
                <a:cubicBezTo>
                  <a:pt x="12884" y="10593"/>
                  <a:pt x="12382" y="10091"/>
                  <a:pt x="11766" y="10091"/>
                </a:cubicBezTo>
                <a:cubicBezTo>
                  <a:pt x="11150" y="10091"/>
                  <a:pt x="10650" y="10593"/>
                  <a:pt x="10650" y="11209"/>
                </a:cubicBezTo>
                <a:lnTo>
                  <a:pt x="10650" y="16234"/>
                </a:lnTo>
                <a:cubicBezTo>
                  <a:pt x="10650" y="16544"/>
                  <a:pt x="10399" y="16793"/>
                  <a:pt x="10091" y="16793"/>
                </a:cubicBezTo>
                <a:lnTo>
                  <a:pt x="7857" y="16793"/>
                </a:lnTo>
                <a:cubicBezTo>
                  <a:pt x="7547" y="16793"/>
                  <a:pt x="7298" y="16544"/>
                  <a:pt x="7298" y="16234"/>
                </a:cubicBezTo>
                <a:lnTo>
                  <a:pt x="7298" y="7299"/>
                </a:lnTo>
                <a:cubicBezTo>
                  <a:pt x="7298" y="6989"/>
                  <a:pt x="7547" y="6740"/>
                  <a:pt x="7857" y="6740"/>
                </a:cubicBezTo>
                <a:lnTo>
                  <a:pt x="10091" y="6740"/>
                </a:lnTo>
                <a:cubicBezTo>
                  <a:pt x="10377" y="6740"/>
                  <a:pt x="10613" y="6956"/>
                  <a:pt x="10644" y="7234"/>
                </a:cubicBezTo>
                <a:cubicBezTo>
                  <a:pt x="11219" y="6901"/>
                  <a:pt x="11901" y="6721"/>
                  <a:pt x="12596" y="6721"/>
                </a:cubicBezTo>
                <a:close/>
                <a:moveTo>
                  <a:pt x="2831" y="0"/>
                </a:moveTo>
                <a:cubicBezTo>
                  <a:pt x="1290" y="0"/>
                  <a:pt x="0" y="1290"/>
                  <a:pt x="0" y="2831"/>
                </a:cubicBezTo>
                <a:lnTo>
                  <a:pt x="0" y="16234"/>
                </a:lnTo>
                <a:cubicBezTo>
                  <a:pt x="0" y="17775"/>
                  <a:pt x="1290" y="19065"/>
                  <a:pt x="2831" y="19065"/>
                </a:cubicBezTo>
                <a:lnTo>
                  <a:pt x="16235" y="19065"/>
                </a:lnTo>
                <a:cubicBezTo>
                  <a:pt x="17774" y="19065"/>
                  <a:pt x="19065" y="17775"/>
                  <a:pt x="19065" y="16234"/>
                </a:cubicBezTo>
                <a:lnTo>
                  <a:pt x="19065" y="2831"/>
                </a:lnTo>
                <a:cubicBezTo>
                  <a:pt x="19065" y="1290"/>
                  <a:pt x="17774" y="0"/>
                  <a:pt x="16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9" name="Google Shape;8869;p74"/>
          <p:cNvGrpSpPr/>
          <p:nvPr/>
        </p:nvGrpSpPr>
        <p:grpSpPr>
          <a:xfrm>
            <a:off x="3783518" y="2326921"/>
            <a:ext cx="389566" cy="389593"/>
            <a:chOff x="3859373" y="3043102"/>
            <a:chExt cx="389566" cy="389593"/>
          </a:xfrm>
        </p:grpSpPr>
        <p:sp>
          <p:nvSpPr>
            <p:cNvPr id="8870" name="Google Shape;8870;p74"/>
            <p:cNvSpPr/>
            <p:nvPr/>
          </p:nvSpPr>
          <p:spPr>
            <a:xfrm>
              <a:off x="4043511" y="3111313"/>
              <a:ext cx="133363" cy="321381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74"/>
            <p:cNvSpPr/>
            <p:nvPr/>
          </p:nvSpPr>
          <p:spPr>
            <a:xfrm>
              <a:off x="3859373" y="3043102"/>
              <a:ext cx="389566" cy="389593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2" name="Google Shape;8872;p74"/>
          <p:cNvGrpSpPr/>
          <p:nvPr/>
        </p:nvGrpSpPr>
        <p:grpSpPr>
          <a:xfrm>
            <a:off x="4393399" y="2326921"/>
            <a:ext cx="389525" cy="389593"/>
            <a:chOff x="4393055" y="3043102"/>
            <a:chExt cx="389525" cy="389593"/>
          </a:xfrm>
        </p:grpSpPr>
        <p:sp>
          <p:nvSpPr>
            <p:cNvPr id="8873" name="Google Shape;8873;p74"/>
            <p:cNvSpPr/>
            <p:nvPr/>
          </p:nvSpPr>
          <p:spPr>
            <a:xfrm>
              <a:off x="4462281" y="3112355"/>
              <a:ext cx="251075" cy="251085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74"/>
            <p:cNvSpPr/>
            <p:nvPr/>
          </p:nvSpPr>
          <p:spPr>
            <a:xfrm>
              <a:off x="4530730" y="3180832"/>
              <a:ext cx="114177" cy="11412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74"/>
            <p:cNvSpPr/>
            <p:nvPr/>
          </p:nvSpPr>
          <p:spPr>
            <a:xfrm>
              <a:off x="4393055" y="3043102"/>
              <a:ext cx="389525" cy="389593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1495934" y="588895"/>
            <a:ext cx="517811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engertian Kearifan Lokal </a:t>
            </a:r>
            <a:endParaRPr dirty="0"/>
          </a:p>
        </p:txBody>
      </p:sp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1397420" y="1449820"/>
            <a:ext cx="6209623" cy="2805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Kearifan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lokal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pandangan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hidup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ilmu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pengetahuan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serta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berbagai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strategi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kehidupan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berwujud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aktivitas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dilakukan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oleh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lokal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menjawab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berbagai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masalah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pemenuhan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kebutuhan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mereka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Secara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etimologi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kearifan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lokal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(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local wisdom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terdiri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dua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kata,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yakni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kearifan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(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wisdom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) dan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lokal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(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local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).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Sebutan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lain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kearifan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spc="-15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lokal</a:t>
            </a:r>
            <a:r>
              <a:rPr lang="en-US" sz="1800" spc="-15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diantaranya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kebijakan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setempat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(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local wisdom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),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pengetahuan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setempat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(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local knowledge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) dan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kecerdasan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setempat</a:t>
            </a:r>
            <a:r>
              <a:rPr lang="en-US" sz="1800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 (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local </a:t>
            </a:r>
            <a:r>
              <a:rPr lang="en-US" sz="1800" i="1" dirty="0" err="1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genious</a:t>
            </a:r>
            <a:r>
              <a:rPr lang="en-US" sz="1800" i="1" dirty="0">
                <a:effectLst/>
                <a:latin typeface="Raleway" pitchFamily="2" charset="0"/>
                <a:ea typeface="DengXian" panose="020B0503020204020204" pitchFamily="2" charset="-122"/>
                <a:cs typeface="Arial" panose="020B0604020202020204" pitchFamily="34" charset="0"/>
              </a:rPr>
              <a:t>)</a:t>
            </a:r>
            <a:endParaRPr b="1" dirty="0">
              <a:solidFill>
                <a:schemeClr val="accent3"/>
              </a:solidFill>
              <a:latin typeface="Raleway" pitchFamily="2" charset="0"/>
            </a:endParaRPr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2625870" y="1191420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8" name="Google Shape;7248;p4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1411927">
            <a:off x="596918" y="1645873"/>
            <a:ext cx="1948974" cy="130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9" name="Google Shape;7249;p4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-1411927">
            <a:off x="4182093" y="1691672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0" name="Google Shape;7250;p43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411927">
            <a:off x="571792" y="2999897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1" name="Google Shape;7251;p43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-1411927">
            <a:off x="4198534" y="3028375"/>
            <a:ext cx="1931598" cy="12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252" name="Google Shape;7252;p43"/>
          <p:cNvSpPr txBox="1">
            <a:spLocks noGrp="1"/>
          </p:cNvSpPr>
          <p:nvPr>
            <p:ph type="title" idx="15"/>
          </p:nvPr>
        </p:nvSpPr>
        <p:spPr>
          <a:xfrm>
            <a:off x="720000" y="539999"/>
            <a:ext cx="7710900" cy="1246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Fungsi Kearifan Lokal Terhadap Masuknya Budaya Luar </a:t>
            </a:r>
            <a:endParaRPr dirty="0"/>
          </a:p>
        </p:txBody>
      </p:sp>
      <p:sp>
        <p:nvSpPr>
          <p:cNvPr id="7253" name="Google Shape;7253;p43"/>
          <p:cNvSpPr txBox="1">
            <a:spLocks noGrp="1"/>
          </p:cNvSpPr>
          <p:nvPr>
            <p:ph type="subTitle" idx="5"/>
          </p:nvPr>
        </p:nvSpPr>
        <p:spPr>
          <a:xfrm>
            <a:off x="1779021" y="200724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Sebagai</a:t>
            </a:r>
            <a:r>
              <a:rPr lang="en-US" dirty="0"/>
              <a:t> filter dan </a:t>
            </a:r>
            <a:r>
              <a:rPr lang="en-US" dirty="0" err="1"/>
              <a:t>pengendali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7254" name="Google Shape;7254;p43"/>
          <p:cNvSpPr txBox="1">
            <a:spLocks noGrp="1"/>
          </p:cNvSpPr>
          <p:nvPr>
            <p:ph type="subTitle" idx="6"/>
          </p:nvPr>
        </p:nvSpPr>
        <p:spPr>
          <a:xfrm>
            <a:off x="5497450" y="2039876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Mengakomodasi unsur unsur budaya luar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5" name="Google Shape;7255;p43"/>
          <p:cNvSpPr txBox="1">
            <a:spLocks noGrp="1"/>
          </p:cNvSpPr>
          <p:nvPr>
            <p:ph type="subTitle" idx="7"/>
          </p:nvPr>
        </p:nvSpPr>
        <p:spPr>
          <a:xfrm>
            <a:off x="1779021" y="3379850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ID" dirty="0"/>
              <a:t>M</a:t>
            </a:r>
            <a:r>
              <a:rPr lang="en" dirty="0"/>
              <a:t>engintegrasikan unsur budaya luar kedalam budaya asli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7256" name="Google Shape;7256;p43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257" name="Google Shape;7257;p4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3" name="Google Shape;7293;p43"/>
          <p:cNvSpPr txBox="1">
            <a:spLocks noGrp="1"/>
          </p:cNvSpPr>
          <p:nvPr>
            <p:ph type="subTitle" idx="8"/>
          </p:nvPr>
        </p:nvSpPr>
        <p:spPr>
          <a:xfrm>
            <a:off x="5508279" y="342757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</a:t>
            </a:r>
            <a:r>
              <a:rPr lang="en" dirty="0"/>
              <a:t>emberi arah pada perkembangan budaya </a:t>
            </a:r>
            <a:endParaRPr dirty="0"/>
          </a:p>
        </p:txBody>
      </p:sp>
      <p:sp>
        <p:nvSpPr>
          <p:cNvPr id="7294" name="Google Shape;7294;p43"/>
          <p:cNvSpPr txBox="1">
            <a:spLocks noGrp="1"/>
          </p:cNvSpPr>
          <p:nvPr>
            <p:ph type="title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295" name="Google Shape;7295;p43"/>
          <p:cNvSpPr txBox="1">
            <a:spLocks noGrp="1"/>
          </p:cNvSpPr>
          <p:nvPr>
            <p:ph type="title" idx="9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96" name="Google Shape;7296;p43"/>
          <p:cNvSpPr txBox="1">
            <a:spLocks noGrp="1"/>
          </p:cNvSpPr>
          <p:nvPr>
            <p:ph type="title" idx="13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97" name="Google Shape;7297;p43"/>
          <p:cNvSpPr txBox="1">
            <a:spLocks noGrp="1"/>
          </p:cNvSpPr>
          <p:nvPr>
            <p:ph type="title" idx="14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08338" y="-438910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1955249" y="429740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dirty="0"/>
              <a:t>K</a:t>
            </a:r>
            <a:r>
              <a:rPr lang="en" sz="3600" dirty="0"/>
              <a:t>earifan Lokal Pesisir</a:t>
            </a:r>
            <a:endParaRPr sz="3600"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1324760" y="1418253"/>
            <a:ext cx="6494479" cy="35265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" dirty="0">
                <a:latin typeface="Raleway" pitchFamily="2" charset="0"/>
              </a:rPr>
              <a:t>Daerah pesisir lampung didiami oleh susku saibatin. 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Saibatin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”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bermakna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batin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memiliki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junjungan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Hal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ini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sesuai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tatanan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sosial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Suku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Saibatin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hanya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ada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raja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adat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setiap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generasi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kepemimpinan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Budaya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Suku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Saibatin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cenderung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bersifat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aristokratis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karena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kedudukan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adat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hanya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diwariskan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melalui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garis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keturunan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Ciri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lain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Suku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Saibatin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dilihat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perangkat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digunakan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ritual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adat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Salah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satunya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bentuk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siger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sigekh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mahkota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pengantin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. </a:t>
            </a:r>
            <a:endParaRPr lang="en-ID" sz="1800" dirty="0">
              <a:effectLst/>
              <a:latin typeface="Raleway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" name="Google Shape;7321;p46"/>
          <p:cNvSpPr txBox="1">
            <a:spLocks noGrp="1"/>
          </p:cNvSpPr>
          <p:nvPr>
            <p:ph type="ctrTitle"/>
          </p:nvPr>
        </p:nvSpPr>
        <p:spPr>
          <a:xfrm>
            <a:off x="1729884" y="1335375"/>
            <a:ext cx="4966990" cy="22171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Kearifan Lokal Masyarakat Lampung Daerah Pesisir</a:t>
            </a:r>
            <a:endParaRPr sz="4000" dirty="0"/>
          </a:p>
        </p:txBody>
      </p:sp>
      <p:grpSp>
        <p:nvGrpSpPr>
          <p:cNvPr id="7322" name="Google Shape;7322;p46"/>
          <p:cNvGrpSpPr/>
          <p:nvPr/>
        </p:nvGrpSpPr>
        <p:grpSpPr>
          <a:xfrm>
            <a:off x="5824349" y="3551475"/>
            <a:ext cx="2324125" cy="174750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1604550" y="262359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0" y="169486"/>
            <a:ext cx="656227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Tanggamus</a:t>
            </a:r>
            <a:r>
              <a:rPr lang="en-US" sz="3600" dirty="0"/>
              <a:t> (</a:t>
            </a:r>
            <a:r>
              <a:rPr lang="en-US" sz="3600" dirty="0" err="1"/>
              <a:t>Tradisi</a:t>
            </a:r>
            <a:r>
              <a:rPr lang="en-US" sz="3600" dirty="0"/>
              <a:t> </a:t>
            </a:r>
            <a:r>
              <a:rPr lang="en-US" sz="3600" dirty="0" err="1"/>
              <a:t>Nadran</a:t>
            </a:r>
            <a:r>
              <a:rPr lang="en-US" sz="3600" dirty="0"/>
              <a:t>)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610336" y="1602463"/>
            <a:ext cx="4339451" cy="3123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Tradisi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Nadran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upacara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adat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rutin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adakan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masyarakat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pesisir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hidupnya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sangat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bergantung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hasil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laut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Tradisi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Nadran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tradisi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tahunan</a:t>
            </a:r>
            <a:r>
              <a:rPr lang="en-US" sz="1800" dirty="0">
                <a:latin typeface="Raleway" pitchFamily="2" charset="0"/>
                <a:ea typeface="Times New Roman" panose="02020603050405020304" pitchFamily="18" charset="0"/>
              </a:rPr>
              <a:t> yang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pelaksanaannya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dipimpin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tetua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adat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.  </a:t>
            </a:r>
            <a:r>
              <a:rPr lang="en-US" sz="1800" dirty="0" err="1">
                <a:latin typeface="Raleway" pitchFamily="2" charset="0"/>
                <a:ea typeface="Times New Roman" panose="02020603050405020304" pitchFamily="18" charset="0"/>
              </a:rPr>
              <a:t>B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ukan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hanya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sekedar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hiburan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dalamnya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kegiatan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transaksi</a:t>
            </a:r>
            <a:r>
              <a:rPr lang="en-US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ekonomi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91A8C-B432-44E3-82DB-49DAA37C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81" y="1678570"/>
            <a:ext cx="3290180" cy="23510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4909065" y="1121770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5507926" y="169486"/>
            <a:ext cx="2806574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Pesawaran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4046899" y="1602462"/>
            <a:ext cx="4599161" cy="2842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Kearifan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lokal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terjadi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di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pulau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Pahawang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menjadi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contoh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keberhasilan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upaya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penyelamatan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hutan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mangrove di Lampung.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Pulau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Pahawang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memiliki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Peraturan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Perdes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Penyelamatan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Mangrove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berisi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tentang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larangan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sanksi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bagi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warga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maupun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pendatang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menebang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pohon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mangrove. </a:t>
            </a:r>
            <a:endParaRPr lang="en-ID" sz="1800" dirty="0">
              <a:effectLst/>
              <a:latin typeface="Raleway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02BD5-7438-4AFB-B595-4143C6A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83" y="1673476"/>
            <a:ext cx="3277756" cy="23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1539279" y="875901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1801640" y="27749"/>
            <a:ext cx="554072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Lampung Selatan </a:t>
            </a:r>
            <a:br>
              <a:rPr lang="en-US" sz="3600" dirty="0"/>
            </a:br>
            <a:r>
              <a:rPr lang="en-US" sz="3600" dirty="0"/>
              <a:t>( way Lima </a:t>
            </a:r>
            <a:r>
              <a:rPr lang="en-US" sz="3600" dirty="0" err="1"/>
              <a:t>Handak</a:t>
            </a:r>
            <a:r>
              <a:rPr lang="en-US" sz="3600" dirty="0"/>
              <a:t> ) 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597528" y="1650929"/>
            <a:ext cx="3648547" cy="2842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Marga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way lima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handak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marga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pesisir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Lampung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tinggal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di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daerah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Lampung Selatan. </a:t>
            </a:r>
            <a:r>
              <a:rPr lang="en-US" sz="1800" dirty="0" err="1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arga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lima way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handak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memiliki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beberapa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kebudayaan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patut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terus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dilestarikan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diantanya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sebagai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berikut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: </a:t>
            </a:r>
            <a:endParaRPr lang="en-ID" sz="1800" dirty="0">
              <a:effectLst/>
              <a:latin typeface="Raleway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36BF5B-810E-41DE-9353-D1F5CE1768E7}"/>
              </a:ext>
            </a:extLst>
          </p:cNvPr>
          <p:cNvSpPr/>
          <p:nvPr/>
        </p:nvSpPr>
        <p:spPr>
          <a:xfrm>
            <a:off x="4893596" y="2046082"/>
            <a:ext cx="289711" cy="28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oogle Shape;7313;p45">
            <a:extLst>
              <a:ext uri="{FF2B5EF4-FFF2-40B4-BE49-F238E27FC236}">
                <a16:creationId xmlns:a16="http://schemas.microsoft.com/office/drawing/2014/main" id="{5FDD3D71-EA05-4100-9D2F-D7D3396566F2}"/>
              </a:ext>
            </a:extLst>
          </p:cNvPr>
          <p:cNvSpPr txBox="1">
            <a:spLocks/>
          </p:cNvSpPr>
          <p:nvPr/>
        </p:nvSpPr>
        <p:spPr>
          <a:xfrm>
            <a:off x="5296278" y="1943567"/>
            <a:ext cx="1037411" cy="4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spcAft>
                <a:spcPts val="1600"/>
              </a:spcAft>
              <a:buFont typeface="Raleway"/>
              <a:buNone/>
            </a:pPr>
            <a:r>
              <a:rPr lang="en-US" sz="1800" dirty="0" err="1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Nyalau</a:t>
            </a:r>
            <a:r>
              <a:rPr lang="en-US" sz="1800" dirty="0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indent="0" algn="just">
              <a:spcAft>
                <a:spcPts val="1600"/>
              </a:spcAft>
              <a:buFont typeface="Raleway"/>
              <a:buNone/>
            </a:pP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2A67BC-E1F0-4DCB-9BEF-4984DA6583E2}"/>
              </a:ext>
            </a:extLst>
          </p:cNvPr>
          <p:cNvSpPr/>
          <p:nvPr/>
        </p:nvSpPr>
        <p:spPr>
          <a:xfrm>
            <a:off x="4887362" y="2662851"/>
            <a:ext cx="289711" cy="28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2E575-DC4B-441D-93A4-AFAC3CE3FD88}"/>
              </a:ext>
            </a:extLst>
          </p:cNvPr>
          <p:cNvSpPr/>
          <p:nvPr/>
        </p:nvSpPr>
        <p:spPr>
          <a:xfrm>
            <a:off x="4903959" y="3279620"/>
            <a:ext cx="289711" cy="28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Google Shape;7313;p45">
            <a:extLst>
              <a:ext uri="{FF2B5EF4-FFF2-40B4-BE49-F238E27FC236}">
                <a16:creationId xmlns:a16="http://schemas.microsoft.com/office/drawing/2014/main" id="{984234C9-0B11-45C3-9A6A-47D93CB83015}"/>
              </a:ext>
            </a:extLst>
          </p:cNvPr>
          <p:cNvSpPr txBox="1">
            <a:spLocks/>
          </p:cNvSpPr>
          <p:nvPr/>
        </p:nvSpPr>
        <p:spPr>
          <a:xfrm>
            <a:off x="5296277" y="2569954"/>
            <a:ext cx="1403287" cy="4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spcAft>
                <a:spcPts val="1600"/>
              </a:spcAft>
              <a:buFont typeface="Raleway"/>
              <a:buNone/>
            </a:pPr>
            <a:r>
              <a:rPr lang="en-US" sz="1800" dirty="0" err="1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Ngebuuyu</a:t>
            </a:r>
            <a:r>
              <a:rPr lang="en-US" sz="1800" dirty="0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indent="0" algn="just">
              <a:spcAft>
                <a:spcPts val="1600"/>
              </a:spcAft>
              <a:buFont typeface="Raleway"/>
              <a:buNone/>
            </a:pPr>
            <a:endParaRPr lang="en-US" dirty="0"/>
          </a:p>
        </p:txBody>
      </p:sp>
      <p:sp>
        <p:nvSpPr>
          <p:cNvPr id="11" name="Google Shape;7313;p45">
            <a:extLst>
              <a:ext uri="{FF2B5EF4-FFF2-40B4-BE49-F238E27FC236}">
                <a16:creationId xmlns:a16="http://schemas.microsoft.com/office/drawing/2014/main" id="{76021AA8-11F0-418B-B2F9-288126ADBCD5}"/>
              </a:ext>
            </a:extLst>
          </p:cNvPr>
          <p:cNvSpPr txBox="1">
            <a:spLocks/>
          </p:cNvSpPr>
          <p:nvPr/>
        </p:nvSpPr>
        <p:spPr>
          <a:xfrm>
            <a:off x="5296277" y="3177104"/>
            <a:ext cx="1805966" cy="4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spcAft>
                <a:spcPts val="1600"/>
              </a:spcAft>
              <a:buFont typeface="Raleway"/>
              <a:buNone/>
            </a:pPr>
            <a:r>
              <a:rPr lang="en-US" sz="1800" dirty="0" err="1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Penjunjongan</a:t>
            </a:r>
            <a:r>
              <a:rPr lang="en-US" sz="1800" dirty="0"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</a:p>
          <a:p>
            <a:pPr marL="0" indent="0" algn="just">
              <a:spcAft>
                <a:spcPts val="1600"/>
              </a:spcAft>
              <a:buFont typeface="Raleway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3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396486" y="-187005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3723791" y="27749"/>
            <a:ext cx="1696417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Nyalau</a:t>
            </a:r>
            <a:r>
              <a:rPr lang="en-US" sz="3600" dirty="0"/>
              <a:t> </a:t>
            </a:r>
            <a:endParaRPr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941560" y="1339913"/>
            <a:ext cx="726088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Bagi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Lampung Selatan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memiliki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sawah,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biasanya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1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bulan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setelah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masa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tanam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padi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mereka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melakukan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“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bersih-bersih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” pada sawah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mereka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yaitu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membuang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rumput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gulma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) yang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tumbuh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mengelilingi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tanaman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padi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mereka</a:t>
            </a:r>
            <a:r>
              <a:rPr lang="en-US" sz="1800" dirty="0">
                <a:effectLst/>
                <a:latin typeface="Raleway" pitchFamily="2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endParaRPr dirty="0">
              <a:latin typeface="Ralewa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D02E7-3B23-4AD4-B4EF-4FAC6E45C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910" y="2721541"/>
            <a:ext cx="3628176" cy="22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8374"/>
      </p:ext>
    </p:extLst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815</Words>
  <Application>Microsoft Office PowerPoint</Application>
  <PresentationFormat>On-screen Show (16:9)</PresentationFormat>
  <Paragraphs>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Caveat Brush</vt:lpstr>
      <vt:lpstr>Raleway</vt:lpstr>
      <vt:lpstr>Times New Roman</vt:lpstr>
      <vt:lpstr>Handa Notebook Thesis by Slidesgo</vt:lpstr>
      <vt:lpstr>KEARIFAN LOKAL MASYARAKAT LAMPUNG DI DAERAH PESISIR</vt:lpstr>
      <vt:lpstr>Pengertian Kearifan Lokal </vt:lpstr>
      <vt:lpstr>Fungsi Kearifan Lokal Terhadap Masuknya Budaya Luar </vt:lpstr>
      <vt:lpstr>Kearifan Lokal Pesisir</vt:lpstr>
      <vt:lpstr>Kearifan Lokal Masyarakat Lampung Daerah Pesisir</vt:lpstr>
      <vt:lpstr>Tanggamus (Tradisi Nadran)</vt:lpstr>
      <vt:lpstr>Pesawaran</vt:lpstr>
      <vt:lpstr>Lampung Selatan  ( way Lima Handak ) </vt:lpstr>
      <vt:lpstr>Nyalau </vt:lpstr>
      <vt:lpstr>Ngebuyu </vt:lpstr>
      <vt:lpstr>Penjunjongan  </vt:lpstr>
      <vt:lpstr>Lampung Barat (Paksi Pak Sekala Brak ) </vt:lpstr>
      <vt:lpstr>Lampung Barat (Bediom) </vt:lpstr>
      <vt:lpstr>Lampung Timur  ( Adat Melinting )</vt:lpstr>
      <vt:lpstr>Pesisir Barat (Krui)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KEARIFAN LOKAL MASYARAKAT LAMPUNG DI DAERAH PESISIR</dc:title>
  <dc:creator>a c e r</dc:creator>
  <cp:lastModifiedBy>rizkafathia aulia</cp:lastModifiedBy>
  <cp:revision>2</cp:revision>
  <dcterms:modified xsi:type="dcterms:W3CDTF">2021-09-27T23:29:39Z</dcterms:modified>
</cp:coreProperties>
</file>