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6" r:id="rId4"/>
    <p:sldId id="305" r:id="rId5"/>
    <p:sldId id="296" r:id="rId6"/>
    <p:sldId id="297" r:id="rId7"/>
    <p:sldId id="298" r:id="rId8"/>
    <p:sldId id="287" r:id="rId9"/>
    <p:sldId id="299" r:id="rId10"/>
    <p:sldId id="300" r:id="rId11"/>
    <p:sldId id="301" r:id="rId12"/>
    <p:sldId id="302" r:id="rId13"/>
    <p:sldId id="30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1F50C-DBBF-4C45-AA9B-80A8FCF64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2CCB8-CC59-469E-A4D5-DF457BC58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892F5-6218-458C-ACAC-73693871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62922-B745-4D78-9D14-3AE98AB9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57DED-696A-485E-9F94-F2583CA6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960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BA6B4-538C-4DDA-A4AB-3D516B6D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810835-A13F-4039-9A3C-E3F1C1C0D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2BF59-9A1E-4AA1-A6D7-7679D252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B21F-0E2B-4908-B511-E5692C40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B7837-CC2E-4D88-A809-7F6B81570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156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9FBE6-EDF9-4B4D-A3E6-7FDC6AE91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34877-7832-4680-ABD1-0288996A8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CA4A5-244F-4E6B-839E-456A0D43E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C7279-F1D3-45CC-8161-06B975DDD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DD7F2-52B6-4651-81D3-C9C8A124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49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F6F53-E16D-4DFE-B063-AADBE71AB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707D7-66B0-4608-84F8-4669B01C2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287A2-E572-417E-A0A2-BD88ECB2D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DEA8C-64AA-4F12-8CAB-1CDE6177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FE039-F542-46F1-AB45-E9564D85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643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74E4-FB4D-49D5-9995-5AFD78441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0277A-865E-4333-9E09-24D1CFC1E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C102B-ED76-4CC9-BEC8-C3BEB27F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74B6E-A940-4A6C-BECA-401DD09A5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73674-036E-449F-A1FE-F0509AA1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670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8063-C837-474B-8D7B-CF46A1F8E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46BB8-41CC-4599-B633-AAA26E791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C8671-6FB5-4503-B249-DED44C227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73276-4A33-4551-A6E8-F59337E8C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1091D-4248-4DD2-8D3F-11EF4EC87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32762-8F1C-40F1-8E2B-72A90B4A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552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65162-AC0D-4245-BDA7-E3F453775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3087C-A5D5-4661-A586-6EEF91BC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03333-A55A-426B-8A25-864A94097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A1FED-90C6-47D1-998F-23C2CBDAD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9614A-9EFC-4E0F-8C3D-5CD07D644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8332CF-9988-4EC4-9D4D-68A13CB7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A1BAC-F8CA-4D46-86E9-597A77724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B923A-61E8-4B33-B41C-58C59349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905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61A82-FFE6-4AF1-AB0D-B3863ABB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CB172C-4F3E-4024-B7A0-39D54A3E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773CF1-D0BF-4846-BDC5-274DD10FD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BDD1B-DC46-4A89-87F2-806BFA23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564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D89EF-50F3-4B1A-BF2A-B714A253E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72768-05CC-474C-8937-218958606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AA9EE-AB6D-4EAD-87E7-EC2334C1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115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9400F-658E-4FD1-8830-DC8CFF967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E7E78-748F-4C3C-8224-4E60AF42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67A48-F962-440F-BB5C-DBD6AC2C9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BF0CA-5466-41E0-AADC-575B1B9B4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CA94D-5121-4AD8-A9DE-E96632053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F5A2A-F7E7-431F-B57C-3BED623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D9417-C75A-49F9-AF39-5BBFFE62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782908-5544-490D-8BC3-E75ED546D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06A70-280A-4078-9B1C-352E9E337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65DCFF-524A-4467-83A7-3D4CAF15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9D52B-09C1-48FA-850A-7A7634D9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7B4C7-D313-42A7-B8DB-77292AC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783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94000">
              <a:schemeClr val="bg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1BF58-C4DB-4AEC-A5B3-1EDAE72F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8E0A4-23B7-4C84-8B18-9CCC8035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05F73-F32F-4813-8B9C-78DF7B0D8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71234-7AC6-47D9-98C0-E053A43010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34979-635E-4167-BA12-2E8E8A819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082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79AD70-2A61-4CD3-8173-5235971DAF91}"/>
              </a:ext>
            </a:extLst>
          </p:cNvPr>
          <p:cNvSpPr/>
          <p:nvPr/>
        </p:nvSpPr>
        <p:spPr>
          <a:xfrm>
            <a:off x="660400" y="589280"/>
            <a:ext cx="108712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INDIKATOR PENGELOLAAN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PESISIR DAN LAUT TERPADU</a:t>
            </a: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Disadur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A Handbook for Measuring the Progress and Outcomes of Integrated Coastal and Ocean Management. IOC Manuals and Guides, 46; ICAM Dossier, 2. Paris, UNESCO, 2006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Oleh: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Abdullah Aman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Damai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Pascasarjana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Universitas Lampung, 2025</a:t>
            </a:r>
          </a:p>
        </p:txBody>
      </p:sp>
    </p:spTree>
    <p:extLst>
      <p:ext uri="{BB962C8B-B14F-4D97-AF65-F5344CB8AC3E}">
        <p14:creationId xmlns:p14="http://schemas.microsoft.com/office/powerpoint/2010/main" val="3887836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405144"/>
              </p:ext>
            </p:extLst>
          </p:nvPr>
        </p:nvGraphicFramePr>
        <p:xfrm>
          <a:off x="530433" y="1009991"/>
          <a:ext cx="11131133" cy="48380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healthy and productive environment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Minimize habitat destruction and alteration from human pressures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fr-FR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5 Human pressures on habitats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 use/land cover patterns and composition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density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Extent of hard-surface areas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High-impact fishing gear/practices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Dumped and dredged material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 the volume of introduction of all types of pollutants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6 Pollutants and introductions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 served by wastewater treatment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Volume, number, and type of point-source discharges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Non-point-source nutrient loading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Discharged sediments and nutrients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Volume of ballast and bilge discharge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Litter and debris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792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641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4727"/>
              </p:ext>
            </p:extLst>
          </p:nvPr>
        </p:nvGraphicFramePr>
        <p:xfrm>
          <a:off x="530433" y="1650071"/>
          <a:ext cx="11131133" cy="35578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2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health and safety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Protect human life and public 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private property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7 Disease and illness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 err="1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Fecal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coliform counts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Days of beach closure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Extent of contaminated species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Extent of contaminated water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Seafood-transmitted illnesses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8 Weather and disaster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value of loss from marine weather-related events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Lives lost from weather and marine disasters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792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934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42278"/>
              </p:ext>
            </p:extLst>
          </p:nvPr>
        </p:nvGraphicFramePr>
        <p:xfrm>
          <a:off x="530433" y="1642451"/>
          <a:ext cx="11131133" cy="35730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cohesion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 equitable population dynamics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9 Population dynamics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Degree of public access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 and total (seasonal) population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10 Marine dependency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dependency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dependency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792978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11 Public access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 access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access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787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023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926293"/>
              </p:ext>
            </p:extLst>
          </p:nvPr>
        </p:nvGraphicFramePr>
        <p:xfrm>
          <a:off x="530433" y="522311"/>
          <a:ext cx="11131133" cy="58133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2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Cultural integrity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Maintain cultural integrity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12 Traditional knowledge, innovations and practices / cultural integrity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Linguistic diversity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Traditional land and water tenure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Lands and waters managed or co-managed by indigenous and local communities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Movement away of indigenous and local communities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Establishment and implementation of </a:t>
                      </a:r>
                      <a:r>
                        <a:rPr lang="en-US" sz="1600" b="0" i="0" u="none" strike="noStrike" baseline="0" dirty="0" err="1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favourable</a:t>
                      </a: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government policies and </a:t>
                      </a:r>
                      <a:r>
                        <a:rPr lang="en-US" sz="1600" b="0" i="0" u="none" strike="noStrike" baseline="0" dirty="0" err="1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programmes</a:t>
                      </a:r>
                      <a:endParaRPr lang="en-US" sz="1600" b="0" i="0" u="none" strike="noStrike" baseline="0" dirty="0">
                        <a:solidFill>
                          <a:srgbClr val="3F3E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to traditional coastal and marine resource rights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Manifestations of traditional knowledge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13 Protection of coastal heritage resources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and type of coastal heritage resources identified and assessed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coastal heritage resources that are protected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coastal heritage resources that are vulnerable or being damaged because of natural and human factors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cultural heritage resources and most visited sites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792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26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D89ABF-59B7-48DB-9FA5-4BC27A5AECAB}"/>
              </a:ext>
            </a:extLst>
          </p:cNvPr>
          <p:cNvSpPr/>
          <p:nvPr/>
        </p:nvSpPr>
        <p:spPr>
          <a:xfrm>
            <a:off x="2903459" y="1433225"/>
            <a:ext cx="63850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8000" b="1" i="0" u="none" strike="noStrike" kern="0" cap="none" spc="0" normalizeH="0" baseline="0" noProof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</a:rPr>
              <a:t>TERIMA KASIH</a:t>
            </a:r>
            <a:endParaRPr kumimoji="0" lang="en-US" sz="8000" b="1" i="0" u="none" strike="noStrike" kern="0" cap="none" spc="0" normalizeH="0" baseline="0" noProof="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DE6AF-39A1-4DCF-8B9D-F8038AD75009}"/>
              </a:ext>
            </a:extLst>
          </p:cNvPr>
          <p:cNvSpPr/>
          <p:nvPr/>
        </p:nvSpPr>
        <p:spPr>
          <a:xfrm>
            <a:off x="3523821" y="2837944"/>
            <a:ext cx="514435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Calibri" pitchFamily="34" charset="0"/>
              </a:rPr>
              <a:t>Abdullah Aman Damai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aman.metil@yahoo.co.id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4592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D23894-12F9-4A38-91EF-14BAF5E5E57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610931" y="1402080"/>
            <a:ext cx="10970137" cy="52730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823720-C638-4557-981E-0CE7DEE2C7B8}"/>
              </a:ext>
            </a:extLst>
          </p:cNvPr>
          <p:cNvSpPr/>
          <p:nvPr/>
        </p:nvSpPr>
        <p:spPr>
          <a:xfrm>
            <a:off x="3190396" y="399534"/>
            <a:ext cx="5811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Elements of the ICOM Process</a:t>
            </a:r>
            <a:endParaRPr kumimoji="0" lang="en-ID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5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50388-8DFD-446F-B185-4F17B20BDA2E}"/>
              </a:ext>
            </a:extLst>
          </p:cNvPr>
          <p:cNvSpPr/>
          <p:nvPr/>
        </p:nvSpPr>
        <p:spPr>
          <a:xfrm>
            <a:off x="3031678" y="2151727"/>
            <a:ext cx="6128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ECOLOGICAL INDICATORS AND PARAMETERS</a:t>
            </a:r>
            <a:endParaRPr kumimoji="0" lang="en-ID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7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994210-F2D9-4D5C-AF3C-4FAC49F19AA7}"/>
              </a:ext>
            </a:extLst>
          </p:cNvPr>
          <p:cNvSpPr/>
          <p:nvPr/>
        </p:nvSpPr>
        <p:spPr>
          <a:xfrm>
            <a:off x="313896" y="126276"/>
            <a:ext cx="11564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general framework to combine the “Top-down” (i.e., based on ecosystem properties) and “Bottom-up”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(i.e., based on impacting activities) approaches when selecting ecological indicators for ICOM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588A82-5333-4D8D-BD39-FB8B5A444964}"/>
              </a:ext>
            </a:extLst>
          </p:cNvPr>
          <p:cNvGrpSpPr/>
          <p:nvPr/>
        </p:nvGrpSpPr>
        <p:grpSpPr>
          <a:xfrm>
            <a:off x="236009" y="1126314"/>
            <a:ext cx="11790172" cy="5000738"/>
            <a:chOff x="236009" y="1126314"/>
            <a:chExt cx="11790172" cy="500073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FBEC84-451B-4E2F-8C35-DFE7811B04F4}"/>
                </a:ext>
              </a:extLst>
            </p:cNvPr>
            <p:cNvSpPr/>
            <p:nvPr/>
          </p:nvSpPr>
          <p:spPr>
            <a:xfrm>
              <a:off x="1026163" y="3097816"/>
              <a:ext cx="1750170" cy="52322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Identify EBM critical</a:t>
              </a:r>
            </a:p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issues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474368-EC72-4C35-9917-D0C3EC9FBD4D}"/>
                </a:ext>
              </a:extLst>
            </p:cNvPr>
            <p:cNvSpPr/>
            <p:nvPr/>
          </p:nvSpPr>
          <p:spPr>
            <a:xfrm>
              <a:off x="3322102" y="3097816"/>
              <a:ext cx="1750170" cy="52322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Identify overall goals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3A66D4-815E-479B-A495-416E516A4968}"/>
                </a:ext>
              </a:extLst>
            </p:cNvPr>
            <p:cNvSpPr/>
            <p:nvPr/>
          </p:nvSpPr>
          <p:spPr>
            <a:xfrm>
              <a:off x="5618041" y="3097816"/>
              <a:ext cx="1750170" cy="52322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Develop specific</a:t>
              </a:r>
            </a:p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BA5452-9CD5-44B5-8E36-841D32DC0144}"/>
                </a:ext>
              </a:extLst>
            </p:cNvPr>
            <p:cNvSpPr/>
            <p:nvPr/>
          </p:nvSpPr>
          <p:spPr>
            <a:xfrm>
              <a:off x="7854345" y="3097816"/>
              <a:ext cx="1750170" cy="52322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Select ecological</a:t>
              </a:r>
            </a:p>
            <a:p>
              <a:r>
                <a:rPr lang="en-ID" sz="1400" dirty="0">
                  <a:latin typeface="Arial" panose="020B0604020202020204" pitchFamily="34" charset="0"/>
                  <a:cs typeface="Arial" panose="020B0604020202020204" pitchFamily="34" charset="0"/>
                </a:rPr>
                <a:t>indicators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7248D8-AE41-436E-84CA-6F4731421760}"/>
                </a:ext>
              </a:extLst>
            </p:cNvPr>
            <p:cNvSpPr/>
            <p:nvPr/>
          </p:nvSpPr>
          <p:spPr>
            <a:xfrm>
              <a:off x="10160223" y="3097816"/>
              <a:ext cx="1750170" cy="52322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Propose a suite of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indicators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3A2AE3D-C4B1-46BF-8BF1-F11BC90BAA40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>
              <a:off x="2776333" y="3359426"/>
              <a:ext cx="545769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F0F6E3B-EA00-4A19-8C42-F2E9C4E2443C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5072272" y="3359426"/>
              <a:ext cx="545769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F6C0B98-E088-4C5C-902D-25FBB80C90F5}"/>
                </a:ext>
              </a:extLst>
            </p:cNvPr>
            <p:cNvCxnSpPr>
              <a:cxnSpLocks/>
              <a:stCxn id="6" idx="3"/>
              <a:endCxn id="7" idx="1"/>
            </p:cNvCxnSpPr>
            <p:nvPr/>
          </p:nvCxnSpPr>
          <p:spPr>
            <a:xfrm>
              <a:off x="7368211" y="3359426"/>
              <a:ext cx="486134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28415CE-FDC5-4338-A0B3-1277B6DFA99D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>
              <a:off x="9604515" y="3359426"/>
              <a:ext cx="555708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E158EAE-F3F1-4B31-87CC-7B90A50DE781}"/>
                </a:ext>
              </a:extLst>
            </p:cNvPr>
            <p:cNvCxnSpPr/>
            <p:nvPr/>
          </p:nvCxnSpPr>
          <p:spPr>
            <a:xfrm>
              <a:off x="3132393" y="1137608"/>
              <a:ext cx="0" cy="498944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8275705-63B5-48AF-AA3F-A4CDA5BEE0E3}"/>
                </a:ext>
              </a:extLst>
            </p:cNvPr>
            <p:cNvCxnSpPr/>
            <p:nvPr/>
          </p:nvCxnSpPr>
          <p:spPr>
            <a:xfrm>
              <a:off x="5345156" y="1137608"/>
              <a:ext cx="0" cy="498944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ABD5721-0A7E-4691-A6E7-C46E3F56EBEE}"/>
                </a:ext>
              </a:extLst>
            </p:cNvPr>
            <p:cNvCxnSpPr/>
            <p:nvPr/>
          </p:nvCxnSpPr>
          <p:spPr>
            <a:xfrm>
              <a:off x="7611278" y="1126314"/>
              <a:ext cx="0" cy="498944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051D51-E7F9-4DB4-9A90-F7CC5C0AEE82}"/>
                </a:ext>
              </a:extLst>
            </p:cNvPr>
            <p:cNvCxnSpPr/>
            <p:nvPr/>
          </p:nvCxnSpPr>
          <p:spPr>
            <a:xfrm>
              <a:off x="9882369" y="1126314"/>
              <a:ext cx="0" cy="498944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EC33B90-005A-471E-ACDF-8C46B6ED1221}"/>
                </a:ext>
              </a:extLst>
            </p:cNvPr>
            <p:cNvSpPr/>
            <p:nvPr/>
          </p:nvSpPr>
          <p:spPr>
            <a:xfrm>
              <a:off x="988301" y="1141657"/>
              <a:ext cx="1981747" cy="738664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What are the key (emergent) properties of the ecosystem?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6599C06-3B2E-42D3-862D-1B4A52323369}"/>
                </a:ext>
              </a:extLst>
            </p:cNvPr>
            <p:cNvSpPr/>
            <p:nvPr/>
          </p:nvSpPr>
          <p:spPr>
            <a:xfrm>
              <a:off x="3247901" y="1126314"/>
              <a:ext cx="1981747" cy="738664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What are the goals that relate to key ecosystem properties?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AD22CD-7A09-4DFC-A8FE-D47B1FDE074D}"/>
                </a:ext>
              </a:extLst>
            </p:cNvPr>
            <p:cNvSpPr/>
            <p:nvPr/>
          </p:nvSpPr>
          <p:spPr>
            <a:xfrm>
              <a:off x="5502252" y="1133560"/>
              <a:ext cx="1981747" cy="1169551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Refine goals and develop specific objectives related to ecosystem properties and components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E3DAEB8-A324-47DC-AF80-E8EBCF0390D9}"/>
                </a:ext>
              </a:extLst>
            </p:cNvPr>
            <p:cNvSpPr/>
            <p:nvPr/>
          </p:nvSpPr>
          <p:spPr>
            <a:xfrm>
              <a:off x="7738556" y="1148903"/>
              <a:ext cx="1981747" cy="954107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Set up a list of “activity-sensitive” indicators to report on impacts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7AF6C7A-850C-47F3-8A60-96C3DEA26309}"/>
                </a:ext>
              </a:extLst>
            </p:cNvPr>
            <p:cNvSpPr/>
            <p:nvPr/>
          </p:nvSpPr>
          <p:spPr>
            <a:xfrm>
              <a:off x="10044434" y="1141657"/>
              <a:ext cx="1981747" cy="954107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Refine and validate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selected “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activitybased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” indicators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48D1B3A-8BD7-4254-A3A9-BA1E3347F158}"/>
                </a:ext>
              </a:extLst>
            </p:cNvPr>
            <p:cNvSpPr/>
            <p:nvPr/>
          </p:nvSpPr>
          <p:spPr>
            <a:xfrm>
              <a:off x="1150646" y="5120921"/>
              <a:ext cx="1981747" cy="954107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What are the human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activities of concern, i.e., that have significant impacts?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65BEFA9-E344-441E-B40A-8703B24D7A81}"/>
                </a:ext>
              </a:extLst>
            </p:cNvPr>
            <p:cNvSpPr/>
            <p:nvPr/>
          </p:nvSpPr>
          <p:spPr>
            <a:xfrm>
              <a:off x="3254727" y="5313495"/>
              <a:ext cx="1981747" cy="738664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Review and prioritize the impacting human activities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BC04CF6-971D-4460-8C63-3A8F7CE82A2B}"/>
                </a:ext>
              </a:extLst>
            </p:cNvPr>
            <p:cNvSpPr/>
            <p:nvPr/>
          </p:nvSpPr>
          <p:spPr>
            <a:xfrm>
              <a:off x="5494773" y="5105570"/>
              <a:ext cx="1981747" cy="954107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Develop management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objectives to reduce impacts and improve ecosystem health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39A5D20-9DFD-478E-919A-4DF67EFF0204}"/>
                </a:ext>
              </a:extLst>
            </p:cNvPr>
            <p:cNvSpPr/>
            <p:nvPr/>
          </p:nvSpPr>
          <p:spPr>
            <a:xfrm>
              <a:off x="7760894" y="4880501"/>
              <a:ext cx="1981747" cy="1169551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Set up a list of ecological indicators to monitor ecosystem properties and components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7E0B850-8F12-4CCF-BCF9-9D44D0A2BAC7}"/>
                </a:ext>
              </a:extLst>
            </p:cNvPr>
            <p:cNvSpPr/>
            <p:nvPr/>
          </p:nvSpPr>
          <p:spPr>
            <a:xfrm>
              <a:off x="10015558" y="5271041"/>
              <a:ext cx="1981747" cy="738664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Refine and validate</a:t>
              </a:r>
            </a:p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selected “property-based” indicators</a:t>
              </a:r>
              <a:endParaRPr kumimoji="0" lang="en-ID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Moon 38">
              <a:extLst>
                <a:ext uri="{FF2B5EF4-FFF2-40B4-BE49-F238E27FC236}">
                  <a16:creationId xmlns:a16="http://schemas.microsoft.com/office/drawing/2014/main" id="{E010EC5D-726F-410D-8B0D-9C3F2AC408AA}"/>
                </a:ext>
              </a:extLst>
            </p:cNvPr>
            <p:cNvSpPr/>
            <p:nvPr/>
          </p:nvSpPr>
          <p:spPr>
            <a:xfrm>
              <a:off x="642114" y="1264644"/>
              <a:ext cx="316000" cy="2110017"/>
            </a:xfrm>
            <a:prstGeom prst="moon">
              <a:avLst>
                <a:gd name="adj" fmla="val 3448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Moon 40">
              <a:extLst>
                <a:ext uri="{FF2B5EF4-FFF2-40B4-BE49-F238E27FC236}">
                  <a16:creationId xmlns:a16="http://schemas.microsoft.com/office/drawing/2014/main" id="{7909C64A-AD5F-43C7-85B8-DBA89863C790}"/>
                </a:ext>
              </a:extLst>
            </p:cNvPr>
            <p:cNvSpPr/>
            <p:nvPr/>
          </p:nvSpPr>
          <p:spPr>
            <a:xfrm>
              <a:off x="635355" y="3450614"/>
              <a:ext cx="316000" cy="2110017"/>
            </a:xfrm>
            <a:prstGeom prst="moon">
              <a:avLst>
                <a:gd name="adj" fmla="val 3448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E2D5001-067D-4E9D-834D-23C890D27146}"/>
                </a:ext>
              </a:extLst>
            </p:cNvPr>
            <p:cNvSpPr/>
            <p:nvPr/>
          </p:nvSpPr>
          <p:spPr>
            <a:xfrm>
              <a:off x="236009" y="3860661"/>
              <a:ext cx="400110" cy="1289922"/>
            </a:xfrm>
            <a:prstGeom prst="rect">
              <a:avLst/>
            </a:prstGeom>
            <a:ln w="19050">
              <a:noFill/>
            </a:ln>
          </p:spPr>
          <p:txBody>
            <a:bodyPr vert="vert270" wrap="square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Bottom-up</a:t>
              </a:r>
              <a:endParaRPr kumimoji="0" lang="en-ID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121A745-64EC-4D24-B0ED-E1C51847419A}"/>
                </a:ext>
              </a:extLst>
            </p:cNvPr>
            <p:cNvSpPr/>
            <p:nvPr/>
          </p:nvSpPr>
          <p:spPr>
            <a:xfrm>
              <a:off x="267856" y="1658150"/>
              <a:ext cx="400110" cy="1289922"/>
            </a:xfrm>
            <a:prstGeom prst="rect">
              <a:avLst/>
            </a:prstGeom>
            <a:ln w="19050">
              <a:noFill/>
            </a:ln>
          </p:spPr>
          <p:txBody>
            <a:bodyPr vert="vert270" wrap="square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Top-down</a:t>
              </a:r>
              <a:endParaRPr kumimoji="0" lang="en-ID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84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837831"/>
              </p:ext>
            </p:extLst>
          </p:nvPr>
        </p:nvGraphicFramePr>
        <p:xfrm>
          <a:off x="530433" y="1002371"/>
          <a:ext cx="11131133" cy="48532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Organization: Conserve the ecosystem </a:t>
                      </a: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structure – at all levels of biological organization – so as to maintain the biodiversity and natural resilience of the </a:t>
                      </a: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ecosystem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biodiversity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E1 Biological diversity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 of communities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 of populations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 of species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Genetic diversity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Invasive species/pests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species distribution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E2 Distribution of species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Horizontal distribution (patchiness, aggregation)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Vertical distribution (food web/trophic structure)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species abundance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E3 Abundance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Biomass (key populations)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 of individuals (marine mammals)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Density (plants, benthic organisms)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829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79623"/>
              </p:ext>
            </p:extLst>
          </p:nvPr>
        </p:nvGraphicFramePr>
        <p:xfrm>
          <a:off x="530433" y="522311"/>
          <a:ext cx="11131133" cy="58133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Vigour</a:t>
                      </a: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Conserve the function of each component of the ecosystem so that its role in the food web and its contribution to overall productivity are maintained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primary production and reproduction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E4 Production and reproduction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productivity: quantity (biomass) and quality (e.g., HABs)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Secondary productivity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 history stages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Reproductive parameters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Spawning survival rates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generation time (longevity)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trophic interactions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E5 Trophic interactions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Complexity of food web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predator/prey interactions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Keystone species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 spectra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mortalities below thresholds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E6 Mortality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Fishing mortality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Incidental mortalities (by-catch)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 mortality (predation, diseases)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286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698410"/>
              </p:ext>
            </p:extLst>
          </p:nvPr>
        </p:nvGraphicFramePr>
        <p:xfrm>
          <a:off x="530433" y="362291"/>
          <a:ext cx="11131133" cy="61334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15151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Conserve geological, physical </a:t>
                      </a: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chemical properties of the ecosystem so as to maintain the overall 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 quality, i.e., water, sediment,</a:t>
                      </a: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biota and habitat quality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species health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E7 Species health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Species at risk of extinction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(Bio)accumulation of toxic compounds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Diseases and abnormalities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Seafood quality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water and sediment quality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E8 Water quality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 column properties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Oceanographic processes and variability (and regime shifts)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Sedimentation (e.g., Transport of suspended sediments)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Pollutants and contaminants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Eutrophication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Maintaining habitat quality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E9 Habitat quality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Habitat types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Habitat alteration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 level change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Landscape and </a:t>
                      </a:r>
                      <a:r>
                        <a:rPr lang="en-ID" sz="1600" b="0" i="0" u="none" strike="noStrike" baseline="0" dirty="0" err="1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bottomscape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integrity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Sediment quality (nature/properties of sediments)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31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50388-8DFD-446F-B185-4F17B20BDA2E}"/>
              </a:ext>
            </a:extLst>
          </p:cNvPr>
          <p:cNvSpPr/>
          <p:nvPr/>
        </p:nvSpPr>
        <p:spPr>
          <a:xfrm>
            <a:off x="3031678" y="2151727"/>
            <a:ext cx="6128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SOSIO ECONOMIC INDICATORS AND PARAMETERS</a:t>
            </a:r>
            <a:endParaRPr kumimoji="0" lang="en-ID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8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764764"/>
              </p:ext>
            </p:extLst>
          </p:nvPr>
        </p:nvGraphicFramePr>
        <p:xfrm>
          <a:off x="530433" y="362291"/>
          <a:ext cx="11131133" cy="61334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healthy and productive economy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Maximize economic development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1 Total economic value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of living resources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of non-living resources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of non-consumptive uses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value-added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of exports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and administration costs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766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2 Direct investment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by government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Private sector investment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Foreign direct investment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792978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employment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3 Total employment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employed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Employment payroll value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 sub-categories as total economic value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Foster economic diversification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D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4 Sectoral diversification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Land-based activities dependent on the marine environment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Activities in the ICOM area out to the boundary of the EEZ or the continental shelf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Non-living resource exploitation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Non-consumptive use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76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26113</TotalTime>
  <Words>1000</Words>
  <Application>Microsoft Office PowerPoint</Application>
  <PresentationFormat>Widescreen</PresentationFormat>
  <Paragraphs>209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Che0482</dc:creator>
  <cp:lastModifiedBy>fp unila</cp:lastModifiedBy>
  <cp:revision>68</cp:revision>
  <dcterms:created xsi:type="dcterms:W3CDTF">2018-06-07T04:42:11Z</dcterms:created>
  <dcterms:modified xsi:type="dcterms:W3CDTF">2025-12-11T06:54:53Z</dcterms:modified>
</cp:coreProperties>
</file>