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97" r:id="rId7"/>
    <p:sldId id="303" r:id="rId8"/>
    <p:sldId id="302" r:id="rId9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1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8C4B6-FA39-44B3-AF89-849851EC0BBD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82613"/>
            <a:ext cx="3771900" cy="2914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692525"/>
            <a:ext cx="8045450" cy="3497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FA51D-E22B-4125-A4B7-994CF8A8E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FA51D-E22B-4125-A4B7-994CF8A8E1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63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CEBFF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CEBFF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8987" y="2663445"/>
            <a:ext cx="4413250" cy="4367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CACACA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17084" y="2611628"/>
            <a:ext cx="4396740" cy="433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CACACA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CEBFF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1460500"/>
          </a:xfrm>
          <a:custGeom>
            <a:avLst/>
            <a:gdLst/>
            <a:ahLst/>
            <a:cxnLst/>
            <a:rect l="l" t="t" r="r" b="b"/>
            <a:pathLst>
              <a:path w="9144000" h="1460500">
                <a:moveTo>
                  <a:pt x="0" y="1459992"/>
                </a:moveTo>
                <a:lnTo>
                  <a:pt x="9144000" y="1459992"/>
                </a:lnTo>
                <a:lnTo>
                  <a:pt x="9144000" y="0"/>
                </a:lnTo>
                <a:lnTo>
                  <a:pt x="0" y="0"/>
                </a:lnTo>
                <a:lnTo>
                  <a:pt x="0" y="1459992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1981200"/>
            <a:ext cx="9144000" cy="445134"/>
          </a:xfrm>
          <a:custGeom>
            <a:avLst/>
            <a:gdLst/>
            <a:ahLst/>
            <a:cxnLst/>
            <a:rect l="l" t="t" r="r" b="b"/>
            <a:pathLst>
              <a:path w="9144000" h="445135">
                <a:moveTo>
                  <a:pt x="0" y="445008"/>
                </a:moveTo>
                <a:lnTo>
                  <a:pt x="9144000" y="445008"/>
                </a:lnTo>
                <a:lnTo>
                  <a:pt x="9144000" y="0"/>
                </a:lnTo>
                <a:lnTo>
                  <a:pt x="0" y="0"/>
                </a:lnTo>
                <a:lnTo>
                  <a:pt x="0" y="445008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57200" y="2493264"/>
            <a:ext cx="9144000" cy="4593590"/>
          </a:xfrm>
          <a:custGeom>
            <a:avLst/>
            <a:gdLst/>
            <a:ahLst/>
            <a:cxnLst/>
            <a:rect l="l" t="t" r="r" b="b"/>
            <a:pathLst>
              <a:path w="9144000" h="4593590">
                <a:moveTo>
                  <a:pt x="0" y="4593336"/>
                </a:moveTo>
                <a:lnTo>
                  <a:pt x="9144000" y="4593336"/>
                </a:lnTo>
                <a:lnTo>
                  <a:pt x="9144000" y="0"/>
                </a:lnTo>
                <a:lnTo>
                  <a:pt x="0" y="0"/>
                </a:lnTo>
                <a:lnTo>
                  <a:pt x="0" y="4593336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7200" y="1917192"/>
            <a:ext cx="9144000" cy="64135"/>
          </a:xfrm>
          <a:custGeom>
            <a:avLst/>
            <a:gdLst/>
            <a:ahLst/>
            <a:cxnLst/>
            <a:rect l="l" t="t" r="r" b="b"/>
            <a:pathLst>
              <a:path w="9144000" h="64135">
                <a:moveTo>
                  <a:pt x="0" y="64007"/>
                </a:moveTo>
                <a:lnTo>
                  <a:pt x="9144000" y="64007"/>
                </a:lnTo>
                <a:lnTo>
                  <a:pt x="9144000" y="0"/>
                </a:lnTo>
                <a:lnTo>
                  <a:pt x="0" y="0"/>
                </a:lnTo>
                <a:lnTo>
                  <a:pt x="0" y="64007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94359" y="2133600"/>
            <a:ext cx="8854440" cy="146685"/>
          </a:xfrm>
          <a:custGeom>
            <a:avLst/>
            <a:gdLst/>
            <a:ahLst/>
            <a:cxnLst/>
            <a:rect l="l" t="t" r="r" b="b"/>
            <a:pathLst>
              <a:path w="8854440" h="146685">
                <a:moveTo>
                  <a:pt x="0" y="146303"/>
                </a:moveTo>
                <a:lnTo>
                  <a:pt x="8854440" y="146303"/>
                </a:lnTo>
                <a:lnTo>
                  <a:pt x="8854440" y="0"/>
                </a:lnTo>
                <a:lnTo>
                  <a:pt x="0" y="0"/>
                </a:lnTo>
                <a:lnTo>
                  <a:pt x="0" y="146303"/>
                </a:lnTo>
                <a:close/>
              </a:path>
            </a:pathLst>
          </a:custGeom>
          <a:solidFill>
            <a:srgbClr val="828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88263" y="2127504"/>
            <a:ext cx="8869680" cy="158750"/>
          </a:xfrm>
          <a:custGeom>
            <a:avLst/>
            <a:gdLst/>
            <a:ahLst/>
            <a:cxnLst/>
            <a:rect l="l" t="t" r="r" b="b"/>
            <a:pathLst>
              <a:path w="8869680" h="158750">
                <a:moveTo>
                  <a:pt x="8869680" y="0"/>
                </a:moveTo>
                <a:lnTo>
                  <a:pt x="0" y="0"/>
                </a:lnTo>
                <a:lnTo>
                  <a:pt x="0" y="158496"/>
                </a:lnTo>
                <a:lnTo>
                  <a:pt x="8869680" y="158496"/>
                </a:lnTo>
                <a:lnTo>
                  <a:pt x="8869680" y="152400"/>
                </a:lnTo>
                <a:lnTo>
                  <a:pt x="12192" y="152400"/>
                </a:lnTo>
                <a:lnTo>
                  <a:pt x="6095" y="146304"/>
                </a:lnTo>
                <a:lnTo>
                  <a:pt x="12192" y="146304"/>
                </a:lnTo>
                <a:lnTo>
                  <a:pt x="12192" y="15240"/>
                </a:lnTo>
                <a:lnTo>
                  <a:pt x="6095" y="15240"/>
                </a:lnTo>
                <a:lnTo>
                  <a:pt x="12192" y="6096"/>
                </a:lnTo>
                <a:lnTo>
                  <a:pt x="8869680" y="6096"/>
                </a:lnTo>
                <a:lnTo>
                  <a:pt x="8869680" y="0"/>
                </a:lnTo>
                <a:close/>
              </a:path>
              <a:path w="8869680" h="158750">
                <a:moveTo>
                  <a:pt x="12192" y="146304"/>
                </a:moveTo>
                <a:lnTo>
                  <a:pt x="6095" y="146304"/>
                </a:lnTo>
                <a:lnTo>
                  <a:pt x="12192" y="152400"/>
                </a:lnTo>
                <a:lnTo>
                  <a:pt x="12192" y="146304"/>
                </a:lnTo>
                <a:close/>
              </a:path>
              <a:path w="8869680" h="158750">
                <a:moveTo>
                  <a:pt x="8854440" y="146304"/>
                </a:moveTo>
                <a:lnTo>
                  <a:pt x="12192" y="146304"/>
                </a:lnTo>
                <a:lnTo>
                  <a:pt x="12192" y="152400"/>
                </a:lnTo>
                <a:lnTo>
                  <a:pt x="8854440" y="152400"/>
                </a:lnTo>
                <a:lnTo>
                  <a:pt x="8854440" y="146304"/>
                </a:lnTo>
                <a:close/>
              </a:path>
              <a:path w="8869680" h="158750">
                <a:moveTo>
                  <a:pt x="8854440" y="6096"/>
                </a:moveTo>
                <a:lnTo>
                  <a:pt x="8854440" y="152400"/>
                </a:lnTo>
                <a:lnTo>
                  <a:pt x="8860536" y="146304"/>
                </a:lnTo>
                <a:lnTo>
                  <a:pt x="8869680" y="146304"/>
                </a:lnTo>
                <a:lnTo>
                  <a:pt x="8869680" y="15240"/>
                </a:lnTo>
                <a:lnTo>
                  <a:pt x="8860536" y="15240"/>
                </a:lnTo>
                <a:lnTo>
                  <a:pt x="8854440" y="6096"/>
                </a:lnTo>
                <a:close/>
              </a:path>
              <a:path w="8869680" h="158750">
                <a:moveTo>
                  <a:pt x="8869680" y="146304"/>
                </a:moveTo>
                <a:lnTo>
                  <a:pt x="8860536" y="146304"/>
                </a:lnTo>
                <a:lnTo>
                  <a:pt x="8854440" y="152400"/>
                </a:lnTo>
                <a:lnTo>
                  <a:pt x="8869680" y="152400"/>
                </a:lnTo>
                <a:lnTo>
                  <a:pt x="8869680" y="146304"/>
                </a:lnTo>
                <a:close/>
              </a:path>
              <a:path w="8869680" h="158750">
                <a:moveTo>
                  <a:pt x="12192" y="6096"/>
                </a:moveTo>
                <a:lnTo>
                  <a:pt x="6095" y="15240"/>
                </a:lnTo>
                <a:lnTo>
                  <a:pt x="12192" y="15240"/>
                </a:lnTo>
                <a:lnTo>
                  <a:pt x="12192" y="6096"/>
                </a:lnTo>
                <a:close/>
              </a:path>
              <a:path w="8869680" h="158750">
                <a:moveTo>
                  <a:pt x="8854440" y="6096"/>
                </a:moveTo>
                <a:lnTo>
                  <a:pt x="12192" y="6096"/>
                </a:lnTo>
                <a:lnTo>
                  <a:pt x="12192" y="15240"/>
                </a:lnTo>
                <a:lnTo>
                  <a:pt x="8854440" y="15240"/>
                </a:lnTo>
                <a:lnTo>
                  <a:pt x="8854440" y="6096"/>
                </a:lnTo>
                <a:close/>
              </a:path>
              <a:path w="8869680" h="158750">
                <a:moveTo>
                  <a:pt x="8869680" y="6096"/>
                </a:moveTo>
                <a:lnTo>
                  <a:pt x="8854440" y="6096"/>
                </a:lnTo>
                <a:lnTo>
                  <a:pt x="8860536" y="15240"/>
                </a:lnTo>
                <a:lnTo>
                  <a:pt x="8869680" y="15240"/>
                </a:lnTo>
                <a:lnTo>
                  <a:pt x="8869680" y="6096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57200" y="70866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0" y="228600"/>
                </a:moveTo>
                <a:lnTo>
                  <a:pt x="9144000" y="228600"/>
                </a:lnTo>
                <a:lnTo>
                  <a:pt x="9144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57200" y="2426207"/>
            <a:ext cx="9144000" cy="67310"/>
          </a:xfrm>
          <a:custGeom>
            <a:avLst/>
            <a:gdLst/>
            <a:ahLst/>
            <a:cxnLst/>
            <a:rect l="l" t="t" r="r" b="b"/>
            <a:pathLst>
              <a:path w="9144000" h="67310">
                <a:moveTo>
                  <a:pt x="0" y="67055"/>
                </a:moveTo>
                <a:lnTo>
                  <a:pt x="9144000" y="67055"/>
                </a:lnTo>
                <a:lnTo>
                  <a:pt x="9144000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682751" y="2066544"/>
            <a:ext cx="8686800" cy="289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3515" y="615187"/>
            <a:ext cx="8151368" cy="1185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CCEBFF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757" y="2398268"/>
            <a:ext cx="8850884" cy="4478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62476" y="7053525"/>
            <a:ext cx="1932939" cy="221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20" dirty="0"/>
              <a:t>PKN </a:t>
            </a:r>
            <a:r>
              <a:rPr spc="-5" dirty="0"/>
              <a:t>206 / </a:t>
            </a:r>
            <a:r>
              <a:rPr spc="-15" dirty="0"/>
              <a:t>Samsuri </a:t>
            </a:r>
            <a:r>
              <a:rPr spc="-5" dirty="0"/>
              <a:t>/</a:t>
            </a:r>
            <a:r>
              <a:rPr spc="95" dirty="0"/>
              <a:t> </a:t>
            </a:r>
            <a:r>
              <a:rPr spc="-10" dirty="0"/>
              <a:t>UNY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21739" y="7053525"/>
            <a:ext cx="1278889" cy="221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0"/>
              </a:lnSpc>
            </a:pPr>
            <a:r>
              <a:rPr spc="-5" dirty="0"/>
              <a:t>10 </a:t>
            </a:r>
            <a:r>
              <a:rPr spc="-15" dirty="0"/>
              <a:t>February</a:t>
            </a:r>
            <a:r>
              <a:rPr spc="15" dirty="0"/>
              <a:t> </a:t>
            </a:r>
            <a:r>
              <a:rPr spc="-20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21776" y="7053525"/>
            <a:ext cx="227965" cy="221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457200"/>
            <a:ext cx="9144000" cy="1981200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266700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0" y="914400"/>
                </a:moveTo>
                <a:lnTo>
                  <a:pt x="9144000" y="914400"/>
                </a:lnTo>
                <a:lnTo>
                  <a:pt x="9144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3810000"/>
            <a:ext cx="9144000" cy="3276600"/>
          </a:xfrm>
          <a:custGeom>
            <a:avLst/>
            <a:gdLst/>
            <a:ahLst/>
            <a:cxnLst/>
            <a:rect l="l" t="t" r="r" b="b"/>
            <a:pathLst>
              <a:path w="9144000" h="3276600">
                <a:moveTo>
                  <a:pt x="0" y="3276600"/>
                </a:moveTo>
                <a:lnTo>
                  <a:pt x="9144000" y="3276600"/>
                </a:lnTo>
                <a:lnTo>
                  <a:pt x="9144000" y="0"/>
                </a:lnTo>
                <a:lnTo>
                  <a:pt x="0" y="0"/>
                </a:lnTo>
                <a:lnTo>
                  <a:pt x="0" y="3276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3581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0" y="228600"/>
                </a:moveTo>
                <a:lnTo>
                  <a:pt x="9144000" y="228600"/>
                </a:lnTo>
                <a:lnTo>
                  <a:pt x="9144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0" y="2971800"/>
            <a:ext cx="8534400" cy="304800"/>
          </a:xfrm>
          <a:custGeom>
            <a:avLst/>
            <a:gdLst/>
            <a:ahLst/>
            <a:cxnLst/>
            <a:rect l="l" t="t" r="r" b="b"/>
            <a:pathLst>
              <a:path w="8534400" h="304800">
                <a:moveTo>
                  <a:pt x="0" y="304800"/>
                </a:moveTo>
                <a:lnTo>
                  <a:pt x="8534400" y="304800"/>
                </a:lnTo>
                <a:lnTo>
                  <a:pt x="853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828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5904" y="2965704"/>
            <a:ext cx="8549640" cy="320040"/>
          </a:xfrm>
          <a:custGeom>
            <a:avLst/>
            <a:gdLst/>
            <a:ahLst/>
            <a:cxnLst/>
            <a:rect l="l" t="t" r="r" b="b"/>
            <a:pathLst>
              <a:path w="8549640" h="320039">
                <a:moveTo>
                  <a:pt x="8549640" y="0"/>
                </a:moveTo>
                <a:lnTo>
                  <a:pt x="0" y="0"/>
                </a:lnTo>
                <a:lnTo>
                  <a:pt x="0" y="320040"/>
                </a:lnTo>
                <a:lnTo>
                  <a:pt x="8549640" y="320040"/>
                </a:lnTo>
                <a:lnTo>
                  <a:pt x="8549640" y="310896"/>
                </a:lnTo>
                <a:lnTo>
                  <a:pt x="15239" y="310896"/>
                </a:lnTo>
                <a:lnTo>
                  <a:pt x="6095" y="304800"/>
                </a:lnTo>
                <a:lnTo>
                  <a:pt x="15239" y="304800"/>
                </a:lnTo>
                <a:lnTo>
                  <a:pt x="15239" y="15240"/>
                </a:lnTo>
                <a:lnTo>
                  <a:pt x="6095" y="15240"/>
                </a:lnTo>
                <a:lnTo>
                  <a:pt x="15239" y="6096"/>
                </a:lnTo>
                <a:lnTo>
                  <a:pt x="8549640" y="6096"/>
                </a:lnTo>
                <a:lnTo>
                  <a:pt x="8549640" y="0"/>
                </a:lnTo>
                <a:close/>
              </a:path>
              <a:path w="8549640" h="320039">
                <a:moveTo>
                  <a:pt x="15239" y="304800"/>
                </a:moveTo>
                <a:lnTo>
                  <a:pt x="6095" y="304800"/>
                </a:lnTo>
                <a:lnTo>
                  <a:pt x="15239" y="310896"/>
                </a:lnTo>
                <a:lnTo>
                  <a:pt x="15239" y="304800"/>
                </a:lnTo>
                <a:close/>
              </a:path>
              <a:path w="8549640" h="320039">
                <a:moveTo>
                  <a:pt x="8534400" y="304800"/>
                </a:moveTo>
                <a:lnTo>
                  <a:pt x="15239" y="304800"/>
                </a:lnTo>
                <a:lnTo>
                  <a:pt x="15239" y="310896"/>
                </a:lnTo>
                <a:lnTo>
                  <a:pt x="8534400" y="310896"/>
                </a:lnTo>
                <a:lnTo>
                  <a:pt x="8534400" y="304800"/>
                </a:lnTo>
                <a:close/>
              </a:path>
              <a:path w="8549640" h="320039">
                <a:moveTo>
                  <a:pt x="8534400" y="6096"/>
                </a:moveTo>
                <a:lnTo>
                  <a:pt x="8534400" y="310896"/>
                </a:lnTo>
                <a:lnTo>
                  <a:pt x="8540496" y="304800"/>
                </a:lnTo>
                <a:lnTo>
                  <a:pt x="8549640" y="304800"/>
                </a:lnTo>
                <a:lnTo>
                  <a:pt x="8549640" y="15240"/>
                </a:lnTo>
                <a:lnTo>
                  <a:pt x="8540496" y="15240"/>
                </a:lnTo>
                <a:lnTo>
                  <a:pt x="8534400" y="6096"/>
                </a:lnTo>
                <a:close/>
              </a:path>
              <a:path w="8549640" h="320039">
                <a:moveTo>
                  <a:pt x="8549640" y="304800"/>
                </a:moveTo>
                <a:lnTo>
                  <a:pt x="8540496" y="304800"/>
                </a:lnTo>
                <a:lnTo>
                  <a:pt x="8534400" y="310896"/>
                </a:lnTo>
                <a:lnTo>
                  <a:pt x="8549640" y="310896"/>
                </a:lnTo>
                <a:lnTo>
                  <a:pt x="8549640" y="304800"/>
                </a:lnTo>
                <a:close/>
              </a:path>
              <a:path w="8549640" h="320039">
                <a:moveTo>
                  <a:pt x="15239" y="6096"/>
                </a:moveTo>
                <a:lnTo>
                  <a:pt x="6095" y="15240"/>
                </a:lnTo>
                <a:lnTo>
                  <a:pt x="15239" y="15240"/>
                </a:lnTo>
                <a:lnTo>
                  <a:pt x="15239" y="6096"/>
                </a:lnTo>
                <a:close/>
              </a:path>
              <a:path w="8549640" h="320039">
                <a:moveTo>
                  <a:pt x="8534400" y="6096"/>
                </a:moveTo>
                <a:lnTo>
                  <a:pt x="15239" y="6096"/>
                </a:lnTo>
                <a:lnTo>
                  <a:pt x="15239" y="15240"/>
                </a:lnTo>
                <a:lnTo>
                  <a:pt x="8534400" y="15240"/>
                </a:lnTo>
                <a:lnTo>
                  <a:pt x="8534400" y="6096"/>
                </a:lnTo>
                <a:close/>
              </a:path>
              <a:path w="8549640" h="320039">
                <a:moveTo>
                  <a:pt x="8549640" y="6096"/>
                </a:moveTo>
                <a:lnTo>
                  <a:pt x="8534400" y="6096"/>
                </a:lnTo>
                <a:lnTo>
                  <a:pt x="8540496" y="15240"/>
                </a:lnTo>
                <a:lnTo>
                  <a:pt x="8549640" y="15240"/>
                </a:lnTo>
                <a:lnTo>
                  <a:pt x="8549640" y="6096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5048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799" y="0"/>
                </a:moveTo>
                <a:lnTo>
                  <a:pt x="0" y="304800"/>
                </a:lnTo>
                <a:lnTo>
                  <a:pt x="304799" y="609600"/>
                </a:lnTo>
                <a:lnTo>
                  <a:pt x="609599" y="304800"/>
                </a:lnTo>
                <a:lnTo>
                  <a:pt x="304799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9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3" y="0"/>
                </a:moveTo>
                <a:lnTo>
                  <a:pt x="0" y="310896"/>
                </a:lnTo>
                <a:lnTo>
                  <a:pt x="313943" y="624840"/>
                </a:lnTo>
                <a:lnTo>
                  <a:pt x="326136" y="612648"/>
                </a:lnTo>
                <a:lnTo>
                  <a:pt x="310895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1" y="316992"/>
                </a:lnTo>
                <a:lnTo>
                  <a:pt x="12191" y="307848"/>
                </a:lnTo>
                <a:lnTo>
                  <a:pt x="21336" y="307848"/>
                </a:lnTo>
                <a:lnTo>
                  <a:pt x="313943" y="15240"/>
                </a:lnTo>
                <a:lnTo>
                  <a:pt x="310895" y="12192"/>
                </a:lnTo>
                <a:lnTo>
                  <a:pt x="326255" y="12192"/>
                </a:lnTo>
                <a:lnTo>
                  <a:pt x="313943" y="0"/>
                </a:lnTo>
                <a:close/>
              </a:path>
              <a:path w="628015" h="624839">
                <a:moveTo>
                  <a:pt x="313943" y="609600"/>
                </a:moveTo>
                <a:lnTo>
                  <a:pt x="310895" y="612648"/>
                </a:lnTo>
                <a:lnTo>
                  <a:pt x="316992" y="612648"/>
                </a:lnTo>
                <a:lnTo>
                  <a:pt x="313943" y="609600"/>
                </a:lnTo>
                <a:close/>
              </a:path>
              <a:path w="628015" h="624839">
                <a:moveTo>
                  <a:pt x="611123" y="312420"/>
                </a:moveTo>
                <a:lnTo>
                  <a:pt x="313943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3" y="312420"/>
                </a:lnTo>
                <a:close/>
              </a:path>
              <a:path w="628015" h="624839">
                <a:moveTo>
                  <a:pt x="12191" y="307848"/>
                </a:moveTo>
                <a:lnTo>
                  <a:pt x="12191" y="316992"/>
                </a:lnTo>
                <a:lnTo>
                  <a:pt x="16764" y="312420"/>
                </a:lnTo>
                <a:lnTo>
                  <a:pt x="12191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1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3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7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1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3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5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46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55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6" y="612648"/>
                </a:lnTo>
                <a:lnTo>
                  <a:pt x="316991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3" y="312420"/>
                </a:moveTo>
                <a:lnTo>
                  <a:pt x="313944" y="609600"/>
                </a:lnTo>
                <a:lnTo>
                  <a:pt x="316991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3" y="312420"/>
                </a:lnTo>
                <a:close/>
              </a:path>
              <a:path w="628014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4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4" h="624839">
                <a:moveTo>
                  <a:pt x="615696" y="307848"/>
                </a:moveTo>
                <a:lnTo>
                  <a:pt x="611123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1" y="12192"/>
                </a:lnTo>
                <a:lnTo>
                  <a:pt x="313943" y="15240"/>
                </a:lnTo>
                <a:lnTo>
                  <a:pt x="611123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1" y="12192"/>
                </a:moveTo>
                <a:lnTo>
                  <a:pt x="310896" y="12192"/>
                </a:lnTo>
                <a:lnTo>
                  <a:pt x="313943" y="15240"/>
                </a:lnTo>
                <a:lnTo>
                  <a:pt x="316991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84248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751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5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1" y="316992"/>
                </a:lnTo>
                <a:lnTo>
                  <a:pt x="12191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5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5" y="612648"/>
                </a:lnTo>
                <a:lnTo>
                  <a:pt x="316991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3" y="312420"/>
                </a:moveTo>
                <a:lnTo>
                  <a:pt x="313944" y="609600"/>
                </a:lnTo>
                <a:lnTo>
                  <a:pt x="316991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5" y="316992"/>
                </a:lnTo>
                <a:lnTo>
                  <a:pt x="611123" y="312420"/>
                </a:lnTo>
                <a:close/>
              </a:path>
              <a:path w="628014" h="624839">
                <a:moveTo>
                  <a:pt x="12191" y="307848"/>
                </a:moveTo>
                <a:lnTo>
                  <a:pt x="12191" y="316992"/>
                </a:lnTo>
                <a:lnTo>
                  <a:pt x="16763" y="312420"/>
                </a:lnTo>
                <a:lnTo>
                  <a:pt x="12191" y="307848"/>
                </a:lnTo>
                <a:close/>
              </a:path>
              <a:path w="628014" h="624839">
                <a:moveTo>
                  <a:pt x="16763" y="312420"/>
                </a:moveTo>
                <a:lnTo>
                  <a:pt x="12191" y="316992"/>
                </a:lnTo>
                <a:lnTo>
                  <a:pt x="21336" y="316992"/>
                </a:lnTo>
                <a:lnTo>
                  <a:pt x="16763" y="312420"/>
                </a:lnTo>
                <a:close/>
              </a:path>
              <a:path w="628014" h="624839">
                <a:moveTo>
                  <a:pt x="615695" y="307848"/>
                </a:moveTo>
                <a:lnTo>
                  <a:pt x="611123" y="312420"/>
                </a:lnTo>
                <a:lnTo>
                  <a:pt x="615695" y="316992"/>
                </a:lnTo>
                <a:lnTo>
                  <a:pt x="615695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5" y="307848"/>
                </a:lnTo>
                <a:lnTo>
                  <a:pt x="615695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1" y="307848"/>
                </a:lnTo>
                <a:lnTo>
                  <a:pt x="16763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1" y="12192"/>
                </a:lnTo>
                <a:lnTo>
                  <a:pt x="313944" y="15240"/>
                </a:lnTo>
                <a:lnTo>
                  <a:pt x="611123" y="312420"/>
                </a:lnTo>
                <a:lnTo>
                  <a:pt x="615695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1" y="12192"/>
                </a:moveTo>
                <a:lnTo>
                  <a:pt x="310895" y="12192"/>
                </a:lnTo>
                <a:lnTo>
                  <a:pt x="313944" y="15240"/>
                </a:lnTo>
                <a:lnTo>
                  <a:pt x="316991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93848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847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5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1" y="316992"/>
                </a:lnTo>
                <a:lnTo>
                  <a:pt x="12191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5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5" y="612648"/>
                </a:lnTo>
                <a:lnTo>
                  <a:pt x="316991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3" y="312420"/>
                </a:moveTo>
                <a:lnTo>
                  <a:pt x="313944" y="609600"/>
                </a:lnTo>
                <a:lnTo>
                  <a:pt x="316991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5" y="316992"/>
                </a:lnTo>
                <a:lnTo>
                  <a:pt x="611123" y="312420"/>
                </a:lnTo>
                <a:close/>
              </a:path>
              <a:path w="628014" h="624839">
                <a:moveTo>
                  <a:pt x="12191" y="307848"/>
                </a:moveTo>
                <a:lnTo>
                  <a:pt x="12191" y="316992"/>
                </a:lnTo>
                <a:lnTo>
                  <a:pt x="16763" y="312420"/>
                </a:lnTo>
                <a:lnTo>
                  <a:pt x="12191" y="307848"/>
                </a:lnTo>
                <a:close/>
              </a:path>
              <a:path w="628014" h="624839">
                <a:moveTo>
                  <a:pt x="16763" y="312420"/>
                </a:moveTo>
                <a:lnTo>
                  <a:pt x="12191" y="316992"/>
                </a:lnTo>
                <a:lnTo>
                  <a:pt x="21336" y="316992"/>
                </a:lnTo>
                <a:lnTo>
                  <a:pt x="16763" y="312420"/>
                </a:lnTo>
                <a:close/>
              </a:path>
              <a:path w="628014" h="624839">
                <a:moveTo>
                  <a:pt x="615695" y="307848"/>
                </a:moveTo>
                <a:lnTo>
                  <a:pt x="611123" y="312420"/>
                </a:lnTo>
                <a:lnTo>
                  <a:pt x="615695" y="316992"/>
                </a:lnTo>
                <a:lnTo>
                  <a:pt x="615695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5" y="307848"/>
                </a:lnTo>
                <a:lnTo>
                  <a:pt x="615695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1" y="307848"/>
                </a:lnTo>
                <a:lnTo>
                  <a:pt x="16763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1" y="12192"/>
                </a:lnTo>
                <a:lnTo>
                  <a:pt x="313944" y="15240"/>
                </a:lnTo>
                <a:lnTo>
                  <a:pt x="611123" y="312420"/>
                </a:lnTo>
                <a:lnTo>
                  <a:pt x="615695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1" y="12192"/>
                </a:moveTo>
                <a:lnTo>
                  <a:pt x="310895" y="12192"/>
                </a:lnTo>
                <a:lnTo>
                  <a:pt x="313944" y="15240"/>
                </a:lnTo>
                <a:lnTo>
                  <a:pt x="316991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03448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943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5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1" y="316992"/>
                </a:lnTo>
                <a:lnTo>
                  <a:pt x="12191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5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5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3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5" y="316992"/>
                </a:lnTo>
                <a:lnTo>
                  <a:pt x="611123" y="312420"/>
                </a:lnTo>
                <a:close/>
              </a:path>
              <a:path w="628014" h="624839">
                <a:moveTo>
                  <a:pt x="12191" y="307848"/>
                </a:moveTo>
                <a:lnTo>
                  <a:pt x="12191" y="316992"/>
                </a:lnTo>
                <a:lnTo>
                  <a:pt x="16763" y="312420"/>
                </a:lnTo>
                <a:lnTo>
                  <a:pt x="12191" y="307848"/>
                </a:lnTo>
                <a:close/>
              </a:path>
              <a:path w="628014" h="624839">
                <a:moveTo>
                  <a:pt x="16763" y="312420"/>
                </a:moveTo>
                <a:lnTo>
                  <a:pt x="12191" y="316992"/>
                </a:lnTo>
                <a:lnTo>
                  <a:pt x="21336" y="316992"/>
                </a:lnTo>
                <a:lnTo>
                  <a:pt x="16763" y="312420"/>
                </a:lnTo>
                <a:close/>
              </a:path>
              <a:path w="628014" h="624839">
                <a:moveTo>
                  <a:pt x="615695" y="307848"/>
                </a:moveTo>
                <a:lnTo>
                  <a:pt x="611123" y="312420"/>
                </a:lnTo>
                <a:lnTo>
                  <a:pt x="615695" y="316992"/>
                </a:lnTo>
                <a:lnTo>
                  <a:pt x="615695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5" y="307848"/>
                </a:lnTo>
                <a:lnTo>
                  <a:pt x="615695" y="316992"/>
                </a:lnTo>
                <a:lnTo>
                  <a:pt x="621791" y="316992"/>
                </a:lnTo>
                <a:lnTo>
                  <a:pt x="627887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1" y="307848"/>
                </a:lnTo>
                <a:lnTo>
                  <a:pt x="16763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3" y="312420"/>
                </a:lnTo>
                <a:lnTo>
                  <a:pt x="615695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2" y="12192"/>
                </a:moveTo>
                <a:lnTo>
                  <a:pt x="310895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130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039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4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4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4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26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135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4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4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4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322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231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4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4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4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418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327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4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4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4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1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4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4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4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4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1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4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4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4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514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42303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5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5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2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5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2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610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8519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5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5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2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5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2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706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615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5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5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2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5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2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802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0711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5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5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2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5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2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89847" y="2819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0" y="304800"/>
                </a:lnTo>
                <a:lnTo>
                  <a:pt x="304800" y="609600"/>
                </a:lnTo>
                <a:lnTo>
                  <a:pt x="609600" y="304800"/>
                </a:lnTo>
                <a:lnTo>
                  <a:pt x="304800" y="0"/>
                </a:lnTo>
                <a:close/>
              </a:path>
            </a:pathLst>
          </a:custGeom>
          <a:solidFill>
            <a:srgbClr val="5A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80704" y="2813304"/>
            <a:ext cx="628015" cy="624840"/>
          </a:xfrm>
          <a:custGeom>
            <a:avLst/>
            <a:gdLst/>
            <a:ahLst/>
            <a:cxnLst/>
            <a:rect l="l" t="t" r="r" b="b"/>
            <a:pathLst>
              <a:path w="628015" h="624839">
                <a:moveTo>
                  <a:pt x="313944" y="0"/>
                </a:moveTo>
                <a:lnTo>
                  <a:pt x="0" y="310896"/>
                </a:lnTo>
                <a:lnTo>
                  <a:pt x="313944" y="624840"/>
                </a:lnTo>
                <a:lnTo>
                  <a:pt x="326136" y="612648"/>
                </a:lnTo>
                <a:lnTo>
                  <a:pt x="310896" y="612648"/>
                </a:lnTo>
                <a:lnTo>
                  <a:pt x="313944" y="609600"/>
                </a:lnTo>
                <a:lnTo>
                  <a:pt x="21336" y="316992"/>
                </a:lnTo>
                <a:lnTo>
                  <a:pt x="12192" y="316992"/>
                </a:lnTo>
                <a:lnTo>
                  <a:pt x="12192" y="307848"/>
                </a:lnTo>
                <a:lnTo>
                  <a:pt x="21336" y="307848"/>
                </a:lnTo>
                <a:lnTo>
                  <a:pt x="313944" y="15240"/>
                </a:lnTo>
                <a:lnTo>
                  <a:pt x="310896" y="12192"/>
                </a:lnTo>
                <a:lnTo>
                  <a:pt x="326255" y="12192"/>
                </a:lnTo>
                <a:lnTo>
                  <a:pt x="313944" y="0"/>
                </a:lnTo>
                <a:close/>
              </a:path>
              <a:path w="628015" h="624839">
                <a:moveTo>
                  <a:pt x="313944" y="609600"/>
                </a:moveTo>
                <a:lnTo>
                  <a:pt x="310896" y="612648"/>
                </a:lnTo>
                <a:lnTo>
                  <a:pt x="316992" y="612648"/>
                </a:lnTo>
                <a:lnTo>
                  <a:pt x="313944" y="609600"/>
                </a:lnTo>
                <a:close/>
              </a:path>
              <a:path w="628015" h="624839">
                <a:moveTo>
                  <a:pt x="611124" y="312420"/>
                </a:moveTo>
                <a:lnTo>
                  <a:pt x="313944" y="609600"/>
                </a:lnTo>
                <a:lnTo>
                  <a:pt x="316992" y="612648"/>
                </a:lnTo>
                <a:lnTo>
                  <a:pt x="326136" y="612648"/>
                </a:lnTo>
                <a:lnTo>
                  <a:pt x="621792" y="316992"/>
                </a:lnTo>
                <a:lnTo>
                  <a:pt x="615696" y="316992"/>
                </a:lnTo>
                <a:lnTo>
                  <a:pt x="611124" y="312420"/>
                </a:lnTo>
                <a:close/>
              </a:path>
              <a:path w="628015" h="624839">
                <a:moveTo>
                  <a:pt x="12192" y="307848"/>
                </a:moveTo>
                <a:lnTo>
                  <a:pt x="12192" y="316992"/>
                </a:lnTo>
                <a:lnTo>
                  <a:pt x="16764" y="312420"/>
                </a:lnTo>
                <a:lnTo>
                  <a:pt x="12192" y="307848"/>
                </a:lnTo>
                <a:close/>
              </a:path>
              <a:path w="628015" h="624839">
                <a:moveTo>
                  <a:pt x="16764" y="312420"/>
                </a:moveTo>
                <a:lnTo>
                  <a:pt x="12192" y="316992"/>
                </a:lnTo>
                <a:lnTo>
                  <a:pt x="21336" y="316992"/>
                </a:lnTo>
                <a:lnTo>
                  <a:pt x="16764" y="312420"/>
                </a:lnTo>
                <a:close/>
              </a:path>
              <a:path w="628015" h="624839">
                <a:moveTo>
                  <a:pt x="615696" y="307848"/>
                </a:moveTo>
                <a:lnTo>
                  <a:pt x="611124" y="312420"/>
                </a:lnTo>
                <a:lnTo>
                  <a:pt x="615696" y="316992"/>
                </a:lnTo>
                <a:lnTo>
                  <a:pt x="615696" y="307848"/>
                </a:lnTo>
                <a:close/>
              </a:path>
              <a:path w="628015" h="624839">
                <a:moveTo>
                  <a:pt x="624810" y="307848"/>
                </a:moveTo>
                <a:lnTo>
                  <a:pt x="615696" y="307848"/>
                </a:lnTo>
                <a:lnTo>
                  <a:pt x="615696" y="316992"/>
                </a:lnTo>
                <a:lnTo>
                  <a:pt x="621792" y="316992"/>
                </a:lnTo>
                <a:lnTo>
                  <a:pt x="627888" y="310896"/>
                </a:lnTo>
                <a:lnTo>
                  <a:pt x="624810" y="307848"/>
                </a:lnTo>
                <a:close/>
              </a:path>
              <a:path w="628015" h="624839">
                <a:moveTo>
                  <a:pt x="21336" y="307848"/>
                </a:moveTo>
                <a:lnTo>
                  <a:pt x="12192" y="307848"/>
                </a:lnTo>
                <a:lnTo>
                  <a:pt x="16764" y="312420"/>
                </a:lnTo>
                <a:lnTo>
                  <a:pt x="21336" y="307848"/>
                </a:lnTo>
                <a:close/>
              </a:path>
              <a:path w="628015" h="624839">
                <a:moveTo>
                  <a:pt x="326255" y="12192"/>
                </a:moveTo>
                <a:lnTo>
                  <a:pt x="316992" y="12192"/>
                </a:lnTo>
                <a:lnTo>
                  <a:pt x="313944" y="15240"/>
                </a:lnTo>
                <a:lnTo>
                  <a:pt x="611124" y="312420"/>
                </a:lnTo>
                <a:lnTo>
                  <a:pt x="615696" y="307848"/>
                </a:lnTo>
                <a:lnTo>
                  <a:pt x="624810" y="307848"/>
                </a:lnTo>
                <a:lnTo>
                  <a:pt x="326255" y="12192"/>
                </a:lnTo>
                <a:close/>
              </a:path>
              <a:path w="628015" h="624839">
                <a:moveTo>
                  <a:pt x="316992" y="12192"/>
                </a:moveTo>
                <a:lnTo>
                  <a:pt x="310896" y="12192"/>
                </a:lnTo>
                <a:lnTo>
                  <a:pt x="313944" y="15240"/>
                </a:lnTo>
                <a:lnTo>
                  <a:pt x="316992" y="12192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2438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0" y="228600"/>
                </a:moveTo>
                <a:lnTo>
                  <a:pt x="9144000" y="228600"/>
                </a:lnTo>
                <a:lnTo>
                  <a:pt x="9144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7200" y="70866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0" y="228600"/>
                </a:moveTo>
                <a:lnTo>
                  <a:pt x="9144000" y="228600"/>
                </a:lnTo>
                <a:lnTo>
                  <a:pt x="9144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975104" y="3877056"/>
            <a:ext cx="656844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7920" marR="5080" indent="-2395855" algn="l">
              <a:lnSpc>
                <a:spcPct val="100000"/>
              </a:lnSpc>
              <a:spcBef>
                <a:spcPts val="100"/>
              </a:spcBef>
            </a:pPr>
            <a:r>
              <a:rPr lang="en-US" sz="3600" smtClean="0">
                <a:solidFill>
                  <a:schemeClr val="bg1"/>
                </a:solidFill>
              </a:rPr>
              <a:t>Aspek Kawasan Moral dan Pengajaran</a:t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smtClean="0">
                <a:solidFill>
                  <a:schemeClr val="bg1"/>
                </a:solidFill>
              </a:rPr>
              <a:t>Nilai Moral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1</a:t>
            </a:fld>
            <a:endParaRPr spc="-5" dirty="0"/>
          </a:p>
        </p:txBody>
      </p:sp>
      <p:sp>
        <p:nvSpPr>
          <p:cNvPr id="41" name="object 38"/>
          <p:cNvSpPr txBox="1">
            <a:spLocks/>
          </p:cNvSpPr>
          <p:nvPr/>
        </p:nvSpPr>
        <p:spPr>
          <a:xfrm>
            <a:off x="597407" y="578276"/>
            <a:ext cx="656844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0" i="0">
                <a:solidFill>
                  <a:srgbClr val="CCEBFF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2407920" marR="5080" indent="-2395855" algn="l">
              <a:spcBef>
                <a:spcPts val="100"/>
              </a:spcBef>
            </a:pPr>
            <a:r>
              <a:rPr lang="en-US" sz="4000" b="1" kern="0" smtClean="0">
                <a:solidFill>
                  <a:schemeClr val="bg1"/>
                </a:solidFill>
              </a:rPr>
              <a:t>Filsafat Moral</a:t>
            </a:r>
            <a:endParaRPr lang="en-US" sz="4000" b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990600"/>
            <a:ext cx="60471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>
                <a:solidFill>
                  <a:srgbClr val="FFFFFF"/>
                </a:solidFill>
              </a:rPr>
              <a:t>Aspek-aspek Kawasan </a:t>
            </a:r>
            <a:r>
              <a:rPr sz="4000">
                <a:solidFill>
                  <a:srgbClr val="FFFFFF"/>
                </a:solidFill>
              </a:rPr>
              <a:t>Moral</a:t>
            </a:r>
            <a:r>
              <a:rPr sz="4000" spc="-80">
                <a:solidFill>
                  <a:srgbClr val="FFFFFF"/>
                </a:solidFill>
              </a:rPr>
              <a:t> </a:t>
            </a:r>
            <a:endParaRPr sz="4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798068" y="2504947"/>
            <a:ext cx="8689975" cy="404876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6870" marR="194310" indent="-344805">
              <a:lnSpc>
                <a:spcPts val="2300"/>
              </a:lnSpc>
              <a:spcBef>
                <a:spcPts val="660"/>
              </a:spcBef>
              <a:buSzPct val="89583"/>
              <a:buFont typeface="Wingdings"/>
              <a:buChar char=""/>
              <a:tabLst>
                <a:tab pos="357505" algn="l"/>
              </a:tabLst>
            </a:pP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James Rest (dalam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Kurtines dan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Gerwitz,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1992) membagi komponen 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moralitas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menjadi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tiga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kawasan: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pemikiran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tentang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moral,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perasan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moral, 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perilaku</a:t>
            </a:r>
            <a:r>
              <a:rPr sz="2400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moral.</a:t>
            </a:r>
            <a:endParaRPr sz="2400">
              <a:latin typeface="Arial Narrow"/>
              <a:cs typeface="Arial Narrow"/>
            </a:endParaRPr>
          </a:p>
          <a:p>
            <a:pPr marL="356870" marR="248920" indent="-344805">
              <a:lnSpc>
                <a:spcPts val="2300"/>
              </a:lnSpc>
              <a:spcBef>
                <a:spcPts val="585"/>
              </a:spcBef>
              <a:buSzPct val="89583"/>
              <a:buFont typeface="Wingdings"/>
              <a:buChar char=""/>
              <a:tabLst>
                <a:tab pos="357505" algn="l"/>
              </a:tabLst>
            </a:pP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Penalaran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moral: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suatu proses pertimbangan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sebelum suatu  tindakan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dilakukan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oleh seseorang. Menurut Kohlberg (dalam  Liebert, 1992): dalam penalaran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“suatu prinsip moral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tidak sekadar  merupakan aturan bagi suatu tindakan,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melainkan sekaligus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merupakan  alasan orang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bertindak.”</a:t>
            </a:r>
            <a:endParaRPr sz="2400">
              <a:latin typeface="Arial Narrow"/>
              <a:cs typeface="Arial Narrow"/>
            </a:endParaRPr>
          </a:p>
          <a:p>
            <a:pPr marL="356870" indent="-344805">
              <a:lnSpc>
                <a:spcPts val="2580"/>
              </a:lnSpc>
              <a:spcBef>
                <a:spcPts val="40"/>
              </a:spcBef>
              <a:buSzPct val="89583"/>
              <a:buFont typeface="Wingdings"/>
              <a:buChar char=""/>
              <a:tabLst>
                <a:tab pos="357505" algn="l"/>
              </a:tabLst>
            </a:pP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Penalaran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Moral: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teori </a:t>
            </a:r>
            <a:r>
              <a:rPr sz="2400" i="1" dirty="0">
                <a:solidFill>
                  <a:srgbClr val="FFFFFF"/>
                </a:solidFill>
                <a:latin typeface="Arial Narrow"/>
                <a:cs typeface="Arial Narrow"/>
              </a:rPr>
              <a:t>cognitive-developmental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maupun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behavioral-kognitif</a:t>
            </a:r>
            <a:endParaRPr sz="2400">
              <a:latin typeface="Arial Narrow"/>
              <a:cs typeface="Arial Narrow"/>
            </a:endParaRPr>
          </a:p>
          <a:p>
            <a:pPr marL="356870" marR="266065">
              <a:lnSpc>
                <a:spcPct val="80300"/>
              </a:lnSpc>
              <a:spcBef>
                <a:spcPts val="265"/>
              </a:spcBef>
              <a:tabLst>
                <a:tab pos="6341745" algn="l"/>
              </a:tabLst>
            </a:pP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keputusan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seseorang menunjukkan satu penalaran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yang 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memadai.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Penalaran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tidak</a:t>
            </a:r>
            <a:r>
              <a:rPr sz="2400" spc="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sekadar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melibatkan	aktivitas  intelektualitas (rasionalitas),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tetapi juga hati nurani sebagai upaya  pertimbangan</a:t>
            </a:r>
            <a:r>
              <a:rPr sz="2400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moral.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757" y="914400"/>
            <a:ext cx="543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FFFF"/>
                </a:solidFill>
              </a:rPr>
              <a:t>Perasaan Moral</a:t>
            </a:r>
            <a:endParaRPr sz="36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03757" y="2398268"/>
            <a:ext cx="8850884" cy="40791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15"/>
              </a:spcBef>
            </a:pPr>
            <a:r>
              <a:rPr sz="2400" b="0" smtClean="0">
                <a:latin typeface="Arial Narrow"/>
                <a:cs typeface="Arial Narrow"/>
              </a:rPr>
              <a:t>Perasaan </a:t>
            </a:r>
            <a:r>
              <a:rPr sz="2400" b="0" spc="-5" dirty="0">
                <a:latin typeface="Arial Narrow"/>
                <a:cs typeface="Arial Narrow"/>
              </a:rPr>
              <a:t>moral </a:t>
            </a:r>
            <a:r>
              <a:rPr sz="2400" b="0" dirty="0">
                <a:latin typeface="Arial Narrow"/>
                <a:cs typeface="Arial Narrow"/>
              </a:rPr>
              <a:t>berorientasi kepada </a:t>
            </a:r>
            <a:r>
              <a:rPr sz="2400" b="0" spc="-5" dirty="0">
                <a:latin typeface="Arial Narrow"/>
                <a:cs typeface="Arial Narrow"/>
              </a:rPr>
              <a:t>sentimen </a:t>
            </a:r>
            <a:r>
              <a:rPr sz="2400" b="0" dirty="0">
                <a:latin typeface="Arial Narrow"/>
                <a:cs typeface="Arial Narrow"/>
              </a:rPr>
              <a:t>harga</a:t>
            </a:r>
            <a:r>
              <a:rPr sz="2400" b="0" spc="-50" dirty="0">
                <a:latin typeface="Arial Narrow"/>
                <a:cs typeface="Arial Narrow"/>
              </a:rPr>
              <a:t> </a:t>
            </a:r>
            <a:r>
              <a:rPr sz="2400" b="0" spc="-5" dirty="0">
                <a:latin typeface="Arial Narrow"/>
                <a:cs typeface="Arial Narrow"/>
              </a:rPr>
              <a:t>diri.</a:t>
            </a:r>
            <a:endParaRPr sz="2400">
              <a:latin typeface="Arial Narrow"/>
              <a:cs typeface="Arial Narrow"/>
            </a:endParaRPr>
          </a:p>
          <a:p>
            <a:pPr marL="840740" marR="5080" indent="-609600">
              <a:lnSpc>
                <a:spcPct val="80000"/>
              </a:lnSpc>
              <a:spcBef>
                <a:spcPts val="580"/>
              </a:spcBef>
              <a:buSzPct val="89583"/>
              <a:buAutoNum type="arabicPeriod"/>
              <a:tabLst>
                <a:tab pos="840105" algn="l"/>
                <a:tab pos="840740" algn="l"/>
              </a:tabLst>
            </a:pPr>
            <a:r>
              <a:rPr sz="2400" b="0" dirty="0">
                <a:latin typeface="Arial Narrow"/>
                <a:cs typeface="Arial Narrow"/>
              </a:rPr>
              <a:t>Suatu </a:t>
            </a:r>
            <a:r>
              <a:rPr sz="2400" b="0" spc="-5" dirty="0">
                <a:latin typeface="Arial Narrow"/>
                <a:cs typeface="Arial Narrow"/>
              </a:rPr>
              <a:t>sistem emosi </a:t>
            </a:r>
            <a:r>
              <a:rPr sz="2400" b="0" dirty="0">
                <a:latin typeface="Arial Narrow"/>
                <a:cs typeface="Arial Narrow"/>
              </a:rPr>
              <a:t>dan kecenderungan yang terorganisasi, suatu  kelompok perasaan dan </a:t>
            </a:r>
            <a:r>
              <a:rPr sz="2400" b="0" spc="-5" dirty="0">
                <a:latin typeface="Arial Narrow"/>
                <a:cs typeface="Arial Narrow"/>
              </a:rPr>
              <a:t>impuls </a:t>
            </a:r>
            <a:r>
              <a:rPr sz="2400" b="0" dirty="0">
                <a:latin typeface="Arial Narrow"/>
                <a:cs typeface="Arial Narrow"/>
              </a:rPr>
              <a:t>yang berpusat di </a:t>
            </a:r>
            <a:r>
              <a:rPr sz="2400" b="0" spc="-5" dirty="0">
                <a:latin typeface="Arial Narrow"/>
                <a:cs typeface="Arial Narrow"/>
              </a:rPr>
              <a:t>sekitar </a:t>
            </a:r>
            <a:r>
              <a:rPr sz="2400" b="0" dirty="0">
                <a:latin typeface="Arial Narrow"/>
                <a:cs typeface="Arial Narrow"/>
              </a:rPr>
              <a:t>objek, </a:t>
            </a:r>
            <a:r>
              <a:rPr sz="2400" b="0" spc="-5" dirty="0">
                <a:latin typeface="Arial Narrow"/>
                <a:cs typeface="Arial Narrow"/>
              </a:rPr>
              <a:t>yaitu </a:t>
            </a:r>
            <a:r>
              <a:rPr sz="2400" b="0" dirty="0">
                <a:latin typeface="Arial Narrow"/>
                <a:cs typeface="Arial Narrow"/>
              </a:rPr>
              <a:t>ide  tentang </a:t>
            </a:r>
            <a:r>
              <a:rPr sz="2400" b="0" spc="-5" dirty="0">
                <a:latin typeface="Arial Narrow"/>
                <a:cs typeface="Arial Narrow"/>
              </a:rPr>
              <a:t>diri sendiri (Blasi, </a:t>
            </a:r>
            <a:r>
              <a:rPr sz="2400" b="0" spc="5" dirty="0">
                <a:latin typeface="Arial Narrow"/>
                <a:cs typeface="Arial Narrow"/>
              </a:rPr>
              <a:t>1992).</a:t>
            </a:r>
            <a:r>
              <a:rPr sz="2400" b="0" spc="5" dirty="0">
                <a:latin typeface="Wingdings"/>
                <a:cs typeface="Wingdings"/>
              </a:rPr>
              <a:t>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Arial Narrow"/>
                <a:cs typeface="Arial Narrow"/>
              </a:rPr>
              <a:t>dianggap sebagai </a:t>
            </a:r>
            <a:r>
              <a:rPr sz="2400" b="0" spc="-5" dirty="0">
                <a:latin typeface="Arial Narrow"/>
                <a:cs typeface="Arial Narrow"/>
              </a:rPr>
              <a:t>emotivisme,  </a:t>
            </a:r>
            <a:r>
              <a:rPr sz="2400" b="0" dirty="0">
                <a:latin typeface="Arial Narrow"/>
                <a:cs typeface="Arial Narrow"/>
              </a:rPr>
              <a:t>karena </a:t>
            </a:r>
            <a:r>
              <a:rPr sz="2400" b="0" spc="-5" dirty="0">
                <a:latin typeface="Arial Narrow"/>
                <a:cs typeface="Arial Narrow"/>
              </a:rPr>
              <a:t>terkait </a:t>
            </a:r>
            <a:r>
              <a:rPr sz="2400" b="0" dirty="0">
                <a:latin typeface="Arial Narrow"/>
                <a:cs typeface="Arial Narrow"/>
              </a:rPr>
              <a:t>dengan </a:t>
            </a:r>
            <a:r>
              <a:rPr sz="2400" b="0" spc="-5" dirty="0">
                <a:latin typeface="Arial Narrow"/>
                <a:cs typeface="Arial Narrow"/>
              </a:rPr>
              <a:t>masalah penilaian moral </a:t>
            </a:r>
            <a:r>
              <a:rPr sz="2400" b="0" dirty="0">
                <a:latin typeface="Arial Narrow"/>
                <a:cs typeface="Arial Narrow"/>
              </a:rPr>
              <a:t>yang tidak dapat disebut  salah dan benar, hanya mengungkapkan perasaan seseorang atau  kelompok</a:t>
            </a:r>
            <a:r>
              <a:rPr sz="2400" b="0" spc="-25" dirty="0">
                <a:latin typeface="Arial Narrow"/>
                <a:cs typeface="Arial Narrow"/>
              </a:rPr>
              <a:t> </a:t>
            </a:r>
            <a:r>
              <a:rPr sz="2400" b="0" dirty="0">
                <a:latin typeface="Arial Narrow"/>
                <a:cs typeface="Arial Narrow"/>
              </a:rPr>
              <a:t>orang.</a:t>
            </a:r>
            <a:endParaRPr sz="2400">
              <a:latin typeface="Arial Narrow"/>
              <a:cs typeface="Arial Narrow"/>
            </a:endParaRPr>
          </a:p>
          <a:p>
            <a:pPr marL="840740" marR="19050" indent="-609600">
              <a:lnSpc>
                <a:spcPts val="2300"/>
              </a:lnSpc>
              <a:spcBef>
                <a:spcPts val="560"/>
              </a:spcBef>
              <a:buSzPct val="89583"/>
              <a:buAutoNum type="arabicPeriod"/>
              <a:tabLst>
                <a:tab pos="840105" algn="l"/>
                <a:tab pos="840740" algn="l"/>
              </a:tabLst>
            </a:pPr>
            <a:r>
              <a:rPr sz="2400" b="0" spc="-5" dirty="0">
                <a:latin typeface="Arial Narrow"/>
                <a:cs typeface="Arial Narrow"/>
              </a:rPr>
              <a:t>David Hume: </a:t>
            </a:r>
            <a:r>
              <a:rPr sz="2400" b="0" dirty="0">
                <a:latin typeface="Arial Narrow"/>
                <a:cs typeface="Arial Narrow"/>
              </a:rPr>
              <a:t>penilaian </a:t>
            </a:r>
            <a:r>
              <a:rPr sz="2400" b="0" spc="-5" dirty="0">
                <a:latin typeface="Arial Narrow"/>
                <a:cs typeface="Arial Narrow"/>
              </a:rPr>
              <a:t>moral </a:t>
            </a:r>
            <a:r>
              <a:rPr sz="2400" b="0" dirty="0">
                <a:latin typeface="Arial Narrow"/>
                <a:cs typeface="Arial Narrow"/>
              </a:rPr>
              <a:t>tidak didasarkan kepada </a:t>
            </a:r>
            <a:r>
              <a:rPr sz="2400" b="0" spc="-5" dirty="0">
                <a:latin typeface="Arial Narrow"/>
                <a:cs typeface="Arial Narrow"/>
              </a:rPr>
              <a:t>rasio,  </a:t>
            </a:r>
            <a:r>
              <a:rPr sz="2400" b="0" dirty="0">
                <a:latin typeface="Arial Narrow"/>
                <a:cs typeface="Arial Narrow"/>
              </a:rPr>
              <a:t>pertimbangan </a:t>
            </a:r>
            <a:r>
              <a:rPr sz="2400" b="0" spc="-5" dirty="0">
                <a:latin typeface="Arial Narrow"/>
                <a:cs typeface="Arial Narrow"/>
              </a:rPr>
              <a:t>objektif, melainkan </a:t>
            </a:r>
            <a:r>
              <a:rPr sz="2400" b="0" dirty="0">
                <a:latin typeface="Arial Narrow"/>
                <a:cs typeface="Arial Narrow"/>
              </a:rPr>
              <a:t>berdasarkan perasaan (Magnis-  Suseno, 1997). </a:t>
            </a:r>
            <a:r>
              <a:rPr sz="2400" b="0" spc="-5" dirty="0">
                <a:latin typeface="Arial Narrow"/>
                <a:cs typeface="Arial Narrow"/>
              </a:rPr>
              <a:t>Etika </a:t>
            </a:r>
            <a:r>
              <a:rPr sz="2400" b="0" dirty="0">
                <a:latin typeface="Arial Narrow"/>
                <a:cs typeface="Arial Narrow"/>
              </a:rPr>
              <a:t>adalah PERASAAN </a:t>
            </a:r>
            <a:r>
              <a:rPr sz="2400" b="0" spc="-5" dirty="0">
                <a:latin typeface="Arial Narrow"/>
                <a:cs typeface="Arial Narrow"/>
              </a:rPr>
              <a:t>MORAL. </a:t>
            </a:r>
            <a:r>
              <a:rPr sz="2400" b="0" dirty="0">
                <a:latin typeface="Arial Narrow"/>
                <a:cs typeface="Arial Narrow"/>
              </a:rPr>
              <a:t>Unsur </a:t>
            </a:r>
            <a:r>
              <a:rPr sz="2400" b="0" spc="-5" dirty="0">
                <a:latin typeface="Arial Narrow"/>
                <a:cs typeface="Arial Narrow"/>
              </a:rPr>
              <a:t>bersama sifat  </a:t>
            </a:r>
            <a:r>
              <a:rPr sz="2400" b="0" dirty="0">
                <a:latin typeface="Arial Narrow"/>
                <a:cs typeface="Arial Narrow"/>
              </a:rPr>
              <a:t>dari penilaian adalah </a:t>
            </a:r>
            <a:r>
              <a:rPr sz="2400" b="0" spc="-5" dirty="0">
                <a:latin typeface="Arial Narrow"/>
                <a:cs typeface="Arial Narrow"/>
              </a:rPr>
              <a:t>nikmat </a:t>
            </a:r>
            <a:r>
              <a:rPr sz="2400" b="0" dirty="0">
                <a:latin typeface="Arial Narrow"/>
                <a:cs typeface="Arial Narrow"/>
              </a:rPr>
              <a:t>dan kegunaan </a:t>
            </a:r>
            <a:r>
              <a:rPr sz="2400" b="0" spc="-5" dirty="0">
                <a:latin typeface="Arial Narrow"/>
                <a:cs typeface="Arial Narrow"/>
              </a:rPr>
              <a:t>(utilitarisme).Perasaan kita  tertarik </a:t>
            </a:r>
            <a:r>
              <a:rPr sz="2400" b="0" dirty="0">
                <a:latin typeface="Arial Narrow"/>
                <a:cs typeface="Arial Narrow"/>
              </a:rPr>
              <a:t>kepada </a:t>
            </a:r>
            <a:r>
              <a:rPr sz="2400" b="0" spc="-5" dirty="0">
                <a:latin typeface="Arial Narrow"/>
                <a:cs typeface="Arial Narrow"/>
              </a:rPr>
              <a:t>nikmat, maka kita </a:t>
            </a:r>
            <a:r>
              <a:rPr sz="2400" b="0" dirty="0">
                <a:latin typeface="Arial Narrow"/>
                <a:cs typeface="Arial Narrow"/>
              </a:rPr>
              <a:t>terdorong untuk mengusahakan apa  yang diharapkan </a:t>
            </a:r>
            <a:r>
              <a:rPr sz="2400" b="0" spc="-5" dirty="0">
                <a:latin typeface="Arial Narrow"/>
                <a:cs typeface="Arial Narrow"/>
              </a:rPr>
              <a:t>menghasilkan nikmat </a:t>
            </a:r>
            <a:r>
              <a:rPr sz="2400" b="0" dirty="0">
                <a:latin typeface="Arial Narrow"/>
                <a:cs typeface="Arial Narrow"/>
              </a:rPr>
              <a:t>dan menghindari perasaan</a:t>
            </a:r>
            <a:r>
              <a:rPr sz="2400" b="0" spc="10" dirty="0">
                <a:latin typeface="Arial Narrow"/>
                <a:cs typeface="Arial Narrow"/>
              </a:rPr>
              <a:t> </a:t>
            </a:r>
            <a:r>
              <a:rPr sz="2400" b="0" spc="-5" dirty="0">
                <a:latin typeface="Arial Narrow"/>
                <a:cs typeface="Arial Narrow"/>
              </a:rPr>
              <a:t>sakit.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227" y="914400"/>
            <a:ext cx="543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FFFF"/>
                </a:solidFill>
              </a:rPr>
              <a:t>Perilaku  Moral</a:t>
            </a:r>
            <a:endParaRPr sz="36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54227" y="2687827"/>
            <a:ext cx="8932545" cy="39386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455295" indent="-344805">
              <a:lnSpc>
                <a:spcPts val="1920"/>
              </a:lnSpc>
              <a:spcBef>
                <a:spcPts val="475"/>
              </a:spcBef>
              <a:buClr>
                <a:srgbClr val="5A6091"/>
              </a:buClr>
              <a:buSzPct val="90000"/>
              <a:buFont typeface="Wingdings"/>
              <a:buChar char=""/>
              <a:tabLst>
                <a:tab pos="357505" algn="l"/>
              </a:tabLst>
            </a:pPr>
            <a:r>
              <a:rPr sz="2200" spc="-10" smtClean="0">
                <a:solidFill>
                  <a:schemeClr val="bg1"/>
                </a:solidFill>
                <a:latin typeface="Arial Narrow"/>
                <a:cs typeface="Arial Narrow"/>
              </a:rPr>
              <a:t>Perilaku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moral diartikan sebagai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suatu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pola perilaku di dalam kerangka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konteks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tertentu,  dengan memperhatikan proses-proses batin yang melahirkan perilaku moral</a:t>
            </a:r>
            <a:r>
              <a:rPr sz="2200" spc="5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tersebut.</a:t>
            </a:r>
            <a:endParaRPr sz="22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356870" marR="5080" indent="-344805">
              <a:lnSpc>
                <a:spcPct val="80000"/>
              </a:lnSpc>
              <a:spcBef>
                <a:spcPts val="495"/>
              </a:spcBef>
              <a:buClr>
                <a:srgbClr val="5A6091"/>
              </a:buClr>
              <a:buSzPct val="90000"/>
              <a:buFont typeface="Wingdings"/>
              <a:buChar char=""/>
              <a:tabLst>
                <a:tab pos="357505" algn="l"/>
              </a:tabLst>
            </a:pP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James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S. Rest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(1992) menyodorkan pentingnya proses batin dilihat sebagai aspek penyebab  manifestasi perilaku moral.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Ada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empat komponen proses pokok yang mempengaruhi  lahirnya perilaku moral</a:t>
            </a:r>
            <a:r>
              <a:rPr sz="2200" spc="-5" dirty="0" smtClean="0">
                <a:solidFill>
                  <a:schemeClr val="bg1"/>
                </a:solidFill>
                <a:latin typeface="Arial Narrow"/>
                <a:cs typeface="Arial Narrow"/>
              </a:rPr>
              <a:t>:</a:t>
            </a:r>
            <a:endParaRPr lang="en-US" sz="22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12065" marR="5080">
              <a:lnSpc>
                <a:spcPct val="80000"/>
              </a:lnSpc>
              <a:spcBef>
                <a:spcPts val="495"/>
              </a:spcBef>
              <a:buClr>
                <a:srgbClr val="5A6091"/>
              </a:buClr>
              <a:buSzPct val="90000"/>
              <a:tabLst>
                <a:tab pos="357505" algn="l"/>
              </a:tabLst>
            </a:pPr>
            <a:r>
              <a:rPr lang="en-US" sz="2200" spc="-5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en-US" sz="2200" spc="-5" dirty="0" smtClean="0">
                <a:solidFill>
                  <a:schemeClr val="bg1"/>
                </a:solidFill>
                <a:latin typeface="Arial Narrow"/>
                <a:cs typeface="Arial Narrow"/>
              </a:rPr>
              <a:t>     1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.   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menafsirkan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situasi,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menarik inferensi tentang bagaimana </a:t>
            </a:r>
            <a:r>
              <a:rPr sz="2200" spc="-5">
                <a:solidFill>
                  <a:schemeClr val="bg1"/>
                </a:solidFill>
                <a:latin typeface="Arial Narrow"/>
                <a:cs typeface="Arial Narrow"/>
              </a:rPr>
              <a:t>orang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akan</a:t>
            </a:r>
            <a:endParaRPr lang="en-US" sz="2200" spc="-5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12065" marR="5080">
              <a:lnSpc>
                <a:spcPct val="80000"/>
              </a:lnSpc>
              <a:spcBef>
                <a:spcPts val="495"/>
              </a:spcBef>
              <a:buClr>
                <a:srgbClr val="5A6091"/>
              </a:buClr>
              <a:buSzPct val="90000"/>
              <a:tabLst>
                <a:tab pos="357505" algn="l"/>
              </a:tabLst>
            </a:pPr>
            <a:r>
              <a:rPr lang="en-US" sz="2200" spc="-5">
                <a:solidFill>
                  <a:schemeClr val="bg1"/>
                </a:solidFill>
                <a:latin typeface="Arial Narrow"/>
                <a:cs typeface="Arial Narrow"/>
              </a:rPr>
              <a:t>	</a:t>
            </a:r>
            <a:r>
              <a:rPr lang="en-US" sz="2200" spc="-5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    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terpengaruh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,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merasakan </a:t>
            </a:r>
            <a:r>
              <a:rPr sz="2200" spc="-5" dirty="0" err="1" smtClean="0">
                <a:solidFill>
                  <a:schemeClr val="bg1"/>
                </a:solidFill>
                <a:latin typeface="Arial Narrow"/>
                <a:cs typeface="Arial Narrow"/>
              </a:rPr>
              <a:t>empatik</a:t>
            </a:r>
            <a:r>
              <a:rPr lang="en-US" sz="2200" spc="-5" dirty="0" smtClean="0">
                <a:solidFill>
                  <a:schemeClr val="bg1"/>
                </a:solidFill>
                <a:latin typeface="Arial Narrow"/>
                <a:cs typeface="Arial Narrow"/>
              </a:rPr>
              <a:t>.</a:t>
            </a:r>
            <a:endParaRPr lang="en-US" sz="22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5910" marR="93980" lvl="1">
              <a:lnSpc>
                <a:spcPct val="80000"/>
              </a:lnSpc>
              <a:spcBef>
                <a:spcPts val="480"/>
              </a:spcBef>
              <a:tabLst>
                <a:tab pos="607060" algn="l"/>
              </a:tabLst>
            </a:pPr>
            <a:r>
              <a:rPr lang="en-US" sz="2200" spc="-5" dirty="0" smtClean="0">
                <a:solidFill>
                  <a:schemeClr val="bg1"/>
                </a:solidFill>
                <a:latin typeface="Arial Narrow"/>
                <a:cs typeface="Arial Narrow"/>
              </a:rPr>
              <a:t> 2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.   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merumuskan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bagaimana hendaknya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suatu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perangkat tindakan moral</a:t>
            </a:r>
            <a:r>
              <a:rPr sz="2200" spc="-5">
                <a:solidFill>
                  <a:schemeClr val="bg1"/>
                </a:solidFill>
                <a:latin typeface="Arial Narrow"/>
                <a:cs typeface="Arial Narrow"/>
              </a:rPr>
              <a:t>; 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citra</a:t>
            </a:r>
            <a:endParaRPr lang="en-US" sz="2200" spc="-5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5910" marR="93980" lvl="1">
              <a:lnSpc>
                <a:spcPct val="80000"/>
              </a:lnSpc>
              <a:spcBef>
                <a:spcPts val="480"/>
              </a:spcBef>
              <a:tabLst>
                <a:tab pos="607060" algn="l"/>
              </a:tabLst>
            </a:pPr>
            <a:r>
              <a:rPr lang="en-US" sz="2200" spc="-5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     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mor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al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tersusun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atas unsur-unsur </a:t>
            </a:r>
            <a:r>
              <a:rPr sz="2200" spc="-10" dirty="0">
                <a:solidFill>
                  <a:schemeClr val="bg1"/>
                </a:solidFill>
                <a:latin typeface="Arial Narrow"/>
                <a:cs typeface="Arial Narrow"/>
              </a:rPr>
              <a:t>kognitif </a:t>
            </a:r>
            <a:r>
              <a:rPr sz="2200" spc="-5" dirty="0" err="1">
                <a:solidFill>
                  <a:schemeClr val="bg1"/>
                </a:solidFill>
                <a:latin typeface="Arial Narrow"/>
                <a:cs typeface="Arial Narrow"/>
              </a:rPr>
              <a:t>maupun</a:t>
            </a:r>
            <a:r>
              <a:rPr sz="2200" spc="5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1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afektif</a:t>
            </a:r>
            <a:r>
              <a:rPr sz="2200" spc="-10" dirty="0" smtClean="0">
                <a:solidFill>
                  <a:schemeClr val="bg1"/>
                </a:solidFill>
                <a:latin typeface="Arial Narrow"/>
                <a:cs typeface="Arial Narrow"/>
              </a:rPr>
              <a:t>.</a:t>
            </a:r>
            <a:endParaRPr lang="en-US" sz="22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814070" marR="54610" lvl="1" indent="-457200">
              <a:lnSpc>
                <a:spcPct val="80000"/>
              </a:lnSpc>
              <a:spcBef>
                <a:spcPts val="480"/>
              </a:spcBef>
              <a:buAutoNum type="arabicPeriod" startAt="3"/>
              <a:tabLst>
                <a:tab pos="668020" algn="l"/>
              </a:tabLst>
            </a:pP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menyeleksi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berbagai hasil penilaian tentang citra moral, mana </a:t>
            </a:r>
            <a:r>
              <a:rPr sz="2200" spc="-5">
                <a:solidFill>
                  <a:schemeClr val="bg1"/>
                </a:solidFill>
                <a:latin typeface="Arial Narrow"/>
                <a:cs typeface="Arial Narrow"/>
              </a:rPr>
              <a:t>yang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patut</a:t>
            </a:r>
            <a:endParaRPr lang="en-US" sz="2200" spc="-5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356870" marR="54610" lvl="1">
              <a:lnSpc>
                <a:spcPct val="80000"/>
              </a:lnSpc>
              <a:spcBef>
                <a:spcPts val="480"/>
              </a:spcBef>
              <a:tabLst>
                <a:tab pos="668020" algn="l"/>
              </a:tabLst>
            </a:pP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en-US" sz="2200" spc="-5" smtClean="0">
                <a:solidFill>
                  <a:schemeClr val="bg1"/>
                </a:solidFill>
                <a:latin typeface="Arial Narrow"/>
                <a:cs typeface="Arial Narrow"/>
              </a:rPr>
              <a:t>      </a:t>
            </a:r>
            <a:r>
              <a:rPr sz="2200" spc="-10" smtClean="0">
                <a:solidFill>
                  <a:schemeClr val="bg1"/>
                </a:solidFill>
                <a:latin typeface="Arial Narrow"/>
                <a:cs typeface="Arial Narrow"/>
              </a:rPr>
              <a:t>dilaksanaka</a:t>
            </a:r>
            <a:r>
              <a:rPr lang="en-US" sz="2200" spc="-10" smtClean="0">
                <a:solidFill>
                  <a:schemeClr val="bg1"/>
                </a:solidFill>
                <a:latin typeface="Arial Narrow"/>
                <a:cs typeface="Arial Narrow"/>
              </a:rPr>
              <a:t>n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atau</a:t>
            </a:r>
            <a:r>
              <a:rPr sz="2200" spc="-20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1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tidak</a:t>
            </a:r>
            <a:r>
              <a:rPr lang="en-US" sz="2200" spc="-10" dirty="0" smtClean="0">
                <a:solidFill>
                  <a:schemeClr val="bg1"/>
                </a:solidFill>
                <a:latin typeface="Arial Narrow"/>
                <a:cs typeface="Arial Narrow"/>
              </a:rPr>
              <a:t>.</a:t>
            </a:r>
          </a:p>
          <a:p>
            <a:pPr marL="356870" marR="242570" lvl="1">
              <a:lnSpc>
                <a:spcPts val="1920"/>
              </a:lnSpc>
              <a:spcBef>
                <a:spcPts val="465"/>
              </a:spcBef>
              <a:tabLst>
                <a:tab pos="668020" algn="l"/>
              </a:tabLst>
            </a:pPr>
            <a:r>
              <a:rPr lang="en-US" sz="2200" spc="-10" dirty="0" smtClean="0">
                <a:solidFill>
                  <a:schemeClr val="bg1"/>
                </a:solidFill>
                <a:latin typeface="Arial Narrow"/>
                <a:cs typeface="Arial Narrow"/>
              </a:rPr>
              <a:t>4</a:t>
            </a:r>
            <a:r>
              <a:rPr lang="en-US" sz="2200" spc="-10" smtClean="0">
                <a:solidFill>
                  <a:schemeClr val="bg1"/>
                </a:solidFill>
                <a:latin typeface="Arial Narrow"/>
                <a:cs typeface="Arial Narrow"/>
              </a:rPr>
              <a:t>.   </a:t>
            </a:r>
            <a:r>
              <a:rPr lang="en-US" sz="2200" spc="-10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200" spc="-5" smtClean="0">
                <a:solidFill>
                  <a:schemeClr val="bg1"/>
                </a:solidFill>
                <a:latin typeface="Arial Narrow"/>
                <a:cs typeface="Arial Narrow"/>
              </a:rPr>
              <a:t>memutuskan </a:t>
            </a:r>
            <a:r>
              <a:rPr sz="2200" spc="-5" dirty="0">
                <a:solidFill>
                  <a:schemeClr val="bg1"/>
                </a:solidFill>
                <a:latin typeface="Arial Narrow"/>
                <a:cs typeface="Arial Narrow"/>
              </a:rPr>
              <a:t>dan mengimplementasikan apa yang hendak</a:t>
            </a:r>
            <a:r>
              <a:rPr sz="2200" dirty="0">
                <a:solidFill>
                  <a:schemeClr val="bg1"/>
                </a:solidFill>
                <a:latin typeface="Arial Narrow"/>
                <a:cs typeface="Arial Narrow"/>
              </a:rPr>
              <a:t> dilakukan.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0135" y="914400"/>
            <a:ext cx="543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FFFF"/>
                </a:solidFill>
              </a:rPr>
              <a:t>Tindakan Moral</a:t>
            </a:r>
            <a:endParaRPr sz="36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95375" y="2470219"/>
            <a:ext cx="8867775" cy="45833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smtClean="0">
                <a:solidFill>
                  <a:schemeClr val="bg1"/>
                </a:solidFill>
                <a:latin typeface="Arial Narrow"/>
                <a:cs typeface="Arial Narrow"/>
              </a:rPr>
              <a:t>Tindakan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memiliki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tiga tipe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(</a:t>
            </a:r>
            <a:r>
              <a:rPr dirty="0">
                <a:solidFill>
                  <a:schemeClr val="bg1"/>
                </a:solidFill>
                <a:latin typeface="Arial Narrow"/>
                <a:cs typeface="Arial Narrow"/>
              </a:rPr>
              <a:t>Kohlberg </a:t>
            </a:r>
            <a:r>
              <a:rPr spc="5" dirty="0">
                <a:solidFill>
                  <a:schemeClr val="bg1"/>
                </a:solidFill>
                <a:latin typeface="Arial Narrow"/>
                <a:cs typeface="Arial Narrow"/>
              </a:rPr>
              <a:t>dan Candee,</a:t>
            </a:r>
            <a:r>
              <a:rPr spc="-250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pc="5" dirty="0">
                <a:solidFill>
                  <a:schemeClr val="bg1"/>
                </a:solidFill>
                <a:latin typeface="Arial Narrow"/>
                <a:cs typeface="Arial Narrow"/>
              </a:rPr>
              <a:t>1992</a:t>
            </a:r>
            <a:r>
              <a:rPr sz="2000" spc="5" dirty="0">
                <a:solidFill>
                  <a:schemeClr val="bg1"/>
                </a:solidFill>
                <a:latin typeface="Arial Narrow"/>
                <a:cs typeface="Arial Narrow"/>
              </a:rPr>
              <a:t>):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9085" marR="5080" indent="-238125">
              <a:lnSpc>
                <a:spcPct val="80000"/>
              </a:lnSpc>
              <a:spcBef>
                <a:spcPts val="430"/>
              </a:spcBef>
              <a:buAutoNum type="arabicPeriod"/>
              <a:tabLst>
                <a:tab pos="272415" algn="l"/>
              </a:tabLst>
            </a:pP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tipe rasionalis </a:t>
            </a:r>
            <a:r>
              <a:rPr sz="2000" spc="-10" dirty="0">
                <a:solidFill>
                  <a:schemeClr val="bg1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memandang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penalaran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sebagai suatu keharusan serta mencukupi bagi lahirnya  suatu tindakan moral.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Etisi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tipe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ini: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Immanuel Kant dan Lawrence</a:t>
            </a:r>
            <a:r>
              <a:rPr sz="2000" spc="190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Kohlberg.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9085" marR="836294" indent="-186055">
              <a:lnSpc>
                <a:spcPct val="80000"/>
              </a:lnSpc>
              <a:spcBef>
                <a:spcPts val="430"/>
              </a:spcBef>
              <a:buAutoNum type="arabicPeriod"/>
              <a:tabLst>
                <a:tab pos="323850" algn="l"/>
              </a:tabLst>
            </a:pP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Tipe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naturalistik </a:t>
            </a:r>
            <a:r>
              <a:rPr sz="2000" dirty="0">
                <a:solidFill>
                  <a:schemeClr val="bg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berpandangan bahwa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itu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merupakan suatu keharusan, tetapi tidak  mencukupi untuk melahirkan suatu tindakan moral.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Etisi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tipe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ini: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Aristoteles dan John</a:t>
            </a:r>
            <a:r>
              <a:rPr sz="2000" spc="260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Dewey.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9085" marR="550545" indent="-186055">
              <a:lnSpc>
                <a:spcPts val="1730"/>
              </a:lnSpc>
              <a:spcBef>
                <a:spcPts val="420"/>
              </a:spcBef>
              <a:buAutoNum type="arabicPeriod"/>
              <a:tabLst>
                <a:tab pos="323850" algn="l"/>
              </a:tabLst>
            </a:pP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Tipe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behavioristik-sosial </a:t>
            </a:r>
            <a:r>
              <a:rPr sz="2000" dirty="0">
                <a:solidFill>
                  <a:schemeClr val="bg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tindakan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merujuk kepada pola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pikir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sang pelaku.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Etisi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tipe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ini: 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Aronfreed,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Bandura,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Eysenck,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Havighurst dan</a:t>
            </a:r>
            <a:r>
              <a:rPr sz="2000" spc="170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Taba.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99085" marR="636270" indent="-287020">
              <a:lnSpc>
                <a:spcPct val="80000"/>
              </a:lnSpc>
            </a:pP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Jenis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Pertimbangan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sebagai pusat tindakan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moral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(W.K. Franken, 1963 dalam Kohlberg dan  Candee,</a:t>
            </a:r>
            <a:r>
              <a:rPr sz="2000" spc="35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1992):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9085" marR="511175" indent="-287020">
              <a:lnSpc>
                <a:spcPct val="80000"/>
              </a:lnSpc>
              <a:spcBef>
                <a:spcPts val="430"/>
              </a:spcBef>
              <a:buClr>
                <a:srgbClr val="FFFFFF"/>
              </a:buClr>
              <a:buSzPct val="88888"/>
              <a:buAutoNum type="arabicPeriod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Pertimbangan DEONTIS </a:t>
            </a:r>
            <a:r>
              <a:rPr sz="2000" dirty="0">
                <a:solidFill>
                  <a:schemeClr val="bg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pertimbangan yangmenyatukan atau mengharuskan bahwa sesuatu  tindakan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itu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benar.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Contoh: Kant </a:t>
            </a:r>
            <a:r>
              <a:rPr sz="2000" dirty="0">
                <a:solidFill>
                  <a:schemeClr val="bg1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imperatif kategoris; prinsip utilitas John Stuart</a:t>
            </a:r>
            <a:r>
              <a:rPr sz="2000" spc="229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Mill.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299085" marR="62230" indent="-287020">
              <a:lnSpc>
                <a:spcPct val="80000"/>
              </a:lnSpc>
              <a:spcBef>
                <a:spcPts val="434"/>
              </a:spcBef>
              <a:buClr>
                <a:srgbClr val="FFFFFF"/>
              </a:buClr>
              <a:buSzPct val="88888"/>
              <a:buAutoNum type="arabicPeriod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Pertimbangan atas dasar tanggung jawab mencakup suatu unsur </a:t>
            </a:r>
            <a:r>
              <a:rPr sz="2000" spc="-15" dirty="0">
                <a:solidFill>
                  <a:schemeClr val="bg1"/>
                </a:solidFill>
                <a:latin typeface="Arial Narrow"/>
                <a:cs typeface="Arial Narrow"/>
              </a:rPr>
              <a:t>“aretaic”,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yaitu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suatupertimbangan  tentang apa yang </a:t>
            </a:r>
            <a:r>
              <a:rPr sz="2000" spc="-10" dirty="0">
                <a:solidFill>
                  <a:schemeClr val="bg1"/>
                </a:solidFill>
                <a:latin typeface="Arial Narrow"/>
                <a:cs typeface="Arial Narrow"/>
              </a:rPr>
              <a:t>menurut moral </a:t>
            </a:r>
            <a:r>
              <a:rPr sz="2000" dirty="0">
                <a:solidFill>
                  <a:schemeClr val="bg1"/>
                </a:solidFill>
                <a:latin typeface="Arial Narrow"/>
                <a:cs typeface="Arial Narrow"/>
              </a:rPr>
              <a:t>itu baik,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buruk, dapat dipertanggungjawabkan atau patut</a:t>
            </a:r>
            <a:r>
              <a:rPr sz="2000" spc="45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Arial Narrow"/>
                <a:cs typeface="Arial Narrow"/>
              </a:rPr>
              <a:t>dicaci-maki.</a:t>
            </a:r>
            <a:endParaRPr sz="200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2494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0"/>
              </a:spcBef>
            </a:pPr>
            <a:r>
              <a:rPr sz="4400" spc="-10" dirty="0"/>
              <a:t>PENGAJARAN NILAI</a:t>
            </a:r>
            <a:r>
              <a:rPr sz="4400" spc="60" dirty="0"/>
              <a:t> </a:t>
            </a:r>
            <a:r>
              <a:rPr sz="4400" spc="-10" dirty="0"/>
              <a:t>MORAL</a:t>
            </a:r>
            <a:endParaRPr sz="4400"/>
          </a:p>
          <a:p>
            <a:pPr marL="1905" algn="ctr">
              <a:lnSpc>
                <a:spcPct val="100000"/>
              </a:lnSpc>
              <a:spcBef>
                <a:spcPts val="50"/>
              </a:spcBef>
            </a:pPr>
            <a:r>
              <a:rPr sz="2000" spc="-10" dirty="0"/>
              <a:t>MODEL JAMES S. </a:t>
            </a:r>
            <a:r>
              <a:rPr sz="2000" spc="-15" dirty="0"/>
              <a:t>REST</a:t>
            </a:r>
            <a:r>
              <a:rPr sz="2000" spc="110" dirty="0"/>
              <a:t> </a:t>
            </a:r>
            <a:r>
              <a:rPr sz="2000" spc="-5" dirty="0"/>
              <a:t>(1983)</a:t>
            </a:r>
            <a:endParaRPr sz="2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2294635" y="3330956"/>
            <a:ext cx="5466080" cy="265938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960"/>
              </a:spcBef>
              <a:buClr>
                <a:srgbClr val="FFFFFF"/>
              </a:buClr>
              <a:buSzPct val="90277"/>
              <a:buAutoNum type="arabicPeriod"/>
              <a:tabLst>
                <a:tab pos="621665" algn="l"/>
                <a:tab pos="622300" algn="l"/>
              </a:tabLst>
            </a:pP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MORAL</a:t>
            </a:r>
            <a:r>
              <a:rPr sz="3600" spc="-20" dirty="0">
                <a:solidFill>
                  <a:srgbClr val="CACACA"/>
                </a:solidFill>
                <a:latin typeface="Arial Narrow"/>
                <a:cs typeface="Arial Narrow"/>
              </a:rPr>
              <a:t> </a:t>
            </a: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SENSITIVITY</a:t>
            </a:r>
            <a:endParaRPr sz="3600">
              <a:latin typeface="Arial Narrow"/>
              <a:cs typeface="Arial Narrow"/>
            </a:endParaRPr>
          </a:p>
          <a:p>
            <a:pPr marL="622300" indent="-609600">
              <a:lnSpc>
                <a:spcPct val="100000"/>
              </a:lnSpc>
              <a:spcBef>
                <a:spcPts val="865"/>
              </a:spcBef>
              <a:buClr>
                <a:srgbClr val="FFFFFF"/>
              </a:buClr>
              <a:buSzPct val="90277"/>
              <a:buAutoNum type="arabicPeriod"/>
              <a:tabLst>
                <a:tab pos="621665" algn="l"/>
                <a:tab pos="622300" algn="l"/>
              </a:tabLst>
            </a:pP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MORAL</a:t>
            </a:r>
            <a:r>
              <a:rPr sz="3600" spc="-25" dirty="0">
                <a:solidFill>
                  <a:srgbClr val="CACACA"/>
                </a:solidFill>
                <a:latin typeface="Arial Narrow"/>
                <a:cs typeface="Arial Narrow"/>
              </a:rPr>
              <a:t> </a:t>
            </a:r>
            <a:r>
              <a:rPr sz="3600" dirty="0">
                <a:solidFill>
                  <a:srgbClr val="CACACA"/>
                </a:solidFill>
                <a:latin typeface="Arial Narrow"/>
                <a:cs typeface="Arial Narrow"/>
              </a:rPr>
              <a:t>JUDGEMENT</a:t>
            </a:r>
            <a:endParaRPr sz="3600">
              <a:latin typeface="Arial Narrow"/>
              <a:cs typeface="Arial Narrow"/>
            </a:endParaRPr>
          </a:p>
          <a:p>
            <a:pPr marL="622300" indent="-609600">
              <a:lnSpc>
                <a:spcPct val="100000"/>
              </a:lnSpc>
              <a:spcBef>
                <a:spcPts val="865"/>
              </a:spcBef>
              <a:buClr>
                <a:srgbClr val="FFFFFF"/>
              </a:buClr>
              <a:buSzPct val="90277"/>
              <a:buAutoNum type="arabicPeriod"/>
              <a:tabLst>
                <a:tab pos="621665" algn="l"/>
                <a:tab pos="622300" algn="l"/>
              </a:tabLst>
            </a:pP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MORAL DECISION</a:t>
            </a:r>
            <a:r>
              <a:rPr sz="3600" spc="-55" dirty="0">
                <a:solidFill>
                  <a:srgbClr val="CACACA"/>
                </a:solidFill>
                <a:latin typeface="Arial Narrow"/>
                <a:cs typeface="Arial Narrow"/>
              </a:rPr>
              <a:t> </a:t>
            </a: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MAKING</a:t>
            </a:r>
            <a:endParaRPr sz="3600">
              <a:latin typeface="Arial Narrow"/>
              <a:cs typeface="Arial Narrow"/>
            </a:endParaRPr>
          </a:p>
          <a:p>
            <a:pPr marL="622300" indent="-609600">
              <a:lnSpc>
                <a:spcPct val="100000"/>
              </a:lnSpc>
              <a:spcBef>
                <a:spcPts val="865"/>
              </a:spcBef>
              <a:buClr>
                <a:srgbClr val="FFFFFF"/>
              </a:buClr>
              <a:buSzPct val="90277"/>
              <a:buAutoNum type="arabicPeriod"/>
              <a:tabLst>
                <a:tab pos="621665" algn="l"/>
                <a:tab pos="622300" algn="l"/>
              </a:tabLst>
            </a:pP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MORAL</a:t>
            </a:r>
            <a:r>
              <a:rPr sz="3600" spc="-20" dirty="0">
                <a:solidFill>
                  <a:srgbClr val="CACACA"/>
                </a:solidFill>
                <a:latin typeface="Arial Narrow"/>
                <a:cs typeface="Arial Narrow"/>
              </a:rPr>
              <a:t> </a:t>
            </a:r>
            <a:r>
              <a:rPr sz="3600" spc="-5" dirty="0">
                <a:solidFill>
                  <a:srgbClr val="CACACA"/>
                </a:solidFill>
                <a:latin typeface="Arial Narrow"/>
                <a:cs typeface="Arial Narrow"/>
              </a:rPr>
              <a:t>ACTION</a:t>
            </a:r>
            <a:endParaRPr sz="36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0"/>
            <a:ext cx="8839200" cy="342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7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7571" y="962659"/>
            <a:ext cx="2686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-10" smtClean="0">
                <a:solidFill>
                  <a:schemeClr val="bg1"/>
                </a:solidFill>
              </a:rPr>
              <a:t>Terima Kasih</a:t>
            </a:r>
            <a:endParaRPr sz="3600" b="1">
              <a:solidFill>
                <a:schemeClr val="bg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3029711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3358895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" y="3688079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4017264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600" y="4346447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4675632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600" y="5004815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9600" y="5334000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" y="5663184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5992367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9600" y="6321552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6650735"/>
            <a:ext cx="8839200" cy="0"/>
          </a:xfrm>
          <a:custGeom>
            <a:avLst/>
            <a:gdLst/>
            <a:ahLst/>
            <a:cxnLst/>
            <a:rect l="l" t="t" r="r" b="b"/>
            <a:pathLst>
              <a:path w="8839200">
                <a:moveTo>
                  <a:pt x="0" y="0"/>
                </a:moveTo>
                <a:lnTo>
                  <a:pt x="8839200" y="0"/>
                </a:lnTo>
              </a:path>
            </a:pathLst>
          </a:custGeom>
          <a:ln w="15240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0"/>
              </a:lnSpc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1735</TotalTime>
  <Words>500</Words>
  <Application>Microsoft Office PowerPoint</Application>
  <PresentationFormat>Custom</PresentationFormat>
  <Paragraphs>45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 Narrow</vt:lpstr>
      <vt:lpstr>Calibri</vt:lpstr>
      <vt:lpstr>Times New Roman</vt:lpstr>
      <vt:lpstr>Wingdings</vt:lpstr>
      <vt:lpstr>Office Theme</vt:lpstr>
      <vt:lpstr>Aspek Kawasan Moral dan Pengajaran Nilai Moral</vt:lpstr>
      <vt:lpstr>Aspek-aspek Kawasan Moral </vt:lpstr>
      <vt:lpstr>Perasaan Moral</vt:lpstr>
      <vt:lpstr>Perilaku  Moral</vt:lpstr>
      <vt:lpstr>Tindakan Moral</vt:lpstr>
      <vt:lpstr>PENGAJARAN NILAI MORAL MODEL JAMES S. REST (1983)</vt:lpstr>
      <vt:lpstr>PowerPoint Presentation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PENDIDIKAN MORAL  (PKN 206)</dc:title>
  <dc:creator>ASUS</dc:creator>
  <cp:lastModifiedBy>ASUS</cp:lastModifiedBy>
  <cp:revision>21</cp:revision>
  <dcterms:created xsi:type="dcterms:W3CDTF">2020-03-04T02:25:44Z</dcterms:created>
  <dcterms:modified xsi:type="dcterms:W3CDTF">2021-05-04T14:12:52Z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2011-02-10T00:00:00Z</vt:filetime>
  </property>
  <property fmtid="{D5CDD505-2E9C-101B-9397-08002B2CF9AE}" pid="3" name="LastSaved">
    <vt:filetime>2011-02-10T00:00:00Z</vt:filetime>
  </property>
</Properties>
</file>