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3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51" d="100"/>
          <a:sy n="51" d="100"/>
        </p:scale>
        <p:origin x="72" y="8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53B052-A59B-4AE3-A89A-E7748630C15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BDA9EC4-FEA9-41D2-BE8D-F709F01D375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E155CF-52F5-4879-B7F3-D05812AC4A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0F276-1833-4A75-9C1D-A56E2295A68D}" type="datetimeFigureOut">
              <a:rPr lang="en-US" smtClean="0"/>
              <a:t>11/8/2021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0D053AC-61ED-4C2F-90BF-D4A9165451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8B2ED7-A198-4613-B8C9-EE02BAE24F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44951-7827-47D4-8276-7DDE1FA7D8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8889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7B47DD-81F8-4128-9E50-04A9F2D3DC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56564D1-2B83-4C0F-ACBA-E91472C50A3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FA1D7D-D2EC-4ADB-9C65-191DEC82DD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0F276-1833-4A75-9C1D-A56E2295A68D}" type="datetimeFigureOut">
              <a:rPr lang="en-US" smtClean="0"/>
              <a:t>11/8/2021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34CB571-86F9-474A-826A-75CC21C883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384F5F-50E6-4BB9-B848-EE2302C02A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44951-7827-47D4-8276-7DDE1FA7D8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88980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E3F08DF-1C0D-4F53-A3AB-95D7B55FA06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761999"/>
            <a:ext cx="2628900" cy="541496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C0D3BBD-C494-4E94-B189-319802A93E3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761999"/>
            <a:ext cx="7734300" cy="5414963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63C0BD9-4BED-43D3-852F-B74B949A22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0F276-1833-4A75-9C1D-A56E2295A68D}" type="datetimeFigureOut">
              <a:rPr lang="en-US" smtClean="0"/>
              <a:t>11/8/2021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7811DC-C725-4462-B622-DB96A89876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C42D06-438F-4150-9238-E2FAEE5E28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44951-7827-47D4-8276-7DDE1FA7D8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54121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B98991-AEF1-4F19-AAB8-436EAD58C2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25B44F-E7DA-40C6-8B44-71EAB6BDFC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Font typeface="Wingdings" panose="05000000000000000000" pitchFamily="2" charset="2"/>
              <a:buChar char="§"/>
              <a:defRPr/>
            </a:lvl1pPr>
            <a:lvl2pPr marL="685800" indent="-228600">
              <a:buFont typeface="Wingdings" panose="05000000000000000000" pitchFamily="2" charset="2"/>
              <a:buChar char="§"/>
              <a:defRPr/>
            </a:lvl2pPr>
            <a:lvl3pPr>
              <a:buFont typeface="Wingdings" panose="05000000000000000000" pitchFamily="2" charset="2"/>
              <a:buChar char="§"/>
              <a:defRPr/>
            </a:lvl3pPr>
            <a:lvl4pPr marL="1600200" indent="-228600">
              <a:buFont typeface="Wingdings" panose="05000000000000000000" pitchFamily="2" charset="2"/>
              <a:buChar char="§"/>
              <a:defRPr/>
            </a:lvl4pPr>
            <a:lvl5pPr>
              <a:buFont typeface="Wingdings" panose="05000000000000000000" pitchFamily="2" charset="2"/>
              <a:buChar char="§"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F71817-A045-48C0-975B-CBEF88E956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0F276-1833-4A75-9C1D-A56E2295A68D}" type="datetimeFigureOut">
              <a:rPr lang="en-US" smtClean="0"/>
              <a:t>11/8/2021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1C39F0-32D4-407C-8BCA-97F2D9E500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9CF4459-37B2-4F87-B508-DB04D43320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44951-7827-47D4-8276-7DDE1FA7D8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55612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CBBD03-9D57-48E9-8B43-688B729972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83F376C-8A2F-4BE5-9669-4A6DA21B771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654893-212E-4450-8F7A-27256B31F9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0F276-1833-4A75-9C1D-A56E2295A68D}" type="datetimeFigureOut">
              <a:rPr lang="en-US" smtClean="0"/>
              <a:t>11/8/2021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0E881A-3958-44A9-9EDB-D86F4E4144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EDBC4F-D9B8-4BFA-BE4F-D4B9B739D1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44951-7827-47D4-8276-7DDE1FA7D8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77684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DC8777-C460-4649-8822-CA943386D0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DF69E6-1094-437B-AA7E-0E21B7136CC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2057399"/>
            <a:ext cx="5181600" cy="411956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20BC963-4591-4BE3-AE63-4999A13C505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2057399"/>
            <a:ext cx="5181600" cy="41195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504D5BB-DB84-4266-9B4F-E65CCFE5B3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0F276-1833-4A75-9C1D-A56E2295A68D}" type="datetimeFigureOut">
              <a:rPr lang="en-US" smtClean="0"/>
              <a:t>11/8/2021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91A99B5-D493-4AB1-AF24-6660540D56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FE178D0-5F1E-43FA-B447-53501EDD17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44951-7827-47D4-8276-7DDE1FA7D8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20332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DC85CC-8D2B-4219-A2A4-1625A02DFE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668338"/>
            <a:ext cx="10515600" cy="1084262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D6143C8-1CF7-440E-99A3-0527314598C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828800"/>
            <a:ext cx="5157787" cy="823912"/>
          </a:xfrm>
        </p:spPr>
        <p:txBody>
          <a:bodyPr anchor="b"/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EEFF5CA-4662-4430-80C7-99CD7D66C9C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743199"/>
            <a:ext cx="5157787" cy="344646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76CB5B7-DC23-41CE-872B-E25BD64F84A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828800"/>
            <a:ext cx="5183188" cy="823912"/>
          </a:xfrm>
        </p:spPr>
        <p:txBody>
          <a:bodyPr anchor="b"/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DF7633C-C24D-4947-979C-132B3AC405A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743199"/>
            <a:ext cx="5183188" cy="34464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E8A46E1-3934-4807-900F-CA7A4D8D66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0F276-1833-4A75-9C1D-A56E2295A68D}" type="datetimeFigureOut">
              <a:rPr lang="en-US" smtClean="0"/>
              <a:t>11/8/2021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BC9C6EA-1549-4601-8226-E5C43469CA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3658246-003D-4024-9F4B-BA3BD3FBFF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44951-7827-47D4-8276-7DDE1FA7D8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38715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B2DD4C-BFBC-4087-B94C-4DD0690E83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EB9D434-8228-4C7F-B520-14121EBC90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0F276-1833-4A75-9C1D-A56E2295A68D}" type="datetimeFigureOut">
              <a:rPr lang="en-US" smtClean="0"/>
              <a:t>11/8/2021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97B89BD-A70A-48D2-A3D9-DB2C0DB123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4ACF4EF-5A2A-4A47-81DF-80CB513060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44951-7827-47D4-8276-7DDE1FA7D8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51712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18B9F00-8450-475B-B155-993BAF212A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0F276-1833-4A75-9C1D-A56E2295A68D}" type="datetimeFigureOut">
              <a:rPr lang="en-US" smtClean="0"/>
              <a:t>11/8/2021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C0FDDA3-8E6F-42F7-BFBE-7FA9C647CA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6C8E678-81B8-4356-9624-A0B9995363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44951-7827-47D4-8276-7DDE1FA7D8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00900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010DAA-DDE3-4C9C-8171-385A3DAC81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685800"/>
            <a:ext cx="3932237" cy="13716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F73DB2-BD72-4F5E-9CA2-197343A090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685801"/>
            <a:ext cx="6172200" cy="517525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1F01536-2B0A-42A2-827E-2EB2C324A5F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209800"/>
            <a:ext cx="3932237" cy="36591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722CD09-61EF-4733-831C-5B133DAE1F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0F276-1833-4A75-9C1D-A56E2295A68D}" type="datetimeFigureOut">
              <a:rPr lang="en-US" smtClean="0"/>
              <a:t>11/8/2021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B109FCF-96E4-4EBF-AAFB-5E9AD22A68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9E381A6-E580-49A4-989C-EF4A54F83B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44951-7827-47D4-8276-7DDE1FA7D8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10293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CCFA6E-F719-4613-8815-591471E722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685800"/>
            <a:ext cx="3932237" cy="13716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54384F3-CDE0-4329-B76D-45AAC94B04A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685801"/>
            <a:ext cx="6172200" cy="517525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9A9D7EB-40DA-460F-A48A-3E6D5E5612E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209800"/>
            <a:ext cx="3932237" cy="36591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E56944C-E229-457E-868E-C48FF47DA3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0F276-1833-4A75-9C1D-A56E2295A68D}" type="datetimeFigureOut">
              <a:rPr lang="en-US" smtClean="0"/>
              <a:t>11/8/2021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C7115FE-359F-46EA-A3C8-0D18544E34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5165D17-3010-4FF5-9071-5CCD3E6995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44951-7827-47D4-8276-7DDE1FA7D8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02533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ame 7">
            <a:extLst>
              <a:ext uri="{FF2B5EF4-FFF2-40B4-BE49-F238E27FC236}">
                <a16:creationId xmlns:a16="http://schemas.microsoft.com/office/drawing/2014/main" id="{DD7EAFE6-2BB9-41FB-9CF4-588CFC708774}"/>
              </a:ext>
            </a:extLst>
          </p:cNvPr>
          <p:cNvSpPr/>
          <p:nvPr/>
        </p:nvSpPr>
        <p:spPr>
          <a:xfrm>
            <a:off x="0" y="0"/>
            <a:ext cx="12188952" cy="6858000"/>
          </a:xfrm>
          <a:prstGeom prst="frame">
            <a:avLst>
              <a:gd name="adj1" fmla="val 7164"/>
            </a:avLst>
          </a:prstGeom>
          <a:gradFill flip="none" rotWithShape="1">
            <a:gsLst>
              <a:gs pos="0">
                <a:schemeClr val="accent2">
                  <a:alpha val="40000"/>
                </a:schemeClr>
              </a:gs>
              <a:gs pos="100000">
                <a:schemeClr val="accent1">
                  <a:alpha val="4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1447F1F-BFA8-4A56-894B-40120132EE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8103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658FB99-0FA3-49F4-99A1-61919F9427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2178657"/>
            <a:ext cx="10515600" cy="399830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CDCCAE5-4EB0-4174-BD15-4943899B0A2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4293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 spc="150" baseline="0">
                <a:solidFill>
                  <a:srgbClr val="FFFFFF"/>
                </a:solidFill>
              </a:defRPr>
            </a:lvl1pPr>
          </a:lstStyle>
          <a:p>
            <a:fld id="{AA70F276-1833-4A75-9C1D-A56E2295A68D}" type="datetimeFigureOut">
              <a:rPr lang="en-US" smtClean="0"/>
              <a:pPr/>
              <a:t>11/8/2021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6A4189E-43B2-4CEE-B13E-61A1FBBBD25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429375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spc="150" baseline="0">
                <a:solidFill>
                  <a:srgbClr val="FFFFFF"/>
                </a:solidFill>
              </a:defRPr>
            </a:lvl1pPr>
          </a:lstStyle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AA0530F-0BC8-46EF-A765-DD58B536752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4293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cap="all" spc="150" baseline="0">
                <a:solidFill>
                  <a:srgbClr val="FFFFFF"/>
                </a:solidFill>
              </a:defRPr>
            </a:lvl1pPr>
          </a:lstStyle>
          <a:p>
            <a:fld id="{28844951-7827-47D4-8276-7DDE1FA7D85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07988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4" r:id="rId1"/>
    <p:sldLayoutId id="2147483715" r:id="rId2"/>
    <p:sldLayoutId id="2147483716" r:id="rId3"/>
    <p:sldLayoutId id="2147483717" r:id="rId4"/>
    <p:sldLayoutId id="2147483718" r:id="rId5"/>
    <p:sldLayoutId id="2147483719" r:id="rId6"/>
    <p:sldLayoutId id="2147483720" r:id="rId7"/>
    <p:sldLayoutId id="2147483721" r:id="rId8"/>
    <p:sldLayoutId id="2147483722" r:id="rId9"/>
    <p:sldLayoutId id="2147483723" r:id="rId10"/>
    <p:sldLayoutId id="2147483724" r:id="rId11"/>
  </p:sldLayoutIdLst>
  <p:txStyles>
    <p:titleStyle>
      <a:lvl1pPr marL="0" algn="l" defTabSz="914400" rtl="0" eaLnBrk="1" latinLnBrk="0" hangingPunct="1">
        <a:lnSpc>
          <a:spcPct val="90000"/>
        </a:lnSpc>
        <a:spcBef>
          <a:spcPct val="0"/>
        </a:spcBef>
        <a:buNone/>
        <a:defRPr lang="en-US" sz="5200" kern="1200" dirty="0">
          <a:gradFill flip="none" rotWithShape="1">
            <a:gsLst>
              <a:gs pos="0">
                <a:schemeClr val="accent5"/>
              </a:gs>
              <a:gs pos="100000">
                <a:schemeClr val="accent1">
                  <a:alpha val="70000"/>
                </a:schemeClr>
              </a:gs>
            </a:gsLst>
            <a:lin ang="0" scaled="1"/>
            <a:tileRect/>
          </a:gradFill>
          <a:latin typeface="+mj-lt"/>
          <a:ea typeface="+mn-ea"/>
          <a:cs typeface="Angsana New" panose="02020603050405020304" pitchFamily="18" charset="-34"/>
        </a:defRPr>
      </a:lvl1pPr>
    </p:titleStyle>
    <p:bodyStyle>
      <a:lvl1pPr marL="457200" indent="-228600" algn="l" defTabSz="914400" rtl="0" eaLnBrk="1" latinLnBrk="0" hangingPunct="1">
        <a:lnSpc>
          <a:spcPct val="110000"/>
        </a:lnSpc>
        <a:spcBef>
          <a:spcPts val="1000"/>
        </a:spcBef>
        <a:buClr>
          <a:schemeClr val="tx2">
            <a:lumMod val="10000"/>
            <a:lumOff val="90000"/>
          </a:schemeClr>
        </a:buClr>
        <a:buSzPct val="80000"/>
        <a:buFont typeface="Wingdings" panose="05000000000000000000" pitchFamily="2" charset="2"/>
        <a:buChar char="§"/>
        <a:defRPr sz="2800" kern="1200">
          <a:solidFill>
            <a:schemeClr val="tx2">
              <a:alpha val="70000"/>
            </a:schemeClr>
          </a:solidFill>
          <a:latin typeface="+mn-lt"/>
          <a:ea typeface="+mn-ea"/>
          <a:cs typeface="+mn-cs"/>
        </a:defRPr>
      </a:lvl1pPr>
      <a:lvl2pPr marL="800100" indent="-228600" algn="l" defTabSz="914400" rtl="0" eaLnBrk="1" latinLnBrk="0" hangingPunct="1">
        <a:lnSpc>
          <a:spcPct val="110000"/>
        </a:lnSpc>
        <a:spcBef>
          <a:spcPts val="500"/>
        </a:spcBef>
        <a:buClr>
          <a:schemeClr val="tx2">
            <a:lumMod val="10000"/>
            <a:lumOff val="90000"/>
          </a:schemeClr>
        </a:buClr>
        <a:buSzPct val="80000"/>
        <a:buFont typeface="Wingdings" panose="05000000000000000000" pitchFamily="2" charset="2"/>
        <a:buChar char="§"/>
        <a:defRPr sz="2400" kern="1200">
          <a:solidFill>
            <a:schemeClr val="tx2">
              <a:alpha val="70000"/>
            </a:schemeClr>
          </a:solidFill>
          <a:latin typeface="+mn-lt"/>
          <a:ea typeface="+mn-ea"/>
          <a:cs typeface="+mn-cs"/>
        </a:defRPr>
      </a:lvl2pPr>
      <a:lvl3pPr marL="1257300" indent="-228600" algn="l" defTabSz="914400" rtl="0" eaLnBrk="1" latinLnBrk="0" hangingPunct="1">
        <a:lnSpc>
          <a:spcPct val="110000"/>
        </a:lnSpc>
        <a:spcBef>
          <a:spcPts val="500"/>
        </a:spcBef>
        <a:buClr>
          <a:schemeClr val="tx2">
            <a:lumMod val="10000"/>
            <a:lumOff val="90000"/>
          </a:schemeClr>
        </a:buClr>
        <a:buSzPct val="80000"/>
        <a:buFont typeface="Wingdings" panose="05000000000000000000" pitchFamily="2" charset="2"/>
        <a:buChar char="§"/>
        <a:defRPr sz="2000" kern="1200">
          <a:solidFill>
            <a:schemeClr val="tx2">
              <a:alpha val="70000"/>
            </a:schemeClr>
          </a:solidFill>
          <a:latin typeface="+mn-lt"/>
          <a:ea typeface="+mn-ea"/>
          <a:cs typeface="+mn-cs"/>
        </a:defRPr>
      </a:lvl3pPr>
      <a:lvl4pPr marL="1657350" indent="-228600" algn="l" defTabSz="914400" rtl="0" eaLnBrk="1" latinLnBrk="0" hangingPunct="1">
        <a:lnSpc>
          <a:spcPct val="110000"/>
        </a:lnSpc>
        <a:spcBef>
          <a:spcPts val="500"/>
        </a:spcBef>
        <a:buClr>
          <a:schemeClr val="tx2">
            <a:lumMod val="10000"/>
            <a:lumOff val="90000"/>
          </a:schemeClr>
        </a:buClr>
        <a:buSzPct val="80000"/>
        <a:buFont typeface="Wingdings" panose="05000000000000000000" pitchFamily="2" charset="2"/>
        <a:buChar char="§"/>
        <a:defRPr sz="1800" kern="1200">
          <a:solidFill>
            <a:schemeClr val="tx2">
              <a:alpha val="70000"/>
            </a:schemeClr>
          </a:solidFill>
          <a:latin typeface="+mn-lt"/>
          <a:ea typeface="+mn-ea"/>
          <a:cs typeface="+mn-cs"/>
        </a:defRPr>
      </a:lvl4pPr>
      <a:lvl5pPr marL="2114550" indent="-228600" algn="l" defTabSz="914400" rtl="0" eaLnBrk="1" latinLnBrk="0" hangingPunct="1">
        <a:lnSpc>
          <a:spcPct val="110000"/>
        </a:lnSpc>
        <a:spcBef>
          <a:spcPts val="500"/>
        </a:spcBef>
        <a:buClr>
          <a:schemeClr val="tx2">
            <a:lumMod val="10000"/>
            <a:lumOff val="90000"/>
          </a:schemeClr>
        </a:buClr>
        <a:buSzPct val="80000"/>
        <a:buFont typeface="Wingdings" panose="05000000000000000000" pitchFamily="2" charset="2"/>
        <a:buChar char="§"/>
        <a:defRPr sz="1800" kern="1200">
          <a:solidFill>
            <a:schemeClr val="tx2">
              <a:alpha val="70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8" name="Rectangle 17">
            <a:extLst>
              <a:ext uri="{FF2B5EF4-FFF2-40B4-BE49-F238E27FC236}">
                <a16:creationId xmlns:a16="http://schemas.microsoft.com/office/drawing/2014/main" id="{C3E06833-B59C-442F-9A6A-F8F55936D5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9554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Frame 19">
            <a:extLst>
              <a:ext uri="{FF2B5EF4-FFF2-40B4-BE49-F238E27FC236}">
                <a16:creationId xmlns:a16="http://schemas.microsoft.com/office/drawing/2014/main" id="{FA2016CF-2F24-4AE4-8A87-D9B6A3DE31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frame">
            <a:avLst>
              <a:gd name="adj1" fmla="val 7164"/>
            </a:avLst>
          </a:prstGeom>
          <a:gradFill flip="none" rotWithShape="1">
            <a:gsLst>
              <a:gs pos="0">
                <a:schemeClr val="accent2">
                  <a:alpha val="40000"/>
                </a:schemeClr>
              </a:gs>
              <a:gs pos="100000">
                <a:schemeClr val="accent1">
                  <a:alpha val="40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49514C7-68E6-4C9D-A203-2C54843119A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8200" y="880844"/>
            <a:ext cx="4287253" cy="2629119"/>
          </a:xfrm>
        </p:spPr>
        <p:txBody>
          <a:bodyPr>
            <a:normAutofit/>
          </a:bodyPr>
          <a:lstStyle/>
          <a:p>
            <a:pPr algn="l"/>
            <a:r>
              <a:rPr lang="en-US" sz="3600" dirty="0" err="1"/>
              <a:t>Dialektika</a:t>
            </a:r>
            <a:r>
              <a:rPr lang="en-US" sz="3600" dirty="0"/>
              <a:t> Hukum dan Moral </a:t>
            </a:r>
            <a:r>
              <a:rPr lang="en-US" sz="3600" dirty="0" err="1"/>
              <a:t>dalam</a:t>
            </a:r>
            <a:r>
              <a:rPr lang="en-US" sz="3600" dirty="0"/>
              <a:t> </a:t>
            </a:r>
            <a:r>
              <a:rPr lang="en-US" sz="3600" dirty="0" err="1"/>
              <a:t>Perspektif</a:t>
            </a:r>
            <a:r>
              <a:rPr lang="en-US" sz="3600" dirty="0"/>
              <a:t> </a:t>
            </a:r>
            <a:r>
              <a:rPr lang="en-US" sz="3600" dirty="0" err="1"/>
              <a:t>Filsafat</a:t>
            </a:r>
            <a:r>
              <a:rPr lang="en-US" sz="3600" dirty="0"/>
              <a:t> Hukum</a:t>
            </a:r>
            <a:endParaRPr lang="en-US" sz="3600" dirty="0">
              <a:gradFill flip="none" rotWithShape="1">
                <a:gsLst>
                  <a:gs pos="0">
                    <a:schemeClr val="accent5">
                      <a:alpha val="70000"/>
                    </a:schemeClr>
                  </a:gs>
                  <a:gs pos="100000">
                    <a:schemeClr val="accent1">
                      <a:alpha val="70000"/>
                    </a:schemeClr>
                  </a:gs>
                </a:gsLst>
                <a:lin ang="0" scaled="1"/>
                <a:tileRect/>
              </a:gra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589B8AC-E273-4042-82AE-67520AD391B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38200" y="3602038"/>
            <a:ext cx="4287253" cy="2375118"/>
          </a:xfrm>
        </p:spPr>
        <p:txBody>
          <a:bodyPr>
            <a:normAutofit/>
          </a:bodyPr>
          <a:lstStyle/>
          <a:p>
            <a:pPr algn="l"/>
            <a:endParaRPr lang="en-US" sz="2200">
              <a:solidFill>
                <a:schemeClr val="tx2">
                  <a:alpha val="60000"/>
                </a:schemeClr>
              </a:solidFill>
            </a:endParaRPr>
          </a:p>
        </p:txBody>
      </p:sp>
      <p:pic>
        <p:nvPicPr>
          <p:cNvPr id="4" name="Picture 3" descr="Autumn leaves falling from the tree">
            <a:extLst>
              <a:ext uri="{FF2B5EF4-FFF2-40B4-BE49-F238E27FC236}">
                <a16:creationId xmlns:a16="http://schemas.microsoft.com/office/drawing/2014/main" id="{D18AC0F0-F3D0-4F8F-93AE-10BE9AB173AB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90000"/>
          </a:blip>
          <a:srcRect t="15730"/>
          <a:stretch/>
        </p:blipFill>
        <p:spPr>
          <a:xfrm>
            <a:off x="5606716" y="1823112"/>
            <a:ext cx="5747084" cy="32327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629891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CEA118-57FF-408B-B482-9C5ECE737D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DA8BAB-1A05-4809-88FB-B619B6506D0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228600" indent="0">
              <a:buNone/>
            </a:pPr>
            <a:r>
              <a:rPr lang="en-US" dirty="0" err="1"/>
              <a:t>Selain</a:t>
            </a:r>
            <a:r>
              <a:rPr lang="en-US" dirty="0"/>
              <a:t> </a:t>
            </a:r>
            <a:r>
              <a:rPr lang="en-US" dirty="0" err="1"/>
              <a:t>perbedaan</a:t>
            </a:r>
            <a:r>
              <a:rPr lang="en-US" dirty="0"/>
              <a:t> </a:t>
            </a:r>
            <a:r>
              <a:rPr lang="en-US" dirty="0" err="1"/>
              <a:t>tujuan</a:t>
            </a:r>
            <a:r>
              <a:rPr lang="en-US" dirty="0"/>
              <a:t>, </a:t>
            </a:r>
            <a:r>
              <a:rPr lang="en-US" dirty="0" err="1"/>
              <a:t>hukum</a:t>
            </a:r>
            <a:r>
              <a:rPr lang="en-US" dirty="0"/>
              <a:t> dan moral </a:t>
            </a:r>
            <a:r>
              <a:rPr lang="en-US" dirty="0" err="1"/>
              <a:t>berbeda</a:t>
            </a:r>
            <a:r>
              <a:rPr lang="en-US" dirty="0"/>
              <a:t> pula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aspek</a:t>
            </a:r>
            <a:r>
              <a:rPr lang="en-US" dirty="0"/>
              <a:t> </a:t>
            </a:r>
            <a:r>
              <a:rPr lang="en-US" dirty="0" err="1"/>
              <a:t>isi</a:t>
            </a:r>
            <a:r>
              <a:rPr lang="en-US" dirty="0"/>
              <a:t> </a:t>
            </a:r>
            <a:r>
              <a:rPr lang="en-US" dirty="0" err="1"/>
              <a:t>aturan</a:t>
            </a:r>
            <a:r>
              <a:rPr lang="en-US" dirty="0"/>
              <a:t>. </a:t>
            </a:r>
            <a:r>
              <a:rPr lang="en-US" dirty="0" err="1"/>
              <a:t>Kaidah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</a:t>
            </a:r>
            <a:r>
              <a:rPr lang="en-US" dirty="0" err="1"/>
              <a:t>mengatur</a:t>
            </a:r>
            <a:r>
              <a:rPr lang="en-US" dirty="0"/>
              <a:t> </a:t>
            </a:r>
            <a:r>
              <a:rPr lang="en-US" dirty="0" err="1"/>
              <a:t>perbuatan-perbuatan</a:t>
            </a:r>
            <a:r>
              <a:rPr lang="en-US" dirty="0"/>
              <a:t> </a:t>
            </a:r>
            <a:r>
              <a:rPr lang="en-US" dirty="0" err="1"/>
              <a:t>lahir</a:t>
            </a:r>
            <a:r>
              <a:rPr lang="en-US" dirty="0"/>
              <a:t> </a:t>
            </a:r>
            <a:r>
              <a:rPr lang="en-US" dirty="0" err="1"/>
              <a:t>manusia</a:t>
            </a:r>
            <a:r>
              <a:rPr lang="en-US" dirty="0"/>
              <a:t>, </a:t>
            </a:r>
            <a:r>
              <a:rPr lang="en-US" dirty="0" err="1"/>
              <a:t>artinya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</a:t>
            </a:r>
            <a:r>
              <a:rPr lang="en-US" dirty="0" err="1"/>
              <a:t>memusatkan</a:t>
            </a:r>
            <a:r>
              <a:rPr lang="en-US" dirty="0"/>
              <a:t> </a:t>
            </a:r>
            <a:r>
              <a:rPr lang="en-US" dirty="0" err="1"/>
              <a:t>fokus</a:t>
            </a:r>
            <a:r>
              <a:rPr lang="en-US" dirty="0"/>
              <a:t> </a:t>
            </a:r>
            <a:r>
              <a:rPr lang="en-US" dirty="0" err="1"/>
              <a:t>pengaturannya</a:t>
            </a:r>
            <a:r>
              <a:rPr lang="en-US" dirty="0"/>
              <a:t> </a:t>
            </a:r>
            <a:r>
              <a:rPr lang="en-US" dirty="0" err="1"/>
              <a:t>kepada</a:t>
            </a:r>
            <a:r>
              <a:rPr lang="en-US" dirty="0"/>
              <a:t> </a:t>
            </a:r>
            <a:r>
              <a:rPr lang="en-US" dirty="0" err="1"/>
              <a:t>sikap</a:t>
            </a:r>
            <a:r>
              <a:rPr lang="en-US" dirty="0"/>
              <a:t> dan </a:t>
            </a:r>
            <a:r>
              <a:rPr lang="en-US" dirty="0" err="1"/>
              <a:t>prilaku</a:t>
            </a:r>
            <a:r>
              <a:rPr lang="en-US" dirty="0"/>
              <a:t> </a:t>
            </a:r>
            <a:r>
              <a:rPr lang="en-US" dirty="0" err="1"/>
              <a:t>lahiriah</a:t>
            </a:r>
            <a:r>
              <a:rPr lang="en-US" dirty="0"/>
              <a:t>, </a:t>
            </a:r>
            <a:r>
              <a:rPr lang="en-US" dirty="0" err="1"/>
              <a:t>bukan</a:t>
            </a:r>
            <a:r>
              <a:rPr lang="en-US" dirty="0"/>
              <a:t> </a:t>
            </a:r>
            <a:r>
              <a:rPr lang="en-US" dirty="0" err="1"/>
              <a:t>kepada</a:t>
            </a:r>
            <a:r>
              <a:rPr lang="en-US" dirty="0"/>
              <a:t> </a:t>
            </a:r>
            <a:r>
              <a:rPr lang="en-US" dirty="0" err="1"/>
              <a:t>sikap</a:t>
            </a:r>
            <a:r>
              <a:rPr lang="en-US" dirty="0"/>
              <a:t> </a:t>
            </a:r>
            <a:r>
              <a:rPr lang="en-US" dirty="0" err="1"/>
              <a:t>batin</a:t>
            </a:r>
            <a:r>
              <a:rPr lang="en-US" dirty="0"/>
              <a:t> </a:t>
            </a:r>
            <a:r>
              <a:rPr lang="en-US" dirty="0" err="1"/>
              <a:t>manusia</a:t>
            </a:r>
            <a:r>
              <a:rPr lang="en-US" dirty="0"/>
              <a:t>.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hal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</a:t>
            </a:r>
            <a:r>
              <a:rPr lang="en-US" dirty="0" err="1"/>
              <a:t>menganut</a:t>
            </a:r>
            <a:r>
              <a:rPr lang="en-US" dirty="0"/>
              <a:t> </a:t>
            </a:r>
            <a:r>
              <a:rPr lang="en-US" dirty="0" err="1"/>
              <a:t>asas</a:t>
            </a:r>
            <a:r>
              <a:rPr lang="en-US" dirty="0"/>
              <a:t> “</a:t>
            </a:r>
            <a:r>
              <a:rPr lang="en-US" dirty="0" err="1"/>
              <a:t>cogitationis</a:t>
            </a:r>
            <a:r>
              <a:rPr lang="en-US" dirty="0"/>
              <a:t> </a:t>
            </a:r>
            <a:r>
              <a:rPr lang="en-US" dirty="0" err="1"/>
              <a:t>poenam</a:t>
            </a:r>
            <a:r>
              <a:rPr lang="en-US" dirty="0"/>
              <a:t> nemo </a:t>
            </a:r>
            <a:r>
              <a:rPr lang="en-US" dirty="0" err="1"/>
              <a:t>patitur</a:t>
            </a:r>
            <a:r>
              <a:rPr lang="en-US" dirty="0"/>
              <a:t>”, yang </a:t>
            </a:r>
            <a:r>
              <a:rPr lang="en-US" dirty="0" err="1"/>
              <a:t>berarti</a:t>
            </a:r>
            <a:r>
              <a:rPr lang="en-US" dirty="0"/>
              <a:t> “</a:t>
            </a:r>
            <a:r>
              <a:rPr lang="en-US" dirty="0" err="1"/>
              <a:t>tak</a:t>
            </a:r>
            <a:r>
              <a:rPr lang="en-US" dirty="0"/>
              <a:t> </a:t>
            </a:r>
            <a:r>
              <a:rPr lang="en-US" dirty="0" err="1"/>
              <a:t>sesorang</a:t>
            </a:r>
            <a:r>
              <a:rPr lang="en-US" dirty="0"/>
              <a:t> pun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dihukum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apa</a:t>
            </a:r>
            <a:r>
              <a:rPr lang="en-US" dirty="0"/>
              <a:t> yang </a:t>
            </a:r>
            <a:r>
              <a:rPr lang="en-US" dirty="0" err="1"/>
              <a:t>dipikirkannya</a:t>
            </a:r>
            <a:r>
              <a:rPr lang="en-US" dirty="0"/>
              <a:t>”. </a:t>
            </a:r>
            <a:r>
              <a:rPr lang="en-US" dirty="0" err="1"/>
              <a:t>Sebaliknya</a:t>
            </a:r>
            <a:r>
              <a:rPr lang="en-US" dirty="0"/>
              <a:t>, </a:t>
            </a:r>
            <a:r>
              <a:rPr lang="en-US" dirty="0" err="1"/>
              <a:t>kaidah</a:t>
            </a:r>
            <a:r>
              <a:rPr lang="en-US" dirty="0"/>
              <a:t> moral </a:t>
            </a:r>
            <a:r>
              <a:rPr lang="en-US" dirty="0" err="1"/>
              <a:t>mengatur</a:t>
            </a:r>
            <a:r>
              <a:rPr lang="en-US" dirty="0"/>
              <a:t> </a:t>
            </a:r>
            <a:r>
              <a:rPr lang="en-US" dirty="0" err="1"/>
              <a:t>sikap</a:t>
            </a:r>
            <a:r>
              <a:rPr lang="en-US" dirty="0"/>
              <a:t> </a:t>
            </a:r>
            <a:r>
              <a:rPr lang="en-US" dirty="0" err="1"/>
              <a:t>batin</a:t>
            </a:r>
            <a:r>
              <a:rPr lang="en-US" dirty="0"/>
              <a:t> </a:t>
            </a:r>
            <a:r>
              <a:rPr lang="en-US" dirty="0" err="1"/>
              <a:t>manusia</a:t>
            </a:r>
            <a:r>
              <a:rPr lang="en-US" dirty="0"/>
              <a:t> yang </a:t>
            </a:r>
            <a:r>
              <a:rPr lang="en-US" dirty="0" err="1"/>
              <a:t>menjadi</a:t>
            </a:r>
            <a:r>
              <a:rPr lang="en-US" dirty="0"/>
              <a:t> motif </a:t>
            </a:r>
            <a:r>
              <a:rPr lang="en-US" dirty="0" err="1"/>
              <a:t>perbuatan</a:t>
            </a:r>
            <a:r>
              <a:rPr lang="en-US" dirty="0"/>
              <a:t> </a:t>
            </a:r>
            <a:r>
              <a:rPr lang="en-US" dirty="0" err="1"/>
              <a:t>lahiriah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18117681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1C5D3B-054A-42C8-99E6-F331D1168B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77973F-AEC4-48D2-A508-4F9A9A3DD1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28600" indent="0">
              <a:buNone/>
            </a:pPr>
            <a:r>
              <a:rPr lang="en-US" dirty="0" err="1"/>
              <a:t>Selanjutnya</a:t>
            </a:r>
            <a:r>
              <a:rPr lang="en-US" dirty="0"/>
              <a:t> </a:t>
            </a:r>
            <a:r>
              <a:rPr lang="en-US" dirty="0" err="1"/>
              <a:t>perbedaan</a:t>
            </a:r>
            <a:r>
              <a:rPr lang="en-US" dirty="0"/>
              <a:t> </a:t>
            </a:r>
            <a:r>
              <a:rPr lang="en-US" dirty="0" err="1"/>
              <a:t>mengenai</a:t>
            </a:r>
            <a:r>
              <a:rPr lang="en-US" dirty="0"/>
              <a:t> </a:t>
            </a:r>
            <a:r>
              <a:rPr lang="en-US" dirty="0" err="1"/>
              <a:t>asal</a:t>
            </a:r>
            <a:r>
              <a:rPr lang="en-US" dirty="0"/>
              <a:t> </a:t>
            </a:r>
            <a:r>
              <a:rPr lang="en-US" dirty="0" err="1"/>
              <a:t>usul</a:t>
            </a:r>
            <a:r>
              <a:rPr lang="en-US" dirty="0"/>
              <a:t> </a:t>
            </a:r>
            <a:r>
              <a:rPr lang="en-US" dirty="0" err="1"/>
              <a:t>kaidah</a:t>
            </a:r>
            <a:r>
              <a:rPr lang="en-US" dirty="0"/>
              <a:t>. </a:t>
            </a:r>
            <a:r>
              <a:rPr lang="en-US" dirty="0" err="1"/>
              <a:t>Menurut</a:t>
            </a:r>
            <a:r>
              <a:rPr lang="en-US" dirty="0"/>
              <a:t> Immanuel Kant, </a:t>
            </a:r>
            <a:r>
              <a:rPr lang="en-US" dirty="0" err="1"/>
              <a:t>kaidah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</a:t>
            </a:r>
            <a:r>
              <a:rPr lang="en-US" dirty="0" err="1"/>
              <a:t>bersifat</a:t>
            </a:r>
            <a:r>
              <a:rPr lang="en-US" dirty="0"/>
              <a:t> </a:t>
            </a:r>
            <a:r>
              <a:rPr lang="en-US" dirty="0" err="1"/>
              <a:t>heteronom</a:t>
            </a:r>
            <a:r>
              <a:rPr lang="en-US" dirty="0"/>
              <a:t>, </a:t>
            </a:r>
            <a:r>
              <a:rPr lang="en-US" dirty="0" err="1"/>
              <a:t>sedangkan</a:t>
            </a:r>
            <a:r>
              <a:rPr lang="en-US" dirty="0"/>
              <a:t> moral </a:t>
            </a:r>
            <a:r>
              <a:rPr lang="en-US" dirty="0" err="1"/>
              <a:t>bersifat</a:t>
            </a:r>
            <a:r>
              <a:rPr lang="en-US" dirty="0"/>
              <a:t> </a:t>
            </a:r>
            <a:r>
              <a:rPr lang="en-US" dirty="0" err="1"/>
              <a:t>otonom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97489057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3B952A-DB96-4C0D-AECF-E65FA8CB4A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E178E7-A66A-4382-A570-750F67604D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228600" indent="0">
              <a:buNone/>
            </a:pP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konteks</a:t>
            </a:r>
            <a:r>
              <a:rPr lang="en-US" dirty="0"/>
              <a:t> </a:t>
            </a:r>
            <a:r>
              <a:rPr lang="en-US" dirty="0" err="1"/>
              <a:t>adanya</a:t>
            </a:r>
            <a:r>
              <a:rPr lang="en-US" dirty="0"/>
              <a:t> </a:t>
            </a:r>
            <a:r>
              <a:rPr lang="en-US" dirty="0" err="1"/>
              <a:t>hubungan</a:t>
            </a:r>
            <a:r>
              <a:rPr lang="en-US" dirty="0"/>
              <a:t> </a:t>
            </a:r>
            <a:r>
              <a:rPr lang="en-US" dirty="0" err="1"/>
              <a:t>antara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moral </a:t>
            </a:r>
            <a:r>
              <a:rPr lang="en-US" dirty="0" err="1"/>
              <a:t>terdapat</a:t>
            </a:r>
            <a:r>
              <a:rPr lang="en-US" dirty="0"/>
              <a:t> </a:t>
            </a:r>
            <a:r>
              <a:rPr lang="en-US" dirty="0" err="1"/>
              <a:t>relasi</a:t>
            </a:r>
            <a:r>
              <a:rPr lang="en-US" dirty="0"/>
              <a:t> </a:t>
            </a:r>
            <a:r>
              <a:rPr lang="en-US" dirty="0" err="1"/>
              <a:t>fungsional</a:t>
            </a:r>
            <a:r>
              <a:rPr lang="en-US" dirty="0"/>
              <a:t> yang </a:t>
            </a:r>
            <a:r>
              <a:rPr lang="en-US" dirty="0" err="1"/>
              <a:t>bersifat</a:t>
            </a:r>
            <a:r>
              <a:rPr lang="en-US" dirty="0"/>
              <a:t> </a:t>
            </a:r>
            <a:r>
              <a:rPr lang="en-US" dirty="0" err="1"/>
              <a:t>resiprokal</a:t>
            </a:r>
            <a:r>
              <a:rPr lang="en-US" dirty="0"/>
              <a:t> </a:t>
            </a:r>
            <a:r>
              <a:rPr lang="en-US" dirty="0" err="1"/>
              <a:t>antara</a:t>
            </a:r>
            <a:r>
              <a:rPr lang="en-US" dirty="0"/>
              <a:t> </a:t>
            </a:r>
            <a:r>
              <a:rPr lang="en-US" dirty="0" err="1"/>
              <a:t>kedua</a:t>
            </a:r>
            <a:r>
              <a:rPr lang="en-US" dirty="0"/>
              <a:t> </a:t>
            </a:r>
            <a:r>
              <a:rPr lang="en-US" dirty="0" err="1"/>
              <a:t>kaidah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 dirty="0"/>
              <a:t>. </a:t>
            </a:r>
            <a:r>
              <a:rPr lang="en-US" dirty="0" err="1"/>
              <a:t>Artinya</a:t>
            </a:r>
            <a:r>
              <a:rPr lang="en-US" dirty="0"/>
              <a:t>, </a:t>
            </a:r>
            <a:r>
              <a:rPr lang="en-US" dirty="0" err="1"/>
              <a:t>kedua</a:t>
            </a:r>
            <a:r>
              <a:rPr lang="en-US" dirty="0"/>
              <a:t> </a:t>
            </a:r>
            <a:r>
              <a:rPr lang="en-US" dirty="0" err="1"/>
              <a:t>kaidah</a:t>
            </a:r>
            <a:r>
              <a:rPr lang="en-US" dirty="0"/>
              <a:t> </a:t>
            </a:r>
            <a:r>
              <a:rPr lang="en-US" dirty="0" err="1"/>
              <a:t>sosial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 </a:t>
            </a:r>
            <a:r>
              <a:rPr lang="en-US" dirty="0" err="1"/>
              <a:t>mempunyai</a:t>
            </a:r>
            <a:r>
              <a:rPr lang="en-US" dirty="0"/>
              <a:t> </a:t>
            </a:r>
            <a:r>
              <a:rPr lang="en-US" dirty="0" err="1"/>
              <a:t>hubungan</a:t>
            </a:r>
            <a:r>
              <a:rPr lang="en-US" dirty="0"/>
              <a:t> </a:t>
            </a:r>
            <a:r>
              <a:rPr lang="en-US" dirty="0" err="1"/>
              <a:t>fungsional</a:t>
            </a:r>
            <a:r>
              <a:rPr lang="en-US" dirty="0"/>
              <a:t> timbal </a:t>
            </a:r>
            <a:r>
              <a:rPr lang="en-US" dirty="0" err="1"/>
              <a:t>balik</a:t>
            </a:r>
            <a:r>
              <a:rPr lang="en-US" dirty="0"/>
              <a:t>: moral </a:t>
            </a:r>
            <a:r>
              <a:rPr lang="en-US" dirty="0" err="1"/>
              <a:t>mempunyai</a:t>
            </a:r>
            <a:r>
              <a:rPr lang="en-US" dirty="0"/>
              <a:t> </a:t>
            </a:r>
            <a:r>
              <a:rPr lang="en-US" dirty="0" err="1"/>
              <a:t>fungsi</a:t>
            </a:r>
            <a:r>
              <a:rPr lang="en-US" dirty="0"/>
              <a:t> </a:t>
            </a:r>
            <a:r>
              <a:rPr lang="en-US" dirty="0" err="1"/>
              <a:t>tertentu</a:t>
            </a:r>
            <a:r>
              <a:rPr lang="en-US" dirty="0"/>
              <a:t> </a:t>
            </a:r>
            <a:r>
              <a:rPr lang="en-US" dirty="0" err="1"/>
              <a:t>terhadap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, dan </a:t>
            </a:r>
            <a:r>
              <a:rPr lang="en-US" dirty="0" err="1"/>
              <a:t>sebaliknya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juga </a:t>
            </a:r>
            <a:r>
              <a:rPr lang="en-US" dirty="0" err="1"/>
              <a:t>mempunyai</a:t>
            </a:r>
            <a:r>
              <a:rPr lang="en-US" dirty="0"/>
              <a:t> </a:t>
            </a:r>
            <a:r>
              <a:rPr lang="en-US" dirty="0" err="1"/>
              <a:t>fungsi</a:t>
            </a:r>
            <a:r>
              <a:rPr lang="en-US" dirty="0"/>
              <a:t> </a:t>
            </a:r>
            <a:r>
              <a:rPr lang="en-US" dirty="0" err="1"/>
              <a:t>tetentu</a:t>
            </a:r>
            <a:r>
              <a:rPr lang="en-US" dirty="0"/>
              <a:t> </a:t>
            </a:r>
            <a:r>
              <a:rPr lang="en-US" dirty="0" err="1"/>
              <a:t>terhadap</a:t>
            </a:r>
            <a:r>
              <a:rPr lang="en-US" dirty="0"/>
              <a:t> moral. </a:t>
            </a:r>
            <a:r>
              <a:rPr lang="en-US" dirty="0" err="1"/>
              <a:t>Relasi</a:t>
            </a:r>
            <a:r>
              <a:rPr lang="en-US" dirty="0"/>
              <a:t> </a:t>
            </a:r>
            <a:r>
              <a:rPr lang="en-US" dirty="0" err="1"/>
              <a:t>fungsional</a:t>
            </a:r>
            <a:r>
              <a:rPr lang="en-US" dirty="0"/>
              <a:t> </a:t>
            </a:r>
            <a:r>
              <a:rPr lang="en-US" dirty="0" err="1"/>
              <a:t>antara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dan moral </a:t>
            </a:r>
            <a:r>
              <a:rPr lang="en-US" dirty="0" err="1"/>
              <a:t>terutama</a:t>
            </a:r>
            <a:r>
              <a:rPr lang="en-US" dirty="0"/>
              <a:t> </a:t>
            </a:r>
            <a:r>
              <a:rPr lang="en-US" dirty="0" err="1"/>
              <a:t>terlihat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pembentukan</a:t>
            </a:r>
            <a:r>
              <a:rPr lang="en-US" dirty="0"/>
              <a:t> </a:t>
            </a:r>
            <a:r>
              <a:rPr lang="en-US" dirty="0" err="1"/>
              <a:t>kaidah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dan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penegakan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dan moral.</a:t>
            </a:r>
          </a:p>
        </p:txBody>
      </p:sp>
    </p:spTree>
    <p:extLst>
      <p:ext uri="{BB962C8B-B14F-4D97-AF65-F5344CB8AC3E}">
        <p14:creationId xmlns:p14="http://schemas.microsoft.com/office/powerpoint/2010/main" val="218437486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5DBA21-17AA-4327-A569-C2297C2BAB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Fungsi</a:t>
            </a:r>
            <a:r>
              <a:rPr lang="en-US" dirty="0"/>
              <a:t> Moral </a:t>
            </a:r>
            <a:r>
              <a:rPr lang="en-US" dirty="0" err="1"/>
              <a:t>terhadap</a:t>
            </a:r>
            <a:r>
              <a:rPr lang="en-US" dirty="0"/>
              <a:t> Hukum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2B26CE-01D0-4E07-BD52-9362B89A97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228600" indent="0" algn="just">
              <a:buNone/>
            </a:pPr>
            <a:r>
              <a:rPr lang="en-US" sz="2000" dirty="0"/>
              <a:t>Moral </a:t>
            </a:r>
            <a:r>
              <a:rPr lang="en-US" sz="2000" dirty="0" err="1"/>
              <a:t>mempunyai</a:t>
            </a:r>
            <a:r>
              <a:rPr lang="en-US" sz="2000" dirty="0"/>
              <a:t> lima </a:t>
            </a:r>
            <a:r>
              <a:rPr lang="en-US" sz="2000" dirty="0" err="1"/>
              <a:t>fungsi</a:t>
            </a:r>
            <a:r>
              <a:rPr lang="en-US" sz="2000" dirty="0"/>
              <a:t> </a:t>
            </a:r>
            <a:r>
              <a:rPr lang="en-US" sz="2000" dirty="0" err="1"/>
              <a:t>terhadap</a:t>
            </a:r>
            <a:r>
              <a:rPr lang="en-US" sz="2000" dirty="0"/>
              <a:t> </a:t>
            </a:r>
            <a:r>
              <a:rPr lang="en-US" sz="2000" dirty="0" err="1"/>
              <a:t>hukum</a:t>
            </a:r>
            <a:r>
              <a:rPr lang="en-US" sz="2000" dirty="0"/>
              <a:t>:</a:t>
            </a:r>
          </a:p>
          <a:p>
            <a:pPr marL="228600" indent="0" algn="just">
              <a:buNone/>
            </a:pPr>
            <a:r>
              <a:rPr lang="en-US" sz="2000" i="1" dirty="0" err="1"/>
              <a:t>Pertama</a:t>
            </a:r>
            <a:r>
              <a:rPr lang="en-US" sz="2000" i="1" dirty="0"/>
              <a:t>, </a:t>
            </a:r>
            <a:r>
              <a:rPr lang="en-US" sz="2000" dirty="0"/>
              <a:t>moral </a:t>
            </a:r>
            <a:r>
              <a:rPr lang="en-US" sz="2000" dirty="0" err="1"/>
              <a:t>berfungsi</a:t>
            </a:r>
            <a:r>
              <a:rPr lang="en-US" sz="2000" dirty="0"/>
              <a:t> </a:t>
            </a:r>
            <a:r>
              <a:rPr lang="en-US" sz="2000" dirty="0" err="1"/>
              <a:t>sebagai</a:t>
            </a:r>
            <a:r>
              <a:rPr lang="en-US" sz="2000" dirty="0"/>
              <a:t> </a:t>
            </a:r>
            <a:r>
              <a:rPr lang="en-US" sz="2000" dirty="0" err="1"/>
              <a:t>landasan</a:t>
            </a:r>
            <a:r>
              <a:rPr lang="en-US" sz="2000" dirty="0"/>
              <a:t> </a:t>
            </a:r>
            <a:r>
              <a:rPr lang="en-US" sz="2000" dirty="0" err="1"/>
              <a:t>etik</a:t>
            </a:r>
            <a:r>
              <a:rPr lang="en-US" sz="2000" dirty="0"/>
              <a:t> </a:t>
            </a:r>
            <a:r>
              <a:rPr lang="en-US" sz="2000" dirty="0" err="1"/>
              <a:t>bagi</a:t>
            </a:r>
            <a:r>
              <a:rPr lang="en-US" sz="2000" dirty="0"/>
              <a:t> </a:t>
            </a:r>
            <a:r>
              <a:rPr lang="en-US" sz="2000" dirty="0" err="1"/>
              <a:t>pembentukan</a:t>
            </a:r>
            <a:r>
              <a:rPr lang="en-US" sz="2000" dirty="0"/>
              <a:t> </a:t>
            </a:r>
            <a:r>
              <a:rPr lang="en-US" sz="2000" dirty="0" err="1"/>
              <a:t>kaidah</a:t>
            </a:r>
            <a:r>
              <a:rPr lang="en-US" sz="2000" dirty="0"/>
              <a:t> </a:t>
            </a:r>
            <a:r>
              <a:rPr lang="en-US" sz="2000" dirty="0" err="1"/>
              <a:t>hukum</a:t>
            </a:r>
            <a:r>
              <a:rPr lang="en-US" sz="2000" dirty="0"/>
              <a:t>.</a:t>
            </a:r>
          </a:p>
          <a:p>
            <a:pPr marL="228600" indent="0" algn="just">
              <a:buNone/>
            </a:pPr>
            <a:r>
              <a:rPr lang="en-US" sz="2000" i="1" dirty="0" err="1"/>
              <a:t>Kedua</a:t>
            </a:r>
            <a:r>
              <a:rPr lang="en-US" sz="2000" i="1" dirty="0"/>
              <a:t>, </a:t>
            </a:r>
            <a:r>
              <a:rPr lang="en-US" sz="2000" dirty="0"/>
              <a:t>moral </a:t>
            </a:r>
            <a:r>
              <a:rPr lang="en-US" sz="2000" dirty="0" err="1"/>
              <a:t>merupakan</a:t>
            </a:r>
            <a:r>
              <a:rPr lang="en-US" sz="2000" dirty="0"/>
              <a:t> </a:t>
            </a:r>
            <a:r>
              <a:rPr lang="en-US" sz="2000" dirty="0" err="1"/>
              <a:t>sumber</a:t>
            </a:r>
            <a:r>
              <a:rPr lang="en-US" sz="2000" dirty="0"/>
              <a:t> </a:t>
            </a:r>
            <a:r>
              <a:rPr lang="en-US" sz="2000" dirty="0" err="1"/>
              <a:t>hukum</a:t>
            </a:r>
            <a:r>
              <a:rPr lang="en-US" sz="2000" dirty="0"/>
              <a:t>.</a:t>
            </a:r>
          </a:p>
          <a:p>
            <a:pPr marL="228600" indent="0" algn="just">
              <a:buNone/>
            </a:pPr>
            <a:r>
              <a:rPr lang="en-US" sz="2000" i="1" dirty="0" err="1"/>
              <a:t>Ketiga</a:t>
            </a:r>
            <a:r>
              <a:rPr lang="en-US" sz="2000" i="1" dirty="0"/>
              <a:t>, </a:t>
            </a:r>
            <a:r>
              <a:rPr lang="en-US" sz="2000" dirty="0"/>
              <a:t>moral </a:t>
            </a:r>
            <a:r>
              <a:rPr lang="en-US" sz="2000" dirty="0" err="1"/>
              <a:t>merupakan</a:t>
            </a:r>
            <a:r>
              <a:rPr lang="en-US" sz="2000" dirty="0"/>
              <a:t> </a:t>
            </a:r>
            <a:r>
              <a:rPr lang="en-US" sz="2000" dirty="0" err="1"/>
              <a:t>sarana</a:t>
            </a:r>
            <a:r>
              <a:rPr lang="en-US" sz="2000" dirty="0"/>
              <a:t> </a:t>
            </a:r>
            <a:r>
              <a:rPr lang="en-US" sz="2000" dirty="0" err="1"/>
              <a:t>untuk</a:t>
            </a:r>
            <a:r>
              <a:rPr lang="en-US" sz="2000" dirty="0"/>
              <a:t> </a:t>
            </a:r>
            <a:r>
              <a:rPr lang="en-US" sz="2000" dirty="0" err="1"/>
              <a:t>menguji</a:t>
            </a:r>
            <a:r>
              <a:rPr lang="en-US" sz="2000" dirty="0"/>
              <a:t> (</a:t>
            </a:r>
            <a:r>
              <a:rPr lang="en-US" sz="2000" dirty="0" err="1"/>
              <a:t>evaluasi</a:t>
            </a:r>
            <a:r>
              <a:rPr lang="en-US" sz="2000" dirty="0"/>
              <a:t>) </a:t>
            </a:r>
            <a:r>
              <a:rPr lang="en-US" sz="2000" dirty="0" err="1"/>
              <a:t>keberadaan</a:t>
            </a:r>
            <a:r>
              <a:rPr lang="en-US" sz="2000" dirty="0"/>
              <a:t> </a:t>
            </a:r>
            <a:r>
              <a:rPr lang="en-US" sz="2000" dirty="0" err="1"/>
              <a:t>kaidah</a:t>
            </a:r>
            <a:r>
              <a:rPr lang="en-US" sz="2000" dirty="0"/>
              <a:t> </a:t>
            </a:r>
            <a:r>
              <a:rPr lang="en-US" sz="2000" dirty="0" err="1"/>
              <a:t>hukum</a:t>
            </a:r>
            <a:r>
              <a:rPr lang="en-US" sz="2000" dirty="0"/>
              <a:t>.</a:t>
            </a:r>
          </a:p>
          <a:p>
            <a:pPr marL="228600" indent="0" algn="just">
              <a:buNone/>
            </a:pPr>
            <a:r>
              <a:rPr lang="en-US" sz="2000" i="1" dirty="0" err="1"/>
              <a:t>Keempat</a:t>
            </a:r>
            <a:r>
              <a:rPr lang="en-US" sz="2000" i="1" dirty="0"/>
              <a:t>, </a:t>
            </a:r>
            <a:r>
              <a:rPr lang="en-US" sz="2000" dirty="0"/>
              <a:t>moral </a:t>
            </a:r>
            <a:r>
              <a:rPr lang="en-US" sz="2000" dirty="0" err="1"/>
              <a:t>menjadi</a:t>
            </a:r>
            <a:r>
              <a:rPr lang="en-US" sz="2000" dirty="0"/>
              <a:t> </a:t>
            </a:r>
            <a:r>
              <a:rPr lang="en-US" sz="2000" dirty="0" err="1"/>
              <a:t>rujukan</a:t>
            </a:r>
            <a:r>
              <a:rPr lang="en-US" sz="2000" dirty="0"/>
              <a:t> </a:t>
            </a:r>
            <a:r>
              <a:rPr lang="en-US" sz="2000" dirty="0" err="1"/>
              <a:t>justifikasi</a:t>
            </a:r>
            <a:r>
              <a:rPr lang="en-US" sz="2000" dirty="0"/>
              <a:t> </a:t>
            </a:r>
            <a:r>
              <a:rPr lang="en-US" sz="2000" dirty="0" err="1"/>
              <a:t>untuk</a:t>
            </a:r>
            <a:r>
              <a:rPr lang="en-US" sz="2000" dirty="0"/>
              <a:t> </a:t>
            </a:r>
            <a:r>
              <a:rPr lang="en-US" sz="2000" dirty="0" err="1"/>
              <a:t>menyelesaikan</a:t>
            </a:r>
            <a:r>
              <a:rPr lang="en-US" sz="2000" dirty="0"/>
              <a:t> </a:t>
            </a:r>
            <a:r>
              <a:rPr lang="en-US" sz="2000" dirty="0" err="1"/>
              <a:t>kasus-kasus</a:t>
            </a:r>
            <a:r>
              <a:rPr lang="en-US" sz="2000" dirty="0"/>
              <a:t> </a:t>
            </a:r>
            <a:r>
              <a:rPr lang="en-US" sz="2000" dirty="0" err="1"/>
              <a:t>hukum</a:t>
            </a:r>
            <a:r>
              <a:rPr lang="en-US" sz="2000" dirty="0"/>
              <a:t> yang </a:t>
            </a:r>
            <a:r>
              <a:rPr lang="en-US" sz="2000" dirty="0" err="1"/>
              <a:t>tidak</a:t>
            </a:r>
            <a:r>
              <a:rPr lang="en-US" sz="2000" dirty="0"/>
              <a:t> </a:t>
            </a:r>
            <a:r>
              <a:rPr lang="en-US" sz="2000" dirty="0" err="1"/>
              <a:t>ada</a:t>
            </a:r>
            <a:r>
              <a:rPr lang="en-US" sz="2000" dirty="0"/>
              <a:t> </a:t>
            </a:r>
            <a:r>
              <a:rPr lang="en-US" sz="2000" dirty="0" err="1"/>
              <a:t>dasar</a:t>
            </a:r>
            <a:r>
              <a:rPr lang="en-US" sz="2000" dirty="0"/>
              <a:t> </a:t>
            </a:r>
            <a:r>
              <a:rPr lang="en-US" sz="2000" dirty="0" err="1"/>
              <a:t>hukumnya</a:t>
            </a:r>
            <a:r>
              <a:rPr lang="en-US" sz="2000" dirty="0"/>
              <a:t> </a:t>
            </a:r>
            <a:r>
              <a:rPr lang="en-US" sz="2000" dirty="0" err="1"/>
              <a:t>atau</a:t>
            </a:r>
            <a:r>
              <a:rPr lang="en-US" sz="2000" dirty="0"/>
              <a:t> </a:t>
            </a:r>
            <a:r>
              <a:rPr lang="en-US" sz="2000" dirty="0" err="1"/>
              <a:t>tidak</a:t>
            </a:r>
            <a:r>
              <a:rPr lang="en-US" sz="2000" dirty="0"/>
              <a:t> </a:t>
            </a:r>
            <a:r>
              <a:rPr lang="en-US" sz="2000" dirty="0" err="1"/>
              <a:t>jelas</a:t>
            </a:r>
            <a:r>
              <a:rPr lang="en-US" sz="2000" dirty="0"/>
              <a:t> </a:t>
            </a:r>
            <a:r>
              <a:rPr lang="en-US" sz="2000" dirty="0" err="1"/>
              <a:t>dasar</a:t>
            </a:r>
            <a:r>
              <a:rPr lang="en-US" sz="2000" dirty="0"/>
              <a:t> </a:t>
            </a:r>
            <a:r>
              <a:rPr lang="en-US" sz="2000" dirty="0" err="1"/>
              <a:t>hukumnya</a:t>
            </a:r>
            <a:r>
              <a:rPr lang="en-US" sz="2000" dirty="0"/>
              <a:t>.</a:t>
            </a:r>
          </a:p>
          <a:p>
            <a:pPr marL="228600" indent="0" algn="just">
              <a:buNone/>
            </a:pPr>
            <a:r>
              <a:rPr lang="en-US" sz="2000" i="1" dirty="0" err="1"/>
              <a:t>Kelima</a:t>
            </a:r>
            <a:r>
              <a:rPr lang="en-US" sz="2000" i="1" dirty="0"/>
              <a:t>, </a:t>
            </a:r>
            <a:r>
              <a:rPr lang="en-US" sz="2000" dirty="0" err="1"/>
              <a:t>kesadaran</a:t>
            </a:r>
            <a:r>
              <a:rPr lang="en-US" sz="2000" dirty="0"/>
              <a:t> moral </a:t>
            </a:r>
            <a:r>
              <a:rPr lang="en-US" sz="2000" dirty="0" err="1"/>
              <a:t>masyarakat</a:t>
            </a:r>
            <a:r>
              <a:rPr lang="en-US" sz="2000" dirty="0"/>
              <a:t> </a:t>
            </a:r>
            <a:r>
              <a:rPr lang="en-US" sz="2000" dirty="0" err="1"/>
              <a:t>dapat</a:t>
            </a:r>
            <a:r>
              <a:rPr lang="en-US" sz="2000" dirty="0"/>
              <a:t> </a:t>
            </a:r>
            <a:r>
              <a:rPr lang="en-US" sz="2000" dirty="0" err="1"/>
              <a:t>menunjang</a:t>
            </a:r>
            <a:r>
              <a:rPr lang="en-US" sz="2000" dirty="0"/>
              <a:t> </a:t>
            </a:r>
            <a:r>
              <a:rPr lang="en-US" sz="2000" dirty="0" err="1"/>
              <a:t>kepatuhan</a:t>
            </a:r>
            <a:r>
              <a:rPr lang="en-US" sz="2000" dirty="0"/>
              <a:t> </a:t>
            </a:r>
            <a:r>
              <a:rPr lang="en-US" sz="2000" dirty="0" err="1"/>
              <a:t>masyarakat</a:t>
            </a:r>
            <a:r>
              <a:rPr lang="en-US" sz="2000" dirty="0"/>
              <a:t> </a:t>
            </a:r>
            <a:r>
              <a:rPr lang="en-US" sz="2000" dirty="0" err="1"/>
              <a:t>kepada</a:t>
            </a:r>
            <a:r>
              <a:rPr lang="en-US" sz="2000" dirty="0"/>
              <a:t> </a:t>
            </a:r>
            <a:r>
              <a:rPr lang="en-US" sz="2000" dirty="0" err="1"/>
              <a:t>aturan-aturan</a:t>
            </a:r>
            <a:r>
              <a:rPr lang="en-US" sz="2000" dirty="0"/>
              <a:t> </a:t>
            </a:r>
            <a:r>
              <a:rPr lang="en-US" sz="2000" dirty="0" err="1"/>
              <a:t>hukum</a:t>
            </a:r>
            <a:r>
              <a:rPr lang="en-US" sz="2000" dirty="0"/>
              <a:t>, </a:t>
            </a:r>
            <a:r>
              <a:rPr lang="en-US" sz="2000" dirty="0" err="1"/>
              <a:t>khususnya</a:t>
            </a:r>
            <a:r>
              <a:rPr lang="en-US" sz="2000" dirty="0"/>
              <a:t> </a:t>
            </a:r>
            <a:r>
              <a:rPr lang="en-US" sz="2000" dirty="0" err="1"/>
              <a:t>aturan-aturan</a:t>
            </a:r>
            <a:r>
              <a:rPr lang="en-US" sz="2000" dirty="0"/>
              <a:t> </a:t>
            </a:r>
            <a:r>
              <a:rPr lang="en-US" sz="2000" dirty="0" err="1"/>
              <a:t>hukum</a:t>
            </a:r>
            <a:r>
              <a:rPr lang="en-US" sz="2000" dirty="0"/>
              <a:t> yang </a:t>
            </a:r>
            <a:r>
              <a:rPr lang="en-US" sz="2000" dirty="0" err="1"/>
              <a:t>sejalan</a:t>
            </a:r>
            <a:r>
              <a:rPr lang="en-US" sz="2000" dirty="0"/>
              <a:t> </a:t>
            </a:r>
            <a:r>
              <a:rPr lang="en-US" sz="2000" dirty="0" err="1"/>
              <a:t>dengan</a:t>
            </a:r>
            <a:r>
              <a:rPr lang="en-US" sz="2000" dirty="0"/>
              <a:t> </a:t>
            </a:r>
            <a:r>
              <a:rPr lang="en-US" sz="2000" dirty="0" err="1"/>
              <a:t>kaidah-kaidah</a:t>
            </a:r>
            <a:r>
              <a:rPr lang="en-US" sz="2000" dirty="0"/>
              <a:t> moral.</a:t>
            </a:r>
          </a:p>
        </p:txBody>
      </p:sp>
    </p:spTree>
    <p:extLst>
      <p:ext uri="{BB962C8B-B14F-4D97-AF65-F5344CB8AC3E}">
        <p14:creationId xmlns:p14="http://schemas.microsoft.com/office/powerpoint/2010/main" val="188027613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FCE824-6AFB-470F-974F-B5B678C9E0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Fungsi</a:t>
            </a:r>
            <a:r>
              <a:rPr lang="en-US" dirty="0"/>
              <a:t> Hukum </a:t>
            </a:r>
            <a:r>
              <a:rPr lang="en-US" dirty="0" err="1"/>
              <a:t>Terhadap</a:t>
            </a:r>
            <a:r>
              <a:rPr lang="en-US" dirty="0"/>
              <a:t> Moral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914464-B521-4B69-B485-415FADE9F4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228600" indent="0">
              <a:buNone/>
            </a:pPr>
            <a:r>
              <a:rPr lang="pt-BR" dirty="0"/>
              <a:t>Fungsi hukum terhadap moral ada empat macam:</a:t>
            </a:r>
          </a:p>
          <a:p>
            <a:pPr marL="228600" indent="0">
              <a:buNone/>
            </a:pPr>
            <a:r>
              <a:rPr lang="en-US" i="1" dirty="0" err="1"/>
              <a:t>Pertama</a:t>
            </a:r>
            <a:r>
              <a:rPr lang="en-US" dirty="0"/>
              <a:t>, </a:t>
            </a:r>
            <a:r>
              <a:rPr lang="en-US" dirty="0" err="1"/>
              <a:t>mentransformasikan</a:t>
            </a:r>
            <a:r>
              <a:rPr lang="en-US" dirty="0"/>
              <a:t> </a:t>
            </a:r>
            <a:r>
              <a:rPr lang="en-US" dirty="0" err="1"/>
              <a:t>kaidah</a:t>
            </a:r>
            <a:r>
              <a:rPr lang="en-US" dirty="0"/>
              <a:t> moral yang </a:t>
            </a:r>
            <a:r>
              <a:rPr lang="en-US" dirty="0" err="1"/>
              <a:t>bersifat</a:t>
            </a:r>
            <a:r>
              <a:rPr lang="en-US" dirty="0"/>
              <a:t> </a:t>
            </a:r>
            <a:r>
              <a:rPr lang="en-US" dirty="0" err="1"/>
              <a:t>individul</a:t>
            </a:r>
            <a:r>
              <a:rPr lang="en-US" dirty="0"/>
              <a:t>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kaidah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yang </a:t>
            </a:r>
            <a:r>
              <a:rPr lang="en-US" dirty="0" err="1"/>
              <a:t>bersifat</a:t>
            </a:r>
            <a:r>
              <a:rPr lang="en-US" dirty="0"/>
              <a:t> </a:t>
            </a:r>
            <a:r>
              <a:rPr lang="en-US" dirty="0" err="1"/>
              <a:t>kolektif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mengatur</a:t>
            </a:r>
            <a:r>
              <a:rPr lang="en-US" dirty="0"/>
              <a:t> </a:t>
            </a:r>
            <a:r>
              <a:rPr lang="en-US" dirty="0" err="1"/>
              <a:t>masyarakat</a:t>
            </a:r>
            <a:r>
              <a:rPr lang="en-US" dirty="0"/>
              <a:t>.</a:t>
            </a:r>
          </a:p>
          <a:p>
            <a:pPr marL="228600" indent="0">
              <a:buNone/>
            </a:pPr>
            <a:r>
              <a:rPr lang="en-US" i="1" dirty="0" err="1"/>
              <a:t>Kedua</a:t>
            </a:r>
            <a:r>
              <a:rPr lang="en-US" dirty="0"/>
              <a:t>, </a:t>
            </a:r>
            <a:r>
              <a:rPr lang="en-US" dirty="0" err="1"/>
              <a:t>memperkuat</a:t>
            </a:r>
            <a:r>
              <a:rPr lang="en-US" dirty="0"/>
              <a:t> </a:t>
            </a:r>
            <a:r>
              <a:rPr lang="en-US" dirty="0" err="1"/>
              <a:t>kedudukan</a:t>
            </a:r>
            <a:r>
              <a:rPr lang="en-US" dirty="0"/>
              <a:t> </a:t>
            </a:r>
            <a:r>
              <a:rPr lang="en-US" dirty="0" err="1"/>
              <a:t>nilai-nilai</a:t>
            </a:r>
            <a:r>
              <a:rPr lang="en-US" dirty="0"/>
              <a:t>, </a:t>
            </a:r>
            <a:r>
              <a:rPr lang="en-US" dirty="0" err="1"/>
              <a:t>prinsip-prinsip</a:t>
            </a:r>
            <a:r>
              <a:rPr lang="en-US" dirty="0"/>
              <a:t>, dan </a:t>
            </a:r>
            <a:r>
              <a:rPr lang="en-US" dirty="0" err="1"/>
              <a:t>kaidah-kaidah</a:t>
            </a:r>
            <a:r>
              <a:rPr lang="en-US" dirty="0"/>
              <a:t> moral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kehidupan</a:t>
            </a:r>
            <a:r>
              <a:rPr lang="en-US" dirty="0"/>
              <a:t> personal dan </a:t>
            </a:r>
            <a:r>
              <a:rPr lang="en-US" dirty="0" err="1"/>
              <a:t>sosial</a:t>
            </a:r>
            <a:r>
              <a:rPr lang="en-US" dirty="0"/>
              <a:t>, </a:t>
            </a:r>
            <a:r>
              <a:rPr lang="en-US" dirty="0" err="1"/>
              <a:t>khususnya</a:t>
            </a:r>
            <a:r>
              <a:rPr lang="en-US" dirty="0"/>
              <a:t> </a:t>
            </a:r>
            <a:r>
              <a:rPr lang="en-US" dirty="0" err="1"/>
              <a:t>nilai-nilai</a:t>
            </a:r>
            <a:r>
              <a:rPr lang="en-US" dirty="0"/>
              <a:t>, </a:t>
            </a:r>
            <a:r>
              <a:rPr lang="en-US" dirty="0" err="1"/>
              <a:t>prinsip-prinsip</a:t>
            </a:r>
            <a:r>
              <a:rPr lang="en-US" dirty="0"/>
              <a:t>, dan </a:t>
            </a:r>
            <a:r>
              <a:rPr lang="en-US" dirty="0" err="1"/>
              <a:t>kaidah-kaidah</a:t>
            </a:r>
            <a:r>
              <a:rPr lang="en-US" dirty="0"/>
              <a:t> moral yang </a:t>
            </a:r>
            <a:r>
              <a:rPr lang="en-US" dirty="0" err="1"/>
              <a:t>ditransformasikan</a:t>
            </a:r>
            <a:r>
              <a:rPr lang="en-US" dirty="0"/>
              <a:t>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kaifah</a:t>
            </a:r>
            <a:r>
              <a:rPr lang="en-US" dirty="0"/>
              <a:t> </a:t>
            </a:r>
            <a:r>
              <a:rPr lang="en-US" dirty="0" err="1"/>
              <a:t>hukum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357087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B8C7B7-6F00-40CC-8E2E-E9AB1BE634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1A2A66-1E24-4BD7-8080-C48FE993BD0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28600" indent="0">
              <a:buNone/>
            </a:pPr>
            <a:r>
              <a:rPr lang="en-US" i="1" dirty="0" err="1"/>
              <a:t>Ketiga</a:t>
            </a:r>
            <a:r>
              <a:rPr lang="en-US" i="1" dirty="0"/>
              <a:t>, </a:t>
            </a:r>
            <a:r>
              <a:rPr lang="en-US" dirty="0" err="1"/>
              <a:t>hukum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mementuk</a:t>
            </a:r>
            <a:r>
              <a:rPr lang="en-US" dirty="0"/>
              <a:t> </a:t>
            </a:r>
            <a:r>
              <a:rPr lang="en-US" dirty="0" err="1"/>
              <a:t>moralias</a:t>
            </a:r>
            <a:r>
              <a:rPr lang="en-US" dirty="0"/>
              <a:t> </a:t>
            </a:r>
            <a:r>
              <a:rPr lang="en-US" dirty="0" err="1"/>
              <a:t>baru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kehidupan</a:t>
            </a:r>
            <a:r>
              <a:rPr lang="en-US" dirty="0"/>
              <a:t> </a:t>
            </a:r>
            <a:r>
              <a:rPr lang="en-US" dirty="0" err="1"/>
              <a:t>masyarakat</a:t>
            </a:r>
            <a:r>
              <a:rPr lang="en-US" dirty="0"/>
              <a:t> </a:t>
            </a:r>
            <a:r>
              <a:rPr lang="en-US" dirty="0" err="1"/>
              <a:t>guna</a:t>
            </a:r>
            <a:r>
              <a:rPr lang="en-US" dirty="0"/>
              <a:t> </a:t>
            </a:r>
            <a:r>
              <a:rPr lang="en-US" dirty="0" err="1"/>
              <a:t>menciptakan</a:t>
            </a:r>
            <a:r>
              <a:rPr lang="en-US" dirty="0"/>
              <a:t> </a:t>
            </a:r>
            <a:r>
              <a:rPr lang="en-US" dirty="0" err="1"/>
              <a:t>ketertiban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interaksi</a:t>
            </a:r>
            <a:r>
              <a:rPr lang="en-US" dirty="0"/>
              <a:t> </a:t>
            </a:r>
            <a:r>
              <a:rPr lang="en-US" dirty="0" err="1"/>
              <a:t>sosial</a:t>
            </a:r>
            <a:r>
              <a:rPr lang="en-US" dirty="0"/>
              <a:t>.</a:t>
            </a:r>
          </a:p>
          <a:p>
            <a:pPr marL="228600" indent="0">
              <a:buNone/>
            </a:pPr>
            <a:r>
              <a:rPr lang="en-US" i="1" dirty="0" err="1"/>
              <a:t>Keempat</a:t>
            </a:r>
            <a:r>
              <a:rPr lang="en-US" i="1" dirty="0"/>
              <a:t>, </a:t>
            </a:r>
            <a:r>
              <a:rPr lang="en-US" dirty="0" err="1"/>
              <a:t>hukum</a:t>
            </a:r>
            <a:r>
              <a:rPr lang="en-US" dirty="0"/>
              <a:t> </a:t>
            </a:r>
            <a:r>
              <a:rPr lang="en-US" dirty="0" err="1"/>
              <a:t>melembagakan</a:t>
            </a:r>
            <a:r>
              <a:rPr lang="en-US" dirty="0"/>
              <a:t> model </a:t>
            </a:r>
            <a:r>
              <a:rPr lang="en-US" dirty="0" err="1"/>
              <a:t>pertanggungjawaban</a:t>
            </a:r>
            <a:r>
              <a:rPr lang="en-US" dirty="0"/>
              <a:t> moral yang </a:t>
            </a:r>
            <a:r>
              <a:rPr lang="en-US" dirty="0" err="1"/>
              <a:t>berlandaskan</a:t>
            </a:r>
            <a:r>
              <a:rPr lang="en-US" dirty="0"/>
              <a:t> </a:t>
            </a:r>
            <a:r>
              <a:rPr lang="en-US" dirty="0" err="1"/>
              <a:t>prinsip</a:t>
            </a:r>
            <a:r>
              <a:rPr lang="en-US" dirty="0"/>
              <a:t> </a:t>
            </a:r>
            <a:r>
              <a:rPr lang="en-US" dirty="0" err="1"/>
              <a:t>indeterminisme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dasar</a:t>
            </a:r>
            <a:r>
              <a:rPr lang="en-US" dirty="0"/>
              <a:t> </a:t>
            </a:r>
            <a:r>
              <a:rPr lang="en-US" dirty="0" err="1"/>
              <a:t>pertanggungjawaban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.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38185686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4FDA1E-D1AA-44E3-B927-886D1D3AA8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829452-D76E-41B1-BB63-AB38E6B6FF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228600" indent="0" algn="just">
              <a:buNone/>
            </a:pPr>
            <a:r>
              <a:rPr lang="en-US" dirty="0" err="1"/>
              <a:t>Diskursus</a:t>
            </a:r>
            <a:r>
              <a:rPr lang="en-US" dirty="0"/>
              <a:t> </a:t>
            </a:r>
            <a:r>
              <a:rPr lang="en-US" dirty="0" err="1"/>
              <a:t>pemikiran</a:t>
            </a:r>
            <a:r>
              <a:rPr lang="en-US" dirty="0"/>
              <a:t> </a:t>
            </a:r>
            <a:r>
              <a:rPr lang="en-US" dirty="0" err="1"/>
              <a:t>mengenai</a:t>
            </a:r>
            <a:r>
              <a:rPr lang="en-US" dirty="0"/>
              <a:t> </a:t>
            </a:r>
            <a:r>
              <a:rPr lang="en-US" dirty="0" err="1"/>
              <a:t>hubungan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dan moral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perspektif</a:t>
            </a:r>
            <a:r>
              <a:rPr lang="en-US" dirty="0"/>
              <a:t> </a:t>
            </a:r>
            <a:r>
              <a:rPr lang="en-US" dirty="0" err="1"/>
              <a:t>pemikiran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</a:t>
            </a:r>
            <a:r>
              <a:rPr lang="en-US" dirty="0" err="1"/>
              <a:t>terpusat</a:t>
            </a:r>
            <a:r>
              <a:rPr lang="en-US" dirty="0"/>
              <a:t> pada </a:t>
            </a:r>
            <a:r>
              <a:rPr lang="en-US" dirty="0" err="1"/>
              <a:t>pertentangan</a:t>
            </a:r>
            <a:r>
              <a:rPr lang="en-US" dirty="0"/>
              <a:t> </a:t>
            </a:r>
            <a:r>
              <a:rPr lang="en-US" dirty="0" err="1"/>
              <a:t>pemikiran</a:t>
            </a:r>
            <a:r>
              <a:rPr lang="en-US" dirty="0"/>
              <a:t> </a:t>
            </a:r>
            <a:r>
              <a:rPr lang="en-US" dirty="0" err="1"/>
              <a:t>antara</a:t>
            </a:r>
            <a:r>
              <a:rPr lang="en-US" dirty="0"/>
              <a:t> </a:t>
            </a:r>
            <a:r>
              <a:rPr lang="en-US" dirty="0" err="1"/>
              <a:t>positivisme</a:t>
            </a:r>
            <a:r>
              <a:rPr lang="en-US" dirty="0"/>
              <a:t> dan </a:t>
            </a:r>
            <a:r>
              <a:rPr lang="en-US" dirty="0" err="1"/>
              <a:t>hukum</a:t>
            </a:r>
            <a:r>
              <a:rPr lang="en-US" dirty="0"/>
              <a:t> </a:t>
            </a:r>
            <a:r>
              <a:rPr lang="en-US" dirty="0" err="1"/>
              <a:t>kodrat</a:t>
            </a:r>
            <a:r>
              <a:rPr lang="en-US" dirty="0"/>
              <a:t> (natural law).</a:t>
            </a:r>
          </a:p>
          <a:p>
            <a:pPr marL="228600" indent="0" algn="just">
              <a:buNone/>
            </a:pPr>
            <a:r>
              <a:rPr lang="en-US" dirty="0" err="1"/>
              <a:t>Hubungan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dan moral juga </a:t>
            </a:r>
            <a:r>
              <a:rPr lang="en-US" dirty="0" err="1"/>
              <a:t>berkaitan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hubungan</a:t>
            </a:r>
            <a:r>
              <a:rPr lang="en-US" dirty="0"/>
              <a:t> </a:t>
            </a:r>
            <a:r>
              <a:rPr lang="en-US" dirty="0" err="1"/>
              <a:t>dialektis</a:t>
            </a:r>
            <a:r>
              <a:rPr lang="en-US" dirty="0"/>
              <a:t> di </a:t>
            </a:r>
            <a:r>
              <a:rPr lang="en-US" dirty="0" err="1"/>
              <a:t>antara</a:t>
            </a:r>
            <a:r>
              <a:rPr lang="en-US" dirty="0"/>
              <a:t> </a:t>
            </a:r>
            <a:r>
              <a:rPr lang="en-US" dirty="0" err="1"/>
              <a:t>kedua</a:t>
            </a:r>
            <a:r>
              <a:rPr lang="en-US" dirty="0"/>
              <a:t> </a:t>
            </a:r>
            <a:r>
              <a:rPr lang="en-US" dirty="0" err="1"/>
              <a:t>kaidah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 dirty="0"/>
              <a:t> yang </a:t>
            </a:r>
            <a:r>
              <a:rPr lang="en-US" dirty="0" err="1"/>
              <a:t>membentuk</a:t>
            </a:r>
            <a:r>
              <a:rPr lang="en-US" dirty="0"/>
              <a:t> </a:t>
            </a:r>
            <a:r>
              <a:rPr lang="en-US" dirty="0" err="1"/>
              <a:t>adanya</a:t>
            </a:r>
            <a:r>
              <a:rPr lang="en-US" dirty="0"/>
              <a:t> </a:t>
            </a:r>
            <a:r>
              <a:rPr lang="en-US" dirty="0" err="1"/>
              <a:t>relasi</a:t>
            </a:r>
            <a:r>
              <a:rPr lang="en-US" dirty="0"/>
              <a:t> </a:t>
            </a:r>
            <a:r>
              <a:rPr lang="en-US" dirty="0" err="1"/>
              <a:t>fungsional</a:t>
            </a:r>
            <a:r>
              <a:rPr lang="en-US" dirty="0"/>
              <a:t> </a:t>
            </a:r>
            <a:r>
              <a:rPr lang="en-US" dirty="0" err="1"/>
              <a:t>resiprokal</a:t>
            </a:r>
            <a:r>
              <a:rPr lang="en-US" dirty="0"/>
              <a:t> </a:t>
            </a:r>
            <a:r>
              <a:rPr lang="en-US" dirty="0" err="1"/>
              <a:t>antara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dan moral. </a:t>
            </a:r>
            <a:r>
              <a:rPr lang="en-US" dirty="0" err="1"/>
              <a:t>Artinya</a:t>
            </a:r>
            <a:r>
              <a:rPr lang="en-US" dirty="0"/>
              <a:t>, </a:t>
            </a:r>
            <a:r>
              <a:rPr lang="en-US" dirty="0" err="1"/>
              <a:t>ada</a:t>
            </a:r>
            <a:r>
              <a:rPr lang="en-US" dirty="0"/>
              <a:t> </a:t>
            </a:r>
            <a:r>
              <a:rPr lang="en-US" dirty="0" err="1"/>
              <a:t>pengaruh</a:t>
            </a:r>
            <a:r>
              <a:rPr lang="en-US" dirty="0"/>
              <a:t> timbal </a:t>
            </a:r>
            <a:r>
              <a:rPr lang="en-US" dirty="0" err="1"/>
              <a:t>balik</a:t>
            </a:r>
            <a:r>
              <a:rPr lang="en-US" dirty="0"/>
              <a:t> </a:t>
            </a:r>
            <a:r>
              <a:rPr lang="en-US" dirty="0" err="1"/>
              <a:t>antara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dan moral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berbagai</a:t>
            </a:r>
            <a:r>
              <a:rPr lang="en-US" dirty="0"/>
              <a:t> </a:t>
            </a:r>
            <a:r>
              <a:rPr lang="en-US" dirty="0" err="1"/>
              <a:t>aspek</a:t>
            </a:r>
            <a:r>
              <a:rPr lang="en-US" dirty="0"/>
              <a:t> </a:t>
            </a:r>
            <a:r>
              <a:rPr lang="en-US" dirty="0" err="1"/>
              <a:t>kehidupan</a:t>
            </a:r>
            <a:r>
              <a:rPr lang="en-US" dirty="0"/>
              <a:t> </a:t>
            </a:r>
            <a:r>
              <a:rPr lang="en-US" dirty="0" err="1"/>
              <a:t>manusia</a:t>
            </a:r>
            <a:r>
              <a:rPr lang="en-US" dirty="0"/>
              <a:t>, </a:t>
            </a:r>
            <a:r>
              <a:rPr lang="en-US" dirty="0" err="1"/>
              <a:t>ada</a:t>
            </a:r>
            <a:r>
              <a:rPr lang="en-US" dirty="0"/>
              <a:t> </a:t>
            </a:r>
            <a:r>
              <a:rPr lang="en-US" dirty="0" err="1"/>
              <a:t>kontribusi</a:t>
            </a:r>
            <a:r>
              <a:rPr lang="en-US" dirty="0"/>
              <a:t> moral </a:t>
            </a:r>
            <a:r>
              <a:rPr lang="en-US" dirty="0" err="1"/>
              <a:t>terhadap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dan </a:t>
            </a:r>
            <a:r>
              <a:rPr lang="en-US" dirty="0" err="1"/>
              <a:t>kontribusi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</a:t>
            </a:r>
            <a:r>
              <a:rPr lang="en-US" dirty="0" err="1"/>
              <a:t>terhadap</a:t>
            </a:r>
            <a:r>
              <a:rPr lang="en-US" dirty="0"/>
              <a:t> moral. </a:t>
            </a:r>
          </a:p>
        </p:txBody>
      </p:sp>
    </p:spTree>
    <p:extLst>
      <p:ext uri="{BB962C8B-B14F-4D97-AF65-F5344CB8AC3E}">
        <p14:creationId xmlns:p14="http://schemas.microsoft.com/office/powerpoint/2010/main" val="12511550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E00E2A-03EA-48E6-8807-42FC414269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DE0BD2-67B8-46BA-A4F4-5F3F9B1687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228600" indent="0" algn="just">
              <a:buNone/>
            </a:pPr>
            <a:r>
              <a:rPr lang="en-US" dirty="0"/>
              <a:t>Dari </a:t>
            </a:r>
            <a:r>
              <a:rPr lang="en-US" dirty="0" err="1"/>
              <a:t>perspektif</a:t>
            </a:r>
            <a:r>
              <a:rPr lang="en-US" dirty="0"/>
              <a:t> </a:t>
            </a:r>
            <a:r>
              <a:rPr lang="en-US" dirty="0" err="1"/>
              <a:t>historis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diketahui</a:t>
            </a:r>
            <a:r>
              <a:rPr lang="en-US" dirty="0"/>
              <a:t> </a:t>
            </a:r>
            <a:r>
              <a:rPr lang="en-US" dirty="0" err="1"/>
              <a:t>bahwa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dan moral pada </a:t>
            </a:r>
            <a:r>
              <a:rPr lang="en-US" dirty="0" err="1"/>
              <a:t>awalnya</a:t>
            </a:r>
            <a:r>
              <a:rPr lang="en-US" dirty="0"/>
              <a:t> </a:t>
            </a:r>
            <a:r>
              <a:rPr lang="en-US" dirty="0" err="1"/>
              <a:t>bukanlah</a:t>
            </a:r>
            <a:r>
              <a:rPr lang="en-US" dirty="0"/>
              <a:t> </a:t>
            </a:r>
            <a:r>
              <a:rPr lang="en-US" dirty="0" err="1"/>
              <a:t>dua</a:t>
            </a:r>
            <a:r>
              <a:rPr lang="en-US" dirty="0"/>
              <a:t> </a:t>
            </a:r>
            <a:r>
              <a:rPr lang="en-US" dirty="0" err="1"/>
              <a:t>hal</a:t>
            </a:r>
            <a:r>
              <a:rPr lang="en-US" dirty="0"/>
              <a:t> yang </a:t>
            </a:r>
            <a:r>
              <a:rPr lang="en-US" dirty="0" err="1"/>
              <a:t>terpisah</a:t>
            </a:r>
            <a:r>
              <a:rPr lang="en-US" dirty="0"/>
              <a:t>, </a:t>
            </a:r>
            <a:r>
              <a:rPr lang="en-US" dirty="0" err="1"/>
              <a:t>melainkan</a:t>
            </a:r>
            <a:r>
              <a:rPr lang="en-US" dirty="0"/>
              <a:t> </a:t>
            </a:r>
            <a:r>
              <a:rPr lang="en-US" dirty="0" err="1"/>
              <a:t>dua</a:t>
            </a:r>
            <a:r>
              <a:rPr lang="en-US" dirty="0"/>
              <a:t> </a:t>
            </a:r>
            <a:r>
              <a:rPr lang="en-US" dirty="0" err="1"/>
              <a:t>aspek</a:t>
            </a:r>
            <a:r>
              <a:rPr lang="en-US" dirty="0"/>
              <a:t> yang </a:t>
            </a:r>
            <a:r>
              <a:rPr lang="en-US" dirty="0" err="1"/>
              <a:t>menyatu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</a:t>
            </a:r>
            <a:r>
              <a:rPr lang="en-US" dirty="0" err="1"/>
              <a:t>Tuhan</a:t>
            </a:r>
            <a:r>
              <a:rPr lang="en-US" dirty="0"/>
              <a:t> (divine law). Hal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bisa</a:t>
            </a:r>
            <a:r>
              <a:rPr lang="en-US" dirty="0"/>
              <a:t> </a:t>
            </a:r>
            <a:r>
              <a:rPr lang="en-US" dirty="0" err="1"/>
              <a:t>terlihat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konsep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</a:t>
            </a:r>
            <a:r>
              <a:rPr lang="en-US" dirty="0" err="1"/>
              <a:t>Yahudi</a:t>
            </a:r>
            <a:r>
              <a:rPr lang="en-US" dirty="0"/>
              <a:t>, </a:t>
            </a:r>
            <a:r>
              <a:rPr lang="en-US" dirty="0" err="1"/>
              <a:t>hukum</a:t>
            </a:r>
            <a:r>
              <a:rPr lang="en-US" dirty="0"/>
              <a:t> </a:t>
            </a:r>
            <a:r>
              <a:rPr lang="en-US" dirty="0" err="1"/>
              <a:t>Kanonik</a:t>
            </a:r>
            <a:r>
              <a:rPr lang="en-US" dirty="0"/>
              <a:t>, dan </a:t>
            </a:r>
            <a:r>
              <a:rPr lang="en-US" dirty="0" err="1"/>
              <a:t>hukum</a:t>
            </a:r>
            <a:r>
              <a:rPr lang="en-US" dirty="0"/>
              <a:t> Islam. </a:t>
            </a:r>
            <a:r>
              <a:rPr lang="en-US" dirty="0" err="1"/>
              <a:t>Menyatunya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dan moral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instrumen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mengatur</a:t>
            </a:r>
            <a:r>
              <a:rPr lang="en-US" dirty="0"/>
              <a:t> </a:t>
            </a:r>
            <a:r>
              <a:rPr lang="en-US" dirty="0" err="1"/>
              <a:t>kehidupan</a:t>
            </a:r>
            <a:r>
              <a:rPr lang="en-US" dirty="0"/>
              <a:t> </a:t>
            </a:r>
            <a:r>
              <a:rPr lang="en-US" dirty="0" err="1"/>
              <a:t>masyarakat</a:t>
            </a:r>
            <a:r>
              <a:rPr lang="en-US" dirty="0"/>
              <a:t> </a:t>
            </a:r>
            <a:r>
              <a:rPr lang="en-US" dirty="0" err="1"/>
              <a:t>tercermin</a:t>
            </a:r>
            <a:r>
              <a:rPr lang="en-US" dirty="0"/>
              <a:t> pula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kehidupan</a:t>
            </a:r>
            <a:r>
              <a:rPr lang="en-US" dirty="0"/>
              <a:t> </a:t>
            </a:r>
            <a:r>
              <a:rPr lang="en-US" dirty="0" err="1"/>
              <a:t>masyarakat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komunitas</a:t>
            </a:r>
            <a:r>
              <a:rPr lang="en-US" dirty="0"/>
              <a:t> </a:t>
            </a:r>
            <a:r>
              <a:rPr lang="en-US" dirty="0" err="1"/>
              <a:t>tradisional</a:t>
            </a:r>
            <a:r>
              <a:rPr lang="en-US" dirty="0"/>
              <a:t> (</a:t>
            </a:r>
            <a:r>
              <a:rPr lang="en-US" dirty="0" err="1"/>
              <a:t>suku-suku</a:t>
            </a:r>
            <a:r>
              <a:rPr lang="en-US" dirty="0"/>
              <a:t> </a:t>
            </a:r>
            <a:r>
              <a:rPr lang="en-US" dirty="0" err="1"/>
              <a:t>terbelakang</a:t>
            </a:r>
            <a:r>
              <a:rPr lang="en-US" dirty="0"/>
              <a:t>) yang </a:t>
            </a:r>
            <a:r>
              <a:rPr lang="en-US" dirty="0" err="1"/>
              <a:t>belum</a:t>
            </a:r>
            <a:r>
              <a:rPr lang="en-US" dirty="0"/>
              <a:t> </a:t>
            </a:r>
            <a:r>
              <a:rPr lang="en-US" dirty="0" err="1"/>
              <a:t>banyak</a:t>
            </a:r>
            <a:r>
              <a:rPr lang="en-US" dirty="0"/>
              <a:t> </a:t>
            </a:r>
            <a:r>
              <a:rPr lang="en-US" dirty="0" err="1"/>
              <a:t>tersentuh</a:t>
            </a:r>
            <a:r>
              <a:rPr lang="en-US" dirty="0"/>
              <a:t> oleh </a:t>
            </a:r>
            <a:r>
              <a:rPr lang="en-US" dirty="0" err="1"/>
              <a:t>modernisasi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9610483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75B53E-5A8F-48A6-9989-AEBF937ABD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2C4D7E-1F74-4FBD-8228-57DB1F43C6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28600" indent="0">
              <a:buNone/>
            </a:pPr>
            <a:r>
              <a:rPr lang="en-US" dirty="0" err="1"/>
              <a:t>Terpisahnya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dan moral </a:t>
            </a:r>
            <a:r>
              <a:rPr lang="en-US" dirty="0" err="1"/>
              <a:t>dipengaruhi</a:t>
            </a:r>
            <a:r>
              <a:rPr lang="en-US" dirty="0"/>
              <a:t> oleh </a:t>
            </a:r>
            <a:r>
              <a:rPr lang="en-US" dirty="0" err="1"/>
              <a:t>sekulerisasi</a:t>
            </a:r>
            <a:r>
              <a:rPr lang="en-US" dirty="0"/>
              <a:t> </a:t>
            </a:r>
            <a:r>
              <a:rPr lang="en-US" dirty="0" err="1"/>
              <a:t>kehidupan</a:t>
            </a:r>
            <a:r>
              <a:rPr lang="en-US" dirty="0"/>
              <a:t> </a:t>
            </a:r>
            <a:r>
              <a:rPr lang="en-US" dirty="0" err="1"/>
              <a:t>manusia</a:t>
            </a:r>
            <a:r>
              <a:rPr lang="en-US" dirty="0"/>
              <a:t> yang </a:t>
            </a:r>
            <a:r>
              <a:rPr lang="en-US" dirty="0" err="1"/>
              <a:t>memisahkan</a:t>
            </a:r>
            <a:r>
              <a:rPr lang="en-US" dirty="0"/>
              <a:t> </a:t>
            </a:r>
            <a:r>
              <a:rPr lang="en-US" dirty="0" err="1"/>
              <a:t>antara</a:t>
            </a:r>
            <a:r>
              <a:rPr lang="en-US" dirty="0"/>
              <a:t> </a:t>
            </a:r>
            <a:r>
              <a:rPr lang="en-US" dirty="0" err="1"/>
              <a:t>kehidupan</a:t>
            </a:r>
            <a:r>
              <a:rPr lang="en-US" dirty="0"/>
              <a:t> </a:t>
            </a:r>
            <a:r>
              <a:rPr lang="en-US" dirty="0" err="1"/>
              <a:t>keduniaan</a:t>
            </a:r>
            <a:r>
              <a:rPr lang="en-US" dirty="0"/>
              <a:t> yang </a:t>
            </a:r>
            <a:r>
              <a:rPr lang="en-US" dirty="0" err="1"/>
              <a:t>menajadi</a:t>
            </a:r>
            <a:r>
              <a:rPr lang="en-US" dirty="0"/>
              <a:t> </a:t>
            </a:r>
            <a:r>
              <a:rPr lang="en-US" dirty="0" err="1"/>
              <a:t>urusan</a:t>
            </a:r>
            <a:r>
              <a:rPr lang="en-US" dirty="0"/>
              <a:t> </a:t>
            </a:r>
            <a:r>
              <a:rPr lang="en-US" dirty="0" err="1"/>
              <a:t>kenegaraan</a:t>
            </a:r>
            <a:r>
              <a:rPr lang="en-US" dirty="0"/>
              <a:t> (</a:t>
            </a:r>
            <a:r>
              <a:rPr lang="en-US" dirty="0" err="1"/>
              <a:t>politik</a:t>
            </a:r>
            <a:r>
              <a:rPr lang="en-US" dirty="0"/>
              <a:t>) dan </a:t>
            </a:r>
            <a:r>
              <a:rPr lang="en-US" dirty="0" err="1"/>
              <a:t>urusan</a:t>
            </a:r>
            <a:r>
              <a:rPr lang="en-US" dirty="0"/>
              <a:t> </a:t>
            </a:r>
            <a:r>
              <a:rPr lang="en-US" dirty="0" err="1"/>
              <a:t>keakhiratan</a:t>
            </a:r>
            <a:r>
              <a:rPr lang="en-US" dirty="0"/>
              <a:t> yang </a:t>
            </a:r>
            <a:r>
              <a:rPr lang="en-US" dirty="0" err="1"/>
              <a:t>menjadi</a:t>
            </a:r>
            <a:r>
              <a:rPr lang="en-US" dirty="0"/>
              <a:t> domain moral dan agama.</a:t>
            </a:r>
          </a:p>
        </p:txBody>
      </p:sp>
    </p:spTree>
    <p:extLst>
      <p:ext uri="{BB962C8B-B14F-4D97-AF65-F5344CB8AC3E}">
        <p14:creationId xmlns:p14="http://schemas.microsoft.com/office/powerpoint/2010/main" val="228316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618593-319C-4FC1-B35B-8776322709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9A7671-1F88-4C1F-BB56-64797E4C06F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28600" indent="0">
              <a:buNone/>
            </a:pPr>
            <a:r>
              <a:rPr lang="en-US" dirty="0" err="1"/>
              <a:t>Ukuran</a:t>
            </a:r>
            <a:r>
              <a:rPr lang="en-US" dirty="0"/>
              <a:t> </a:t>
            </a:r>
            <a:r>
              <a:rPr lang="en-US" dirty="0" err="1"/>
              <a:t>moralitas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perbuatan</a:t>
            </a:r>
            <a:r>
              <a:rPr lang="en-US" dirty="0"/>
              <a:t>, </a:t>
            </a:r>
            <a:r>
              <a:rPr lang="en-US" dirty="0" err="1"/>
              <a:t>baik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buruk</a:t>
            </a:r>
            <a:r>
              <a:rPr lang="en-US" dirty="0"/>
              <a:t>, </a:t>
            </a:r>
            <a:r>
              <a:rPr lang="en-US" dirty="0" err="1"/>
              <a:t>ditentukan</a:t>
            </a:r>
            <a:r>
              <a:rPr lang="en-US" dirty="0"/>
              <a:t> oleh </a:t>
            </a:r>
            <a:r>
              <a:rPr lang="en-US" dirty="0" err="1"/>
              <a:t>dua</a:t>
            </a:r>
            <a:r>
              <a:rPr lang="en-US" dirty="0"/>
              <a:t> </a:t>
            </a:r>
            <a:r>
              <a:rPr lang="en-US" dirty="0" err="1"/>
              <a:t>faktor</a:t>
            </a:r>
            <a:r>
              <a:rPr lang="en-US" dirty="0"/>
              <a:t>, </a:t>
            </a:r>
            <a:r>
              <a:rPr lang="en-US" dirty="0" err="1"/>
              <a:t>yakni</a:t>
            </a:r>
            <a:r>
              <a:rPr lang="en-US" dirty="0"/>
              <a:t> </a:t>
            </a:r>
            <a:r>
              <a:rPr lang="en-US" dirty="0" err="1"/>
              <a:t>ukuran</a:t>
            </a:r>
            <a:r>
              <a:rPr lang="en-US" dirty="0"/>
              <a:t> </a:t>
            </a:r>
            <a:r>
              <a:rPr lang="en-US" dirty="0" err="1"/>
              <a:t>subyektif</a:t>
            </a:r>
            <a:r>
              <a:rPr lang="en-US" dirty="0"/>
              <a:t> dan </a:t>
            </a:r>
            <a:r>
              <a:rPr lang="en-US" dirty="0" err="1"/>
              <a:t>ukuran</a:t>
            </a:r>
            <a:r>
              <a:rPr lang="en-US" dirty="0"/>
              <a:t> </a:t>
            </a:r>
            <a:r>
              <a:rPr lang="en-US" dirty="0" err="1"/>
              <a:t>umum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obyektif</a:t>
            </a:r>
            <a:r>
              <a:rPr lang="en-US" dirty="0"/>
              <a:t> </a:t>
            </a:r>
            <a:r>
              <a:rPr lang="en-US" dirty="0" err="1"/>
              <a:t>berlandaskan</a:t>
            </a:r>
            <a:r>
              <a:rPr lang="en-US" dirty="0"/>
              <a:t> </a:t>
            </a:r>
            <a:r>
              <a:rPr lang="en-US" dirty="0" err="1"/>
              <a:t>kepada</a:t>
            </a:r>
            <a:r>
              <a:rPr lang="en-US" dirty="0"/>
              <a:t> </a:t>
            </a:r>
            <a:r>
              <a:rPr lang="en-US" dirty="0" err="1"/>
              <a:t>norma-norma</a:t>
            </a:r>
            <a:r>
              <a:rPr lang="en-US" dirty="0"/>
              <a:t> </a:t>
            </a:r>
            <a:r>
              <a:rPr lang="en-US" dirty="0" err="1"/>
              <a:t>tertentu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7820703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AF0D76-C3F4-4027-BB89-C74BF5F4FC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Pola </a:t>
            </a:r>
            <a:r>
              <a:rPr lang="en-US" dirty="0" err="1"/>
              <a:t>Hubungan</a:t>
            </a:r>
            <a:r>
              <a:rPr lang="en-US" dirty="0"/>
              <a:t> Hukum dan Moral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3D7792-47F8-4272-95C6-65E6E098628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28600" indent="0">
              <a:buNone/>
            </a:pPr>
            <a:r>
              <a:rPr lang="sv-SE" dirty="0"/>
              <a:t>Ada empat macam pola hubungan hukum dan moral.</a:t>
            </a:r>
          </a:p>
          <a:p>
            <a:pPr marL="228600" indent="0">
              <a:buNone/>
            </a:pPr>
            <a:r>
              <a:rPr lang="en-US" i="1" dirty="0" err="1"/>
              <a:t>Pertama</a:t>
            </a:r>
            <a:r>
              <a:rPr lang="en-US" i="1" dirty="0"/>
              <a:t>, </a:t>
            </a:r>
            <a:r>
              <a:rPr lang="en-US" dirty="0" err="1"/>
              <a:t>hukum</a:t>
            </a:r>
            <a:r>
              <a:rPr lang="en-US" dirty="0"/>
              <a:t> 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bagian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satu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ajaran</a:t>
            </a:r>
            <a:r>
              <a:rPr lang="en-US" dirty="0"/>
              <a:t> moral. </a:t>
            </a:r>
            <a:r>
              <a:rPr lang="en-US" dirty="0" err="1"/>
              <a:t>Ajaran</a:t>
            </a:r>
            <a:r>
              <a:rPr lang="en-US" dirty="0"/>
              <a:t> moral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prinsip-prinsip</a:t>
            </a:r>
            <a:r>
              <a:rPr lang="en-US" dirty="0"/>
              <a:t> dan </a:t>
            </a:r>
            <a:r>
              <a:rPr lang="en-US" dirty="0" err="1"/>
              <a:t>kaidah-kaidah</a:t>
            </a:r>
            <a:r>
              <a:rPr lang="en-US" dirty="0"/>
              <a:t> moral yang </a:t>
            </a:r>
            <a:r>
              <a:rPr lang="en-US" dirty="0" err="1"/>
              <a:t>terdapat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berbagai</a:t>
            </a:r>
            <a:r>
              <a:rPr lang="en-US" dirty="0"/>
              <a:t> agama, </a:t>
            </a:r>
            <a:r>
              <a:rPr lang="en-US" dirty="0" err="1"/>
              <a:t>ideologi</a:t>
            </a:r>
            <a:r>
              <a:rPr lang="en-US" dirty="0"/>
              <a:t>, </a:t>
            </a:r>
            <a:r>
              <a:rPr lang="en-US" dirty="0" err="1"/>
              <a:t>filsafat</a:t>
            </a:r>
            <a:r>
              <a:rPr lang="en-US" dirty="0"/>
              <a:t> dan </a:t>
            </a:r>
            <a:r>
              <a:rPr lang="en-US" dirty="0" err="1"/>
              <a:t>tradisi</a:t>
            </a:r>
            <a:r>
              <a:rPr lang="en-US" dirty="0"/>
              <a:t> </a:t>
            </a:r>
            <a:r>
              <a:rPr lang="en-US" dirty="0" err="1"/>
              <a:t>masyarakat</a:t>
            </a:r>
            <a:r>
              <a:rPr lang="en-US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2059773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E727E9-E339-4C10-A68F-E5D241224F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77656C-B89B-474B-9DFE-A500C737A6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228600" indent="0">
              <a:buNone/>
            </a:pPr>
            <a:r>
              <a:rPr lang="en-US" i="1" dirty="0" err="1"/>
              <a:t>Kedua</a:t>
            </a:r>
            <a:r>
              <a:rPr lang="en-US" dirty="0"/>
              <a:t>, </a:t>
            </a:r>
            <a:r>
              <a:rPr lang="en-US" dirty="0" err="1"/>
              <a:t>hukum</a:t>
            </a:r>
            <a:r>
              <a:rPr lang="en-US" dirty="0"/>
              <a:t> 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derivasi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prinsip-prinsip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kaidah-kaidah</a:t>
            </a:r>
            <a:r>
              <a:rPr lang="en-US" dirty="0"/>
              <a:t> moral </a:t>
            </a:r>
            <a:r>
              <a:rPr lang="en-US" dirty="0" err="1"/>
              <a:t>umum</a:t>
            </a:r>
            <a:r>
              <a:rPr lang="en-US" dirty="0"/>
              <a:t>. </a:t>
            </a:r>
            <a:r>
              <a:rPr lang="en-US" dirty="0" err="1"/>
              <a:t>Artinya</a:t>
            </a:r>
            <a:r>
              <a:rPr lang="en-US" dirty="0"/>
              <a:t>, </a:t>
            </a:r>
            <a:r>
              <a:rPr lang="en-US" dirty="0" err="1"/>
              <a:t>hukum</a:t>
            </a:r>
            <a:r>
              <a:rPr lang="en-US" dirty="0"/>
              <a:t> 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penjabaran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prinsip-prinsip</a:t>
            </a:r>
            <a:r>
              <a:rPr lang="en-US" dirty="0"/>
              <a:t> moral </a:t>
            </a:r>
            <a:r>
              <a:rPr lang="en-US" dirty="0" err="1"/>
              <a:t>umum</a:t>
            </a:r>
            <a:r>
              <a:rPr lang="en-US" dirty="0"/>
              <a:t> yang </a:t>
            </a:r>
            <a:r>
              <a:rPr lang="en-US" dirty="0" err="1"/>
              <a:t>berlaku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universal dan </a:t>
            </a:r>
            <a:r>
              <a:rPr lang="en-US" dirty="0" err="1"/>
              <a:t>mengatasi</a:t>
            </a:r>
            <a:r>
              <a:rPr lang="en-US" dirty="0"/>
              <a:t> </a:t>
            </a:r>
            <a:r>
              <a:rPr lang="en-US" dirty="0" err="1"/>
              <a:t>berbagai</a:t>
            </a:r>
            <a:r>
              <a:rPr lang="en-US" dirty="0"/>
              <a:t> </a:t>
            </a:r>
            <a:r>
              <a:rPr lang="en-US" dirty="0" err="1"/>
              <a:t>kebudayaan</a:t>
            </a:r>
            <a:r>
              <a:rPr lang="en-US" dirty="0"/>
              <a:t>.</a:t>
            </a:r>
          </a:p>
          <a:p>
            <a:pPr marL="228600" indent="0">
              <a:buNone/>
            </a:pPr>
            <a:r>
              <a:rPr lang="en-US" i="1" dirty="0" err="1"/>
              <a:t>Ketiga</a:t>
            </a:r>
            <a:r>
              <a:rPr lang="en-US" i="1" dirty="0"/>
              <a:t>, </a:t>
            </a:r>
            <a:r>
              <a:rPr lang="en-US" dirty="0" err="1"/>
              <a:t>ada</a:t>
            </a:r>
            <a:r>
              <a:rPr lang="en-US" dirty="0"/>
              <a:t> </a:t>
            </a:r>
            <a:r>
              <a:rPr lang="en-US" dirty="0" err="1"/>
              <a:t>persinggungan</a:t>
            </a:r>
            <a:r>
              <a:rPr lang="en-US" dirty="0"/>
              <a:t> (</a:t>
            </a:r>
            <a:r>
              <a:rPr lang="en-US" dirty="0" err="1"/>
              <a:t>titik</a:t>
            </a:r>
            <a:r>
              <a:rPr lang="en-US" dirty="0"/>
              <a:t> </a:t>
            </a:r>
            <a:r>
              <a:rPr lang="en-US" dirty="0" err="1"/>
              <a:t>singgung</a:t>
            </a:r>
            <a:r>
              <a:rPr lang="en-US" dirty="0"/>
              <a:t>) </a:t>
            </a:r>
            <a:r>
              <a:rPr lang="en-US" dirty="0" err="1"/>
              <a:t>antara</a:t>
            </a:r>
            <a:r>
              <a:rPr lang="en-US" dirty="0"/>
              <a:t> </a:t>
            </a:r>
            <a:r>
              <a:rPr lang="en-US" dirty="0" err="1"/>
              <a:t>kaidah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dan </a:t>
            </a:r>
            <a:r>
              <a:rPr lang="en-US" dirty="0" err="1"/>
              <a:t>kaidah</a:t>
            </a:r>
            <a:r>
              <a:rPr lang="en-US" dirty="0"/>
              <a:t> moral. </a:t>
            </a:r>
            <a:r>
              <a:rPr lang="en-US" dirty="0" err="1"/>
              <a:t>Artinya</a:t>
            </a:r>
            <a:r>
              <a:rPr lang="en-US" dirty="0"/>
              <a:t>, </a:t>
            </a:r>
            <a:r>
              <a:rPr lang="en-US" dirty="0" err="1"/>
              <a:t>ada</a:t>
            </a:r>
            <a:r>
              <a:rPr lang="en-US" dirty="0"/>
              <a:t> </a:t>
            </a:r>
            <a:r>
              <a:rPr lang="en-US" dirty="0" err="1"/>
              <a:t>bagian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tingkah</a:t>
            </a:r>
            <a:r>
              <a:rPr lang="en-US" dirty="0"/>
              <a:t> </a:t>
            </a:r>
            <a:r>
              <a:rPr lang="en-US" dirty="0" err="1"/>
              <a:t>laku</a:t>
            </a:r>
            <a:r>
              <a:rPr lang="en-US" dirty="0"/>
              <a:t> </a:t>
            </a:r>
            <a:r>
              <a:rPr lang="en-US" dirty="0" err="1"/>
              <a:t>manusia</a:t>
            </a:r>
            <a:r>
              <a:rPr lang="en-US" dirty="0"/>
              <a:t> yang </a:t>
            </a:r>
            <a:r>
              <a:rPr lang="en-US" dirty="0" err="1"/>
              <a:t>sama-sama</a:t>
            </a:r>
            <a:r>
              <a:rPr lang="en-US" dirty="0"/>
              <a:t> </a:t>
            </a:r>
            <a:r>
              <a:rPr lang="en-US" dirty="0" err="1"/>
              <a:t>diatur</a:t>
            </a:r>
            <a:r>
              <a:rPr lang="en-US" dirty="0"/>
              <a:t> oleh </a:t>
            </a:r>
            <a:r>
              <a:rPr lang="en-US" dirty="0" err="1"/>
              <a:t>kedua</a:t>
            </a:r>
            <a:r>
              <a:rPr lang="en-US" dirty="0"/>
              <a:t> </a:t>
            </a:r>
            <a:r>
              <a:rPr lang="en-US" dirty="0" err="1"/>
              <a:t>kaidah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1276470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B94C89-58BF-4F1F-9F68-5BD1FB60C8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76DEE6-63A7-43B3-8DCE-3CC9C5183B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28600" indent="0">
              <a:buNone/>
            </a:pPr>
            <a:r>
              <a:rPr lang="en-US" i="1" dirty="0" err="1"/>
              <a:t>Keempat</a:t>
            </a:r>
            <a:r>
              <a:rPr lang="en-US" dirty="0"/>
              <a:t>,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ada</a:t>
            </a:r>
            <a:r>
              <a:rPr lang="en-US" dirty="0"/>
              <a:t> </a:t>
            </a:r>
            <a:r>
              <a:rPr lang="en-US" dirty="0" err="1"/>
              <a:t>hubungan</a:t>
            </a:r>
            <a:r>
              <a:rPr lang="en-US" dirty="0"/>
              <a:t> </a:t>
            </a:r>
            <a:r>
              <a:rPr lang="en-US" dirty="0" err="1"/>
              <a:t>antara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moral, </a:t>
            </a:r>
            <a:r>
              <a:rPr lang="en-US" dirty="0" err="1"/>
              <a:t>karena</a:t>
            </a:r>
            <a:r>
              <a:rPr lang="en-US" dirty="0"/>
              <a:t> </a:t>
            </a:r>
            <a:r>
              <a:rPr lang="en-US" dirty="0" err="1"/>
              <a:t>kedua</a:t>
            </a:r>
            <a:r>
              <a:rPr lang="en-US" dirty="0"/>
              <a:t> </a:t>
            </a:r>
            <a:r>
              <a:rPr lang="en-US" dirty="0" err="1"/>
              <a:t>bidang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 </a:t>
            </a:r>
            <a:r>
              <a:rPr lang="en-US" dirty="0" err="1"/>
              <a:t>bukan</a:t>
            </a:r>
            <a:r>
              <a:rPr lang="en-US" dirty="0"/>
              <a:t> </a:t>
            </a:r>
            <a:r>
              <a:rPr lang="en-US" dirty="0" err="1"/>
              <a:t>hanya</a:t>
            </a:r>
            <a:r>
              <a:rPr lang="en-US" dirty="0"/>
              <a:t> </a:t>
            </a:r>
            <a:r>
              <a:rPr lang="en-US" dirty="0" err="1"/>
              <a:t>dua</a:t>
            </a:r>
            <a:r>
              <a:rPr lang="en-US" dirty="0"/>
              <a:t> </a:t>
            </a:r>
            <a:r>
              <a:rPr lang="en-US" dirty="0" err="1"/>
              <a:t>hal</a:t>
            </a:r>
            <a:r>
              <a:rPr lang="en-US" dirty="0"/>
              <a:t> yang </a:t>
            </a:r>
            <a:r>
              <a:rPr lang="en-US" dirty="0" err="1"/>
              <a:t>terpisah</a:t>
            </a:r>
            <a:r>
              <a:rPr lang="en-US" dirty="0"/>
              <a:t>, </a:t>
            </a:r>
            <a:r>
              <a:rPr lang="en-US" dirty="0" err="1"/>
              <a:t>tapi</a:t>
            </a:r>
            <a:r>
              <a:rPr lang="en-US" dirty="0"/>
              <a:t> juga </a:t>
            </a:r>
            <a:r>
              <a:rPr lang="en-US" dirty="0" err="1"/>
              <a:t>dua</a:t>
            </a:r>
            <a:r>
              <a:rPr lang="en-US" dirty="0"/>
              <a:t> </a:t>
            </a:r>
            <a:r>
              <a:rPr lang="en-US" dirty="0" err="1"/>
              <a:t>aspek</a:t>
            </a:r>
            <a:r>
              <a:rPr lang="en-US" dirty="0"/>
              <a:t> yang </a:t>
            </a:r>
            <a:r>
              <a:rPr lang="en-US" dirty="0" err="1"/>
              <a:t>berbeda</a:t>
            </a:r>
            <a:r>
              <a:rPr lang="en-US" dirty="0"/>
              <a:t>. </a:t>
            </a:r>
            <a:r>
              <a:rPr lang="en-US" dirty="0" err="1"/>
              <a:t>Berbedanya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terpisahnya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dan moral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digambarkan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skema</a:t>
            </a:r>
            <a:r>
              <a:rPr lang="en-US" dirty="0"/>
              <a:t> </a:t>
            </a:r>
            <a:r>
              <a:rPr lang="en-US" dirty="0" err="1"/>
              <a:t>dua</a:t>
            </a:r>
            <a:r>
              <a:rPr lang="en-US" dirty="0"/>
              <a:t> </a:t>
            </a:r>
            <a:r>
              <a:rPr lang="en-US" dirty="0" err="1"/>
              <a:t>lingkaran</a:t>
            </a:r>
            <a:r>
              <a:rPr lang="en-US" dirty="0"/>
              <a:t> yang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mempunyai</a:t>
            </a:r>
            <a:r>
              <a:rPr lang="en-US" dirty="0"/>
              <a:t> </a:t>
            </a:r>
            <a:r>
              <a:rPr lang="en-US" dirty="0" err="1"/>
              <a:t>titik</a:t>
            </a:r>
            <a:r>
              <a:rPr lang="en-US" dirty="0"/>
              <a:t> </a:t>
            </a:r>
            <a:r>
              <a:rPr lang="en-US" dirty="0" err="1"/>
              <a:t>singgung</a:t>
            </a:r>
            <a:r>
              <a:rPr lang="en-US" dirty="0"/>
              <a:t>, </a:t>
            </a:r>
            <a:r>
              <a:rPr lang="en-US" dirty="0" err="1"/>
              <a:t>lingkaran</a:t>
            </a:r>
            <a:r>
              <a:rPr lang="en-US" dirty="0"/>
              <a:t> yang </a:t>
            </a:r>
            <a:r>
              <a:rPr lang="en-US" dirty="0" err="1"/>
              <a:t>satu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moral dan </a:t>
            </a:r>
            <a:r>
              <a:rPr lang="en-US" dirty="0" err="1"/>
              <a:t>lingkaran</a:t>
            </a:r>
            <a:r>
              <a:rPr lang="en-US" dirty="0"/>
              <a:t> yang </a:t>
            </a:r>
            <a:r>
              <a:rPr lang="en-US" dirty="0" err="1"/>
              <a:t>lainnya</a:t>
            </a:r>
            <a:r>
              <a:rPr lang="en-US" dirty="0"/>
              <a:t> </a:t>
            </a:r>
            <a:r>
              <a:rPr lang="en-US" dirty="0" err="1"/>
              <a:t>ialah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08088422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19ABB2-9267-497E-81B4-0B5FCAFBFB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en-US" sz="4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23B867-0C5A-41AF-8F4C-446B22B21D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28600" indent="0">
              <a:buNone/>
            </a:pPr>
            <a:r>
              <a:rPr lang="en-US" dirty="0" err="1"/>
              <a:t>Kaidah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dan </a:t>
            </a:r>
            <a:r>
              <a:rPr lang="en-US" dirty="0" err="1"/>
              <a:t>kaidah</a:t>
            </a:r>
            <a:r>
              <a:rPr lang="en-US" dirty="0"/>
              <a:t> moral </a:t>
            </a:r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dirty="0" err="1"/>
              <a:t>perbedaan</a:t>
            </a:r>
            <a:r>
              <a:rPr lang="en-US" dirty="0"/>
              <a:t> </a:t>
            </a:r>
            <a:r>
              <a:rPr lang="en-US" dirty="0" err="1"/>
              <a:t>tujuan</a:t>
            </a:r>
            <a:r>
              <a:rPr lang="en-US" dirty="0"/>
              <a:t>. Hukum </a:t>
            </a:r>
            <a:r>
              <a:rPr lang="en-US" dirty="0" err="1"/>
              <a:t>bertujuan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menciptakan</a:t>
            </a:r>
            <a:r>
              <a:rPr lang="en-US" dirty="0"/>
              <a:t> </a:t>
            </a:r>
            <a:r>
              <a:rPr lang="en-US" dirty="0" err="1"/>
              <a:t>ketertiban</a:t>
            </a:r>
            <a:r>
              <a:rPr lang="en-US" dirty="0"/>
              <a:t> dan </a:t>
            </a:r>
            <a:r>
              <a:rPr lang="en-US" dirty="0" err="1"/>
              <a:t>ketenteraman</a:t>
            </a:r>
            <a:r>
              <a:rPr lang="en-US" dirty="0"/>
              <a:t> </a:t>
            </a:r>
            <a:r>
              <a:rPr lang="en-US" dirty="0" err="1"/>
              <a:t>masyarakat</a:t>
            </a:r>
            <a:r>
              <a:rPr lang="en-US" dirty="0"/>
              <a:t>, </a:t>
            </a:r>
            <a:r>
              <a:rPr lang="en-US" dirty="0" err="1"/>
              <a:t>sedangkan</a:t>
            </a:r>
            <a:r>
              <a:rPr lang="en-US" dirty="0"/>
              <a:t> moral </a:t>
            </a:r>
            <a:r>
              <a:rPr lang="en-US" dirty="0" err="1"/>
              <a:t>mempunyai</a:t>
            </a:r>
            <a:r>
              <a:rPr lang="en-US" dirty="0"/>
              <a:t> </a:t>
            </a:r>
            <a:r>
              <a:rPr lang="en-US" dirty="0" err="1"/>
              <a:t>tujuan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menyempurnakan</a:t>
            </a:r>
            <a:r>
              <a:rPr lang="en-US" dirty="0"/>
              <a:t> </a:t>
            </a:r>
            <a:r>
              <a:rPr lang="en-US" dirty="0" err="1"/>
              <a:t>kehidupan</a:t>
            </a:r>
            <a:r>
              <a:rPr lang="en-US" dirty="0"/>
              <a:t> </a:t>
            </a:r>
            <a:r>
              <a:rPr lang="en-US" dirty="0" err="1"/>
              <a:t>pribadi</a:t>
            </a:r>
            <a:r>
              <a:rPr lang="en-US" dirty="0"/>
              <a:t> </a:t>
            </a:r>
            <a:r>
              <a:rPr lang="en-US" dirty="0" err="1"/>
              <a:t>seseorang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503919994"/>
      </p:ext>
    </p:extLst>
  </p:cSld>
  <p:clrMapOvr>
    <a:masterClrMapping/>
  </p:clrMapOvr>
</p:sld>
</file>

<file path=ppt/theme/theme1.xml><?xml version="1.0" encoding="utf-8"?>
<a:theme xmlns:a="http://schemas.openxmlformats.org/drawingml/2006/main" name="LuminousVTI">
  <a:themeElements>
    <a:clrScheme name="Custom 54">
      <a:dk1>
        <a:sysClr val="windowText" lastClr="000000"/>
      </a:dk1>
      <a:lt1>
        <a:sysClr val="window" lastClr="FFFFFF"/>
      </a:lt1>
      <a:dk2>
        <a:srgbClr val="201449"/>
      </a:dk2>
      <a:lt2>
        <a:srgbClr val="EEEEEE"/>
      </a:lt2>
      <a:accent1>
        <a:srgbClr val="F900A0"/>
      </a:accent1>
      <a:accent2>
        <a:srgbClr val="4D4EE6"/>
      </a:accent2>
      <a:accent3>
        <a:srgbClr val="454B78"/>
      </a:accent3>
      <a:accent4>
        <a:srgbClr val="A3A3C1"/>
      </a:accent4>
      <a:accent5>
        <a:srgbClr val="7162FE"/>
      </a:accent5>
      <a:accent6>
        <a:srgbClr val="1EBE9B"/>
      </a:accent6>
      <a:hlink>
        <a:srgbClr val="F900A0"/>
      </a:hlink>
      <a:folHlink>
        <a:srgbClr val="8477FE"/>
      </a:folHlink>
    </a:clrScheme>
    <a:fontScheme name="Custom 51">
      <a:majorFont>
        <a:latin typeface="Sabon Next LT"/>
        <a:ea typeface=""/>
        <a:cs typeface=""/>
      </a:majorFont>
      <a:minorFont>
        <a:latin typeface="Avenir Next L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LuminousVTI" id="{3EBF12FF-FD44-415B-AB75-5B4F7E5C3AC4}" vid="{521B7FAE-6A8D-4468-B79A-0706294A0D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</TotalTime>
  <Words>753</Words>
  <Application>Microsoft Office PowerPoint</Application>
  <PresentationFormat>Widescreen</PresentationFormat>
  <Paragraphs>29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0" baseType="lpstr">
      <vt:lpstr>Arial</vt:lpstr>
      <vt:lpstr>Avenir Next LT Pro</vt:lpstr>
      <vt:lpstr>Sabon Next LT</vt:lpstr>
      <vt:lpstr>Wingdings</vt:lpstr>
      <vt:lpstr>LuminousVTI</vt:lpstr>
      <vt:lpstr>Dialektika Hukum dan Moral dalam Perspektif Filsafat Hukum</vt:lpstr>
      <vt:lpstr>PowerPoint Presentation</vt:lpstr>
      <vt:lpstr>PowerPoint Presentation</vt:lpstr>
      <vt:lpstr>PowerPoint Presentation</vt:lpstr>
      <vt:lpstr>PowerPoint Presentation</vt:lpstr>
      <vt:lpstr>Pola Hubungan Hukum dan Moral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Fungsi Moral terhadap Hukum</vt:lpstr>
      <vt:lpstr>Fungsi Hukum Terhadap Moral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Dialektika Hukum dan Moral dalam Perspektif Filsafat Hukum</dc:title>
  <dc:creator>Tristiyanto Tristiyanto</dc:creator>
  <cp:lastModifiedBy>Tristiyanto Tristiyanto</cp:lastModifiedBy>
  <cp:revision>1</cp:revision>
  <dcterms:created xsi:type="dcterms:W3CDTF">2021-11-08T00:16:02Z</dcterms:created>
  <dcterms:modified xsi:type="dcterms:W3CDTF">2021-11-08T00:38:53Z</dcterms:modified>
</cp:coreProperties>
</file>