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B83CA2-8C8E-4C72-AED6-B8CA92B99DF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B83CA2-8C8E-4C72-AED6-B8CA92B99DF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B83CA2-8C8E-4C72-AED6-B8CA92B99DF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B83CA2-8C8E-4C72-AED6-B8CA92B99DF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B83CA2-8C8E-4C72-AED6-B8CA92B99DF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B83CA2-8C8E-4C72-AED6-B8CA92B99DF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B83CA2-8C8E-4C72-AED6-B8CA92B99DF9}" type="datetimeFigureOut">
              <a:rPr lang="en-US" smtClean="0"/>
              <a:pPr/>
              <a:t>9/21/2018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B83CA2-8C8E-4C72-AED6-B8CA92B99DF9}" type="datetimeFigureOut">
              <a:rPr lang="en-US" smtClean="0"/>
              <a:pPr/>
              <a:t>9/21/2018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B83CA2-8C8E-4C72-AED6-B8CA92B99DF9}" type="datetimeFigureOut">
              <a:rPr lang="en-US" smtClean="0"/>
              <a:pPr/>
              <a:t>9/21/2018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B83CA2-8C8E-4C72-AED6-B8CA92B99DF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B83CA2-8C8E-4C72-AED6-B8CA92B99DF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F5132-CC1A-447A-827E-95CA31DA00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B83CA2-8C8E-4C72-AED6-B8CA92B99DF9}" type="datetimeFigureOut">
              <a:rPr lang="en-US" smtClean="0"/>
              <a:pPr/>
              <a:t>9/21/2018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F5132-CC1A-447A-827E-95CA31DA00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1"/>
          </p:nvPr>
        </p:nvSpPr>
        <p:spPr>
          <a:noFill/>
          <a:ln>
            <a:miter lim="800000"/>
            <a:headEnd/>
            <a:tailEnd/>
          </a:ln>
        </p:spPr>
        <p:txBody>
          <a:bodyPr/>
          <a:lstStyle/>
          <a:p>
            <a:fld id="{88266803-D0C4-4D02-9AF8-86B771C09AC1}" type="slidenum">
              <a:rPr lang="en-US"/>
              <a:pPr/>
              <a:t>1</a:t>
            </a:fld>
            <a:endParaRPr lang="en-US" dirty="0"/>
          </a:p>
        </p:txBody>
      </p:sp>
      <p:sp>
        <p:nvSpPr>
          <p:cNvPr id="16399" name="Text Box 15"/>
          <p:cNvSpPr txBox="1">
            <a:spLocks noChangeArrowheads="1"/>
          </p:cNvSpPr>
          <p:nvPr/>
        </p:nvSpPr>
        <p:spPr bwMode="auto">
          <a:xfrm>
            <a:off x="1143000" y="1219200"/>
            <a:ext cx="6934200" cy="1220788"/>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07988" indent="-407988">
              <a:defRPr sz="2400">
                <a:solidFill>
                  <a:schemeClr val="tx1"/>
                </a:solidFill>
                <a:latin typeface="Times New Roman" panose="02020603050405020304" pitchFamily="18" charset="0"/>
                <a:cs typeface="Times New Roman" panose="02020603050405020304" pitchFamily="18" charset="0"/>
              </a:defRPr>
            </a:lvl1pPr>
            <a:lvl2pPr marL="979488" indent="-457200">
              <a:defRPr sz="2400">
                <a:solidFill>
                  <a:schemeClr val="tx1"/>
                </a:solidFill>
                <a:latin typeface="Times New Roman" panose="02020603050405020304" pitchFamily="18" charset="0"/>
                <a:cs typeface="Times New Roman" panose="02020603050405020304" pitchFamily="18" charset="0"/>
              </a:defRPr>
            </a:lvl2pPr>
            <a:lvl3pPr marL="1550988" indent="-457200">
              <a:defRPr sz="2400">
                <a:solidFill>
                  <a:schemeClr val="tx1"/>
                </a:solidFill>
                <a:latin typeface="Times New Roman" panose="02020603050405020304" pitchFamily="18" charset="0"/>
                <a:cs typeface="Times New Roman" panose="02020603050405020304" pitchFamily="18" charset="0"/>
              </a:defRPr>
            </a:lvl3pPr>
            <a:lvl4pPr marL="2122488" indent="-457200">
              <a:defRPr sz="2400">
                <a:solidFill>
                  <a:schemeClr val="tx1"/>
                </a:solidFill>
                <a:latin typeface="Times New Roman" panose="02020603050405020304" pitchFamily="18" charset="0"/>
                <a:cs typeface="Times New Roman" panose="02020603050405020304" pitchFamily="18" charset="0"/>
              </a:defRPr>
            </a:lvl4pPr>
            <a:lvl5pPr marL="2693988" indent="-457200">
              <a:defRPr sz="2400">
                <a:solidFill>
                  <a:schemeClr val="tx1"/>
                </a:solidFill>
                <a:latin typeface="Times New Roman" panose="02020603050405020304" pitchFamily="18" charset="0"/>
                <a:cs typeface="Times New Roman" panose="02020603050405020304" pitchFamily="18" charset="0"/>
              </a:defRPr>
            </a:lvl5pPr>
            <a:lvl6pPr marL="31511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6083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0655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5227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a:defRPr/>
            </a:pPr>
            <a:r>
              <a:rPr lang="en-US" sz="2300" b="1" dirty="0" smtClean="0">
                <a:solidFill>
                  <a:srgbClr val="000066"/>
                </a:solidFill>
                <a:effectLst>
                  <a:outerShdw blurRad="38100" dist="38100" dir="2700000" algn="tl">
                    <a:srgbClr val="C0C0C0"/>
                  </a:outerShdw>
                </a:effectLst>
                <a:latin typeface="Arial" panose="020B0604020202020204" pitchFamily="34" charset="0"/>
              </a:rPr>
              <a:t>MASYARAKAT TRADISIONAL</a:t>
            </a:r>
          </a:p>
          <a:p>
            <a:pPr eaLnBrk="1" hangingPunct="1">
              <a:buFontTx/>
              <a:buAutoNum type="arabicPeriod"/>
              <a:defRPr/>
            </a:pPr>
            <a:endParaRPr lang="en-US" sz="500" b="1" dirty="0" smtClean="0">
              <a:solidFill>
                <a:srgbClr val="000066"/>
              </a:solidFill>
              <a:effectLst>
                <a:outerShdw blurRad="38100" dist="38100" dir="2700000" algn="tl">
                  <a:srgbClr val="C0C0C0"/>
                </a:outerShdw>
              </a:effectLst>
              <a:latin typeface="Arial" panose="020B0604020202020204" pitchFamily="34" charset="0"/>
            </a:endParaRPr>
          </a:p>
          <a:p>
            <a:pPr eaLnBrk="1" hangingPunct="1">
              <a:buFontTx/>
              <a:buAutoNum type="arabicPeriod"/>
              <a:defRPr/>
            </a:pPr>
            <a:r>
              <a:rPr lang="en-US" sz="2300" b="1" dirty="0" smtClean="0">
                <a:solidFill>
                  <a:srgbClr val="010000"/>
                </a:solidFill>
                <a:effectLst>
                  <a:outerShdw blurRad="38100" dist="38100" dir="2700000" algn="tl">
                    <a:srgbClr val="C0C0C0"/>
                  </a:outerShdw>
                </a:effectLst>
                <a:latin typeface="Arial" panose="020B0604020202020204" pitchFamily="34" charset="0"/>
              </a:rPr>
              <a:t>MASA PEMBENTUKAN PRAKONDISI TINGGAL LANDAS</a:t>
            </a:r>
          </a:p>
        </p:txBody>
      </p:sp>
      <p:sp>
        <p:nvSpPr>
          <p:cNvPr id="16400" name="Text Box 16"/>
          <p:cNvSpPr txBox="1">
            <a:spLocks noChangeArrowheads="1"/>
          </p:cNvSpPr>
          <p:nvPr/>
        </p:nvSpPr>
        <p:spPr bwMode="auto">
          <a:xfrm>
            <a:off x="1676400" y="2414588"/>
            <a:ext cx="6629400" cy="3554412"/>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07988" indent="-407988">
              <a:defRPr sz="2400">
                <a:solidFill>
                  <a:schemeClr val="tx1"/>
                </a:solidFill>
                <a:latin typeface="Times New Roman" panose="02020603050405020304" pitchFamily="18" charset="0"/>
                <a:cs typeface="Times New Roman" panose="02020603050405020304" pitchFamily="18" charset="0"/>
              </a:defRPr>
            </a:lvl1pPr>
            <a:lvl2pPr marL="979488" indent="-457200">
              <a:defRPr sz="2400">
                <a:solidFill>
                  <a:schemeClr val="tx1"/>
                </a:solidFill>
                <a:latin typeface="Times New Roman" panose="02020603050405020304" pitchFamily="18" charset="0"/>
                <a:cs typeface="Times New Roman" panose="02020603050405020304" pitchFamily="18" charset="0"/>
              </a:defRPr>
            </a:lvl2pPr>
            <a:lvl3pPr marL="1550988" indent="-457200">
              <a:defRPr sz="2400">
                <a:solidFill>
                  <a:schemeClr val="tx1"/>
                </a:solidFill>
                <a:latin typeface="Times New Roman" panose="02020603050405020304" pitchFamily="18" charset="0"/>
                <a:cs typeface="Times New Roman" panose="02020603050405020304" pitchFamily="18" charset="0"/>
              </a:defRPr>
            </a:lvl3pPr>
            <a:lvl4pPr marL="2122488" indent="-457200">
              <a:defRPr sz="2400">
                <a:solidFill>
                  <a:schemeClr val="tx1"/>
                </a:solidFill>
                <a:latin typeface="Times New Roman" panose="02020603050405020304" pitchFamily="18" charset="0"/>
                <a:cs typeface="Times New Roman" panose="02020603050405020304" pitchFamily="18" charset="0"/>
              </a:defRPr>
            </a:lvl4pPr>
            <a:lvl5pPr marL="2693988" indent="-457200">
              <a:defRPr sz="2400">
                <a:solidFill>
                  <a:schemeClr val="tx1"/>
                </a:solidFill>
                <a:latin typeface="Times New Roman" panose="02020603050405020304" pitchFamily="18" charset="0"/>
                <a:cs typeface="Times New Roman" panose="02020603050405020304" pitchFamily="18" charset="0"/>
              </a:defRPr>
            </a:lvl5pPr>
            <a:lvl6pPr marL="31511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6083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0655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5227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PERLU PERUBAHAN STRUKTUR POLITIK DAN SOSIAL </a:t>
            </a:r>
            <a:r>
              <a:rPr lang="en-US" sz="2300" b="1" dirty="0" smtClean="0">
                <a:solidFill>
                  <a:srgbClr val="002060"/>
                </a:solidFill>
                <a:effectLst>
                  <a:outerShdw blurRad="38100" dist="38100" dir="2700000" algn="tl">
                    <a:srgbClr val="C0C0C0"/>
                  </a:outerShdw>
                </a:effectLst>
                <a:latin typeface="Arial" panose="020B0604020202020204" pitchFamily="34" charset="0"/>
                <a:sym typeface="Wingdings" panose="05000000000000000000" pitchFamily="2" charset="2"/>
              </a:rPr>
              <a:t> NILAI-NILAI BUDAYA MODERN DIPERKENALKAN DAN DIAPLIKASIKAN</a:t>
            </a:r>
          </a:p>
          <a:p>
            <a:pPr eaLnBrk="1" hangingPunct="1">
              <a:buFont typeface="Wingdings" pitchFamily="2" charset="2"/>
              <a:buChar char="§"/>
              <a:defRPr/>
            </a:pPr>
            <a:endParaRPr lang="en-US" sz="500" b="1" dirty="0" smtClean="0">
              <a:solidFill>
                <a:srgbClr val="002060"/>
              </a:solidFill>
              <a:effectLst>
                <a:outerShdw blurRad="38100" dist="38100" dir="2700000" algn="tl">
                  <a:srgbClr val="C0C0C0"/>
                </a:outerShdw>
              </a:effectLst>
              <a:latin typeface="Arial" panose="020B0604020202020204" pitchFamily="34" charset="0"/>
              <a:sym typeface="Wingdings" panose="05000000000000000000" pitchFamily="2" charset="2"/>
            </a:endParaRPr>
          </a:p>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DILAKSANAKAN INDUSTRIALISASI</a:t>
            </a:r>
          </a:p>
          <a:p>
            <a:pPr eaLnBrk="1" hangingPunct="1">
              <a:buFont typeface="Wingdings" pitchFamily="2" charset="2"/>
              <a:buChar char="§"/>
              <a:defRPr/>
            </a:pPr>
            <a:endParaRPr lang="en-US" sz="500" b="1" dirty="0" smtClean="0">
              <a:solidFill>
                <a:srgbClr val="002060"/>
              </a:solidFill>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PERUBAHAN STRUKTUR EKONOMI</a:t>
            </a:r>
          </a:p>
          <a:p>
            <a:pPr eaLnBrk="1" hangingPunct="1">
              <a:buFont typeface="Wingdings" pitchFamily="2" charset="2"/>
              <a:buChar char="§"/>
              <a:defRPr/>
            </a:pPr>
            <a:endParaRPr lang="en-US" sz="500" b="1" dirty="0" smtClean="0">
              <a:solidFill>
                <a:srgbClr val="002060"/>
              </a:solidFill>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PENDIDIKAN YANG MENUNJANG</a:t>
            </a:r>
          </a:p>
          <a:p>
            <a:pPr eaLnBrk="1" hangingPunct="1">
              <a:buFont typeface="Wingdings" pitchFamily="2" charset="2"/>
              <a:buChar char="§"/>
              <a:defRPr/>
            </a:pPr>
            <a:endParaRPr lang="en-US" sz="500" b="1" dirty="0" smtClean="0">
              <a:solidFill>
                <a:srgbClr val="002060"/>
              </a:solidFill>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KESTABILAN POLITIK/PEMERINTAH PUSAT HARUS KUAT</a:t>
            </a:r>
          </a:p>
        </p:txBody>
      </p:sp>
      <p:sp>
        <p:nvSpPr>
          <p:cNvPr id="14341" name="WordArt 24"/>
          <p:cNvSpPr>
            <a:spLocks noChangeArrowheads="1" noChangeShapeType="1" noTextEdit="1"/>
          </p:cNvSpPr>
          <p:nvPr/>
        </p:nvSpPr>
        <p:spPr bwMode="auto">
          <a:xfrm>
            <a:off x="228600" y="257175"/>
            <a:ext cx="8305800" cy="463550"/>
          </a:xfrm>
          <a:prstGeom prst="rect">
            <a:avLst/>
          </a:prstGeom>
        </p:spPr>
        <p:txBody>
          <a:bodyPr wrap="none" fromWordArt="1">
            <a:prstTxWarp prst="textPlain">
              <a:avLst>
                <a:gd name="adj" fmla="val 50000"/>
              </a:avLst>
            </a:prstTxWarp>
          </a:bodyPr>
          <a:lstStyle/>
          <a:p>
            <a:pPr algn="ctr"/>
            <a:r>
              <a:rPr lang="en-US" sz="3600" kern="10" dirty="0" smtClean="0">
                <a:ln w="9525">
                  <a:solidFill>
                    <a:srgbClr val="003399"/>
                  </a:solidFill>
                  <a:round/>
                  <a:headEnd/>
                  <a:tailEnd/>
                </a:ln>
                <a:solidFill>
                  <a:schemeClr val="tx2">
                    <a:lumMod val="60000"/>
                    <a:lumOff val="40000"/>
                  </a:schemeClr>
                </a:solidFill>
              </a:rPr>
              <a:t>PERTUMBUHAN </a:t>
            </a:r>
            <a:r>
              <a:rPr lang="en-US" sz="3600" kern="10" dirty="0">
                <a:ln w="9525">
                  <a:solidFill>
                    <a:srgbClr val="003399"/>
                  </a:solidFill>
                  <a:round/>
                  <a:headEnd/>
                  <a:tailEnd/>
                </a:ln>
                <a:solidFill>
                  <a:schemeClr val="tx2">
                    <a:lumMod val="60000"/>
                    <a:lumOff val="40000"/>
                  </a:schemeClr>
                </a:solidFill>
              </a:rPr>
              <a:t>EKONOMI</a:t>
            </a:r>
          </a:p>
        </p:txBody>
      </p:sp>
      <p:sp>
        <p:nvSpPr>
          <p:cNvPr id="16409" name="Text Box 25"/>
          <p:cNvSpPr txBox="1">
            <a:spLocks noChangeArrowheads="1"/>
          </p:cNvSpPr>
          <p:nvPr/>
        </p:nvSpPr>
        <p:spPr bwMode="auto">
          <a:xfrm>
            <a:off x="5600700" y="762000"/>
            <a:ext cx="2987675" cy="457200"/>
          </a:xfrm>
          <a:prstGeom prst="rect">
            <a:avLst/>
          </a:prstGeom>
          <a:noFill/>
          <a:ln>
            <a:noFill/>
          </a:ln>
          <a:effectLst/>
          <a:extLst>
            <a:ext uri="{909E8E84-426E-40DD-AFC4-6F175D3DCCD1}"/>
            <a:ext uri="{91240B29-F687-4F45-9708-019B960494DF}"/>
            <a:ext uri="{AF507438-7753-43E0-B8FC-AC1667EBCBE1}"/>
          </a:extLst>
        </p:spPr>
        <p:txBody>
          <a:bodyPr>
            <a:spAutoFit/>
          </a:bodyPr>
          <a:lstStyle/>
          <a:p>
            <a:pPr algn="r" eaLnBrk="1" hangingPunct="1">
              <a:defRPr/>
            </a:pPr>
            <a:r>
              <a:rPr lang="en-US" sz="2400" b="1" i="1" dirty="0">
                <a:solidFill>
                  <a:srgbClr val="003399"/>
                </a:solidFill>
                <a:effectLst>
                  <a:outerShdw blurRad="38100" dist="38100" dir="2700000" algn="tl">
                    <a:srgbClr val="C0C0C0"/>
                  </a:outerShdw>
                </a:effectLst>
                <a:latin typeface="Arial" panose="020B0604020202020204" pitchFamily="34" charset="0"/>
              </a:rPr>
              <a:t>(W.W. ROSTOW)</a:t>
            </a:r>
          </a:p>
        </p:txBody>
      </p:sp>
      <p:sp>
        <p:nvSpPr>
          <p:cNvPr id="16410" name="Text Box 26"/>
          <p:cNvSpPr txBox="1">
            <a:spLocks noChangeArrowheads="1"/>
          </p:cNvSpPr>
          <p:nvPr/>
        </p:nvSpPr>
        <p:spPr bwMode="auto">
          <a:xfrm>
            <a:off x="1143000" y="5957888"/>
            <a:ext cx="3429000" cy="442912"/>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79488" indent="-457200">
              <a:defRPr sz="2400">
                <a:solidFill>
                  <a:schemeClr val="tx1"/>
                </a:solidFill>
                <a:latin typeface="Times New Roman" panose="02020603050405020304" pitchFamily="18" charset="0"/>
                <a:cs typeface="Times New Roman" panose="02020603050405020304" pitchFamily="18" charset="0"/>
              </a:defRPr>
            </a:lvl2pPr>
            <a:lvl3pPr marL="1550988" indent="-457200">
              <a:defRPr sz="2400">
                <a:solidFill>
                  <a:schemeClr val="tx1"/>
                </a:solidFill>
                <a:latin typeface="Times New Roman" panose="02020603050405020304" pitchFamily="18" charset="0"/>
                <a:cs typeface="Times New Roman" panose="02020603050405020304" pitchFamily="18" charset="0"/>
              </a:defRPr>
            </a:lvl3pPr>
            <a:lvl4pPr marL="2122488" indent="-457200">
              <a:defRPr sz="2400">
                <a:solidFill>
                  <a:schemeClr val="tx1"/>
                </a:solidFill>
                <a:latin typeface="Times New Roman" panose="02020603050405020304" pitchFamily="18" charset="0"/>
                <a:cs typeface="Times New Roman" panose="02020603050405020304" pitchFamily="18" charset="0"/>
              </a:defRPr>
            </a:lvl4pPr>
            <a:lvl5pPr marL="2693988" indent="-457200">
              <a:defRPr sz="2400">
                <a:solidFill>
                  <a:schemeClr val="tx1"/>
                </a:solidFill>
                <a:latin typeface="Times New Roman" panose="02020603050405020304" pitchFamily="18" charset="0"/>
                <a:cs typeface="Times New Roman" panose="02020603050405020304" pitchFamily="18" charset="0"/>
              </a:defRPr>
            </a:lvl5pPr>
            <a:lvl6pPr marL="31511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6083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0655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5227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startAt="3"/>
              <a:defRPr/>
            </a:pPr>
            <a:r>
              <a:rPr lang="en-US" sz="2300" b="1" dirty="0" smtClean="0">
                <a:solidFill>
                  <a:srgbClr val="000066"/>
                </a:solidFill>
                <a:effectLst>
                  <a:outerShdw blurRad="38100" dist="38100" dir="2700000" algn="tl">
                    <a:srgbClr val="C0C0C0"/>
                  </a:outerShdw>
                </a:effectLst>
                <a:latin typeface="Arial" panose="020B0604020202020204" pitchFamily="34" charset="0"/>
              </a:rPr>
              <a:t>MASA …</a:t>
            </a:r>
            <a:endParaRPr lang="en-US" sz="2300" b="1" dirty="0" smtClean="0">
              <a:solidFill>
                <a:srgbClr val="010000"/>
              </a:solidFill>
              <a:effectLst>
                <a:outerShdw blurRad="38100" dist="38100" dir="2700000" algn="tl">
                  <a:srgbClr val="C0C0C0"/>
                </a:outerShdw>
              </a:effectLst>
              <a:latin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1"/>
          </p:nvPr>
        </p:nvSpPr>
        <p:spPr>
          <a:noFill/>
          <a:ln>
            <a:miter lim="800000"/>
            <a:headEnd/>
            <a:tailEnd/>
          </a:ln>
        </p:spPr>
        <p:txBody>
          <a:bodyPr/>
          <a:lstStyle/>
          <a:p>
            <a:fld id="{FD898E0C-BFA7-4738-8805-C14BF531F83D}" type="slidenum">
              <a:rPr lang="en-US"/>
              <a:pPr/>
              <a:t>10</a:t>
            </a:fld>
            <a:endParaRPr lang="en-US"/>
          </a:p>
        </p:txBody>
      </p:sp>
      <p:sp>
        <p:nvSpPr>
          <p:cNvPr id="23555" name="WordArt 4"/>
          <p:cNvSpPr>
            <a:spLocks noChangeArrowheads="1" noChangeShapeType="1" noTextEdit="1"/>
          </p:cNvSpPr>
          <p:nvPr/>
        </p:nvSpPr>
        <p:spPr bwMode="auto">
          <a:xfrm>
            <a:off x="381000" y="685800"/>
            <a:ext cx="7620000" cy="3810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rPr>
              <a:t>6. FERNANDO HENDREQUE CARDOSO</a:t>
            </a:r>
          </a:p>
        </p:txBody>
      </p:sp>
      <p:sp>
        <p:nvSpPr>
          <p:cNvPr id="69637" name="Rectangle 5"/>
          <p:cNvSpPr>
            <a:spLocks noChangeArrowheads="1"/>
          </p:cNvSpPr>
          <p:nvPr/>
        </p:nvSpPr>
        <p:spPr bwMode="auto">
          <a:xfrm>
            <a:off x="1524000" y="1317625"/>
            <a:ext cx="6934200" cy="4524375"/>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400" b="1" dirty="0">
                <a:solidFill>
                  <a:srgbClr val="003399"/>
                </a:solidFill>
                <a:effectLst>
                  <a:outerShdw blurRad="38100" dist="38100" dir="2700000" algn="tl">
                    <a:srgbClr val="C0C0C0"/>
                  </a:outerShdw>
                </a:effectLst>
                <a:latin typeface="Arial" panose="020B0604020202020204" pitchFamily="34" charset="0"/>
              </a:rPr>
              <a:t>MEMBELA TERHADAP KRITIK TEORI SOSIOLOGI  STRUKTURAL-FUNGSIONAL BAHWA TEORI KETERGANTUNGAN KURANG BERORIENTASI PADA  KUANTIFIKASI DAN KURANG OPERASIONAL, DIA BERPENDAPAT BAHWA YANG PENTING ADALAH BAGAIMANA MENGERTI  PROSES HISTORIS TERJADINYA KETERBELAKANGAN DINEGARA PINGIR DAN DESKRIPSI TENTANG KETERBELAKANGAN YANG TERJADI TERSEBUT SETELAH BERSENTUHAN DENGAN NEGARA MAJU.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a:ln>
            <a:miter lim="800000"/>
            <a:headEnd/>
            <a:tailEnd/>
          </a:ln>
        </p:spPr>
        <p:txBody>
          <a:bodyPr/>
          <a:lstStyle/>
          <a:p>
            <a:fld id="{0DA7C476-6543-4EE4-879C-179A545EF52A}" type="slidenum">
              <a:rPr lang="en-US"/>
              <a:pPr/>
              <a:t>11</a:t>
            </a:fld>
            <a:endParaRPr lang="en-US"/>
          </a:p>
        </p:txBody>
      </p:sp>
      <p:sp>
        <p:nvSpPr>
          <p:cNvPr id="41989" name="Rectangle 5"/>
          <p:cNvSpPr>
            <a:spLocks noChangeArrowheads="1"/>
          </p:cNvSpPr>
          <p:nvPr/>
        </p:nvSpPr>
        <p:spPr bwMode="auto">
          <a:xfrm>
            <a:off x="1676400" y="1403350"/>
            <a:ext cx="7086600" cy="4816475"/>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MENEKANKAN ASPEK INTERNASIONAL</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MEMPERSOALKAN AKIBAT DARI POLITIK LUAR NEGERI.</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MEMBAHAS PROSES INTERNAL DARI PERUBAHAN DI NEGARA-NEGARA PINGGIRAN.</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MENEKANKAN PADA KEGIATAN SEKTOR SWASTA DALAM HUBUNGANNYA DENGAN KEGIATAN PERUSAHAAN-PERUSAHAAN MULTINASIONAL.</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MEMBAHAS HUBUNGAN ANTAR KLAS YANG ADA DI DALAM NEGERI.</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MEMPERSOALKAN BAGAIMANA KEKAYAAN NASIONAL INI DIBAGIKAN ANTAR KLAS-KLAS SOSIAL, ANTAR DAERAH, DAN ANTAR NEGARA</a:t>
            </a:r>
          </a:p>
        </p:txBody>
      </p:sp>
      <p:sp>
        <p:nvSpPr>
          <p:cNvPr id="41990" name="Rectangle 6"/>
          <p:cNvSpPr>
            <a:spLocks noChangeArrowheads="1"/>
          </p:cNvSpPr>
          <p:nvPr/>
        </p:nvSpPr>
        <p:spPr bwMode="auto">
          <a:xfrm>
            <a:off x="739775" y="879475"/>
            <a:ext cx="8426450" cy="396875"/>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spcBef>
                <a:spcPct val="50000"/>
              </a:spcBef>
              <a:defRPr/>
            </a:pPr>
            <a:r>
              <a:rPr lang="en-US" sz="2000" b="1">
                <a:solidFill>
                  <a:schemeClr val="accent2"/>
                </a:solidFill>
                <a:effectLst>
                  <a:outerShdw blurRad="38100" dist="38100" dir="2700000" algn="tl">
                    <a:srgbClr val="C0C0C0"/>
                  </a:outerShdw>
                </a:effectLst>
                <a:latin typeface="Arial" panose="020B0604020202020204" pitchFamily="34" charset="0"/>
              </a:rPr>
              <a:t>MENYEBUTKAN KEKUATAN DARI ‘TEORI KETERGANTUNGAN’ :</a:t>
            </a:r>
          </a:p>
        </p:txBody>
      </p:sp>
      <p:sp>
        <p:nvSpPr>
          <p:cNvPr id="24581" name="WordArt 7"/>
          <p:cNvSpPr>
            <a:spLocks noChangeArrowheads="1" noChangeShapeType="1" noTextEdit="1"/>
          </p:cNvSpPr>
          <p:nvPr/>
        </p:nvSpPr>
        <p:spPr bwMode="auto">
          <a:xfrm>
            <a:off x="317500" y="444500"/>
            <a:ext cx="6019800" cy="3810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7. ROBERT A. PACKENHAM</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a:spLocks noGrp="1"/>
          </p:cNvSpPr>
          <p:nvPr>
            <p:ph type="sldNum" sz="quarter" idx="11"/>
          </p:nvPr>
        </p:nvSpPr>
        <p:spPr>
          <a:noFill/>
          <a:ln>
            <a:miter lim="800000"/>
            <a:headEnd/>
            <a:tailEnd/>
          </a:ln>
        </p:spPr>
        <p:txBody>
          <a:bodyPr/>
          <a:lstStyle/>
          <a:p>
            <a:fld id="{9F293AD1-1FB4-4022-9414-7D5E627B20C7}" type="slidenum">
              <a:rPr lang="en-US"/>
              <a:pPr/>
              <a:t>12</a:t>
            </a:fld>
            <a:endParaRPr lang="en-US"/>
          </a:p>
        </p:txBody>
      </p:sp>
      <p:sp>
        <p:nvSpPr>
          <p:cNvPr id="25603" name="WordArt 4"/>
          <p:cNvSpPr>
            <a:spLocks noChangeArrowheads="1" noChangeShapeType="1" noTextEdit="1"/>
          </p:cNvSpPr>
          <p:nvPr/>
        </p:nvSpPr>
        <p:spPr bwMode="auto">
          <a:xfrm>
            <a:off x="381000" y="304800"/>
            <a:ext cx="6705600" cy="3810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rPr>
              <a:t>TEORI KETERGANTUNGAN</a:t>
            </a:r>
          </a:p>
        </p:txBody>
      </p:sp>
      <p:sp>
        <p:nvSpPr>
          <p:cNvPr id="40965" name="Rectangle 5"/>
          <p:cNvSpPr>
            <a:spLocks noChangeArrowheads="1"/>
          </p:cNvSpPr>
          <p:nvPr/>
        </p:nvSpPr>
        <p:spPr bwMode="auto">
          <a:xfrm>
            <a:off x="336550" y="692150"/>
            <a:ext cx="8382000" cy="762000"/>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spcBef>
                <a:spcPct val="50000"/>
              </a:spcBef>
              <a:defRPr/>
            </a:pPr>
            <a:r>
              <a:rPr lang="en-US" sz="2200" b="1">
                <a:solidFill>
                  <a:schemeClr val="accent2"/>
                </a:solidFill>
                <a:effectLst>
                  <a:outerShdw blurRad="38100" dist="38100" dir="2700000" algn="tl">
                    <a:srgbClr val="C0C0C0"/>
                  </a:outerShdw>
                </a:effectLst>
                <a:latin typeface="Arial" panose="020B0604020202020204" pitchFamily="34" charset="0"/>
              </a:rPr>
              <a:t>“PACKENHAM” MENYEBUTKAN KELEMAHAN  DARI ‘TEORI KETERGANTUNGAN’ :</a:t>
            </a:r>
          </a:p>
        </p:txBody>
      </p:sp>
      <p:sp>
        <p:nvSpPr>
          <p:cNvPr id="40966" name="Rectangle 6"/>
          <p:cNvSpPr>
            <a:spLocks noChangeArrowheads="1"/>
          </p:cNvSpPr>
          <p:nvPr/>
        </p:nvSpPr>
        <p:spPr bwMode="auto">
          <a:xfrm>
            <a:off x="1143000" y="1457325"/>
            <a:ext cx="7591425" cy="4968875"/>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MENYALAHKAN HANYA KAPITALISME SEBAGAI PENYEBAB DARI KETERGANTUNGAN.</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KONSEP-KONSEP INTI, TERMASUK KONSEP KETERGANTUNGAN ITU SENDIRI </a:t>
            </a:r>
            <a:r>
              <a:rPr lang="en-US" sz="2000" b="1" smtClean="0">
                <a:effectLst>
                  <a:outerShdw blurRad="38100" dist="38100" dir="2700000" algn="tl">
                    <a:srgbClr val="C0C0C0"/>
                  </a:outerShdw>
                </a:effectLst>
                <a:latin typeface="Arial" panose="020B0604020202020204" pitchFamily="34" charset="0"/>
                <a:sym typeface="Wingdings" panose="05000000000000000000" pitchFamily="2" charset="2"/>
              </a:rPr>
              <a:t></a:t>
            </a:r>
            <a:r>
              <a:rPr lang="en-US" sz="2000" b="1" smtClean="0">
                <a:effectLst>
                  <a:outerShdw blurRad="38100" dist="38100" dir="2700000" algn="tl">
                    <a:srgbClr val="C0C0C0"/>
                  </a:outerShdw>
                </a:effectLst>
                <a:latin typeface="Arial" panose="020B0604020202020204" pitchFamily="34" charset="0"/>
              </a:rPr>
              <a:t> KURANG DIDEFINISIKAN SECARA JELAS.</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HANYA DIDEFINISIKAN SEBAGAI KONSEP DIKOTOMI.</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SEDIKIT SEKALI DIBICARAKAN TENTANG PROSES YANG MEMUNGKINKAN SEBUAH NEGARA DAPAT LEPAS DARI TEORI TERSEBUT.</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SELALU DIANGGAP SEBAGAI SESUATU YANG NEGATIP.</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KURANG MEMBAHAS DENGAN TEORI LAIN (OTONOMI).</a:t>
            </a:r>
          </a:p>
          <a:p>
            <a:pPr eaLnBrk="1" hangingPunct="1">
              <a:spcBef>
                <a:spcPct val="50000"/>
              </a:spcBef>
              <a:buFontTx/>
              <a:buAutoNum type="arabicPeriod"/>
              <a:defRPr/>
            </a:pPr>
            <a:r>
              <a:rPr lang="en-US" sz="2000" b="1" smtClean="0">
                <a:effectLst>
                  <a:outerShdw blurRad="38100" dist="38100" dir="2700000" algn="tl">
                    <a:srgbClr val="C0C0C0"/>
                  </a:outerShdw>
                </a:effectLst>
                <a:latin typeface="Arial" panose="020B0604020202020204" pitchFamily="34" charset="0"/>
              </a:rPr>
              <a:t>KURANG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1"/>
          </p:nvPr>
        </p:nvSpPr>
        <p:spPr>
          <a:noFill/>
          <a:ln>
            <a:miter lim="800000"/>
            <a:headEnd/>
            <a:tailEnd/>
          </a:ln>
        </p:spPr>
        <p:txBody>
          <a:bodyPr/>
          <a:lstStyle/>
          <a:p>
            <a:fld id="{8AA646A1-A543-4740-8127-D2FA15DD86FF}" type="slidenum">
              <a:rPr lang="en-US"/>
              <a:pPr/>
              <a:t>13</a:t>
            </a:fld>
            <a:endParaRPr lang="en-US"/>
          </a:p>
        </p:txBody>
      </p:sp>
      <p:sp>
        <p:nvSpPr>
          <p:cNvPr id="43012" name="Rectangle 4"/>
          <p:cNvSpPr>
            <a:spLocks noChangeArrowheads="1"/>
          </p:cNvSpPr>
          <p:nvPr/>
        </p:nvSpPr>
        <p:spPr bwMode="auto">
          <a:xfrm>
            <a:off x="1371600" y="228600"/>
            <a:ext cx="7391400" cy="6126163"/>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522288" indent="-522288">
              <a:defRPr sz="2400">
                <a:solidFill>
                  <a:schemeClr val="tx1"/>
                </a:solidFill>
                <a:latin typeface="Times New Roman" panose="02020603050405020304" pitchFamily="18" charset="0"/>
                <a:cs typeface="Times New Roman" panose="02020603050405020304" pitchFamily="18" charset="0"/>
              </a:defRPr>
            </a:lvl1pPr>
            <a:lvl2pPr marL="1093788" indent="-457200">
              <a:defRPr sz="2400">
                <a:solidFill>
                  <a:schemeClr val="tx1"/>
                </a:solidFill>
                <a:latin typeface="Times New Roman" panose="02020603050405020304" pitchFamily="18" charset="0"/>
                <a:cs typeface="Times New Roman" panose="02020603050405020304" pitchFamily="18" charset="0"/>
              </a:defRPr>
            </a:lvl2pPr>
            <a:lvl3pPr marL="1665288" indent="-457200">
              <a:defRPr sz="2400">
                <a:solidFill>
                  <a:schemeClr val="tx1"/>
                </a:solidFill>
                <a:latin typeface="Times New Roman" panose="02020603050405020304" pitchFamily="18" charset="0"/>
                <a:cs typeface="Times New Roman" panose="02020603050405020304" pitchFamily="18" charset="0"/>
              </a:defRPr>
            </a:lvl3pPr>
            <a:lvl4pPr marL="2236788" indent="-457200">
              <a:defRPr sz="2400">
                <a:solidFill>
                  <a:schemeClr val="tx1"/>
                </a:solidFill>
                <a:latin typeface="Times New Roman" panose="02020603050405020304" pitchFamily="18" charset="0"/>
                <a:cs typeface="Times New Roman" panose="02020603050405020304" pitchFamily="18" charset="0"/>
              </a:defRPr>
            </a:lvl4pPr>
            <a:lvl5pPr marL="2808288" indent="-457200">
              <a:defRPr sz="2400">
                <a:solidFill>
                  <a:schemeClr val="tx1"/>
                </a:solidFill>
                <a:latin typeface="Times New Roman" panose="02020603050405020304" pitchFamily="18" charset="0"/>
                <a:cs typeface="Times New Roman" panose="02020603050405020304" pitchFamily="18" charset="0"/>
              </a:defRPr>
            </a:lvl5pPr>
            <a:lvl6pPr marL="32654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7226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1798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6370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FontTx/>
              <a:buAutoNum type="arabicPeriod" startAt="7"/>
              <a:defRPr/>
            </a:pPr>
            <a:r>
              <a:rPr lang="en-US" sz="2200" b="1" smtClean="0">
                <a:effectLst>
                  <a:outerShdw blurRad="38100" dist="38100" dir="2700000" algn="tl">
                    <a:srgbClr val="C0C0C0"/>
                  </a:outerShdw>
                </a:effectLst>
                <a:latin typeface="Arial" panose="020B0604020202020204" pitchFamily="34" charset="0"/>
              </a:rPr>
              <a:t>KURANG MEMBAHAS ASPEK PSIKOLOGI.</a:t>
            </a:r>
          </a:p>
          <a:p>
            <a:pPr eaLnBrk="1" hangingPunct="1">
              <a:spcBef>
                <a:spcPct val="50000"/>
              </a:spcBef>
              <a:buFontTx/>
              <a:buAutoNum type="arabicPeriod" startAt="7"/>
              <a:defRPr/>
            </a:pPr>
            <a:r>
              <a:rPr lang="en-US" sz="2200" b="1" smtClean="0">
                <a:effectLst>
                  <a:outerShdw blurRad="38100" dist="38100" dir="2700000" algn="tl">
                    <a:srgbClr val="C0C0C0"/>
                  </a:outerShdw>
                </a:effectLst>
                <a:latin typeface="Arial" panose="020B0604020202020204" pitchFamily="34" charset="0"/>
              </a:rPr>
              <a:t>MENYEPELEKAN KEKUATAN NASIONALISME.</a:t>
            </a:r>
          </a:p>
          <a:p>
            <a:pPr eaLnBrk="1" hangingPunct="1">
              <a:spcBef>
                <a:spcPct val="50000"/>
              </a:spcBef>
              <a:buFontTx/>
              <a:buAutoNum type="arabicPeriod" startAt="7"/>
              <a:defRPr/>
            </a:pPr>
            <a:r>
              <a:rPr lang="en-US" sz="2200" b="1" smtClean="0">
                <a:effectLst>
                  <a:outerShdw blurRad="38100" dist="38100" dir="2700000" algn="tl">
                    <a:srgbClr val="C0C0C0"/>
                  </a:outerShdw>
                </a:effectLst>
                <a:latin typeface="Arial" panose="020B0604020202020204" pitchFamily="34" charset="0"/>
              </a:rPr>
              <a:t>SANGAT MENEKANKAN PADA KONSEP KEPENTINGAN KELOMPOK, KLAS DAN NEGARA </a:t>
            </a:r>
            <a:r>
              <a:rPr lang="en-US" sz="2200" b="1" smtClean="0">
                <a:effectLst>
                  <a:outerShdw blurRad="38100" dist="38100" dir="2700000" algn="tl">
                    <a:srgbClr val="C0C0C0"/>
                  </a:outerShdw>
                </a:effectLst>
                <a:latin typeface="Arial" panose="020B0604020202020204" pitchFamily="34" charset="0"/>
                <a:sym typeface="Wingdings" panose="05000000000000000000" pitchFamily="2" charset="2"/>
              </a:rPr>
              <a:t></a:t>
            </a:r>
            <a:r>
              <a:rPr lang="en-US" sz="2200" b="1" smtClean="0">
                <a:effectLst>
                  <a:outerShdw blurRad="38100" dist="38100" dir="2700000" algn="tl">
                    <a:srgbClr val="C0C0C0"/>
                  </a:outerShdw>
                </a:effectLst>
                <a:latin typeface="Arial" panose="020B0604020202020204" pitchFamily="34" charset="0"/>
              </a:rPr>
              <a:t> SEAKAN DIANGGAP SEBAGAI KONSEP YANG JELAS.</a:t>
            </a:r>
          </a:p>
          <a:p>
            <a:pPr eaLnBrk="1" hangingPunct="1">
              <a:spcBef>
                <a:spcPct val="50000"/>
              </a:spcBef>
              <a:buFontTx/>
              <a:buAutoNum type="arabicPeriod" startAt="7"/>
              <a:defRPr/>
            </a:pPr>
            <a:r>
              <a:rPr lang="en-US" sz="2200" b="1" smtClean="0">
                <a:effectLst>
                  <a:outerShdw blurRad="38100" dist="38100" dir="2700000" algn="tl">
                    <a:srgbClr val="C0C0C0"/>
                  </a:outerShdw>
                </a:effectLst>
                <a:latin typeface="Arial" panose="020B0604020202020204" pitchFamily="34" charset="0"/>
              </a:rPr>
              <a:t>TERLALU JAUH BERANGGAPAN BAHWA ADA KEPENTINGAN YANG BERBEDA ANTARA NEGARA-NEGARA PUSAT DAN NEGARA-NEGARA PINGGIRAN.</a:t>
            </a:r>
          </a:p>
          <a:p>
            <a:pPr eaLnBrk="1" hangingPunct="1">
              <a:spcBef>
                <a:spcPct val="50000"/>
              </a:spcBef>
              <a:buFontTx/>
              <a:buAutoNum type="arabicPeriod" startAt="7"/>
              <a:defRPr/>
            </a:pPr>
            <a:r>
              <a:rPr lang="en-US" sz="2200" b="1" smtClean="0">
                <a:effectLst>
                  <a:outerShdw blurRad="38100" dist="38100" dir="2700000" algn="tl">
                    <a:srgbClr val="C0C0C0"/>
                  </a:outerShdw>
                </a:effectLst>
                <a:latin typeface="Arial" panose="020B0604020202020204" pitchFamily="34" charset="0"/>
              </a:rPr>
              <a:t>KETIDAKJELASAN KONSEP YANG  MEMBATASI TEORI TERSEBUT.</a:t>
            </a:r>
          </a:p>
          <a:p>
            <a:pPr eaLnBrk="1" hangingPunct="1">
              <a:spcBef>
                <a:spcPct val="50000"/>
              </a:spcBef>
              <a:buFontTx/>
              <a:buAutoNum type="arabicPeriod" startAt="7"/>
              <a:defRPr/>
            </a:pPr>
            <a:r>
              <a:rPr lang="en-US" sz="2200" b="1" smtClean="0">
                <a:effectLst>
                  <a:outerShdw blurRad="38100" dist="38100" dir="2700000" algn="tl">
                    <a:srgbClr val="C0C0C0"/>
                  </a:outerShdw>
                </a:effectLst>
                <a:latin typeface="Arial" panose="020B0604020202020204" pitchFamily="34" charset="0"/>
              </a:rPr>
              <a:t>TERLALU MEREMEHKAN KEBEBASAN BERTINDAK DARI AKTOR-AKTOR POLITIK.</a:t>
            </a:r>
          </a:p>
          <a:p>
            <a:pPr eaLnBrk="1" hangingPunct="1">
              <a:spcBef>
                <a:spcPct val="50000"/>
              </a:spcBef>
              <a:buFontTx/>
              <a:buAutoNum type="arabicPeriod" startAt="7"/>
              <a:defRPr/>
            </a:pPr>
            <a:r>
              <a:rPr lang="en-US" sz="2200" b="1" smtClean="0">
                <a:effectLst>
                  <a:outerShdw blurRad="38100" dist="38100" dir="2700000" algn="tl">
                    <a:srgbClr val="C0C0C0"/>
                  </a:outerShdw>
                </a:effectLst>
                <a:latin typeface="Arial" panose="020B0604020202020204" pitchFamily="34" charset="0"/>
              </a:rPr>
              <a:t>KURANG DIKAJI SECARA RINCI DAN TAJAM.</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p:cNvSpPr>
            <a:spLocks noGrp="1"/>
          </p:cNvSpPr>
          <p:nvPr>
            <p:ph type="sldNum" sz="quarter" idx="11"/>
          </p:nvPr>
        </p:nvSpPr>
        <p:spPr>
          <a:noFill/>
          <a:ln>
            <a:miter lim="800000"/>
            <a:headEnd/>
            <a:tailEnd/>
          </a:ln>
        </p:spPr>
        <p:txBody>
          <a:bodyPr/>
          <a:lstStyle/>
          <a:p>
            <a:fld id="{4A84AB1B-A88A-4C58-B1BB-DA6D25D02252}" type="slidenum">
              <a:rPr lang="en-US"/>
              <a:pPr/>
              <a:t>14</a:t>
            </a:fld>
            <a:endParaRPr lang="en-US"/>
          </a:p>
        </p:txBody>
      </p:sp>
      <p:sp>
        <p:nvSpPr>
          <p:cNvPr id="61444" name="Rectangle 4"/>
          <p:cNvSpPr>
            <a:spLocks noChangeArrowheads="1"/>
          </p:cNvSpPr>
          <p:nvPr/>
        </p:nvSpPr>
        <p:spPr bwMode="auto">
          <a:xfrm>
            <a:off x="1447800" y="2076450"/>
            <a:ext cx="6934200" cy="3509963"/>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07988" indent="-407988">
              <a:defRPr sz="2400">
                <a:solidFill>
                  <a:schemeClr val="tx1"/>
                </a:solidFill>
                <a:latin typeface="Times New Roman" panose="02020603050405020304" pitchFamily="18" charset="0"/>
                <a:cs typeface="Times New Roman" panose="02020603050405020304" pitchFamily="18" charset="0"/>
              </a:defRPr>
            </a:lvl1pPr>
            <a:lvl2pPr marL="522288">
              <a:defRPr sz="2400">
                <a:solidFill>
                  <a:schemeClr val="tx1"/>
                </a:solidFill>
                <a:latin typeface="Times New Roman" panose="02020603050405020304" pitchFamily="18" charset="0"/>
                <a:cs typeface="Times New Roman" panose="02020603050405020304" pitchFamily="18" charset="0"/>
              </a:defRPr>
            </a:lvl2pPr>
            <a:lvl3pPr>
              <a:defRPr sz="2400">
                <a:solidFill>
                  <a:schemeClr val="tx1"/>
                </a:solidFill>
                <a:latin typeface="Times New Roman" panose="02020603050405020304" pitchFamily="18" charset="0"/>
                <a:cs typeface="Times New Roman" panose="02020603050405020304" pitchFamily="18" charset="0"/>
              </a:defRPr>
            </a:lvl3pPr>
            <a:lvl4pPr>
              <a:defRPr sz="2400">
                <a:solidFill>
                  <a:schemeClr val="tx1"/>
                </a:solidFill>
                <a:latin typeface="Times New Roman" panose="02020603050405020304" pitchFamily="18" charset="0"/>
                <a:cs typeface="Times New Roman" panose="02020603050405020304" pitchFamily="18" charset="0"/>
              </a:defRPr>
            </a:lvl4pPr>
            <a:lvl5pPr>
              <a:defRPr sz="2400">
                <a:solidFill>
                  <a:schemeClr val="tx1"/>
                </a:solidFill>
                <a:latin typeface="Times New Roman" panose="02020603050405020304" pitchFamily="18" charset="0"/>
                <a:cs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Font typeface="Wingdings" pitchFamily="2" charset="2"/>
              <a:buChar char="§"/>
              <a:defRPr/>
            </a:pPr>
            <a:r>
              <a:rPr lang="en-US" sz="2800" b="1" dirty="0" smtClean="0">
                <a:effectLst>
                  <a:outerShdw blurRad="38100" dist="38100" dir="2700000" algn="tl">
                    <a:srgbClr val="C0C0C0"/>
                  </a:outerShdw>
                </a:effectLst>
                <a:latin typeface="Arial" panose="020B0604020202020204" pitchFamily="34" charset="0"/>
              </a:rPr>
              <a:t>BAGAIMANA MENGUKUR DERAJAT KETERGANTUNGAN ?</a:t>
            </a:r>
          </a:p>
          <a:p>
            <a:pPr eaLnBrk="1" hangingPunct="1">
              <a:spcBef>
                <a:spcPct val="50000"/>
              </a:spcBef>
              <a:buFont typeface="Wingdings" pitchFamily="2" charset="2"/>
              <a:buChar char="§"/>
              <a:defRPr/>
            </a:pPr>
            <a:r>
              <a:rPr lang="en-US" sz="2800" b="1" dirty="0" smtClean="0">
                <a:effectLst>
                  <a:outerShdw blurRad="38100" dist="38100" dir="2700000" algn="tl">
                    <a:srgbClr val="C0C0C0"/>
                  </a:outerShdw>
                </a:effectLst>
                <a:latin typeface="Arial" panose="020B0604020202020204" pitchFamily="34" charset="0"/>
              </a:rPr>
              <a:t>TIDAK CUKUP HANYA DIUKUR KONSEPNYA TAPI JUGA DERAJAJATNYA.</a:t>
            </a:r>
          </a:p>
          <a:p>
            <a:pPr eaLnBrk="1" hangingPunct="1">
              <a:spcBef>
                <a:spcPct val="50000"/>
              </a:spcBef>
              <a:buFont typeface="Wingdings" pitchFamily="2" charset="2"/>
              <a:buChar char="§"/>
              <a:defRPr/>
            </a:pPr>
            <a:r>
              <a:rPr lang="en-US" sz="2800" b="1" dirty="0" smtClean="0">
                <a:effectLst>
                  <a:outerShdw blurRad="38100" dist="38100" dir="2700000" algn="tl">
                    <a:srgbClr val="C0C0C0"/>
                  </a:outerShdw>
                </a:effectLst>
                <a:latin typeface="Arial" panose="020B0604020202020204" pitchFamily="34" charset="0"/>
              </a:rPr>
              <a:t>PERLU DIPAKAI PERHITUNGAN KWANTITATIF.</a:t>
            </a:r>
          </a:p>
        </p:txBody>
      </p:sp>
      <p:sp>
        <p:nvSpPr>
          <p:cNvPr id="27652" name="WordArt 5"/>
          <p:cNvSpPr>
            <a:spLocks noChangeArrowheads="1" noChangeShapeType="1" noTextEdit="1"/>
          </p:cNvSpPr>
          <p:nvPr/>
        </p:nvSpPr>
        <p:spPr bwMode="auto">
          <a:xfrm>
            <a:off x="304800" y="1066800"/>
            <a:ext cx="8001000" cy="5334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KETAJAMAN KONSEP KETERGANTUNGAN </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1"/>
          </p:nvPr>
        </p:nvSpPr>
        <p:spPr>
          <a:noFill/>
          <a:ln>
            <a:miter lim="800000"/>
            <a:headEnd/>
            <a:tailEnd/>
          </a:ln>
        </p:spPr>
        <p:txBody>
          <a:bodyPr/>
          <a:lstStyle/>
          <a:p>
            <a:fld id="{3C9A7A1E-460C-417E-A911-E3892706B251}" type="slidenum">
              <a:rPr lang="en-US"/>
              <a:pPr/>
              <a:t>15</a:t>
            </a:fld>
            <a:endParaRPr lang="en-US"/>
          </a:p>
        </p:txBody>
      </p:sp>
      <p:sp>
        <p:nvSpPr>
          <p:cNvPr id="62468" name="Rectangle 4"/>
          <p:cNvSpPr>
            <a:spLocks noChangeArrowheads="1"/>
          </p:cNvSpPr>
          <p:nvPr/>
        </p:nvSpPr>
        <p:spPr bwMode="auto">
          <a:xfrm>
            <a:off x="1295400" y="1611313"/>
            <a:ext cx="7315200" cy="3722687"/>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4025" indent="-454025">
              <a:defRPr sz="2400">
                <a:solidFill>
                  <a:schemeClr val="tx1"/>
                </a:solidFill>
                <a:latin typeface="Times New Roman" panose="02020603050405020304" pitchFamily="18" charset="0"/>
                <a:cs typeface="Times New Roman" panose="02020603050405020304" pitchFamily="18" charset="0"/>
              </a:defRPr>
            </a:lvl1pPr>
            <a:lvl2pPr marL="568325">
              <a:defRPr sz="2400">
                <a:solidFill>
                  <a:schemeClr val="tx1"/>
                </a:solidFill>
                <a:latin typeface="Times New Roman" panose="02020603050405020304" pitchFamily="18" charset="0"/>
                <a:cs typeface="Times New Roman" panose="02020603050405020304" pitchFamily="18" charset="0"/>
              </a:defRPr>
            </a:lvl2pPr>
            <a:lvl3pPr>
              <a:defRPr sz="2400">
                <a:solidFill>
                  <a:schemeClr val="tx1"/>
                </a:solidFill>
                <a:latin typeface="Times New Roman" panose="02020603050405020304" pitchFamily="18" charset="0"/>
                <a:cs typeface="Times New Roman" panose="02020603050405020304" pitchFamily="18" charset="0"/>
              </a:defRPr>
            </a:lvl3pPr>
            <a:lvl4pPr>
              <a:defRPr sz="2400">
                <a:solidFill>
                  <a:schemeClr val="tx1"/>
                </a:solidFill>
                <a:latin typeface="Times New Roman" panose="02020603050405020304" pitchFamily="18" charset="0"/>
                <a:cs typeface="Times New Roman" panose="02020603050405020304" pitchFamily="18" charset="0"/>
              </a:defRPr>
            </a:lvl4pPr>
            <a:lvl5pPr>
              <a:defRPr sz="2400">
                <a:solidFill>
                  <a:schemeClr val="tx1"/>
                </a:solidFill>
                <a:latin typeface="Times New Roman" panose="02020603050405020304" pitchFamily="18" charset="0"/>
                <a:cs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Font typeface="Wingdings" pitchFamily="2" charset="2"/>
              <a:buChar char="§"/>
              <a:defRPr/>
            </a:pPr>
            <a:r>
              <a:rPr lang="en-US" sz="2800" b="1" dirty="0" smtClean="0">
                <a:effectLst>
                  <a:outerShdw blurRad="38100" dist="38100" dir="2700000" algn="tl">
                    <a:srgbClr val="C0C0C0"/>
                  </a:outerShdw>
                </a:effectLst>
                <a:latin typeface="Arial" panose="020B0604020202020204" pitchFamily="34" charset="0"/>
              </a:rPr>
              <a:t>MELAKUKAN PERHITUNGAN KWANTITATIF, YAITU MENGUKUR INVESTASI MODAL ASING DAN KETERGANTUNGAN BERPENGARUH BAGI PERTUMBUHAN EKONOMI DAN PEMERATAAN PENDAPATAN.</a:t>
            </a:r>
          </a:p>
          <a:p>
            <a:pPr eaLnBrk="1" hangingPunct="1">
              <a:spcBef>
                <a:spcPct val="50000"/>
              </a:spcBef>
              <a:buFont typeface="Wingdings" pitchFamily="2" charset="2"/>
              <a:buChar char="§"/>
              <a:defRPr/>
            </a:pPr>
            <a:r>
              <a:rPr lang="en-US" sz="2800" b="1" dirty="0" smtClean="0">
                <a:effectLst>
                  <a:outerShdw blurRad="38100" dist="38100" dir="2700000" algn="tl">
                    <a:srgbClr val="C0C0C0"/>
                  </a:outerShdw>
                </a:effectLst>
                <a:latin typeface="Arial" panose="020B0604020202020204" pitchFamily="34" charset="0"/>
              </a:rPr>
              <a:t>URAIAN MEKANISME MENUNJUKKAN HASIL NEGATIF DAN POSITIF.</a:t>
            </a:r>
          </a:p>
        </p:txBody>
      </p:sp>
      <p:sp>
        <p:nvSpPr>
          <p:cNvPr id="28676" name="WordArt 5"/>
          <p:cNvSpPr>
            <a:spLocks noChangeArrowheads="1" noChangeShapeType="1" noTextEdit="1"/>
          </p:cNvSpPr>
          <p:nvPr/>
        </p:nvSpPr>
        <p:spPr bwMode="auto">
          <a:xfrm>
            <a:off x="304800" y="762000"/>
            <a:ext cx="8229600" cy="4572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MENURUT “CHRISTOPHER CHASE-DUNN</a:t>
            </a:r>
            <a:r>
              <a:rPr lang="en-US" sz="3600" kern="10" dirty="0">
                <a:ln w="9525">
                  <a:solidFill>
                    <a:srgbClr val="003399"/>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 </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1"/>
          </p:nvPr>
        </p:nvSpPr>
        <p:spPr>
          <a:noFill/>
          <a:ln>
            <a:miter lim="800000"/>
            <a:headEnd/>
            <a:tailEnd/>
          </a:ln>
        </p:spPr>
        <p:txBody>
          <a:bodyPr/>
          <a:lstStyle/>
          <a:p>
            <a:fld id="{1A6AC69A-5670-4AA9-A351-5A6F015B0A56}" type="slidenum">
              <a:rPr lang="en-US"/>
              <a:pPr/>
              <a:t>16</a:t>
            </a:fld>
            <a:endParaRPr lang="en-US"/>
          </a:p>
        </p:txBody>
      </p:sp>
      <p:sp>
        <p:nvSpPr>
          <p:cNvPr id="63492" name="Rectangle 4"/>
          <p:cNvSpPr>
            <a:spLocks noChangeArrowheads="1"/>
          </p:cNvSpPr>
          <p:nvPr/>
        </p:nvSpPr>
        <p:spPr bwMode="auto">
          <a:xfrm>
            <a:off x="1905000" y="1885950"/>
            <a:ext cx="6858000" cy="329565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FontTx/>
              <a:buAutoNum type="arabicPeriod"/>
              <a:defRPr/>
            </a:pPr>
            <a:r>
              <a:rPr lang="en-US" sz="2800" b="1" smtClean="0">
                <a:effectLst>
                  <a:outerShdw blurRad="38100" dist="38100" dir="2700000" algn="tl">
                    <a:srgbClr val="C0C0C0"/>
                  </a:outerShdw>
                </a:effectLst>
                <a:latin typeface="Arial" panose="020B0604020202020204" pitchFamily="34" charset="0"/>
              </a:rPr>
              <a:t>INVESTASI ASING DAN SUMBER-SUMBER ALAM DI NEGARA PINGGIRAN HABIS.</a:t>
            </a:r>
          </a:p>
          <a:p>
            <a:pPr eaLnBrk="1" hangingPunct="1">
              <a:spcBef>
                <a:spcPct val="50000"/>
              </a:spcBef>
              <a:buFontTx/>
              <a:buAutoNum type="arabicPeriod"/>
              <a:defRPr/>
            </a:pPr>
            <a:r>
              <a:rPr lang="en-US" sz="2800" b="1" smtClean="0">
                <a:effectLst>
                  <a:outerShdw blurRad="38100" dist="38100" dir="2700000" algn="tl">
                    <a:srgbClr val="C0C0C0"/>
                  </a:outerShdw>
                </a:effectLst>
                <a:latin typeface="Arial" panose="020B0604020202020204" pitchFamily="34" charset="0"/>
              </a:rPr>
              <a:t>PRODUKSI YANG BERORIENTASI KE LUAR NEGERI DAN MASUKNYA PERUSAHAAN-PERUSAHAAN MULTINASIONAL</a:t>
            </a:r>
          </a:p>
        </p:txBody>
      </p:sp>
      <p:sp>
        <p:nvSpPr>
          <p:cNvPr id="29700" name="WordArt 5"/>
          <p:cNvSpPr>
            <a:spLocks noChangeArrowheads="1" noChangeShapeType="1" noTextEdit="1"/>
          </p:cNvSpPr>
          <p:nvPr/>
        </p:nvSpPr>
        <p:spPr bwMode="auto">
          <a:xfrm>
            <a:off x="457200" y="990600"/>
            <a:ext cx="3962400" cy="4572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HASIL NEGATIF</a:t>
            </a:r>
          </a:p>
        </p:txBody>
      </p:sp>
      <p:sp>
        <p:nvSpPr>
          <p:cNvPr id="63494" name="Rectangle 6"/>
          <p:cNvSpPr>
            <a:spLocks noChangeArrowheads="1"/>
          </p:cNvSpPr>
          <p:nvPr/>
        </p:nvSpPr>
        <p:spPr bwMode="auto">
          <a:xfrm>
            <a:off x="4486275" y="1095375"/>
            <a:ext cx="1825625" cy="519113"/>
          </a:xfrm>
          <a:prstGeom prst="rect">
            <a:avLst/>
          </a:prstGeom>
          <a:noFill/>
          <a:ln>
            <a:noFill/>
          </a:ln>
          <a:effectLst/>
          <a:extLst>
            <a:ext uri="{909E8E84-426E-40DD-AFC4-6F175D3DCCD1}"/>
            <a:ext uri="{91240B29-F687-4F45-9708-019B960494DF}"/>
            <a:ext uri="{AF507438-7753-43E0-B8FC-AC1667EBCBE1}"/>
          </a:extLst>
        </p:spPr>
        <p:txBody>
          <a:bodyPr wrap="none">
            <a:spAutoFit/>
          </a:bodyPr>
          <a:lstStyle/>
          <a:p>
            <a:pPr eaLnBrk="1" hangingPunct="1">
              <a:defRPr/>
            </a:pPr>
            <a:r>
              <a:rPr lang="en-US" sz="2800" b="1" dirty="0">
                <a:effectLst>
                  <a:outerShdw blurRad="38100" dist="38100" dir="2700000" algn="tl">
                    <a:srgbClr val="C0C0C0"/>
                  </a:outerShdw>
                </a:effectLst>
                <a:latin typeface="Arial" panose="020B0604020202020204" pitchFamily="34" charset="0"/>
              </a:rPr>
              <a:t>KARENA:</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a:ln>
            <a:miter lim="800000"/>
            <a:headEnd/>
            <a:tailEnd/>
          </a:ln>
        </p:spPr>
        <p:txBody>
          <a:bodyPr/>
          <a:lstStyle/>
          <a:p>
            <a:fld id="{4371DF37-5BA9-40E8-BE61-6EAE8451591E}" type="slidenum">
              <a:rPr lang="en-US"/>
              <a:pPr/>
              <a:t>17</a:t>
            </a:fld>
            <a:endParaRPr lang="en-US" dirty="0"/>
          </a:p>
        </p:txBody>
      </p:sp>
      <p:sp>
        <p:nvSpPr>
          <p:cNvPr id="30723" name="WordArt 4"/>
          <p:cNvSpPr>
            <a:spLocks noChangeArrowheads="1" noChangeShapeType="1" noTextEdit="1"/>
          </p:cNvSpPr>
          <p:nvPr/>
        </p:nvSpPr>
        <p:spPr bwMode="auto">
          <a:xfrm>
            <a:off x="457200" y="990600"/>
            <a:ext cx="3962400" cy="4572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HASIL POSITIF</a:t>
            </a:r>
          </a:p>
        </p:txBody>
      </p:sp>
      <p:sp>
        <p:nvSpPr>
          <p:cNvPr id="64517" name="Rectangle 5"/>
          <p:cNvSpPr>
            <a:spLocks noChangeArrowheads="1"/>
          </p:cNvSpPr>
          <p:nvPr/>
        </p:nvSpPr>
        <p:spPr bwMode="auto">
          <a:xfrm>
            <a:off x="4486275" y="1095375"/>
            <a:ext cx="1825625" cy="519113"/>
          </a:xfrm>
          <a:prstGeom prst="rect">
            <a:avLst/>
          </a:prstGeom>
          <a:noFill/>
          <a:ln>
            <a:noFill/>
          </a:ln>
          <a:effectLst/>
          <a:extLst>
            <a:ext uri="{909E8E84-426E-40DD-AFC4-6F175D3DCCD1}"/>
            <a:ext uri="{91240B29-F687-4F45-9708-019B960494DF}"/>
            <a:ext uri="{AF507438-7753-43E0-B8FC-AC1667EBCBE1}"/>
          </a:extLst>
        </p:spPr>
        <p:txBody>
          <a:bodyPr wrap="none">
            <a:spAutoFit/>
          </a:bodyPr>
          <a:lstStyle/>
          <a:p>
            <a:pPr eaLnBrk="1" hangingPunct="1">
              <a:defRPr/>
            </a:pPr>
            <a:r>
              <a:rPr lang="en-US" sz="2800" b="1" dirty="0">
                <a:effectLst>
                  <a:outerShdw blurRad="38100" dist="38100" dir="2700000" algn="tl">
                    <a:srgbClr val="C0C0C0"/>
                  </a:outerShdw>
                </a:effectLst>
                <a:latin typeface="Arial" panose="020B0604020202020204" pitchFamily="34" charset="0"/>
              </a:rPr>
              <a:t>KARENA:</a:t>
            </a:r>
          </a:p>
        </p:txBody>
      </p:sp>
      <p:sp>
        <p:nvSpPr>
          <p:cNvPr id="64518" name="Rectangle 6"/>
          <p:cNvSpPr>
            <a:spLocks noChangeArrowheads="1"/>
          </p:cNvSpPr>
          <p:nvPr/>
        </p:nvSpPr>
        <p:spPr bwMode="auto">
          <a:xfrm>
            <a:off x="1524000" y="1885950"/>
            <a:ext cx="7239000" cy="329565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Font typeface="WP IconicSymbolsA" pitchFamily="2" charset="2"/>
              <a:buAutoNum type="arabicPeriod"/>
              <a:defRPr/>
            </a:pPr>
            <a:r>
              <a:rPr lang="en-US" sz="2800" b="1" dirty="0" smtClean="0">
                <a:effectLst>
                  <a:outerShdw blurRad="38100" dist="38100" dir="2700000" algn="tl">
                    <a:srgbClr val="C0C0C0"/>
                  </a:outerShdw>
                </a:effectLst>
                <a:latin typeface="Arial" panose="020B0604020202020204" pitchFamily="34" charset="0"/>
              </a:rPr>
              <a:t>MODAL ASING LANGSUNG MEMPRODUKSIKAN BARANG DAN MENIMBULKAN PERMINTAAN BAGI BARANG-BARANG LAIN.</a:t>
            </a:r>
          </a:p>
          <a:p>
            <a:pPr eaLnBrk="1" hangingPunct="1">
              <a:spcBef>
                <a:spcPct val="50000"/>
              </a:spcBef>
              <a:buFont typeface="WP IconicSymbolsA" pitchFamily="2" charset="2"/>
              <a:buAutoNum type="arabicPeriod"/>
              <a:defRPr/>
            </a:pPr>
            <a:r>
              <a:rPr lang="en-US" sz="2800" b="1" dirty="0" smtClean="0">
                <a:effectLst>
                  <a:outerShdw blurRad="38100" dist="38100" dir="2700000" algn="tl">
                    <a:srgbClr val="C0C0C0"/>
                  </a:outerShdw>
                </a:effectLst>
                <a:latin typeface="Arial" panose="020B0604020202020204" pitchFamily="34" charset="0"/>
              </a:rPr>
              <a:t>UTANG LUAR NEGERI YANG TURUT MEMBIAYAI PEMBANGGUNAN SARANA-PRASARANA</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1"/>
          </p:nvPr>
        </p:nvSpPr>
        <p:spPr>
          <a:noFill/>
          <a:ln>
            <a:miter lim="800000"/>
            <a:headEnd/>
            <a:tailEnd/>
          </a:ln>
        </p:spPr>
        <p:txBody>
          <a:bodyPr/>
          <a:lstStyle/>
          <a:p>
            <a:fld id="{49BA112B-600C-4CEB-BB0F-693038EC57A4}" type="slidenum">
              <a:rPr lang="en-US"/>
              <a:pPr/>
              <a:t>18</a:t>
            </a:fld>
            <a:endParaRPr lang="en-US" dirty="0"/>
          </a:p>
        </p:txBody>
      </p:sp>
      <p:sp>
        <p:nvSpPr>
          <p:cNvPr id="31747" name="WordArt 4"/>
          <p:cNvSpPr>
            <a:spLocks noChangeArrowheads="1" noChangeShapeType="1" noTextEdit="1"/>
          </p:cNvSpPr>
          <p:nvPr/>
        </p:nvSpPr>
        <p:spPr bwMode="auto">
          <a:xfrm>
            <a:off x="457200" y="762000"/>
            <a:ext cx="6172200" cy="5334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MAKNA KETERGANTUNGAN</a:t>
            </a:r>
          </a:p>
        </p:txBody>
      </p:sp>
      <p:sp>
        <p:nvSpPr>
          <p:cNvPr id="76805" name="Rectangle 5"/>
          <p:cNvSpPr>
            <a:spLocks noChangeArrowheads="1"/>
          </p:cNvSpPr>
          <p:nvPr/>
        </p:nvSpPr>
        <p:spPr bwMode="auto">
          <a:xfrm>
            <a:off x="1447800" y="1666875"/>
            <a:ext cx="6934200" cy="393954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4025" indent="-454025">
              <a:defRPr sz="2400">
                <a:solidFill>
                  <a:schemeClr val="tx1"/>
                </a:solidFill>
                <a:latin typeface="Times New Roman" panose="02020603050405020304" pitchFamily="18" charset="0"/>
                <a:cs typeface="Times New Roman" panose="02020603050405020304" pitchFamily="18" charset="0"/>
              </a:defRPr>
            </a:lvl1pPr>
            <a:lvl2pPr marL="568325">
              <a:defRPr sz="2400">
                <a:solidFill>
                  <a:schemeClr val="tx1"/>
                </a:solidFill>
                <a:latin typeface="Times New Roman" panose="02020603050405020304" pitchFamily="18" charset="0"/>
                <a:cs typeface="Times New Roman" panose="02020603050405020304" pitchFamily="18" charset="0"/>
              </a:defRPr>
            </a:lvl2pPr>
            <a:lvl3pPr>
              <a:defRPr sz="2400">
                <a:solidFill>
                  <a:schemeClr val="tx1"/>
                </a:solidFill>
                <a:latin typeface="Times New Roman" panose="02020603050405020304" pitchFamily="18" charset="0"/>
                <a:cs typeface="Times New Roman" panose="02020603050405020304" pitchFamily="18" charset="0"/>
              </a:defRPr>
            </a:lvl3pPr>
            <a:lvl4pPr>
              <a:defRPr sz="2400">
                <a:solidFill>
                  <a:schemeClr val="tx1"/>
                </a:solidFill>
                <a:latin typeface="Times New Roman" panose="02020603050405020304" pitchFamily="18" charset="0"/>
                <a:cs typeface="Times New Roman" panose="02020603050405020304" pitchFamily="18" charset="0"/>
              </a:defRPr>
            </a:lvl4pPr>
            <a:lvl5pPr>
              <a:defRPr sz="2400">
                <a:solidFill>
                  <a:schemeClr val="tx1"/>
                </a:solidFill>
                <a:latin typeface="Times New Roman" panose="02020603050405020304" pitchFamily="18" charset="0"/>
                <a:cs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 typeface="Wingdings" pitchFamily="2" charset="2"/>
              <a:buChar char="§"/>
              <a:defRPr/>
            </a:pPr>
            <a:r>
              <a:rPr lang="en-US" b="1" dirty="0" smtClean="0">
                <a:solidFill>
                  <a:srgbClr val="003399"/>
                </a:solidFill>
                <a:effectLst>
                  <a:outerShdw blurRad="38100" dist="38100" dir="2700000" algn="tl">
                    <a:srgbClr val="C0C0C0"/>
                  </a:outerShdw>
                </a:effectLst>
                <a:latin typeface="Arial" panose="020B0604020202020204" pitchFamily="34" charset="0"/>
              </a:rPr>
              <a:t>SUATU KEADAAN DIMANA PEREKONOMIAN NEGARA2 TERTENTU DIKONDISIKAN OLEH PEMBANGUNAN DAN PERLUASAN PEREKONOMIAN NEGARA LAIN</a:t>
            </a:r>
          </a:p>
          <a:p>
            <a:pPr eaLnBrk="1" hangingPunct="1">
              <a:buFont typeface="Wingdings" pitchFamily="2" charset="2"/>
              <a:buChar char="§"/>
              <a:defRPr/>
            </a:pPr>
            <a:endParaRPr lang="en-US" sz="1000" b="1" dirty="0" smtClean="0">
              <a:solidFill>
                <a:srgbClr val="003399"/>
              </a:solidFill>
              <a:effectLst>
                <a:outerShdw blurRad="38100" dist="38100" dir="2700000" algn="tl">
                  <a:srgbClr val="C0C0C0"/>
                </a:outerShdw>
              </a:effectLst>
              <a:latin typeface="Arial" panose="020B0604020202020204" pitchFamily="34" charset="0"/>
            </a:endParaRPr>
          </a:p>
          <a:p>
            <a:pPr>
              <a:buFont typeface="Wingdings" pitchFamily="2" charset="2"/>
              <a:buChar char="§"/>
              <a:defRPr/>
            </a:pPr>
            <a:r>
              <a:rPr lang="en-US" b="1" dirty="0" smtClean="0">
                <a:solidFill>
                  <a:srgbClr val="003399"/>
                </a:solidFill>
                <a:effectLst>
                  <a:outerShdw blurRad="38100" dist="38100" dir="2700000" algn="tl">
                    <a:srgbClr val="C0C0C0"/>
                  </a:outerShdw>
                </a:effectLst>
                <a:latin typeface="Arial" panose="020B0604020202020204" pitchFamily="34" charset="0"/>
              </a:rPr>
              <a:t>HUBUNGAN KETERGANTUNGAN TERJADI BILA NEGARA YANG DOMINAN DAPAT MEMPERLUAS DAN SELF SUSTAINING TAPI SEBALIKNYA TIDAK TERJADI PADA NEGARA YANG TIDAK DOMINAN </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1"/>
          </p:nvPr>
        </p:nvSpPr>
        <p:spPr>
          <a:noFill/>
          <a:ln>
            <a:miter lim="800000"/>
            <a:headEnd/>
            <a:tailEnd/>
          </a:ln>
        </p:spPr>
        <p:txBody>
          <a:bodyPr/>
          <a:lstStyle/>
          <a:p>
            <a:fld id="{72A1EA3B-590E-4D4C-856B-B476D9EB44C6}" type="slidenum">
              <a:rPr lang="en-US"/>
              <a:pPr/>
              <a:t>19</a:t>
            </a:fld>
            <a:endParaRPr lang="en-US" dirty="0"/>
          </a:p>
        </p:txBody>
      </p:sp>
      <p:sp>
        <p:nvSpPr>
          <p:cNvPr id="77829" name="Text Box 5"/>
          <p:cNvSpPr txBox="1">
            <a:spLocks noChangeArrowheads="1"/>
          </p:cNvSpPr>
          <p:nvPr/>
        </p:nvSpPr>
        <p:spPr bwMode="auto">
          <a:xfrm>
            <a:off x="314325" y="304800"/>
            <a:ext cx="7839075" cy="1066800"/>
          </a:xfrm>
          <a:prstGeom prst="rect">
            <a:avLst/>
          </a:prstGeom>
          <a:noFill/>
          <a:ln>
            <a:noFill/>
          </a:ln>
          <a:effectLst/>
          <a:extLst>
            <a:ext uri="{909E8E84-426E-40DD-AFC4-6F175D3DCCD1}"/>
            <a:ext uri="{91240B29-F687-4F45-9708-019B960494DF}"/>
            <a:ext uri="{AF507438-7753-43E0-B8FC-AC1667EBCBE1}"/>
          </a:extLst>
        </p:spPr>
        <p:txBody>
          <a:bodyPr wrap="none">
            <a:spAutoFit/>
          </a:bodyPr>
          <a:lstStyle/>
          <a:p>
            <a:pPr eaLnBrk="1" hangingPunct="1">
              <a:defRPr/>
            </a:pPr>
            <a:r>
              <a:rPr lang="en-US" sz="3200" b="1" dirty="0">
                <a:effectLst>
                  <a:outerShdw blurRad="38100" dist="38100" dir="2700000" algn="tl">
                    <a:srgbClr val="C0C0C0"/>
                  </a:outerShdw>
                </a:effectLst>
                <a:latin typeface="Arial" panose="020B0604020202020204" pitchFamily="34" charset="0"/>
              </a:rPr>
              <a:t>BENTUK-BENTUK KETERGANTUNGAN</a:t>
            </a:r>
          </a:p>
          <a:p>
            <a:pPr eaLnBrk="1" hangingPunct="1">
              <a:defRPr/>
            </a:pPr>
            <a:r>
              <a:rPr lang="en-US" sz="3200" b="1" dirty="0">
                <a:effectLst>
                  <a:outerShdw blurRad="38100" dist="38100" dir="2700000" algn="tl">
                    <a:srgbClr val="C0C0C0"/>
                  </a:outerShdw>
                </a:effectLst>
                <a:latin typeface="Arial" panose="020B0604020202020204" pitchFamily="34" charset="0"/>
              </a:rPr>
              <a:t>DUNIA KETIGA</a:t>
            </a:r>
          </a:p>
        </p:txBody>
      </p:sp>
      <p:sp>
        <p:nvSpPr>
          <p:cNvPr id="32772" name="WordArt 7"/>
          <p:cNvSpPr>
            <a:spLocks noChangeArrowheads="1" noChangeShapeType="1" noTextEdit="1"/>
          </p:cNvSpPr>
          <p:nvPr/>
        </p:nvSpPr>
        <p:spPr bwMode="auto">
          <a:xfrm>
            <a:off x="1797050" y="1524000"/>
            <a:ext cx="3733800" cy="3048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1. </a:t>
            </a:r>
            <a:r>
              <a:rPr lang="en-US" sz="3600" kern="10" dirty="0">
                <a:ln w="9525">
                  <a:solidFill>
                    <a:srgbClr val="003399"/>
                  </a:solidFill>
                  <a:round/>
                  <a:headEnd/>
                  <a:tailEnd/>
                </a:ln>
                <a:solidFill>
                  <a:srgbClr val="002060"/>
                </a:solidFill>
                <a:effectLst>
                  <a:outerShdw dist="35921" dir="2700000" algn="ctr" rotWithShape="0">
                    <a:srgbClr val="C0C0C0"/>
                  </a:outerShdw>
                </a:effectLst>
                <a:latin typeface="Arial" pitchFamily="34" charset="0"/>
                <a:cs typeface="Arial" pitchFamily="34" charset="0"/>
              </a:rPr>
              <a:t>KOLONIALISME</a:t>
            </a:r>
          </a:p>
        </p:txBody>
      </p:sp>
      <p:sp>
        <p:nvSpPr>
          <p:cNvPr id="32773" name="WordArt 8"/>
          <p:cNvSpPr>
            <a:spLocks noChangeArrowheads="1" noChangeShapeType="1" noTextEdit="1"/>
          </p:cNvSpPr>
          <p:nvPr/>
        </p:nvSpPr>
        <p:spPr bwMode="auto">
          <a:xfrm>
            <a:off x="1752600" y="1981200"/>
            <a:ext cx="2743200" cy="3048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effectLst>
                  <a:outerShdw dist="35921" dir="2700000" algn="ctr" rotWithShape="0">
                    <a:srgbClr val="C0C0C0"/>
                  </a:outerShdw>
                </a:effectLst>
                <a:latin typeface="Arial" pitchFamily="34" charset="0"/>
                <a:cs typeface="Arial" pitchFamily="34" charset="0"/>
              </a:rPr>
              <a:t>2. FINANSIAL</a:t>
            </a:r>
          </a:p>
        </p:txBody>
      </p:sp>
      <p:sp>
        <p:nvSpPr>
          <p:cNvPr id="32774" name="WordArt 9"/>
          <p:cNvSpPr>
            <a:spLocks noChangeArrowheads="1" noChangeShapeType="1" noTextEdit="1"/>
          </p:cNvSpPr>
          <p:nvPr/>
        </p:nvSpPr>
        <p:spPr bwMode="auto">
          <a:xfrm>
            <a:off x="1774825" y="2438400"/>
            <a:ext cx="6248400" cy="3048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effectLst>
                  <a:outerShdw dist="35921" dir="2700000" algn="ctr" rotWithShape="0">
                    <a:srgbClr val="C0C0C0"/>
                  </a:outerShdw>
                </a:effectLst>
                <a:cs typeface="Arial" pitchFamily="34" charset="0"/>
              </a:rPr>
              <a:t>3. INDUSTRIAL DAN TEKNOLOGI</a:t>
            </a:r>
          </a:p>
        </p:txBody>
      </p:sp>
      <p:sp>
        <p:nvSpPr>
          <p:cNvPr id="32775" name="WordArt 10"/>
          <p:cNvSpPr>
            <a:spLocks noChangeArrowheads="1" noChangeShapeType="1" noTextEdit="1"/>
          </p:cNvSpPr>
          <p:nvPr/>
        </p:nvSpPr>
        <p:spPr bwMode="auto">
          <a:xfrm>
            <a:off x="457200" y="3429000"/>
            <a:ext cx="3733800" cy="6858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7030A0"/>
                </a:solidFill>
                <a:effectLst>
                  <a:outerShdw dist="35921" dir="2700000" algn="ctr" rotWithShape="0">
                    <a:srgbClr val="C0C0C0"/>
                  </a:outerShdw>
                </a:effectLst>
                <a:latin typeface="Arial" pitchFamily="34" charset="0"/>
                <a:cs typeface="Arial" pitchFamily="34" charset="0"/>
              </a:rPr>
              <a:t>INGAT</a:t>
            </a:r>
          </a:p>
        </p:txBody>
      </p:sp>
      <p:sp>
        <p:nvSpPr>
          <p:cNvPr id="77835" name="Rectangle 11"/>
          <p:cNvSpPr>
            <a:spLocks noChangeArrowheads="1"/>
          </p:cNvSpPr>
          <p:nvPr/>
        </p:nvSpPr>
        <p:spPr bwMode="auto">
          <a:xfrm>
            <a:off x="4191000" y="3697288"/>
            <a:ext cx="4133850" cy="519112"/>
          </a:xfrm>
          <a:prstGeom prst="rect">
            <a:avLst/>
          </a:prstGeom>
          <a:noFill/>
          <a:ln>
            <a:noFill/>
          </a:ln>
          <a:effectLst/>
          <a:extLst>
            <a:ext uri="{909E8E84-426E-40DD-AFC4-6F175D3DCCD1}"/>
            <a:ext uri="{91240B29-F687-4F45-9708-019B960494DF}"/>
            <a:ext uri="{AF507438-7753-43E0-B8FC-AC1667EBCBE1}"/>
          </a:extLst>
        </p:spPr>
        <p:txBody>
          <a:bodyPr wrap="none">
            <a:spAutoFit/>
          </a:bodyPr>
          <a:lstStyle/>
          <a:p>
            <a:pPr eaLnBrk="1" hangingPunct="1">
              <a:defRPr/>
            </a:pPr>
            <a:r>
              <a:rPr lang="en-US" sz="2800" b="1" dirty="0">
                <a:solidFill>
                  <a:srgbClr val="003399"/>
                </a:solidFill>
                <a:effectLst>
                  <a:outerShdw blurRad="38100" dist="38100" dir="2700000" algn="tl">
                    <a:srgbClr val="C0C0C0"/>
                  </a:outerShdw>
                </a:effectLst>
                <a:latin typeface="Arial" panose="020B0604020202020204" pitchFamily="34" charset="0"/>
              </a:rPr>
              <a:t>MOTTO IMPERIALISME</a:t>
            </a:r>
          </a:p>
        </p:txBody>
      </p:sp>
      <p:sp>
        <p:nvSpPr>
          <p:cNvPr id="77836" name="Rectangle 12"/>
          <p:cNvSpPr>
            <a:spLocks noChangeArrowheads="1"/>
          </p:cNvSpPr>
          <p:nvPr/>
        </p:nvSpPr>
        <p:spPr bwMode="auto">
          <a:xfrm>
            <a:off x="4267200" y="4267200"/>
            <a:ext cx="4038600" cy="1706563"/>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a:defRPr/>
            </a:pPr>
            <a:r>
              <a:rPr lang="en-US" sz="3200" b="1" i="1" dirty="0" smtClean="0">
                <a:effectLst>
                  <a:outerShdw blurRad="38100" dist="38100" dir="2700000" algn="tl">
                    <a:srgbClr val="C0C0C0"/>
                  </a:outerShdw>
                </a:effectLst>
                <a:latin typeface="Arial" panose="020B0604020202020204" pitchFamily="34" charset="0"/>
              </a:rPr>
              <a:t>GOD</a:t>
            </a:r>
          </a:p>
          <a:p>
            <a:pPr eaLnBrk="1" hangingPunct="1">
              <a:buFontTx/>
              <a:buAutoNum type="arabicPeriod"/>
              <a:defRPr/>
            </a:pPr>
            <a:endParaRPr lang="en-US" sz="500" b="1" i="1" dirty="0" smtClean="0">
              <a:effectLst>
                <a:outerShdw blurRad="38100" dist="38100" dir="2700000" algn="tl">
                  <a:srgbClr val="C0C0C0"/>
                </a:outerShdw>
              </a:effectLst>
              <a:latin typeface="Arial" panose="020B0604020202020204" pitchFamily="34" charset="0"/>
            </a:endParaRPr>
          </a:p>
          <a:p>
            <a:pPr eaLnBrk="1" hangingPunct="1">
              <a:buFontTx/>
              <a:buAutoNum type="arabicPeriod"/>
              <a:defRPr/>
            </a:pPr>
            <a:r>
              <a:rPr lang="en-US" sz="3200" b="1" i="1" dirty="0" smtClean="0">
                <a:effectLst>
                  <a:outerShdw blurRad="38100" dist="38100" dir="2700000" algn="tl">
                    <a:srgbClr val="C0C0C0"/>
                  </a:outerShdw>
                </a:effectLst>
                <a:latin typeface="Arial" panose="020B0604020202020204" pitchFamily="34" charset="0"/>
              </a:rPr>
              <a:t>GOLD</a:t>
            </a:r>
          </a:p>
          <a:p>
            <a:pPr eaLnBrk="1" hangingPunct="1">
              <a:buFontTx/>
              <a:buAutoNum type="arabicPeriod"/>
              <a:defRPr/>
            </a:pPr>
            <a:endParaRPr lang="en-US" sz="500" b="1" i="1" dirty="0" smtClean="0">
              <a:effectLst>
                <a:outerShdw blurRad="38100" dist="38100" dir="2700000" algn="tl">
                  <a:srgbClr val="C0C0C0"/>
                </a:outerShdw>
              </a:effectLst>
              <a:latin typeface="Arial" panose="020B0604020202020204" pitchFamily="34" charset="0"/>
            </a:endParaRPr>
          </a:p>
          <a:p>
            <a:pPr eaLnBrk="1" hangingPunct="1">
              <a:buFontTx/>
              <a:buAutoNum type="arabicPeriod"/>
              <a:defRPr/>
            </a:pPr>
            <a:r>
              <a:rPr lang="en-US" sz="3200" b="1" i="1" dirty="0" smtClean="0">
                <a:effectLst>
                  <a:outerShdw blurRad="38100" dist="38100" dir="2700000" algn="tl">
                    <a:srgbClr val="C0C0C0"/>
                  </a:outerShdw>
                </a:effectLst>
                <a:latin typeface="Arial" panose="020B0604020202020204" pitchFamily="34" charset="0"/>
              </a:rPr>
              <a:t>GLORY</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1"/>
          </p:nvPr>
        </p:nvSpPr>
        <p:spPr>
          <a:noFill/>
          <a:ln>
            <a:miter lim="800000"/>
            <a:headEnd/>
            <a:tailEnd/>
          </a:ln>
        </p:spPr>
        <p:txBody>
          <a:bodyPr/>
          <a:lstStyle/>
          <a:p>
            <a:fld id="{3686C5D6-7E32-4244-ABED-44B7D7FEFD77}" type="slidenum">
              <a:rPr lang="en-US"/>
              <a:pPr/>
              <a:t>2</a:t>
            </a:fld>
            <a:endParaRPr lang="en-US" dirty="0"/>
          </a:p>
        </p:txBody>
      </p:sp>
      <p:sp>
        <p:nvSpPr>
          <p:cNvPr id="38920" name="Text Box 8"/>
          <p:cNvSpPr txBox="1">
            <a:spLocks noChangeArrowheads="1"/>
          </p:cNvSpPr>
          <p:nvPr/>
        </p:nvSpPr>
        <p:spPr bwMode="auto">
          <a:xfrm>
            <a:off x="914400" y="250825"/>
            <a:ext cx="7086600" cy="442913"/>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4025" indent="-454025">
              <a:defRPr sz="2400">
                <a:solidFill>
                  <a:schemeClr val="tx1"/>
                </a:solidFill>
                <a:latin typeface="Times New Roman" panose="02020603050405020304" pitchFamily="18" charset="0"/>
                <a:cs typeface="Times New Roman" panose="02020603050405020304" pitchFamily="18" charset="0"/>
              </a:defRPr>
            </a:lvl1pPr>
            <a:lvl2pPr marL="1025525" indent="-457200">
              <a:defRPr sz="2400">
                <a:solidFill>
                  <a:schemeClr val="tx1"/>
                </a:solidFill>
                <a:latin typeface="Times New Roman" panose="02020603050405020304" pitchFamily="18" charset="0"/>
                <a:cs typeface="Times New Roman" panose="02020603050405020304" pitchFamily="18" charset="0"/>
              </a:defRPr>
            </a:lvl2pPr>
            <a:lvl3pPr marL="1597025" indent="-457200">
              <a:defRPr sz="2400">
                <a:solidFill>
                  <a:schemeClr val="tx1"/>
                </a:solidFill>
                <a:latin typeface="Times New Roman" panose="02020603050405020304" pitchFamily="18" charset="0"/>
                <a:cs typeface="Times New Roman" panose="02020603050405020304" pitchFamily="18" charset="0"/>
              </a:defRPr>
            </a:lvl3pPr>
            <a:lvl4pPr marL="2168525" indent="-457200">
              <a:defRPr sz="2400">
                <a:solidFill>
                  <a:schemeClr val="tx1"/>
                </a:solidFill>
                <a:latin typeface="Times New Roman" panose="02020603050405020304" pitchFamily="18" charset="0"/>
                <a:cs typeface="Times New Roman" panose="02020603050405020304" pitchFamily="18" charset="0"/>
              </a:defRPr>
            </a:lvl4pPr>
            <a:lvl5pPr marL="2740025" indent="-457200">
              <a:defRPr sz="2400">
                <a:solidFill>
                  <a:schemeClr val="tx1"/>
                </a:solidFill>
                <a:latin typeface="Times New Roman" panose="02020603050405020304" pitchFamily="18" charset="0"/>
                <a:cs typeface="Times New Roman" panose="02020603050405020304" pitchFamily="18" charset="0"/>
              </a:defRPr>
            </a:lvl5pPr>
            <a:lvl6pPr marL="31972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6544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1116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5688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startAt="3"/>
              <a:defRPr/>
            </a:pPr>
            <a:r>
              <a:rPr lang="en-US" sz="2300" b="1" dirty="0" smtClean="0">
                <a:solidFill>
                  <a:srgbClr val="000066"/>
                </a:solidFill>
                <a:effectLst>
                  <a:outerShdw blurRad="38100" dist="38100" dir="2700000" algn="tl">
                    <a:srgbClr val="C0C0C0"/>
                  </a:outerShdw>
                </a:effectLst>
                <a:latin typeface="Arial" panose="020B0604020202020204" pitchFamily="34" charset="0"/>
              </a:rPr>
              <a:t>MASA TINGGAL LANDAS (2 </a:t>
            </a:r>
            <a:r>
              <a:rPr lang="en-US" sz="2300" b="1" dirty="0" err="1" smtClean="0">
                <a:solidFill>
                  <a:srgbClr val="000066"/>
                </a:solidFill>
                <a:effectLst>
                  <a:outerShdw blurRad="38100" dist="38100" dir="2700000" algn="tl">
                    <a:srgbClr val="C0C0C0"/>
                  </a:outerShdw>
                </a:effectLst>
                <a:latin typeface="Arial" panose="020B0604020202020204" pitchFamily="34" charset="0"/>
              </a:rPr>
              <a:t>s.d</a:t>
            </a:r>
            <a:r>
              <a:rPr lang="en-US" sz="2300" b="1" smtClean="0">
                <a:solidFill>
                  <a:srgbClr val="000066"/>
                </a:solidFill>
                <a:effectLst>
                  <a:outerShdw blurRad="38100" dist="38100" dir="2700000" algn="tl">
                    <a:srgbClr val="C0C0C0"/>
                  </a:outerShdw>
                </a:effectLst>
                <a:latin typeface="Arial" panose="020B0604020202020204" pitchFamily="34" charset="0"/>
              </a:rPr>
              <a:t>. 3 DEKADE)</a:t>
            </a:r>
            <a:endParaRPr lang="en-US" sz="2300" b="1" smtClean="0">
              <a:solidFill>
                <a:srgbClr val="010000"/>
              </a:solidFill>
              <a:effectLst>
                <a:outerShdw blurRad="38100" dist="38100" dir="2700000" algn="tl">
                  <a:srgbClr val="C0C0C0"/>
                </a:outerShdw>
              </a:effectLst>
              <a:latin typeface="Arial" panose="020B0604020202020204" pitchFamily="34" charset="0"/>
            </a:endParaRPr>
          </a:p>
        </p:txBody>
      </p:sp>
      <p:sp>
        <p:nvSpPr>
          <p:cNvPr id="38921" name="Text Box 9"/>
          <p:cNvSpPr txBox="1">
            <a:spLocks noChangeArrowheads="1"/>
          </p:cNvSpPr>
          <p:nvPr/>
        </p:nvSpPr>
        <p:spPr bwMode="auto">
          <a:xfrm>
            <a:off x="1403350" y="746125"/>
            <a:ext cx="7086600" cy="503555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07988" indent="-407988">
              <a:defRPr sz="2400">
                <a:solidFill>
                  <a:schemeClr val="tx1"/>
                </a:solidFill>
                <a:latin typeface="Times New Roman" panose="02020603050405020304" pitchFamily="18" charset="0"/>
                <a:cs typeface="Times New Roman" panose="02020603050405020304" pitchFamily="18" charset="0"/>
              </a:defRPr>
            </a:lvl1pPr>
            <a:lvl2pPr marL="1025525" indent="-457200">
              <a:defRPr sz="2400">
                <a:solidFill>
                  <a:schemeClr val="tx1"/>
                </a:solidFill>
                <a:latin typeface="Times New Roman" panose="02020603050405020304" pitchFamily="18" charset="0"/>
                <a:cs typeface="Times New Roman" panose="02020603050405020304" pitchFamily="18" charset="0"/>
              </a:defRPr>
            </a:lvl2pPr>
            <a:lvl3pPr marL="1597025" indent="-457200">
              <a:defRPr sz="2400">
                <a:solidFill>
                  <a:schemeClr val="tx1"/>
                </a:solidFill>
                <a:latin typeface="Times New Roman" panose="02020603050405020304" pitchFamily="18" charset="0"/>
                <a:cs typeface="Times New Roman" panose="02020603050405020304" pitchFamily="18" charset="0"/>
              </a:defRPr>
            </a:lvl3pPr>
            <a:lvl4pPr marL="2168525" indent="-457200">
              <a:defRPr sz="2400">
                <a:solidFill>
                  <a:schemeClr val="tx1"/>
                </a:solidFill>
                <a:latin typeface="Times New Roman" panose="02020603050405020304" pitchFamily="18" charset="0"/>
                <a:cs typeface="Times New Roman" panose="02020603050405020304" pitchFamily="18" charset="0"/>
              </a:defRPr>
            </a:lvl4pPr>
            <a:lvl5pPr marL="2740025" indent="-457200">
              <a:defRPr sz="2400">
                <a:solidFill>
                  <a:schemeClr val="tx1"/>
                </a:solidFill>
                <a:latin typeface="Times New Roman" panose="02020603050405020304" pitchFamily="18" charset="0"/>
                <a:cs typeface="Times New Roman" panose="02020603050405020304" pitchFamily="18" charset="0"/>
              </a:defRPr>
            </a:lvl5pPr>
            <a:lvl6pPr marL="31972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6544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1116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5688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PENINGKATAN INVESTASI</a:t>
            </a:r>
          </a:p>
          <a:p>
            <a:pPr eaLnBrk="1" hangingPunct="1">
              <a:buFont typeface="Wingdings" pitchFamily="2" charset="2"/>
              <a:buChar char="§"/>
              <a:defRPr/>
            </a:pPr>
            <a:endParaRPr lang="en-US" sz="300" b="1" dirty="0" smtClean="0">
              <a:solidFill>
                <a:srgbClr val="002060"/>
              </a:solidFill>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TUMBUHNYA SEKTOR-SEKTOR INDUSTRI BESAR</a:t>
            </a:r>
          </a:p>
          <a:p>
            <a:pPr eaLnBrk="1" hangingPunct="1">
              <a:buFont typeface="Wingdings" pitchFamily="2" charset="2"/>
              <a:buChar char="§"/>
              <a:defRPr/>
            </a:pPr>
            <a:endParaRPr lang="en-US" sz="300" b="1" dirty="0" smtClean="0">
              <a:solidFill>
                <a:srgbClr val="002060"/>
              </a:solidFill>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KELEMBAGAAN SOSIAL DAN POLITIK MENDUKUNG PENGEMBANGAN SEKTOR MODERN</a:t>
            </a:r>
          </a:p>
          <a:p>
            <a:pPr eaLnBrk="1" hangingPunct="1">
              <a:buFont typeface="Wingdings" panose="05000000000000000000" pitchFamily="2" charset="2"/>
              <a:buNone/>
              <a:defRPr/>
            </a:pPr>
            <a:endParaRPr lang="en-US" sz="1000" b="1" dirty="0" smtClean="0">
              <a:solidFill>
                <a:srgbClr val="010000"/>
              </a:solidFill>
              <a:effectLst>
                <a:outerShdw blurRad="38100" dist="38100" dir="2700000" algn="tl">
                  <a:srgbClr val="C0C0C0"/>
                </a:outerShdw>
              </a:effectLst>
              <a:latin typeface="Arial" panose="020B0604020202020204" pitchFamily="34" charset="0"/>
            </a:endParaRPr>
          </a:p>
          <a:p>
            <a:pPr eaLnBrk="1" hangingPunct="1">
              <a:buFont typeface="Wingdings" panose="05000000000000000000" pitchFamily="2" charset="2"/>
              <a:buNone/>
              <a:defRPr/>
            </a:pPr>
            <a:r>
              <a:rPr lang="en-US" sz="2300" b="1" dirty="0" smtClean="0">
                <a:effectLst>
                  <a:outerShdw blurRad="38100" dist="38100" dir="2700000" algn="tl">
                    <a:srgbClr val="C0C0C0"/>
                  </a:outerShdw>
                </a:effectLst>
                <a:latin typeface="Arial" panose="020B0604020202020204" pitchFamily="34" charset="0"/>
              </a:rPr>
              <a:t>KONDISI INTERN:</a:t>
            </a:r>
          </a:p>
          <a:p>
            <a:pPr eaLnBrk="1" hangingPunct="1">
              <a:buFont typeface="Wingdings" panose="05000000000000000000" pitchFamily="2" charset="2"/>
              <a:buNone/>
              <a:defRPr/>
            </a:pPr>
            <a:endParaRPr lang="en-US" sz="300" b="1" dirty="0" smtClean="0">
              <a:solidFill>
                <a:srgbClr val="003399"/>
              </a:solidFill>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KETERSEDIAAN DANA (BAIK DARI DALAM NEGERI / PINJAMAN LUAR NEGERI)</a:t>
            </a:r>
          </a:p>
          <a:p>
            <a:pPr eaLnBrk="1" hangingPunct="1">
              <a:buFont typeface="Wingdings" pitchFamily="2" charset="2"/>
              <a:buChar char="§"/>
              <a:defRPr/>
            </a:pPr>
            <a:endParaRPr lang="en-US" sz="300" b="1" dirty="0" smtClean="0">
              <a:solidFill>
                <a:srgbClr val="002060"/>
              </a:solidFill>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KETERSEDIAAN WIRAUSAHA TANGGUH</a:t>
            </a:r>
          </a:p>
          <a:p>
            <a:pPr eaLnBrk="1" hangingPunct="1">
              <a:buFont typeface="Wingdings" pitchFamily="2" charset="2"/>
              <a:buChar char="§"/>
              <a:defRPr/>
            </a:pPr>
            <a:endParaRPr lang="en-US" sz="300" b="1" dirty="0" smtClean="0">
              <a:solidFill>
                <a:srgbClr val="002060"/>
              </a:solidFill>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2300" b="1" dirty="0" smtClean="0">
                <a:solidFill>
                  <a:srgbClr val="002060"/>
                </a:solidFill>
                <a:effectLst>
                  <a:outerShdw blurRad="38100" dist="38100" dir="2700000" algn="tl">
                    <a:srgbClr val="C0C0C0"/>
                  </a:outerShdw>
                </a:effectLst>
                <a:latin typeface="Arial" panose="020B0604020202020204" pitchFamily="34" charset="0"/>
              </a:rPr>
              <a:t>KETERSEDIAAN SEKTOR-SEKTOR UTAMA EKONOMI (TERMASUK PELENGKAP DAN IKUTAN)</a:t>
            </a:r>
          </a:p>
        </p:txBody>
      </p:sp>
      <p:sp>
        <p:nvSpPr>
          <p:cNvPr id="38926" name="Text Box 14"/>
          <p:cNvSpPr txBox="1">
            <a:spLocks noChangeArrowheads="1"/>
          </p:cNvSpPr>
          <p:nvPr/>
        </p:nvSpPr>
        <p:spPr bwMode="auto">
          <a:xfrm>
            <a:off x="930275" y="5822950"/>
            <a:ext cx="2133600" cy="45720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1025525" indent="-457200">
              <a:defRPr sz="2400">
                <a:solidFill>
                  <a:schemeClr val="tx1"/>
                </a:solidFill>
                <a:latin typeface="Times New Roman" panose="02020603050405020304" pitchFamily="18" charset="0"/>
                <a:cs typeface="Times New Roman" panose="02020603050405020304" pitchFamily="18" charset="0"/>
              </a:defRPr>
            </a:lvl2pPr>
            <a:lvl3pPr marL="1597025" indent="-457200">
              <a:defRPr sz="2400">
                <a:solidFill>
                  <a:schemeClr val="tx1"/>
                </a:solidFill>
                <a:latin typeface="Times New Roman" panose="02020603050405020304" pitchFamily="18" charset="0"/>
                <a:cs typeface="Times New Roman" panose="02020603050405020304" pitchFamily="18" charset="0"/>
              </a:defRPr>
            </a:lvl3pPr>
            <a:lvl4pPr marL="2168525" indent="-457200">
              <a:defRPr sz="2400">
                <a:solidFill>
                  <a:schemeClr val="tx1"/>
                </a:solidFill>
                <a:latin typeface="Times New Roman" panose="02020603050405020304" pitchFamily="18" charset="0"/>
                <a:cs typeface="Times New Roman" panose="02020603050405020304" pitchFamily="18" charset="0"/>
              </a:defRPr>
            </a:lvl4pPr>
            <a:lvl5pPr marL="2740025" indent="-457200">
              <a:defRPr sz="2400">
                <a:solidFill>
                  <a:schemeClr val="tx1"/>
                </a:solidFill>
                <a:latin typeface="Times New Roman" panose="02020603050405020304" pitchFamily="18" charset="0"/>
                <a:cs typeface="Times New Roman" panose="02020603050405020304" pitchFamily="18" charset="0"/>
              </a:defRPr>
            </a:lvl5pPr>
            <a:lvl6pPr marL="31972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6544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1116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5688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startAt="4"/>
              <a:defRPr/>
            </a:pPr>
            <a:r>
              <a:rPr lang="en-US" b="1" smtClean="0">
                <a:solidFill>
                  <a:srgbClr val="000066"/>
                </a:solidFill>
                <a:effectLst>
                  <a:outerShdw blurRad="38100" dist="38100" dir="2700000" algn="tl">
                    <a:srgbClr val="C0C0C0"/>
                  </a:outerShdw>
                </a:effectLst>
                <a:latin typeface="Arial" panose="020B0604020202020204" pitchFamily="34" charset="0"/>
              </a:rPr>
              <a:t>MASA …</a:t>
            </a:r>
            <a:endParaRPr lang="en-US" b="1" smtClean="0">
              <a:solidFill>
                <a:srgbClr val="010000"/>
              </a:solidFill>
              <a:effectLst>
                <a:outerShdw blurRad="38100" dist="38100" dir="2700000" algn="tl">
                  <a:srgbClr val="C0C0C0"/>
                </a:outerShdw>
              </a:effectLst>
              <a:latin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1"/>
          </p:nvPr>
        </p:nvSpPr>
        <p:spPr>
          <a:noFill/>
          <a:ln>
            <a:miter lim="800000"/>
            <a:headEnd/>
            <a:tailEnd/>
          </a:ln>
        </p:spPr>
        <p:txBody>
          <a:bodyPr/>
          <a:lstStyle/>
          <a:p>
            <a:fld id="{974F8FA6-529F-41D9-84E6-CB79E4514EF0}" type="slidenum">
              <a:rPr lang="en-US"/>
              <a:pPr/>
              <a:t>20</a:t>
            </a:fld>
            <a:endParaRPr lang="en-US" dirty="0"/>
          </a:p>
        </p:txBody>
      </p:sp>
      <p:sp>
        <p:nvSpPr>
          <p:cNvPr id="33795" name="WordArt 4"/>
          <p:cNvSpPr>
            <a:spLocks noChangeArrowheads="1" noChangeShapeType="1" noTextEdit="1"/>
          </p:cNvSpPr>
          <p:nvPr/>
        </p:nvSpPr>
        <p:spPr bwMode="auto">
          <a:xfrm>
            <a:off x="1066800" y="228600"/>
            <a:ext cx="6477000" cy="3048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TEORI SISTIM DUNIA</a:t>
            </a:r>
          </a:p>
        </p:txBody>
      </p:sp>
      <p:sp>
        <p:nvSpPr>
          <p:cNvPr id="78853" name="Text Box 5"/>
          <p:cNvSpPr txBox="1">
            <a:spLocks noChangeArrowheads="1"/>
          </p:cNvSpPr>
          <p:nvPr/>
        </p:nvSpPr>
        <p:spPr bwMode="auto">
          <a:xfrm>
            <a:off x="2416175" y="523875"/>
            <a:ext cx="4556125" cy="457200"/>
          </a:xfrm>
          <a:prstGeom prst="rect">
            <a:avLst/>
          </a:prstGeom>
          <a:noFill/>
          <a:ln>
            <a:noFill/>
          </a:ln>
          <a:effectLst/>
          <a:extLst>
            <a:ext uri="{909E8E84-426E-40DD-AFC4-6F175D3DCCD1}"/>
            <a:ext uri="{91240B29-F687-4F45-9708-019B960494DF}"/>
            <a:ext uri="{AF507438-7753-43E0-B8FC-AC1667EBCBE1}"/>
          </a:extLst>
        </p:spPr>
        <p:txBody>
          <a:bodyPr wrap="none">
            <a:spAutoFit/>
          </a:bodyPr>
          <a:lstStyle/>
          <a:p>
            <a:pPr eaLnBrk="1" hangingPunct="1">
              <a:defRPr/>
            </a:pPr>
            <a:r>
              <a:rPr lang="en-US" sz="2400" b="1" dirty="0">
                <a:solidFill>
                  <a:srgbClr val="003399"/>
                </a:solidFill>
                <a:effectLst>
                  <a:outerShdw blurRad="38100" dist="38100" dir="2700000" algn="tl">
                    <a:srgbClr val="C0C0C0"/>
                  </a:outerShdw>
                </a:effectLst>
                <a:latin typeface="Arial" panose="020B0604020202020204" pitchFamily="34" charset="0"/>
              </a:rPr>
              <a:t>(PASCA KETERGANTUNGAN)</a:t>
            </a:r>
          </a:p>
        </p:txBody>
      </p:sp>
      <p:sp>
        <p:nvSpPr>
          <p:cNvPr id="33797" name="WordArt 6"/>
          <p:cNvSpPr>
            <a:spLocks noChangeArrowheads="1" noChangeShapeType="1" noTextEdit="1"/>
          </p:cNvSpPr>
          <p:nvPr/>
        </p:nvSpPr>
        <p:spPr bwMode="auto">
          <a:xfrm>
            <a:off x="381000" y="1219200"/>
            <a:ext cx="5105400" cy="2286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IMMANUEL WALLERSTEIN</a:t>
            </a:r>
          </a:p>
        </p:txBody>
      </p:sp>
      <p:sp>
        <p:nvSpPr>
          <p:cNvPr id="78855" name="Rectangle 7"/>
          <p:cNvSpPr>
            <a:spLocks noChangeArrowheads="1"/>
          </p:cNvSpPr>
          <p:nvPr/>
        </p:nvSpPr>
        <p:spPr bwMode="auto">
          <a:xfrm>
            <a:off x="457200" y="1524000"/>
            <a:ext cx="8305800" cy="4816475"/>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000" b="1" dirty="0">
                <a:effectLst>
                  <a:outerShdw blurRad="38100" dist="38100" dir="2700000" algn="tl">
                    <a:srgbClr val="C0C0C0"/>
                  </a:outerShdw>
                </a:effectLst>
                <a:latin typeface="Arial" panose="020B0604020202020204" pitchFamily="34" charset="0"/>
              </a:rPr>
              <a:t>MENGKRITIK BAHWA TEORI KETERGANTUNGAN TIDAK BISA MENJELASKAN PEMBANGUNAN DI DUNIA KETIGA, YANG BISA DIJELASKAN HANYA GEJALA TERJADINYA KETERBELAKANGAN.</a:t>
            </a:r>
          </a:p>
          <a:p>
            <a:pPr>
              <a:defRPr/>
            </a:pPr>
            <a:endParaRPr lang="en-US" sz="500" b="1" dirty="0">
              <a:effectLst>
                <a:outerShdw blurRad="38100" dist="38100" dir="2700000" algn="tl">
                  <a:srgbClr val="C0C0C0"/>
                </a:outerShdw>
              </a:effectLst>
              <a:latin typeface="Arial" panose="020B0604020202020204" pitchFamily="34" charset="0"/>
            </a:endParaRPr>
          </a:p>
          <a:p>
            <a:pPr>
              <a:defRPr/>
            </a:pPr>
            <a:r>
              <a:rPr lang="en-US" sz="2000" b="1" dirty="0">
                <a:effectLst>
                  <a:outerShdw blurRad="38100" dist="38100" dir="2700000" algn="tl">
                    <a:srgbClr val="C0C0C0"/>
                  </a:outerShdw>
                </a:effectLst>
                <a:latin typeface="Arial" panose="020B0604020202020204" pitchFamily="34" charset="0"/>
              </a:rPr>
              <a:t>DUNIA DULU DIKUASAI OLEH SISTIM2 KECIL ATAU SISTIM MINI DALAM BENTUK KERAJAAN2 ATAU BENTUK PEMERINTAHAN LAINNYA KARENA WAKTU ITU BELUM ADA SISTIM DUNIA. DAN MASING-MASING SISTIM MINI TIDAK SALING BERHUBUNGAN ATAU DUNIA WAKTU ITU TERDIRI DARI  BANYAK SISTIM MINI YANG TERPISAH. LALU TERJADI PENAKLUKAN2 SECARA MILITER MAUPUN SUKARELA BERGABUNG. </a:t>
            </a:r>
            <a:r>
              <a:rPr lang="en-US" sz="2000" b="1" dirty="0">
                <a:effectLst>
                  <a:outerShdw blurRad="38100" dist="38100" dir="2700000" algn="tl">
                    <a:srgbClr val="C0C0C0"/>
                  </a:outerShdw>
                </a:effectLst>
                <a:latin typeface="Arial" panose="020B0604020202020204" pitchFamily="34" charset="0"/>
                <a:sym typeface="Wingdings" panose="05000000000000000000" pitchFamily="2" charset="2"/>
              </a:rPr>
              <a:t></a:t>
            </a:r>
            <a:r>
              <a:rPr lang="en-US" sz="2000" b="1" dirty="0">
                <a:effectLst>
                  <a:outerShdw blurRad="38100" dist="38100" dir="2700000" algn="tl">
                    <a:srgbClr val="C0C0C0"/>
                  </a:outerShdw>
                </a:effectLst>
                <a:latin typeface="Arial" panose="020B0604020202020204" pitchFamily="34" charset="0"/>
              </a:rPr>
              <a:t> LALU MUNCUL APA YANG DISEBUT</a:t>
            </a:r>
            <a:r>
              <a:rPr lang="en-US" sz="2000" b="1" dirty="0">
                <a:effectLst>
                  <a:outerShdw blurRad="38100" dist="38100" dir="2700000" algn="tl">
                    <a:srgbClr val="C0C0C0"/>
                  </a:outerShdw>
                </a:effectLst>
                <a:latin typeface="Arial" panose="020B0604020202020204" pitchFamily="34" charset="0"/>
                <a:sym typeface="Wingdings" panose="05000000000000000000" pitchFamily="2" charset="2"/>
              </a:rPr>
              <a:t>  “KERAJAAN DUNIA”  (</a:t>
            </a:r>
            <a:r>
              <a:rPr lang="en-US" sz="2000" b="1" i="1" dirty="0">
                <a:effectLst>
                  <a:outerShdw blurRad="38100" dist="38100" dir="2700000" algn="tl">
                    <a:srgbClr val="C0C0C0"/>
                  </a:outerShdw>
                </a:effectLst>
                <a:latin typeface="Arial" panose="020B0604020202020204" pitchFamily="34" charset="0"/>
                <a:sym typeface="Wingdings" panose="05000000000000000000" pitchFamily="2" charset="2"/>
              </a:rPr>
              <a:t>WORLD EMPIRE</a:t>
            </a:r>
            <a:r>
              <a:rPr lang="en-US" sz="2000" b="1" dirty="0">
                <a:effectLst>
                  <a:outerShdw blurRad="38100" dist="38100" dir="2700000" algn="tl">
                    <a:srgbClr val="C0C0C0"/>
                  </a:outerShdw>
                </a:effectLst>
                <a:latin typeface="Arial" panose="020B0604020202020204" pitchFamily="34" charset="0"/>
                <a:sym typeface="Wingdings" panose="05000000000000000000" pitchFamily="2" charset="2"/>
              </a:rPr>
              <a:t>). KARENA BESARNYA LALU DIKENDALIKAN DENGAN SUATU “ CARA” TERMASUK “SISTIM UPETI”.</a:t>
            </a:r>
          </a:p>
          <a:p>
            <a:pPr>
              <a:defRPr/>
            </a:pPr>
            <a:endParaRPr lang="en-US" sz="500" b="1" dirty="0">
              <a:effectLst>
                <a:outerShdw blurRad="38100" dist="38100" dir="2700000" algn="tl">
                  <a:srgbClr val="C0C0C0"/>
                </a:outerShdw>
              </a:effectLst>
              <a:latin typeface="Arial" panose="020B0604020202020204" pitchFamily="34" charset="0"/>
              <a:sym typeface="Wingdings" panose="05000000000000000000" pitchFamily="2" charset="2"/>
            </a:endParaRPr>
          </a:p>
          <a:p>
            <a:pPr>
              <a:defRPr/>
            </a:pPr>
            <a:r>
              <a:rPr lang="en-US" sz="2000" b="1" dirty="0">
                <a:effectLst>
                  <a:outerShdw blurRad="38100" dist="38100" dir="2700000" algn="tl">
                    <a:srgbClr val="C0C0C0"/>
                  </a:outerShdw>
                </a:effectLst>
                <a:latin typeface="Arial" panose="020B0604020202020204" pitchFamily="34" charset="0"/>
                <a:sym typeface="Wingdings" panose="05000000000000000000" pitchFamily="2" charset="2"/>
              </a:rPr>
              <a:t>KARENA…</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1"/>
          </p:nvPr>
        </p:nvSpPr>
        <p:spPr>
          <a:noFill/>
          <a:ln>
            <a:miter lim="800000"/>
            <a:headEnd/>
            <a:tailEnd/>
          </a:ln>
        </p:spPr>
        <p:txBody>
          <a:bodyPr/>
          <a:lstStyle/>
          <a:p>
            <a:fld id="{772BC2DD-0D13-44CD-9418-394067B2401F}" type="slidenum">
              <a:rPr lang="en-US"/>
              <a:pPr/>
              <a:t>21</a:t>
            </a:fld>
            <a:endParaRPr lang="en-US" dirty="0"/>
          </a:p>
        </p:txBody>
      </p:sp>
      <p:sp>
        <p:nvSpPr>
          <p:cNvPr id="79876" name="Rectangle 4"/>
          <p:cNvSpPr>
            <a:spLocks noChangeArrowheads="1"/>
          </p:cNvSpPr>
          <p:nvPr/>
        </p:nvSpPr>
        <p:spPr bwMode="auto">
          <a:xfrm>
            <a:off x="685800" y="762000"/>
            <a:ext cx="7848600" cy="5038725"/>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100" b="1" dirty="0">
                <a:solidFill>
                  <a:srgbClr val="003399"/>
                </a:solidFill>
                <a:effectLst>
                  <a:outerShdw blurRad="38100" dist="38100" dir="2700000" algn="tl">
                    <a:srgbClr val="C0C0C0"/>
                  </a:outerShdw>
                </a:effectLst>
                <a:latin typeface="Arial" panose="020B0604020202020204" pitchFamily="34" charset="0"/>
              </a:rPr>
              <a:t>KARENA  BESAR DAN LUASNYA ITU, MAKA  DAERAH TAKLUKAN TERSEBUT JAUH DARI  PUSAT KEKUASAAN, DAN SEKAIN BEBASLAH NEGARA TAKLUKAN TERSEBUT. </a:t>
            </a:r>
          </a:p>
          <a:p>
            <a:pPr>
              <a:defRPr/>
            </a:pPr>
            <a:endParaRPr lang="en-US" sz="1000" b="1" dirty="0">
              <a:solidFill>
                <a:srgbClr val="003399"/>
              </a:solidFill>
              <a:effectLst>
                <a:outerShdw blurRad="38100" dist="38100" dir="2700000" algn="tl">
                  <a:srgbClr val="C0C0C0"/>
                </a:outerShdw>
              </a:effectLst>
              <a:latin typeface="Arial" panose="020B0604020202020204" pitchFamily="34" charset="0"/>
            </a:endParaRPr>
          </a:p>
          <a:p>
            <a:pPr>
              <a:defRPr/>
            </a:pPr>
            <a:r>
              <a:rPr lang="en-US" sz="2100" b="1" dirty="0">
                <a:solidFill>
                  <a:srgbClr val="003399"/>
                </a:solidFill>
                <a:effectLst>
                  <a:outerShdw blurRad="38100" dist="38100" dir="2700000" algn="tl">
                    <a:srgbClr val="C0C0C0"/>
                  </a:outerShdw>
                </a:effectLst>
                <a:latin typeface="Arial" panose="020B0604020202020204" pitchFamily="34" charset="0"/>
              </a:rPr>
              <a:t>DALAM PERKEMBANGNNYA  MUNCULLAH “SISTEM PEREKONOMIAN DUNIA YANG MENYATU”.</a:t>
            </a:r>
          </a:p>
          <a:p>
            <a:pPr>
              <a:defRPr/>
            </a:pPr>
            <a:r>
              <a:rPr lang="en-US" sz="2100" b="1" dirty="0">
                <a:solidFill>
                  <a:srgbClr val="003399"/>
                </a:solidFill>
                <a:effectLst>
                  <a:outerShdw blurRad="38100" dist="38100" dir="2700000" algn="tl">
                    <a:srgbClr val="C0C0C0"/>
                  </a:outerShdw>
                </a:effectLst>
                <a:latin typeface="Arial" panose="020B0604020202020204" pitchFamily="34" charset="0"/>
              </a:rPr>
              <a:t>SISTIM DUNIA = KEKUATAN  YANG MENNGERAKKAN NEGARA2 DI DUNIA (TERMASUK SISTIM EKONOMI, MISALYA KAPITALISME GLOBAL, EKONOMI PASAR, DSB.)</a:t>
            </a:r>
          </a:p>
          <a:p>
            <a:pPr>
              <a:defRPr/>
            </a:pPr>
            <a:endParaRPr lang="en-US" sz="1000" b="1" dirty="0">
              <a:solidFill>
                <a:srgbClr val="003399"/>
              </a:solidFill>
              <a:effectLst>
                <a:outerShdw blurRad="38100" dist="38100" dir="2700000" algn="tl">
                  <a:srgbClr val="C0C0C0"/>
                </a:outerShdw>
              </a:effectLst>
              <a:latin typeface="Arial" panose="020B0604020202020204" pitchFamily="34" charset="0"/>
            </a:endParaRPr>
          </a:p>
          <a:p>
            <a:pPr>
              <a:defRPr/>
            </a:pPr>
            <a:r>
              <a:rPr lang="en-US" sz="2100" b="1" dirty="0">
                <a:solidFill>
                  <a:srgbClr val="003399"/>
                </a:solidFill>
                <a:effectLst>
                  <a:outerShdw blurRad="38100" dist="38100" dir="2700000" algn="tl">
                    <a:srgbClr val="C0C0C0"/>
                  </a:outerShdw>
                </a:effectLst>
                <a:latin typeface="Arial" panose="020B0604020202020204" pitchFamily="34" charset="0"/>
              </a:rPr>
              <a:t>MENURUTNYA,  SEBUAH SISTIM DUNIA  TIDAKLAH HARUS  BERARTI MENGUASAI  SELURUH DUNIA,  ATAU HARUS ADA SATU KEKUASAAN PUSAT,  NEGARA2 DAPAT BERDIRI SENDIRI DENGAN PEMBAGIAN KERJA TERTENTU SATU DENGAN YANG LAIN DAN DAPAT BEKERJASAMA.</a:t>
            </a:r>
          </a:p>
          <a:p>
            <a:pPr>
              <a:defRPr/>
            </a:pPr>
            <a:endParaRPr lang="en-US" sz="1000" b="1" dirty="0">
              <a:solidFill>
                <a:srgbClr val="003399"/>
              </a:solidFill>
              <a:effectLst>
                <a:outerShdw blurRad="38100" dist="38100" dir="2700000" algn="tl">
                  <a:srgbClr val="C0C0C0"/>
                </a:outerShdw>
              </a:effectLst>
              <a:latin typeface="Arial" panose="020B0604020202020204" pitchFamily="34" charset="0"/>
            </a:endParaRPr>
          </a:p>
          <a:p>
            <a:pPr>
              <a:defRPr/>
            </a:pPr>
            <a:r>
              <a:rPr lang="en-US" sz="2100" b="1" dirty="0">
                <a:solidFill>
                  <a:srgbClr val="003399"/>
                </a:solidFill>
                <a:effectLst>
                  <a:outerShdw blurRad="38100" dist="38100" dir="2700000" algn="tl">
                    <a:srgbClr val="C0C0C0"/>
                  </a:outerShdw>
                </a:effectLst>
                <a:latin typeface="Arial" panose="020B0604020202020204" pitchFamily="34" charset="0"/>
              </a:rPr>
              <a:t>DALAM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p:cNvSpPr>
            <a:spLocks noGrp="1"/>
          </p:cNvSpPr>
          <p:nvPr>
            <p:ph type="sldNum" sz="quarter" idx="11"/>
          </p:nvPr>
        </p:nvSpPr>
        <p:spPr>
          <a:noFill/>
          <a:ln>
            <a:miter lim="800000"/>
            <a:headEnd/>
            <a:tailEnd/>
          </a:ln>
        </p:spPr>
        <p:txBody>
          <a:bodyPr/>
          <a:lstStyle/>
          <a:p>
            <a:fld id="{20805433-2FFE-4684-BEAD-F2EB5D76E83A}" type="slidenum">
              <a:rPr lang="en-US"/>
              <a:pPr/>
              <a:t>22</a:t>
            </a:fld>
            <a:endParaRPr lang="en-US" dirty="0"/>
          </a:p>
        </p:txBody>
      </p:sp>
      <p:sp>
        <p:nvSpPr>
          <p:cNvPr id="80900" name="Rectangle 4"/>
          <p:cNvSpPr>
            <a:spLocks noChangeArrowheads="1"/>
          </p:cNvSpPr>
          <p:nvPr/>
        </p:nvSpPr>
        <p:spPr bwMode="auto">
          <a:xfrm>
            <a:off x="533400" y="228600"/>
            <a:ext cx="7391400" cy="1187450"/>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400" b="1" dirty="0">
                <a:effectLst>
                  <a:outerShdw blurRad="38100" dist="38100" dir="2700000" algn="tl">
                    <a:srgbClr val="C0C0C0"/>
                  </a:outerShdw>
                </a:effectLst>
                <a:latin typeface="Arial" panose="020B0604020202020204" pitchFamily="34" charset="0"/>
              </a:rPr>
              <a:t>DALAM MENGADOP TEORI KETERGANTUNGAN, </a:t>
            </a:r>
          </a:p>
          <a:p>
            <a:pPr eaLnBrk="1" hangingPunct="1">
              <a:defRPr/>
            </a:pPr>
            <a:r>
              <a:rPr lang="en-US" sz="2400" b="1" dirty="0">
                <a:effectLst>
                  <a:outerShdw blurRad="38100" dist="38100" dir="2700000" algn="tl">
                    <a:srgbClr val="C0C0C0"/>
                  </a:outerShdw>
                </a:effectLst>
                <a:latin typeface="Arial" panose="020B0604020202020204" pitchFamily="34" charset="0"/>
              </a:rPr>
              <a:t>IA MENGKLASIFIKASIKAN NEGARA-NEGARA MENJADI 3 KELOMPOK KELAS: </a:t>
            </a:r>
          </a:p>
        </p:txBody>
      </p:sp>
      <p:sp>
        <p:nvSpPr>
          <p:cNvPr id="80901" name="Rectangle 5"/>
          <p:cNvSpPr>
            <a:spLocks noChangeArrowheads="1"/>
          </p:cNvSpPr>
          <p:nvPr/>
        </p:nvSpPr>
        <p:spPr bwMode="auto">
          <a:xfrm>
            <a:off x="2273300" y="1447800"/>
            <a:ext cx="5553075" cy="1339850"/>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a:defRPr/>
            </a:pPr>
            <a:r>
              <a:rPr lang="en-US" b="1" dirty="0" smtClean="0">
                <a:solidFill>
                  <a:srgbClr val="003399"/>
                </a:solidFill>
                <a:effectLst>
                  <a:outerShdw blurRad="38100" dist="38100" dir="2700000" algn="tl">
                    <a:srgbClr val="C0C0C0"/>
                  </a:outerShdw>
                </a:effectLst>
                <a:latin typeface="Arial" panose="020B0604020202020204" pitchFamily="34" charset="0"/>
              </a:rPr>
              <a:t>NEGARA PUSAT</a:t>
            </a:r>
          </a:p>
          <a:p>
            <a:pPr eaLnBrk="1" hangingPunct="1">
              <a:buFontTx/>
              <a:buAutoNum type="arabicPeriod"/>
              <a:defRPr/>
            </a:pPr>
            <a:endParaRPr lang="en-US" sz="500" b="1" dirty="0" smtClean="0">
              <a:solidFill>
                <a:srgbClr val="003399"/>
              </a:solidFill>
              <a:effectLst>
                <a:outerShdw blurRad="38100" dist="38100" dir="2700000" algn="tl">
                  <a:srgbClr val="C0C0C0"/>
                </a:outerShdw>
              </a:effectLst>
              <a:latin typeface="Arial" panose="020B0604020202020204" pitchFamily="34" charset="0"/>
            </a:endParaRPr>
          </a:p>
          <a:p>
            <a:pPr eaLnBrk="1" hangingPunct="1">
              <a:buFontTx/>
              <a:buAutoNum type="arabicPeriod"/>
              <a:defRPr/>
            </a:pPr>
            <a:r>
              <a:rPr lang="en-US" b="1" dirty="0" smtClean="0">
                <a:solidFill>
                  <a:srgbClr val="003399"/>
                </a:solidFill>
                <a:effectLst>
                  <a:outerShdw blurRad="38100" dist="38100" dir="2700000" algn="tl">
                    <a:srgbClr val="C0C0C0"/>
                  </a:outerShdw>
                </a:effectLst>
                <a:latin typeface="Arial" panose="020B0604020202020204" pitchFamily="34" charset="0"/>
              </a:rPr>
              <a:t>NEGARA SETENGAH PINGGIRAN</a:t>
            </a:r>
          </a:p>
          <a:p>
            <a:pPr eaLnBrk="1" hangingPunct="1">
              <a:buFontTx/>
              <a:buAutoNum type="arabicPeriod"/>
              <a:defRPr/>
            </a:pPr>
            <a:endParaRPr lang="en-US" sz="500" b="1" dirty="0" smtClean="0">
              <a:solidFill>
                <a:srgbClr val="003399"/>
              </a:solidFill>
              <a:effectLst>
                <a:outerShdw blurRad="38100" dist="38100" dir="2700000" algn="tl">
                  <a:srgbClr val="C0C0C0"/>
                </a:outerShdw>
              </a:effectLst>
              <a:latin typeface="Arial" panose="020B0604020202020204" pitchFamily="34" charset="0"/>
            </a:endParaRPr>
          </a:p>
          <a:p>
            <a:pPr eaLnBrk="1" hangingPunct="1">
              <a:buFontTx/>
              <a:buAutoNum type="arabicPeriod"/>
              <a:defRPr/>
            </a:pPr>
            <a:r>
              <a:rPr lang="en-US" b="1" dirty="0" smtClean="0">
                <a:solidFill>
                  <a:srgbClr val="003399"/>
                </a:solidFill>
                <a:effectLst>
                  <a:outerShdw blurRad="38100" dist="38100" dir="2700000" algn="tl">
                    <a:srgbClr val="C0C0C0"/>
                  </a:outerShdw>
                </a:effectLst>
                <a:latin typeface="Arial" panose="020B0604020202020204" pitchFamily="34" charset="0"/>
              </a:rPr>
              <a:t>NEGARA PINGGIRAN</a:t>
            </a:r>
          </a:p>
        </p:txBody>
      </p:sp>
      <p:sp>
        <p:nvSpPr>
          <p:cNvPr id="35845" name="WordArt 6"/>
          <p:cNvSpPr>
            <a:spLocks noChangeArrowheads="1" noChangeShapeType="1" noTextEdit="1"/>
          </p:cNvSpPr>
          <p:nvPr/>
        </p:nvSpPr>
        <p:spPr bwMode="auto">
          <a:xfrm>
            <a:off x="533400" y="3136900"/>
            <a:ext cx="2133600" cy="9144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KOMPOSISI</a:t>
            </a:r>
          </a:p>
        </p:txBody>
      </p:sp>
      <p:sp>
        <p:nvSpPr>
          <p:cNvPr id="80903" name="Text Box 7"/>
          <p:cNvSpPr txBox="1">
            <a:spLocks noChangeArrowheads="1"/>
          </p:cNvSpPr>
          <p:nvPr/>
        </p:nvSpPr>
        <p:spPr bwMode="auto">
          <a:xfrm>
            <a:off x="2743200" y="3003550"/>
            <a:ext cx="5638800" cy="118745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4025" indent="-454025">
              <a:defRPr sz="2400">
                <a:solidFill>
                  <a:schemeClr val="tx1"/>
                </a:solidFill>
                <a:latin typeface="Times New Roman" panose="02020603050405020304" pitchFamily="18" charset="0"/>
                <a:cs typeface="Times New Roman" panose="02020603050405020304" pitchFamily="18" charset="0"/>
              </a:defRPr>
            </a:lvl1pPr>
            <a:lvl2pPr marL="568325">
              <a:defRPr sz="2400">
                <a:solidFill>
                  <a:schemeClr val="tx1"/>
                </a:solidFill>
                <a:latin typeface="Times New Roman" panose="02020603050405020304" pitchFamily="18" charset="0"/>
                <a:cs typeface="Times New Roman" panose="02020603050405020304" pitchFamily="18" charset="0"/>
              </a:defRPr>
            </a:lvl2pPr>
            <a:lvl3pPr>
              <a:defRPr sz="2400">
                <a:solidFill>
                  <a:schemeClr val="tx1"/>
                </a:solidFill>
                <a:latin typeface="Times New Roman" panose="02020603050405020304" pitchFamily="18" charset="0"/>
                <a:cs typeface="Times New Roman" panose="02020603050405020304" pitchFamily="18" charset="0"/>
              </a:defRPr>
            </a:lvl3pPr>
            <a:lvl4pPr>
              <a:defRPr sz="2400">
                <a:solidFill>
                  <a:schemeClr val="tx1"/>
                </a:solidFill>
                <a:latin typeface="Times New Roman" panose="02020603050405020304" pitchFamily="18" charset="0"/>
                <a:cs typeface="Times New Roman" panose="02020603050405020304" pitchFamily="18" charset="0"/>
              </a:defRPr>
            </a:lvl4pPr>
            <a:lvl5pPr>
              <a:defRPr sz="2400">
                <a:solidFill>
                  <a:schemeClr val="tx1"/>
                </a:solidFill>
                <a:latin typeface="Times New Roman" panose="02020603050405020304" pitchFamily="18" charset="0"/>
                <a:cs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 typeface="WP IconicSymbolsA" pitchFamily="2" charset="2"/>
              <a:buChar char="L"/>
              <a:defRPr/>
            </a:pPr>
            <a:r>
              <a:rPr lang="en-US" b="1" dirty="0" smtClean="0">
                <a:solidFill>
                  <a:srgbClr val="003399"/>
                </a:solidFill>
                <a:effectLst>
                  <a:outerShdw blurRad="38100" dist="38100" dir="2700000" algn="tl">
                    <a:srgbClr val="C0C0C0"/>
                  </a:outerShdw>
                </a:effectLst>
                <a:latin typeface="Arial" panose="020B0604020202020204" pitchFamily="34" charset="0"/>
              </a:rPr>
              <a:t>(1) MENGEKSPLOITIR (2)</a:t>
            </a:r>
          </a:p>
          <a:p>
            <a:pPr eaLnBrk="1" hangingPunct="1">
              <a:buFont typeface="WP IconicSymbolsA" pitchFamily="2" charset="2"/>
              <a:buChar char="L"/>
              <a:defRPr/>
            </a:pPr>
            <a:r>
              <a:rPr lang="en-US" b="1" dirty="0" smtClean="0">
                <a:solidFill>
                  <a:srgbClr val="003399"/>
                </a:solidFill>
                <a:effectLst>
                  <a:outerShdw blurRad="38100" dist="38100" dir="2700000" algn="tl">
                    <a:srgbClr val="C0C0C0"/>
                  </a:outerShdw>
                </a:effectLst>
                <a:latin typeface="Arial" panose="020B0604020202020204" pitchFamily="34" charset="0"/>
                <a:sym typeface="Wingdings" panose="05000000000000000000" pitchFamily="2" charset="2"/>
              </a:rPr>
              <a:t>(2) MENGEKSPLOITIR (3)</a:t>
            </a:r>
          </a:p>
          <a:p>
            <a:pPr eaLnBrk="1" hangingPunct="1">
              <a:buFont typeface="WP IconicSymbolsA" pitchFamily="2" charset="2"/>
              <a:buChar char="L"/>
              <a:defRPr/>
            </a:pPr>
            <a:r>
              <a:rPr lang="en-US" b="1" dirty="0" smtClean="0">
                <a:solidFill>
                  <a:srgbClr val="003399"/>
                </a:solidFill>
                <a:effectLst>
                  <a:outerShdw blurRad="38100" dist="38100" dir="2700000" algn="tl">
                    <a:srgbClr val="C0C0C0"/>
                  </a:outerShdw>
                </a:effectLst>
                <a:latin typeface="Arial" panose="020B0604020202020204" pitchFamily="34" charset="0"/>
                <a:sym typeface="Wingdings" panose="05000000000000000000" pitchFamily="2" charset="2"/>
              </a:rPr>
              <a:t>(3) YANG PALING DIEKSPLOITIR</a:t>
            </a:r>
            <a:endParaRPr lang="en-US" b="1" dirty="0" smtClean="0">
              <a:solidFill>
                <a:srgbClr val="003399"/>
              </a:solidFill>
              <a:effectLst>
                <a:outerShdw blurRad="38100" dist="38100" dir="2700000" algn="tl">
                  <a:srgbClr val="C0C0C0"/>
                </a:outerShdw>
              </a:effectLst>
              <a:latin typeface="Arial" panose="020B0604020202020204" pitchFamily="34" charset="0"/>
            </a:endParaRPr>
          </a:p>
        </p:txBody>
      </p:sp>
      <p:sp>
        <p:nvSpPr>
          <p:cNvPr id="80904" name="Rectangle 8"/>
          <p:cNvSpPr>
            <a:spLocks noChangeArrowheads="1"/>
          </p:cNvSpPr>
          <p:nvPr/>
        </p:nvSpPr>
        <p:spPr bwMode="auto">
          <a:xfrm>
            <a:off x="457200" y="4495800"/>
            <a:ext cx="8153400" cy="1616075"/>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000" b="1" dirty="0">
                <a:effectLst>
                  <a:outerShdw blurRad="38100" dist="38100" dir="2700000" algn="tl">
                    <a:srgbClr val="C0C0C0"/>
                  </a:outerShdw>
                </a:effectLst>
                <a:latin typeface="Arial" panose="020B0604020202020204" pitchFamily="34" charset="0"/>
              </a:rPr>
              <a:t>PERBEDAAN POKOK DIANTARANYA ADALAH PADA  </a:t>
            </a:r>
            <a:r>
              <a:rPr lang="en-US" sz="2000" b="1" dirty="0" err="1">
                <a:effectLst>
                  <a:outerShdw blurRad="38100" dist="38100" dir="2700000" algn="tl">
                    <a:srgbClr val="C0C0C0"/>
                  </a:outerShdw>
                </a:effectLst>
                <a:latin typeface="Arial" panose="020B0604020202020204" pitchFamily="34" charset="0"/>
              </a:rPr>
              <a:t>PADA</a:t>
            </a:r>
            <a:r>
              <a:rPr lang="en-US" sz="2000" b="1" dirty="0">
                <a:effectLst>
                  <a:outerShdw blurRad="38100" dist="38100" dir="2700000" algn="tl">
                    <a:srgbClr val="C0C0C0"/>
                  </a:outerShdw>
                </a:effectLst>
                <a:latin typeface="Arial" panose="020B0604020202020204" pitchFamily="34" charset="0"/>
              </a:rPr>
              <a:t> KEKUATAN EKONOMI, DAN YANG PALING KUAT ADALAH NEGARA PUSAT. KETIGANYA SALING BERINTERAKSI, SEHINGGA UNTUK MENGANALISIS SUATU NEGARA  HARUS  DILIHAT SEBAGAI KESELURUHAN  DUNIA </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4"/>
          <p:cNvSpPr>
            <a:spLocks noGrp="1"/>
          </p:cNvSpPr>
          <p:nvPr>
            <p:ph type="sldNum" sz="quarter" idx="11"/>
          </p:nvPr>
        </p:nvSpPr>
        <p:spPr>
          <a:noFill/>
          <a:ln>
            <a:miter lim="800000"/>
            <a:headEnd/>
            <a:tailEnd/>
          </a:ln>
        </p:spPr>
        <p:txBody>
          <a:bodyPr/>
          <a:lstStyle/>
          <a:p>
            <a:fld id="{00C443D0-4D07-4B74-AE48-26CD44E91C6E}" type="slidenum">
              <a:rPr lang="en-US"/>
              <a:pPr/>
              <a:t>23</a:t>
            </a:fld>
            <a:endParaRPr lang="en-US"/>
          </a:p>
        </p:txBody>
      </p:sp>
      <p:sp>
        <p:nvSpPr>
          <p:cNvPr id="81924" name="Rectangle 4"/>
          <p:cNvSpPr>
            <a:spLocks noChangeArrowheads="1"/>
          </p:cNvSpPr>
          <p:nvPr/>
        </p:nvSpPr>
        <p:spPr bwMode="auto">
          <a:xfrm>
            <a:off x="381000" y="762000"/>
            <a:ext cx="6858000" cy="946150"/>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800" b="1">
                <a:effectLst>
                  <a:outerShdw blurRad="38100" dist="38100" dir="2700000" algn="tl">
                    <a:srgbClr val="C0C0C0"/>
                  </a:outerShdw>
                </a:effectLst>
                <a:latin typeface="Arial" panose="020B0604020202020204" pitchFamily="34" charset="0"/>
              </a:rPr>
              <a:t>SETIAP KELOMPOK NEGARA BISA NAIK ATAU TURUN KELAS. </a:t>
            </a:r>
          </a:p>
        </p:txBody>
      </p:sp>
      <p:sp>
        <p:nvSpPr>
          <p:cNvPr id="81925" name="Rectangle 5"/>
          <p:cNvSpPr>
            <a:spLocks noChangeArrowheads="1"/>
          </p:cNvSpPr>
          <p:nvPr/>
        </p:nvSpPr>
        <p:spPr bwMode="auto">
          <a:xfrm>
            <a:off x="1371600" y="1819275"/>
            <a:ext cx="7086600" cy="3743325"/>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400" b="1">
                <a:solidFill>
                  <a:srgbClr val="003399"/>
                </a:solidFill>
                <a:effectLst>
                  <a:outerShdw blurRad="38100" dist="38100" dir="2700000" algn="tl">
                    <a:srgbClr val="C0C0C0"/>
                  </a:outerShdw>
                </a:effectLst>
                <a:latin typeface="Arial" panose="020B0604020202020204" pitchFamily="34" charset="0"/>
              </a:rPr>
              <a:t>SETELAH NEGARA-NEGARA EROPA HANCUR (INGGRIS, BELANDA DAN PERANCIS) KINI AMERIKA YANG TERKUAT.</a:t>
            </a:r>
          </a:p>
          <a:p>
            <a:pPr eaLnBrk="1" hangingPunct="1">
              <a:defRPr/>
            </a:pPr>
            <a:endParaRPr lang="en-US" sz="2400" b="1">
              <a:solidFill>
                <a:srgbClr val="003399"/>
              </a:solidFill>
              <a:effectLst>
                <a:outerShdw blurRad="38100" dist="38100" dir="2700000" algn="tl">
                  <a:srgbClr val="C0C0C0"/>
                </a:outerShdw>
              </a:effectLst>
              <a:latin typeface="Arial" panose="020B0604020202020204" pitchFamily="34" charset="0"/>
            </a:endParaRPr>
          </a:p>
          <a:p>
            <a:pPr>
              <a:defRPr/>
            </a:pPr>
            <a:r>
              <a:rPr lang="en-US" sz="2400" b="1">
                <a:solidFill>
                  <a:srgbClr val="003399"/>
                </a:solidFill>
                <a:effectLst>
                  <a:outerShdw blurRad="38100" dist="38100" dir="2700000" algn="tl">
                    <a:srgbClr val="C0C0C0"/>
                  </a:outerShdw>
                </a:effectLst>
                <a:latin typeface="Arial" panose="020B0604020202020204" pitchFamily="34" charset="0"/>
              </a:rPr>
              <a:t>MUNCULNYA NEGARA-NEGARA INDUSTRI BARU (KORSEL,TAIWAN, SINGAPURA HONGKONG, CINA) MERUPAKAN CONTOH NAIKNYA KELAS NEGARA PINGGIRAN KE SETENGAH PINGGIRAN DAN MUNGKIN  MEREBUT MENJADI PUSAT </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4"/>
          <p:cNvSpPr>
            <a:spLocks noGrp="1"/>
          </p:cNvSpPr>
          <p:nvPr>
            <p:ph type="sldNum" sz="quarter" idx="11"/>
          </p:nvPr>
        </p:nvSpPr>
        <p:spPr>
          <a:noFill/>
          <a:ln>
            <a:miter lim="800000"/>
            <a:headEnd/>
            <a:tailEnd/>
          </a:ln>
        </p:spPr>
        <p:txBody>
          <a:bodyPr/>
          <a:lstStyle/>
          <a:p>
            <a:fld id="{2933D313-B142-4DEF-8E1F-D2B2EE2DBDF4}" type="slidenum">
              <a:rPr lang="en-US"/>
              <a:pPr/>
              <a:t>24</a:t>
            </a:fld>
            <a:endParaRPr lang="en-US"/>
          </a:p>
        </p:txBody>
      </p:sp>
      <p:sp>
        <p:nvSpPr>
          <p:cNvPr id="37891" name="WordArt 4"/>
          <p:cNvSpPr>
            <a:spLocks noChangeArrowheads="1" noChangeShapeType="1" noTextEdit="1"/>
          </p:cNvSpPr>
          <p:nvPr/>
        </p:nvSpPr>
        <p:spPr bwMode="auto">
          <a:xfrm>
            <a:off x="609600" y="898525"/>
            <a:ext cx="7848600" cy="473075"/>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STRATEGI PROSES KENAIKAN KELAS</a:t>
            </a:r>
          </a:p>
        </p:txBody>
      </p:sp>
      <p:sp>
        <p:nvSpPr>
          <p:cNvPr id="82949" name="Rectangle 5"/>
          <p:cNvSpPr>
            <a:spLocks noChangeArrowheads="1"/>
          </p:cNvSpPr>
          <p:nvPr/>
        </p:nvSpPr>
        <p:spPr bwMode="auto">
          <a:xfrm>
            <a:off x="1752600" y="1447800"/>
            <a:ext cx="5943600" cy="457200"/>
          </a:xfrm>
          <a:prstGeom prst="rect">
            <a:avLst/>
          </a:prstGeom>
          <a:noFill/>
          <a:ln>
            <a:noFill/>
          </a:ln>
          <a:effectLst/>
          <a:extLst>
            <a:ext uri="{909E8E84-426E-40DD-AFC4-6F175D3DCCD1}"/>
            <a:ext uri="{91240B29-F687-4F45-9708-019B960494DF}"/>
            <a:ext uri="{AF507438-7753-43E0-B8FC-AC1667EBCBE1}"/>
          </a:extLst>
        </p:spPr>
        <p:txBody>
          <a:bodyPr>
            <a:spAutoFit/>
          </a:bodyPr>
          <a:lstStyle/>
          <a:p>
            <a:pPr algn="ctr" eaLnBrk="1" hangingPunct="1">
              <a:defRPr/>
            </a:pPr>
            <a:r>
              <a:rPr lang="en-US" sz="2400" b="1">
                <a:solidFill>
                  <a:srgbClr val="003399"/>
                </a:solidFill>
                <a:effectLst>
                  <a:outerShdw blurRad="38100" dist="38100" dir="2700000" algn="tl">
                    <a:srgbClr val="C0C0C0"/>
                  </a:outerShdw>
                </a:effectLst>
                <a:latin typeface="Arial" panose="020B0604020202020204" pitchFamily="34" charset="0"/>
              </a:rPr>
              <a:t>(PANDANGAN TEORI SISTIM DUNIA) </a:t>
            </a:r>
          </a:p>
        </p:txBody>
      </p:sp>
      <p:sp>
        <p:nvSpPr>
          <p:cNvPr id="82951" name="Rectangle 7"/>
          <p:cNvSpPr>
            <a:spLocks noChangeArrowheads="1"/>
          </p:cNvSpPr>
          <p:nvPr/>
        </p:nvSpPr>
        <p:spPr bwMode="auto">
          <a:xfrm>
            <a:off x="1066800" y="2057400"/>
            <a:ext cx="7696200" cy="396875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a:defRPr/>
            </a:pPr>
            <a:r>
              <a:rPr lang="en-US" sz="2600" b="1" smtClean="0">
                <a:effectLst>
                  <a:outerShdw blurRad="38100" dist="38100" dir="2700000" algn="tl">
                    <a:srgbClr val="C0C0C0"/>
                  </a:outerShdw>
                </a:effectLst>
                <a:latin typeface="Arial" panose="020B0604020202020204" pitchFamily="34" charset="0"/>
              </a:rPr>
              <a:t>DENGAN MEREBUT KESEMPATAN YANG DATANG</a:t>
            </a:r>
          </a:p>
          <a:p>
            <a:pPr eaLnBrk="1" hangingPunct="1">
              <a:buFontTx/>
              <a:buAutoNum type="arabicPeriod"/>
              <a:defRPr/>
            </a:pPr>
            <a:endParaRPr lang="en-US" sz="1000" b="1" smtClean="0">
              <a:effectLst>
                <a:outerShdw blurRad="38100" dist="38100" dir="2700000" algn="tl">
                  <a:srgbClr val="C0C0C0"/>
                </a:outerShdw>
              </a:effectLst>
              <a:latin typeface="Arial" panose="020B0604020202020204" pitchFamily="34" charset="0"/>
            </a:endParaRPr>
          </a:p>
          <a:p>
            <a:pPr>
              <a:buFontTx/>
              <a:buAutoNum type="arabicPeriod"/>
              <a:defRPr/>
            </a:pPr>
            <a:r>
              <a:rPr lang="en-US" sz="2600" b="1" smtClean="0">
                <a:effectLst>
                  <a:outerShdw blurRad="38100" dist="38100" dir="2700000" algn="tl">
                    <a:srgbClr val="C0C0C0"/>
                  </a:outerShdw>
                </a:effectLst>
                <a:latin typeface="Arial" panose="020B0604020202020204" pitchFamily="34" charset="0"/>
              </a:rPr>
              <a:t>MELALUI UNDANGAN (KEIKUTSERTAAN DALAM SAHAM </a:t>
            </a:r>
            <a:r>
              <a:rPr lang="en-US" sz="2600" b="1" i="1" smtClean="0">
                <a:effectLst>
                  <a:outerShdw blurRad="38100" dist="38100" dir="2700000" algn="tl">
                    <a:srgbClr val="C0C0C0"/>
                  </a:outerShdw>
                </a:effectLst>
                <a:latin typeface="Arial" panose="020B0604020202020204" pitchFamily="34" charset="0"/>
              </a:rPr>
              <a:t>MULTI NATIONAL COORPORATION</a:t>
            </a:r>
            <a:r>
              <a:rPr lang="en-US" sz="2600" b="1" smtClean="0">
                <a:effectLst>
                  <a:outerShdw blurRad="38100" dist="38100" dir="2700000" algn="tl">
                    <a:srgbClr val="C0C0C0"/>
                  </a:outerShdw>
                </a:effectLst>
                <a:latin typeface="Arial" panose="020B0604020202020204" pitchFamily="34" charset="0"/>
              </a:rPr>
              <a:t>)</a:t>
            </a:r>
          </a:p>
          <a:p>
            <a:pPr>
              <a:buFontTx/>
              <a:buAutoNum type="arabicPeriod"/>
              <a:defRPr/>
            </a:pPr>
            <a:endParaRPr lang="en-US" sz="1000" b="1" smtClean="0">
              <a:effectLst>
                <a:outerShdw blurRad="38100" dist="38100" dir="2700000" algn="tl">
                  <a:srgbClr val="C0C0C0"/>
                </a:outerShdw>
              </a:effectLst>
              <a:latin typeface="Arial" panose="020B0604020202020204" pitchFamily="34" charset="0"/>
            </a:endParaRPr>
          </a:p>
          <a:p>
            <a:pPr>
              <a:buFontTx/>
              <a:buAutoNum type="arabicPeriod"/>
              <a:defRPr/>
            </a:pPr>
            <a:r>
              <a:rPr lang="en-US" sz="2600" b="1" smtClean="0">
                <a:effectLst>
                  <a:outerShdw blurRad="38100" dist="38100" dir="2700000" algn="tl">
                    <a:srgbClr val="C0C0C0"/>
                  </a:outerShdw>
                </a:effectLst>
                <a:latin typeface="Arial" panose="020B0604020202020204" pitchFamily="34" charset="0"/>
              </a:rPr>
              <a:t>MEMANDIRIKAN NEGARA SENDIRI, SEPERTI: KENYA YANG BERUSAHA MELEPASKAN DIRI DENGAN  SEGALA BENTUK EKPLOITASI NEGARA LAIN. </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4"/>
          <p:cNvSpPr>
            <a:spLocks noGrp="1"/>
          </p:cNvSpPr>
          <p:nvPr>
            <p:ph type="sldNum" sz="quarter" idx="11"/>
          </p:nvPr>
        </p:nvSpPr>
        <p:spPr>
          <a:noFill/>
          <a:ln>
            <a:miter lim="800000"/>
            <a:headEnd/>
            <a:tailEnd/>
          </a:ln>
        </p:spPr>
        <p:txBody>
          <a:bodyPr/>
          <a:lstStyle/>
          <a:p>
            <a:fld id="{35478816-23C8-4600-9076-2D008F86DB7C}" type="slidenum">
              <a:rPr lang="en-US"/>
              <a:pPr/>
              <a:t>25</a:t>
            </a:fld>
            <a:endParaRPr lang="en-US"/>
          </a:p>
        </p:txBody>
      </p:sp>
      <p:sp>
        <p:nvSpPr>
          <p:cNvPr id="38915" name="WordArt 4"/>
          <p:cNvSpPr>
            <a:spLocks noChangeArrowheads="1" noChangeShapeType="1" noTextEdit="1"/>
          </p:cNvSpPr>
          <p:nvPr/>
        </p:nvSpPr>
        <p:spPr bwMode="auto">
          <a:xfrm>
            <a:off x="304800" y="381000"/>
            <a:ext cx="3200400" cy="3810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1. NAIK KELAS</a:t>
            </a:r>
          </a:p>
        </p:txBody>
      </p:sp>
      <p:sp>
        <p:nvSpPr>
          <p:cNvPr id="83973" name="Rectangle 5"/>
          <p:cNvSpPr>
            <a:spLocks noChangeArrowheads="1"/>
          </p:cNvSpPr>
          <p:nvPr/>
        </p:nvSpPr>
        <p:spPr bwMode="auto">
          <a:xfrm>
            <a:off x="3581400" y="425450"/>
            <a:ext cx="5257800" cy="457200"/>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400" b="1">
                <a:effectLst>
                  <a:outerShdw blurRad="38100" dist="38100" dir="2700000" algn="tl">
                    <a:srgbClr val="C0C0C0"/>
                  </a:outerShdw>
                </a:effectLst>
                <a:latin typeface="Arial" panose="020B0604020202020204" pitchFamily="34" charset="0"/>
                <a:sym typeface="Wingdings" panose="05000000000000000000" pitchFamily="2" charset="2"/>
              </a:rPr>
              <a:t> </a:t>
            </a:r>
            <a:r>
              <a:rPr lang="en-US" sz="2400" b="1">
                <a:effectLst>
                  <a:outerShdw blurRad="38100" dist="38100" dir="2700000" algn="tl">
                    <a:srgbClr val="C0C0C0"/>
                  </a:outerShdw>
                </a:effectLst>
                <a:latin typeface="Arial" panose="020B0604020202020204" pitchFamily="34" charset="0"/>
              </a:rPr>
              <a:t>MEREBUT KESEMPATAN </a:t>
            </a:r>
          </a:p>
        </p:txBody>
      </p:sp>
      <p:sp>
        <p:nvSpPr>
          <p:cNvPr id="83974" name="Rectangle 6"/>
          <p:cNvSpPr>
            <a:spLocks noChangeArrowheads="1"/>
          </p:cNvSpPr>
          <p:nvPr/>
        </p:nvSpPr>
        <p:spPr bwMode="auto">
          <a:xfrm>
            <a:off x="762000" y="898525"/>
            <a:ext cx="8153400" cy="2606675"/>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339725" indent="-339725">
              <a:defRPr sz="2400">
                <a:solidFill>
                  <a:schemeClr val="tx1"/>
                </a:solidFill>
                <a:latin typeface="Times New Roman" panose="02020603050405020304" pitchFamily="18" charset="0"/>
                <a:cs typeface="Times New Roman" panose="02020603050405020304" pitchFamily="18" charset="0"/>
              </a:defRPr>
            </a:lvl1pPr>
            <a:lvl2pPr>
              <a:defRPr sz="2400">
                <a:solidFill>
                  <a:schemeClr val="tx1"/>
                </a:solidFill>
                <a:latin typeface="Times New Roman" panose="02020603050405020304" pitchFamily="18" charset="0"/>
                <a:cs typeface="Times New Roman" panose="02020603050405020304" pitchFamily="18" charset="0"/>
              </a:defRPr>
            </a:lvl2pPr>
            <a:lvl3pPr>
              <a:defRPr sz="2400">
                <a:solidFill>
                  <a:schemeClr val="tx1"/>
                </a:solidFill>
                <a:latin typeface="Times New Roman" panose="02020603050405020304" pitchFamily="18" charset="0"/>
                <a:cs typeface="Times New Roman" panose="02020603050405020304" pitchFamily="18" charset="0"/>
              </a:defRPr>
            </a:lvl3pPr>
            <a:lvl4pPr>
              <a:defRPr sz="2400">
                <a:solidFill>
                  <a:schemeClr val="tx1"/>
                </a:solidFill>
                <a:latin typeface="Times New Roman" panose="02020603050405020304" pitchFamily="18" charset="0"/>
                <a:cs typeface="Times New Roman" panose="02020603050405020304" pitchFamily="18" charset="0"/>
              </a:defRPr>
            </a:lvl4pPr>
            <a:lvl5pPr>
              <a:defRPr sz="2400">
                <a:solidFill>
                  <a:schemeClr val="tx1"/>
                </a:solidFill>
                <a:latin typeface="Times New Roman" panose="02020603050405020304" pitchFamily="18" charset="0"/>
                <a:cs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 typeface="Wingdings" pitchFamily="2" charset="2"/>
              <a:buChar char="§"/>
              <a:defRPr/>
            </a:pPr>
            <a:r>
              <a:rPr lang="en-US" sz="2000" b="1" dirty="0" smtClean="0">
                <a:effectLst>
                  <a:outerShdw blurRad="38100" dist="38100" dir="2700000" algn="tl">
                    <a:srgbClr val="C0C0C0"/>
                  </a:outerShdw>
                </a:effectLst>
                <a:latin typeface="Arial" panose="020B0604020202020204" pitchFamily="34" charset="0"/>
              </a:rPr>
              <a:t>HANYA BISA DILAKUKAN DENGAN CARA MEREBUT KESEMPATAN YANG DATANG.</a:t>
            </a:r>
          </a:p>
          <a:p>
            <a:pPr eaLnBrk="1" hangingPunct="1">
              <a:buFont typeface="Wingdings" pitchFamily="2" charset="2"/>
              <a:buChar char="§"/>
              <a:defRPr/>
            </a:pPr>
            <a:endParaRPr lang="en-US" sz="500" b="1" dirty="0" smtClean="0">
              <a:effectLst>
                <a:outerShdw blurRad="38100" dist="38100" dir="2700000" algn="tl">
                  <a:srgbClr val="C0C0C0"/>
                </a:outerShdw>
              </a:effectLst>
              <a:latin typeface="Arial" panose="020B0604020202020204" pitchFamily="34" charset="0"/>
            </a:endParaRPr>
          </a:p>
          <a:p>
            <a:pPr>
              <a:buFont typeface="Wingdings" pitchFamily="2" charset="2"/>
              <a:buChar char="§"/>
              <a:defRPr/>
            </a:pPr>
            <a:r>
              <a:rPr lang="en-US" sz="2000" b="1" dirty="0" smtClean="0">
                <a:effectLst>
                  <a:outerShdw blurRad="38100" dist="38100" dir="2700000" algn="tl">
                    <a:srgbClr val="C0C0C0"/>
                  </a:outerShdw>
                </a:effectLst>
                <a:latin typeface="Arial" panose="020B0604020202020204" pitchFamily="34" charset="0"/>
              </a:rPr>
              <a:t>PADA SUATU KONDISI TERTENTU KARENA TIDAK SEIMBANGNYA PERDAGANGAN NEGARA PUSAT DAN PINGGIR, AKAN TERJADI “HARGA BARANG MENTAH SANGAT MURAH DAN HARGA BARANG INDUSTRI/ OLAHAN  SANGAT MAHAL” </a:t>
            </a:r>
            <a:r>
              <a:rPr lang="en-US" sz="2000" b="1" dirty="0" smtClean="0">
                <a:effectLst>
                  <a:outerShdw blurRad="38100" dist="38100" dir="2700000" algn="tl">
                    <a:srgbClr val="C0C0C0"/>
                  </a:outerShdw>
                </a:effectLst>
                <a:latin typeface="Arial" panose="020B0604020202020204" pitchFamily="34" charset="0"/>
                <a:sym typeface="Wingdings" panose="05000000000000000000" pitchFamily="2" charset="2"/>
              </a:rPr>
              <a:t></a:t>
            </a:r>
            <a:r>
              <a:rPr lang="en-US" sz="2000" b="1" dirty="0" smtClean="0">
                <a:effectLst>
                  <a:outerShdw blurRad="38100" dist="38100" dir="2700000" algn="tl">
                    <a:srgbClr val="C0C0C0"/>
                  </a:outerShdw>
                </a:effectLst>
                <a:latin typeface="Arial" panose="020B0604020202020204" pitchFamily="34" charset="0"/>
              </a:rPr>
              <a:t>  </a:t>
            </a:r>
            <a:r>
              <a:rPr lang="en-US" sz="2000" b="1" dirty="0" smtClean="0">
                <a:effectLst>
                  <a:outerShdw blurRad="38100" dist="38100" dir="2700000" algn="tl">
                    <a:srgbClr val="C0C0C0"/>
                  </a:outerShdw>
                </a:effectLst>
                <a:latin typeface="Arial" panose="020B0604020202020204" pitchFamily="34" charset="0"/>
                <a:sym typeface="Wingdings" panose="05000000000000000000" pitchFamily="2" charset="2"/>
              </a:rPr>
              <a:t>NEGARA PINGIRAN TIDAK </a:t>
            </a:r>
            <a:r>
              <a:rPr lang="en-US" sz="2000" b="1" dirty="0" err="1" smtClean="0">
                <a:effectLst>
                  <a:outerShdw blurRad="38100" dist="38100" dir="2700000" algn="tl">
                    <a:srgbClr val="C0C0C0"/>
                  </a:outerShdw>
                </a:effectLst>
                <a:latin typeface="Arial" panose="020B0604020202020204" pitchFamily="34" charset="0"/>
                <a:sym typeface="Wingdings" panose="05000000000000000000" pitchFamily="2" charset="2"/>
              </a:rPr>
              <a:t>TIDAK</a:t>
            </a:r>
            <a:r>
              <a:rPr lang="en-US" sz="2000" b="1" dirty="0" smtClean="0">
                <a:effectLst>
                  <a:outerShdw blurRad="38100" dist="38100" dir="2700000" algn="tl">
                    <a:srgbClr val="C0C0C0"/>
                  </a:outerShdw>
                </a:effectLst>
                <a:latin typeface="Arial" panose="020B0604020202020204" pitchFamily="34" charset="0"/>
                <a:sym typeface="Wingdings" panose="05000000000000000000" pitchFamily="2" charset="2"/>
              </a:rPr>
              <a:t> BISA IMPOR BARAMNG INDUSTRI OLAHAN. </a:t>
            </a:r>
          </a:p>
        </p:txBody>
      </p:sp>
      <p:sp>
        <p:nvSpPr>
          <p:cNvPr id="38918" name="Rectangle 7"/>
          <p:cNvSpPr>
            <a:spLocks noChangeArrowheads="1"/>
          </p:cNvSpPr>
          <p:nvPr/>
        </p:nvSpPr>
        <p:spPr bwMode="auto">
          <a:xfrm>
            <a:off x="762000" y="3565525"/>
            <a:ext cx="7848600" cy="701675"/>
          </a:xfrm>
          <a:prstGeom prst="rect">
            <a:avLst/>
          </a:prstGeom>
          <a:noFill/>
          <a:ln w="9525">
            <a:noFill/>
            <a:miter lim="800000"/>
            <a:headEnd/>
            <a:tailEnd/>
          </a:ln>
        </p:spPr>
        <p:txBody>
          <a:bodyPr>
            <a:spAutoFit/>
          </a:bodyPr>
          <a:lstStyle/>
          <a:p>
            <a:pPr eaLnBrk="1" hangingPunct="1"/>
            <a:r>
              <a:rPr lang="en-US" sz="2000" b="1">
                <a:solidFill>
                  <a:srgbClr val="003399"/>
                </a:solidFill>
              </a:rPr>
              <a:t>KARENA ITU, HARUS BERANI MELAKUKAN TINDAKAN RADIKAL, antara lain:</a:t>
            </a:r>
            <a:r>
              <a:rPr lang="en-US" sz="2000">
                <a:solidFill>
                  <a:srgbClr val="003399"/>
                </a:solidFill>
              </a:rPr>
              <a:t>   </a:t>
            </a:r>
          </a:p>
        </p:txBody>
      </p:sp>
      <p:sp>
        <p:nvSpPr>
          <p:cNvPr id="83976" name="Rectangle 8"/>
          <p:cNvSpPr>
            <a:spLocks noChangeArrowheads="1"/>
          </p:cNvSpPr>
          <p:nvPr/>
        </p:nvSpPr>
        <p:spPr bwMode="auto">
          <a:xfrm>
            <a:off x="838200" y="4251325"/>
            <a:ext cx="7924800" cy="1997075"/>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a:defRPr/>
            </a:pPr>
            <a:r>
              <a:rPr lang="en-US" sz="2000" b="1" smtClean="0">
                <a:effectLst>
                  <a:outerShdw blurRad="38100" dist="38100" dir="2700000" algn="tl">
                    <a:srgbClr val="C0C0C0"/>
                  </a:outerShdw>
                </a:effectLst>
                <a:latin typeface="Arial" panose="020B0604020202020204" pitchFamily="34" charset="0"/>
              </a:rPr>
              <a:t>MELAKUKAN INDUSTRIALISASI  DI NEGERI SENDIRI SEBAGAI SUBSTITUSI BARANG-BARANG IMPOR TSB. DENGAN RESIKO ADA KETERGANTUNGAN LAIN YAITU BARANG-BARANG SEPERTI IMPOR MESIN PRODUKASI.</a:t>
            </a:r>
          </a:p>
          <a:p>
            <a:pPr eaLnBrk="1" hangingPunct="1">
              <a:buFontTx/>
              <a:buAutoNum type="arabicPeriod"/>
              <a:defRPr/>
            </a:pPr>
            <a:endParaRPr lang="en-US" sz="500" b="1" smtClean="0">
              <a:effectLst>
                <a:outerShdw blurRad="38100" dist="38100" dir="2700000" algn="tl">
                  <a:srgbClr val="C0C0C0"/>
                </a:outerShdw>
              </a:effectLst>
              <a:latin typeface="Arial" panose="020B0604020202020204" pitchFamily="34" charset="0"/>
            </a:endParaRPr>
          </a:p>
          <a:p>
            <a:pPr>
              <a:buFontTx/>
              <a:buAutoNum type="arabicPeriod"/>
              <a:defRPr/>
            </a:pPr>
            <a:r>
              <a:rPr lang="en-US" sz="2000" b="1" smtClean="0">
                <a:effectLst>
                  <a:outerShdw blurRad="38100" dist="38100" dir="2700000" algn="tl">
                    <a:srgbClr val="C0C0C0"/>
                  </a:outerShdw>
                </a:effectLst>
                <a:latin typeface="Arial" panose="020B0604020202020204" pitchFamily="34" charset="0"/>
              </a:rPr>
              <a:t>MENGOPTIMALKAN POTENSI DALAM NEGERI DAN KENCANGKAN IKAT PINGGANG BARANG PRODUKSI </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4"/>
          <p:cNvSpPr>
            <a:spLocks noGrp="1"/>
          </p:cNvSpPr>
          <p:nvPr>
            <p:ph type="sldNum" sz="quarter" idx="11"/>
          </p:nvPr>
        </p:nvSpPr>
        <p:spPr>
          <a:noFill/>
          <a:ln>
            <a:miter lim="800000"/>
            <a:headEnd/>
            <a:tailEnd/>
          </a:ln>
        </p:spPr>
        <p:txBody>
          <a:bodyPr/>
          <a:lstStyle/>
          <a:p>
            <a:fld id="{5CCB854E-C5F9-4A0F-BC0A-8136C60D4C2B}" type="slidenum">
              <a:rPr lang="en-US"/>
              <a:pPr/>
              <a:t>26</a:t>
            </a:fld>
            <a:endParaRPr lang="en-US"/>
          </a:p>
        </p:txBody>
      </p:sp>
      <p:sp>
        <p:nvSpPr>
          <p:cNvPr id="39939" name="WordArt 4"/>
          <p:cNvSpPr>
            <a:spLocks noChangeArrowheads="1" noChangeShapeType="1" noTextEdit="1"/>
          </p:cNvSpPr>
          <p:nvPr/>
        </p:nvSpPr>
        <p:spPr bwMode="auto">
          <a:xfrm>
            <a:off x="304800" y="381000"/>
            <a:ext cx="5486400" cy="3810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2. MELALUI UNDANGAN</a:t>
            </a:r>
          </a:p>
        </p:txBody>
      </p:sp>
      <p:sp>
        <p:nvSpPr>
          <p:cNvPr id="84998" name="Rectangle 6"/>
          <p:cNvSpPr>
            <a:spLocks noChangeArrowheads="1"/>
          </p:cNvSpPr>
          <p:nvPr/>
        </p:nvSpPr>
        <p:spPr bwMode="auto">
          <a:xfrm>
            <a:off x="762000" y="914400"/>
            <a:ext cx="7772400" cy="5538788"/>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339725" indent="-339725">
              <a:defRPr sz="2400">
                <a:solidFill>
                  <a:schemeClr val="tx1"/>
                </a:solidFill>
                <a:latin typeface="Times New Roman" panose="02020603050405020304" pitchFamily="18" charset="0"/>
                <a:cs typeface="Times New Roman" panose="02020603050405020304" pitchFamily="18" charset="0"/>
              </a:defRPr>
            </a:lvl1pPr>
            <a:lvl2pPr>
              <a:defRPr sz="2400">
                <a:solidFill>
                  <a:schemeClr val="tx1"/>
                </a:solidFill>
                <a:latin typeface="Times New Roman" panose="02020603050405020304" pitchFamily="18" charset="0"/>
                <a:cs typeface="Times New Roman" panose="02020603050405020304" pitchFamily="18" charset="0"/>
              </a:defRPr>
            </a:lvl2pPr>
            <a:lvl3pPr>
              <a:defRPr sz="2400">
                <a:solidFill>
                  <a:schemeClr val="tx1"/>
                </a:solidFill>
                <a:latin typeface="Times New Roman" panose="02020603050405020304" pitchFamily="18" charset="0"/>
                <a:cs typeface="Times New Roman" panose="02020603050405020304" pitchFamily="18" charset="0"/>
              </a:defRPr>
            </a:lvl3pPr>
            <a:lvl4pPr>
              <a:defRPr sz="2400">
                <a:solidFill>
                  <a:schemeClr val="tx1"/>
                </a:solidFill>
                <a:latin typeface="Times New Roman" panose="02020603050405020304" pitchFamily="18" charset="0"/>
                <a:cs typeface="Times New Roman" panose="02020603050405020304" pitchFamily="18" charset="0"/>
              </a:defRPr>
            </a:lvl4pPr>
            <a:lvl5pPr>
              <a:defRPr sz="2400">
                <a:solidFill>
                  <a:schemeClr val="tx1"/>
                </a:solidFill>
                <a:latin typeface="Times New Roman" panose="02020603050405020304" pitchFamily="18" charset="0"/>
                <a:cs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 typeface="Wingdings" pitchFamily="2" charset="2"/>
              <a:buChar char="§"/>
              <a:defRPr/>
            </a:pPr>
            <a:r>
              <a:rPr lang="en-US" sz="1800" b="1" dirty="0" smtClean="0">
                <a:effectLst>
                  <a:outerShdw blurRad="38100" dist="38100" dir="2700000" algn="tl">
                    <a:srgbClr val="C0C0C0"/>
                  </a:outerShdw>
                </a:effectLst>
                <a:latin typeface="Arial" panose="020B0604020202020204" pitchFamily="34" charset="0"/>
              </a:rPr>
              <a:t>BIASANYA KARENA KETERBATASAN TENAGA KERJA DAN WILAYAH DI NEGARA PUSAT, MAKA MEREKA BERUSAHA MENGEKSPANSI PERUSAHAAN MULTINASIONAL KE NEGARA LAIN.</a:t>
            </a:r>
          </a:p>
          <a:p>
            <a:pPr eaLnBrk="1" hangingPunct="1">
              <a:buFont typeface="Wingdings" pitchFamily="2" charset="2"/>
              <a:buChar char="§"/>
              <a:defRPr/>
            </a:pPr>
            <a:endParaRPr lang="en-US" sz="500" b="1" dirty="0" smtClean="0">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1800" b="1" dirty="0" smtClean="0">
                <a:effectLst>
                  <a:outerShdw blurRad="38100" dist="38100" dir="2700000" algn="tl">
                    <a:srgbClr val="C0C0C0"/>
                  </a:outerShdw>
                </a:effectLst>
                <a:latin typeface="Arial" panose="020B0604020202020204" pitchFamily="34" charset="0"/>
              </a:rPr>
              <a:t>MEREKA BUTUH   MITRA USAHA DI NEGARA LAIN, TERMASUK MENDIRIKAN PERUSAHAAN-PERUSAHAAN/PABRIK SEBAGAI “CABANG”NYA. BAGI NEGARA PINGGIRIAN YANG MENERIMA TAWARAN SEPERTI INI, MAKA AKAN  BANYAK BERDIRI PERUSAHAAN/PABRUK, TETETAPI MILIK “NEGARA LUAR”. </a:t>
            </a:r>
          </a:p>
          <a:p>
            <a:pPr eaLnBrk="1" hangingPunct="1">
              <a:buFont typeface="Wingdings" pitchFamily="2" charset="2"/>
              <a:buChar char="§"/>
              <a:defRPr/>
            </a:pPr>
            <a:endParaRPr lang="en-US" sz="500" b="1" dirty="0" smtClean="0">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1800" b="1" dirty="0" smtClean="0">
                <a:effectLst>
                  <a:outerShdw blurRad="38100" dist="38100" dir="2700000" algn="tl">
                    <a:srgbClr val="C0C0C0"/>
                  </a:outerShdw>
                </a:effectLst>
                <a:latin typeface="Arial" panose="020B0604020202020204" pitchFamily="34" charset="0"/>
              </a:rPr>
              <a:t>KEGIATAN INDUSTRIALISASI SEAKAN CEPAT BERKEMBANG, PENDUDUK TERTAMPUNG SEBAGAI PEKERJA, DAN SEBAGAIAN KEUNTUNGAN AKAN DINIKMATI OLEH NEGARA  PINGIRAN TERSEBUT. </a:t>
            </a:r>
          </a:p>
          <a:p>
            <a:pPr eaLnBrk="1" hangingPunct="1">
              <a:buFont typeface="Wingdings" pitchFamily="2" charset="2"/>
              <a:buChar char="§"/>
              <a:defRPr/>
            </a:pPr>
            <a:endParaRPr lang="en-US" sz="500" b="1" dirty="0" smtClean="0">
              <a:effectLst>
                <a:outerShdw blurRad="38100" dist="38100" dir="2700000" algn="tl">
                  <a:srgbClr val="C0C0C0"/>
                </a:outerShdw>
              </a:effectLst>
              <a:latin typeface="Arial" panose="020B0604020202020204" pitchFamily="34" charset="0"/>
            </a:endParaRPr>
          </a:p>
          <a:p>
            <a:pPr eaLnBrk="1" hangingPunct="1">
              <a:buFont typeface="Wingdings" pitchFamily="2" charset="2"/>
              <a:buChar char="§"/>
              <a:defRPr/>
            </a:pPr>
            <a:r>
              <a:rPr lang="en-US" sz="1800" b="1" dirty="0" smtClean="0">
                <a:effectLst>
                  <a:outerShdw blurRad="38100" dist="38100" dir="2700000" algn="tl">
                    <a:srgbClr val="C0C0C0"/>
                  </a:outerShdw>
                </a:effectLst>
                <a:latin typeface="Arial" panose="020B0604020202020204" pitchFamily="34" charset="0"/>
              </a:rPr>
              <a:t>DALAM HAL INI TERGANTUNG “</a:t>
            </a:r>
            <a:r>
              <a:rPr lang="en-US" sz="1800" b="1" i="1" dirty="0" smtClean="0">
                <a:effectLst>
                  <a:outerShdw blurRad="38100" dist="38100" dir="2700000" algn="tl">
                    <a:srgbClr val="C0C0C0"/>
                  </a:outerShdw>
                </a:effectLst>
                <a:latin typeface="Arial" panose="020B0604020202020204" pitchFamily="34" charset="0"/>
              </a:rPr>
              <a:t>BARGAINING</a:t>
            </a:r>
            <a:r>
              <a:rPr lang="en-US" sz="1800" b="1" dirty="0" smtClean="0">
                <a:effectLst>
                  <a:outerShdw blurRad="38100" dist="38100" dir="2700000" algn="tl">
                    <a:srgbClr val="C0C0C0"/>
                  </a:outerShdw>
                </a:effectLst>
                <a:latin typeface="Arial" panose="020B0604020202020204" pitchFamily="34" charset="0"/>
              </a:rPr>
              <a:t>” YANG DIBUAT ANTARA NEGARA PINGGIRIAN DAN PUSAT ”KAPAN NEGARA PINGGIRIAN DAPAT NAIK KELAS/ KAPAN PAERUSAHAAN DAPAT DIALIHKAN KEPEMILIKANNYA KE NEGARA PINGGIR. DENGAN CARA DEMIKIAN  NEGARA PINGGIR AKAN MENJADI “NEGARA  SETENGAH PINGGIRAN” </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p:cNvSpPr>
            <a:spLocks noGrp="1"/>
          </p:cNvSpPr>
          <p:nvPr>
            <p:ph type="sldNum" sz="quarter" idx="11"/>
          </p:nvPr>
        </p:nvSpPr>
        <p:spPr>
          <a:noFill/>
          <a:ln>
            <a:miter lim="800000"/>
            <a:headEnd/>
            <a:tailEnd/>
          </a:ln>
        </p:spPr>
        <p:txBody>
          <a:bodyPr/>
          <a:lstStyle/>
          <a:p>
            <a:fld id="{933B3E03-1B2C-45CE-88B1-FC768247BD07}" type="slidenum">
              <a:rPr lang="en-US"/>
              <a:pPr/>
              <a:t>27</a:t>
            </a:fld>
            <a:endParaRPr lang="en-US"/>
          </a:p>
        </p:txBody>
      </p:sp>
      <p:sp>
        <p:nvSpPr>
          <p:cNvPr id="40963" name="WordArt 4"/>
          <p:cNvSpPr>
            <a:spLocks noChangeArrowheads="1" noChangeShapeType="1" noTextEdit="1"/>
          </p:cNvSpPr>
          <p:nvPr/>
        </p:nvSpPr>
        <p:spPr bwMode="auto">
          <a:xfrm>
            <a:off x="304800" y="1295400"/>
            <a:ext cx="6553200" cy="5334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3. MEMANDIRIKAN NEGARA</a:t>
            </a:r>
          </a:p>
        </p:txBody>
      </p:sp>
      <p:sp>
        <p:nvSpPr>
          <p:cNvPr id="86021" name="Rectangle 5"/>
          <p:cNvSpPr>
            <a:spLocks noChangeArrowheads="1"/>
          </p:cNvSpPr>
          <p:nvPr/>
        </p:nvSpPr>
        <p:spPr bwMode="auto">
          <a:xfrm>
            <a:off x="1295400" y="2092325"/>
            <a:ext cx="7086600" cy="3165475"/>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400" b="1">
                <a:effectLst>
                  <a:outerShdw blurRad="38100" dist="38100" dir="2700000" algn="tl">
                    <a:srgbClr val="C0C0C0"/>
                  </a:outerShdw>
                </a:effectLst>
                <a:latin typeface="Arial" panose="020B0604020202020204" pitchFamily="34" charset="0"/>
              </a:rPr>
              <a:t>BERUSAHA MELEPAS KETERGANTUNGAN DENGAN NEGARA  PUSAT.  TERGANTUNG ADA TIDAK KESEMPATAN UNTUK INI. PUNYKAH KEMAMPUAN UNTUK LEPAS DARI KUNGKUNGAN NEGARA PUSAT.</a:t>
            </a:r>
          </a:p>
          <a:p>
            <a:pPr eaLnBrk="1" hangingPunct="1">
              <a:defRPr/>
            </a:pPr>
            <a:endParaRPr lang="en-US" sz="1000" b="1">
              <a:effectLst>
                <a:outerShdw blurRad="38100" dist="38100" dir="2700000" algn="tl">
                  <a:srgbClr val="C0C0C0"/>
                </a:outerShdw>
              </a:effectLst>
              <a:latin typeface="Arial" panose="020B0604020202020204" pitchFamily="34" charset="0"/>
            </a:endParaRPr>
          </a:p>
          <a:p>
            <a:pPr>
              <a:defRPr/>
            </a:pPr>
            <a:r>
              <a:rPr lang="en-US" sz="2400" b="1">
                <a:effectLst>
                  <a:outerShdw blurRad="38100" dist="38100" dir="2700000" algn="tl">
                    <a:srgbClr val="C0C0C0"/>
                  </a:outerShdw>
                </a:effectLst>
                <a:latin typeface="Arial" panose="020B0604020202020204" pitchFamily="34" charset="0"/>
              </a:rPr>
              <a:t>ADA CONTOH NEGARA </a:t>
            </a:r>
            <a:r>
              <a:rPr lang="en-US" sz="2400" b="1" i="1">
                <a:effectLst>
                  <a:outerShdw blurRad="38100" dist="38100" dir="2700000" algn="tl">
                    <a:srgbClr val="C0C0C0"/>
                  </a:outerShdw>
                </a:effectLst>
                <a:latin typeface="Arial" panose="020B0604020202020204" pitchFamily="34" charset="0"/>
              </a:rPr>
              <a:t>KENYA</a:t>
            </a:r>
            <a:r>
              <a:rPr lang="en-US" sz="2400" b="1">
                <a:effectLst>
                  <a:outerShdw blurRad="38100" dist="38100" dir="2700000" algn="tl">
                    <a:srgbClr val="C0C0C0"/>
                  </a:outerShdw>
                </a:effectLst>
                <a:latin typeface="Arial" panose="020B0604020202020204" pitchFamily="34" charset="0"/>
              </a:rPr>
              <a:t> DENGAN KONSEP  </a:t>
            </a:r>
            <a:r>
              <a:rPr lang="en-US" sz="2400" b="1" i="1">
                <a:effectLst>
                  <a:outerShdw blurRad="38100" dist="38100" dir="2700000" algn="tl">
                    <a:srgbClr val="C0C0C0"/>
                  </a:outerShdw>
                </a:effectLst>
                <a:latin typeface="Arial" panose="020B0604020202020204" pitchFamily="34" charset="0"/>
              </a:rPr>
              <a:t>UJAMAA </a:t>
            </a:r>
            <a:r>
              <a:rPr lang="en-US" sz="2400" b="1">
                <a:effectLst>
                  <a:outerShdw blurRad="38100" dist="38100" dir="2700000" algn="tl">
                    <a:srgbClr val="C0C0C0"/>
                  </a:outerShdw>
                </a:effectLst>
                <a:latin typeface="Arial" panose="020B0604020202020204" pitchFamily="34" charset="0"/>
              </a:rPr>
              <a:t>UNTUK MELEPASKAN DARI EKSPLOITASI NEGARA MAJU. </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4"/>
          <p:cNvSpPr>
            <a:spLocks noGrp="1"/>
          </p:cNvSpPr>
          <p:nvPr>
            <p:ph type="sldNum" sz="quarter" idx="11"/>
          </p:nvPr>
        </p:nvSpPr>
        <p:spPr>
          <a:noFill/>
          <a:ln>
            <a:miter lim="800000"/>
            <a:headEnd/>
            <a:tailEnd/>
          </a:ln>
        </p:spPr>
        <p:txBody>
          <a:bodyPr/>
          <a:lstStyle/>
          <a:p>
            <a:fld id="{182A8E89-F4E4-4459-98B3-AC2948223AE4}" type="slidenum">
              <a:rPr lang="en-US"/>
              <a:pPr/>
              <a:t>28</a:t>
            </a:fld>
            <a:endParaRPr lang="en-US"/>
          </a:p>
        </p:txBody>
      </p:sp>
      <p:sp>
        <p:nvSpPr>
          <p:cNvPr id="41987" name="WordArt 5"/>
          <p:cNvSpPr>
            <a:spLocks noChangeArrowheads="1" noChangeShapeType="1" noTextEdit="1"/>
          </p:cNvSpPr>
          <p:nvPr/>
        </p:nvSpPr>
        <p:spPr bwMode="auto">
          <a:xfrm>
            <a:off x="590550" y="381000"/>
            <a:ext cx="5791200" cy="4572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ANDRE GUNDER FRANK </a:t>
            </a:r>
          </a:p>
        </p:txBody>
      </p:sp>
      <p:sp>
        <p:nvSpPr>
          <p:cNvPr id="87046" name="Rectangle 6"/>
          <p:cNvSpPr>
            <a:spLocks noChangeArrowheads="1"/>
          </p:cNvSpPr>
          <p:nvPr/>
        </p:nvSpPr>
        <p:spPr bwMode="auto">
          <a:xfrm>
            <a:off x="501650" y="815975"/>
            <a:ext cx="7924800" cy="457200"/>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400" b="1">
                <a:solidFill>
                  <a:srgbClr val="003399"/>
                </a:solidFill>
                <a:effectLst>
                  <a:outerShdw blurRad="38100" dist="38100" dir="2700000" algn="tl">
                    <a:srgbClr val="C0C0C0"/>
                  </a:outerShdw>
                </a:effectLst>
                <a:latin typeface="Arial" panose="020B0604020202020204" pitchFamily="34" charset="0"/>
              </a:rPr>
              <a:t>(TOKOH TEORI KETERGANTUNGAN) </a:t>
            </a:r>
          </a:p>
        </p:txBody>
      </p:sp>
      <p:sp>
        <p:nvSpPr>
          <p:cNvPr id="87047" name="Rectangle 7"/>
          <p:cNvSpPr>
            <a:spLocks noChangeArrowheads="1"/>
          </p:cNvSpPr>
          <p:nvPr/>
        </p:nvSpPr>
        <p:spPr bwMode="auto">
          <a:xfrm>
            <a:off x="1492250" y="1295400"/>
            <a:ext cx="7086600" cy="1187450"/>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400" b="1">
                <a:effectLst>
                  <a:outerShdw blurRad="38100" dist="38100" dir="2700000" algn="tl">
                    <a:srgbClr val="C0C0C0"/>
                  </a:outerShdw>
                </a:effectLst>
                <a:latin typeface="Arial" panose="020B0604020202020204" pitchFamily="34" charset="0"/>
              </a:rPr>
              <a:t>MELIHAT HUBUNGAN NEGARA PINGGIR DAN  NEGARA PUSAT SELALU  MERUGIKAN  NEGARA PINGGIR </a:t>
            </a:r>
          </a:p>
        </p:txBody>
      </p:sp>
      <p:sp>
        <p:nvSpPr>
          <p:cNvPr id="41990" name="WordArt 8"/>
          <p:cNvSpPr>
            <a:spLocks noChangeArrowheads="1" noChangeShapeType="1" noTextEdit="1"/>
          </p:cNvSpPr>
          <p:nvPr/>
        </p:nvSpPr>
        <p:spPr bwMode="auto">
          <a:xfrm>
            <a:off x="614363" y="2955925"/>
            <a:ext cx="6091237" cy="473075"/>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IMMANUEL WALLERSTEIN </a:t>
            </a:r>
          </a:p>
        </p:txBody>
      </p:sp>
      <p:sp>
        <p:nvSpPr>
          <p:cNvPr id="87050" name="Rectangle 10"/>
          <p:cNvSpPr>
            <a:spLocks noChangeArrowheads="1"/>
          </p:cNvSpPr>
          <p:nvPr/>
        </p:nvSpPr>
        <p:spPr bwMode="auto">
          <a:xfrm>
            <a:off x="538163" y="3505200"/>
            <a:ext cx="4724400" cy="457200"/>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400" b="1">
                <a:solidFill>
                  <a:srgbClr val="003399"/>
                </a:solidFill>
                <a:effectLst>
                  <a:outerShdw blurRad="38100" dist="38100" dir="2700000" algn="tl">
                    <a:srgbClr val="C0C0C0"/>
                  </a:outerShdw>
                </a:effectLst>
                <a:latin typeface="Arial" panose="020B0604020202020204" pitchFamily="34" charset="0"/>
              </a:rPr>
              <a:t>(TOKOH TEORI SISTIM DUNIA) </a:t>
            </a:r>
          </a:p>
        </p:txBody>
      </p:sp>
      <p:sp>
        <p:nvSpPr>
          <p:cNvPr id="87051" name="Rectangle 11"/>
          <p:cNvSpPr>
            <a:spLocks noChangeArrowheads="1"/>
          </p:cNvSpPr>
          <p:nvPr/>
        </p:nvSpPr>
        <p:spPr bwMode="auto">
          <a:xfrm>
            <a:off x="1447800" y="4102100"/>
            <a:ext cx="7391400" cy="1917700"/>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400" b="1">
                <a:effectLst>
                  <a:outerShdw blurRad="38100" dist="38100" dir="2700000" algn="tl">
                    <a:srgbClr val="C0C0C0"/>
                  </a:outerShdw>
                </a:effectLst>
                <a:latin typeface="Arial" panose="020B0604020202020204" pitchFamily="34" charset="0"/>
              </a:rPr>
              <a:t>TIDAK SEPESIMIS ITU.  MERUTUNYA DINAMIKA SISTIM DUNIA, YAKNI KAPITALISME GLOBAL, SELALU MEMBERIKAN PELUANG-PELUANG BAGI NEGARA PINGGRIR UNTUK BISA MEMPERBAIKI DIRI/NAIK KELAS/TURUN KELAS </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to Do With Development Theory ?</a:t>
            </a:r>
          </a:p>
          <a:p>
            <a:r>
              <a:rPr lang="en-US" dirty="0" smtClean="0"/>
              <a:t>What to Say About Development Theory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1"/>
          </p:nvPr>
        </p:nvSpPr>
        <p:spPr>
          <a:noFill/>
          <a:ln>
            <a:miter lim="800000"/>
            <a:headEnd/>
            <a:tailEnd/>
          </a:ln>
        </p:spPr>
        <p:txBody>
          <a:bodyPr/>
          <a:lstStyle/>
          <a:p>
            <a:fld id="{4573FDAD-57F3-47E5-B88F-EB90E6913580}" type="slidenum">
              <a:rPr lang="en-US"/>
              <a:pPr/>
              <a:t>3</a:t>
            </a:fld>
            <a:endParaRPr lang="en-US"/>
          </a:p>
        </p:txBody>
      </p:sp>
      <p:sp>
        <p:nvSpPr>
          <p:cNvPr id="39946" name="Text Box 10"/>
          <p:cNvSpPr txBox="1">
            <a:spLocks noChangeArrowheads="1"/>
          </p:cNvSpPr>
          <p:nvPr/>
        </p:nvSpPr>
        <p:spPr bwMode="auto">
          <a:xfrm>
            <a:off x="1219200" y="1371600"/>
            <a:ext cx="6324600" cy="45720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339725" indent="-339725">
              <a:defRPr sz="2400">
                <a:solidFill>
                  <a:schemeClr val="tx1"/>
                </a:solidFill>
                <a:latin typeface="Times New Roman" panose="02020603050405020304" pitchFamily="18" charset="0"/>
                <a:cs typeface="Times New Roman" panose="02020603050405020304" pitchFamily="18" charset="0"/>
              </a:defRPr>
            </a:lvl1pPr>
            <a:lvl2pPr marL="1025525" indent="-457200">
              <a:defRPr sz="2400">
                <a:solidFill>
                  <a:schemeClr val="tx1"/>
                </a:solidFill>
                <a:latin typeface="Times New Roman" panose="02020603050405020304" pitchFamily="18" charset="0"/>
                <a:cs typeface="Times New Roman" panose="02020603050405020304" pitchFamily="18" charset="0"/>
              </a:defRPr>
            </a:lvl2pPr>
            <a:lvl3pPr marL="1597025" indent="-457200">
              <a:defRPr sz="2400">
                <a:solidFill>
                  <a:schemeClr val="tx1"/>
                </a:solidFill>
                <a:latin typeface="Times New Roman" panose="02020603050405020304" pitchFamily="18" charset="0"/>
                <a:cs typeface="Times New Roman" panose="02020603050405020304" pitchFamily="18" charset="0"/>
              </a:defRPr>
            </a:lvl3pPr>
            <a:lvl4pPr marL="2168525" indent="-457200">
              <a:defRPr sz="2400">
                <a:solidFill>
                  <a:schemeClr val="tx1"/>
                </a:solidFill>
                <a:latin typeface="Times New Roman" panose="02020603050405020304" pitchFamily="18" charset="0"/>
                <a:cs typeface="Times New Roman" panose="02020603050405020304" pitchFamily="18" charset="0"/>
              </a:defRPr>
            </a:lvl4pPr>
            <a:lvl5pPr marL="2740025" indent="-457200">
              <a:defRPr sz="2400">
                <a:solidFill>
                  <a:schemeClr val="tx1"/>
                </a:solidFill>
                <a:latin typeface="Times New Roman" panose="02020603050405020304" pitchFamily="18" charset="0"/>
                <a:cs typeface="Times New Roman" panose="02020603050405020304" pitchFamily="18" charset="0"/>
              </a:defRPr>
            </a:lvl5pPr>
            <a:lvl6pPr marL="31972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6544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1116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56882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startAt="4"/>
              <a:defRPr/>
            </a:pPr>
            <a:r>
              <a:rPr lang="en-US" b="1" smtClean="0">
                <a:solidFill>
                  <a:srgbClr val="000066"/>
                </a:solidFill>
                <a:effectLst>
                  <a:outerShdw blurRad="38100" dist="38100" dir="2700000" algn="tl">
                    <a:srgbClr val="C0C0C0"/>
                  </a:outerShdw>
                </a:effectLst>
                <a:latin typeface="Arial" panose="020B0604020202020204" pitchFamily="34" charset="0"/>
              </a:rPr>
              <a:t>MASA PASCA TINGGAL LANDAS</a:t>
            </a:r>
          </a:p>
        </p:txBody>
      </p:sp>
      <p:sp>
        <p:nvSpPr>
          <p:cNvPr id="39947" name="Text Box 11"/>
          <p:cNvSpPr txBox="1">
            <a:spLocks noChangeArrowheads="1"/>
          </p:cNvSpPr>
          <p:nvPr/>
        </p:nvSpPr>
        <p:spPr bwMode="auto">
          <a:xfrm>
            <a:off x="1600200" y="1816100"/>
            <a:ext cx="6858000" cy="156966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60375" indent="-460375">
              <a:defRPr sz="2400">
                <a:solidFill>
                  <a:schemeClr val="tx1"/>
                </a:solidFill>
                <a:latin typeface="Times New Roman" panose="02020603050405020304" pitchFamily="18" charset="0"/>
                <a:cs typeface="Times New Roman" panose="02020603050405020304" pitchFamily="18" charset="0"/>
              </a:defRPr>
            </a:lvl1pPr>
            <a:lvl2pPr marL="1031875" indent="-457200">
              <a:defRPr sz="2400">
                <a:solidFill>
                  <a:schemeClr val="tx1"/>
                </a:solidFill>
                <a:latin typeface="Times New Roman" panose="02020603050405020304" pitchFamily="18" charset="0"/>
                <a:cs typeface="Times New Roman" panose="02020603050405020304" pitchFamily="18" charset="0"/>
              </a:defRPr>
            </a:lvl2pPr>
            <a:lvl3pPr marL="1603375" indent="-457200">
              <a:defRPr sz="2400">
                <a:solidFill>
                  <a:schemeClr val="tx1"/>
                </a:solidFill>
                <a:latin typeface="Times New Roman" panose="02020603050405020304" pitchFamily="18" charset="0"/>
                <a:cs typeface="Times New Roman" panose="02020603050405020304" pitchFamily="18" charset="0"/>
              </a:defRPr>
            </a:lvl3pPr>
            <a:lvl4pPr marL="2174875" indent="-457200">
              <a:defRPr sz="2400">
                <a:solidFill>
                  <a:schemeClr val="tx1"/>
                </a:solidFill>
                <a:latin typeface="Times New Roman" panose="02020603050405020304" pitchFamily="18" charset="0"/>
                <a:cs typeface="Times New Roman" panose="02020603050405020304" pitchFamily="18" charset="0"/>
              </a:defRPr>
            </a:lvl4pPr>
            <a:lvl5pPr marL="2746375" indent="-457200">
              <a:defRPr sz="2400">
                <a:solidFill>
                  <a:schemeClr val="tx1"/>
                </a:solidFill>
                <a:latin typeface="Times New Roman" panose="02020603050405020304" pitchFamily="18" charset="0"/>
                <a:cs typeface="Times New Roman" panose="02020603050405020304" pitchFamily="18" charset="0"/>
              </a:defRPr>
            </a:lvl5pPr>
            <a:lvl6pPr marL="320357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66077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11797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575175"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 typeface="Wingdings" pitchFamily="2" charset="2"/>
              <a:buChar char="§"/>
              <a:defRPr/>
            </a:pPr>
            <a:r>
              <a:rPr lang="en-US" b="1" dirty="0" smtClean="0">
                <a:solidFill>
                  <a:srgbClr val="002060"/>
                </a:solidFill>
                <a:effectLst>
                  <a:outerShdw blurRad="38100" dist="38100" dir="2700000" algn="tl">
                    <a:srgbClr val="C0C0C0"/>
                  </a:outerShdw>
                </a:effectLst>
                <a:latin typeface="Arial" panose="020B0604020202020204" pitchFamily="34" charset="0"/>
              </a:rPr>
              <a:t>KECUKUPAN MODAL; PENERAPAN TEKNOLOGI MODERN; SEKTOR-SEKTOR EKONOMI BARU; PENDUDUK “PERTANIAN” RENDAH</a:t>
            </a:r>
          </a:p>
        </p:txBody>
      </p:sp>
      <p:sp>
        <p:nvSpPr>
          <p:cNvPr id="39948" name="Text Box 12"/>
          <p:cNvSpPr txBox="1">
            <a:spLocks noChangeArrowheads="1"/>
          </p:cNvSpPr>
          <p:nvPr/>
        </p:nvSpPr>
        <p:spPr bwMode="auto">
          <a:xfrm>
            <a:off x="1219200" y="3460750"/>
            <a:ext cx="7239000" cy="45720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339725" indent="-339725">
              <a:defRPr sz="2400">
                <a:solidFill>
                  <a:schemeClr val="tx1"/>
                </a:solidFill>
                <a:latin typeface="Times New Roman" panose="02020603050405020304" pitchFamily="18" charset="0"/>
                <a:cs typeface="Times New Roman" panose="02020603050405020304" pitchFamily="18" charset="0"/>
              </a:defRPr>
            </a:lvl1pPr>
            <a:lvl2pPr marL="1093788" indent="-457200">
              <a:defRPr sz="2400">
                <a:solidFill>
                  <a:schemeClr val="tx1"/>
                </a:solidFill>
                <a:latin typeface="Times New Roman" panose="02020603050405020304" pitchFamily="18" charset="0"/>
                <a:cs typeface="Times New Roman" panose="02020603050405020304" pitchFamily="18" charset="0"/>
              </a:defRPr>
            </a:lvl2pPr>
            <a:lvl3pPr marL="1665288" indent="-457200">
              <a:defRPr sz="2400">
                <a:solidFill>
                  <a:schemeClr val="tx1"/>
                </a:solidFill>
                <a:latin typeface="Times New Roman" panose="02020603050405020304" pitchFamily="18" charset="0"/>
                <a:cs typeface="Times New Roman" panose="02020603050405020304" pitchFamily="18" charset="0"/>
              </a:defRPr>
            </a:lvl3pPr>
            <a:lvl4pPr marL="2236788" indent="-457200">
              <a:defRPr sz="2400">
                <a:solidFill>
                  <a:schemeClr val="tx1"/>
                </a:solidFill>
                <a:latin typeface="Times New Roman" panose="02020603050405020304" pitchFamily="18" charset="0"/>
                <a:cs typeface="Times New Roman" panose="02020603050405020304" pitchFamily="18" charset="0"/>
              </a:defRPr>
            </a:lvl4pPr>
            <a:lvl5pPr marL="2808288" indent="-457200">
              <a:defRPr sz="2400">
                <a:solidFill>
                  <a:schemeClr val="tx1"/>
                </a:solidFill>
                <a:latin typeface="Times New Roman" panose="02020603050405020304" pitchFamily="18" charset="0"/>
                <a:cs typeface="Times New Roman" panose="02020603050405020304" pitchFamily="18" charset="0"/>
              </a:defRPr>
            </a:lvl5pPr>
            <a:lvl6pPr marL="32654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7226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1798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6370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startAt="5"/>
              <a:defRPr/>
            </a:pPr>
            <a:r>
              <a:rPr lang="en-US" b="1" smtClean="0">
                <a:solidFill>
                  <a:srgbClr val="000066"/>
                </a:solidFill>
                <a:effectLst>
                  <a:outerShdw blurRad="38100" dist="38100" dir="2700000" algn="tl">
                    <a:srgbClr val="C0C0C0"/>
                  </a:outerShdw>
                </a:effectLst>
                <a:latin typeface="Arial" panose="020B0604020202020204" pitchFamily="34" charset="0"/>
              </a:rPr>
              <a:t>MASA KEMATANGAN </a:t>
            </a:r>
            <a:r>
              <a:rPr lang="en-US" b="1" smtClean="0">
                <a:effectLst>
                  <a:outerShdw blurRad="38100" dist="38100" dir="2700000" algn="tl">
                    <a:srgbClr val="C0C0C0"/>
                  </a:outerShdw>
                </a:effectLst>
                <a:latin typeface="Arial" panose="020B0604020202020204" pitchFamily="34" charset="0"/>
              </a:rPr>
              <a:t>(</a:t>
            </a:r>
            <a:r>
              <a:rPr lang="en-US" b="1" i="1" smtClean="0">
                <a:effectLst>
                  <a:outerShdw blurRad="38100" dist="38100" dir="2700000" algn="tl">
                    <a:srgbClr val="C0C0C0"/>
                  </a:outerShdw>
                </a:effectLst>
                <a:latin typeface="Arial" panose="020B0604020202020204" pitchFamily="34" charset="0"/>
              </a:rPr>
              <a:t>MASS CONSUMTION</a:t>
            </a:r>
            <a:r>
              <a:rPr lang="en-US" b="1" smtClean="0">
                <a:effectLst>
                  <a:outerShdw blurRad="38100" dist="38100" dir="2700000" algn="tl">
                    <a:srgbClr val="C0C0C0"/>
                  </a:outerShdw>
                </a:effectLst>
                <a:latin typeface="Arial" panose="020B0604020202020204" pitchFamily="34" charset="0"/>
              </a:rPr>
              <a:t>)</a:t>
            </a:r>
          </a:p>
        </p:txBody>
      </p:sp>
      <p:sp>
        <p:nvSpPr>
          <p:cNvPr id="39949" name="Text Box 13"/>
          <p:cNvSpPr txBox="1">
            <a:spLocks noChangeArrowheads="1"/>
          </p:cNvSpPr>
          <p:nvPr/>
        </p:nvSpPr>
        <p:spPr bwMode="auto">
          <a:xfrm>
            <a:off x="1600200" y="3908425"/>
            <a:ext cx="6019800" cy="45720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4025" indent="-454025">
              <a:defRPr sz="2400">
                <a:solidFill>
                  <a:schemeClr val="tx1"/>
                </a:solidFill>
                <a:latin typeface="Times New Roman" panose="02020603050405020304" pitchFamily="18" charset="0"/>
                <a:cs typeface="Times New Roman" panose="02020603050405020304" pitchFamily="18" charset="0"/>
              </a:defRPr>
            </a:lvl1pPr>
            <a:lvl2pPr marL="1093788" indent="-457200">
              <a:defRPr sz="2400">
                <a:solidFill>
                  <a:schemeClr val="tx1"/>
                </a:solidFill>
                <a:latin typeface="Times New Roman" panose="02020603050405020304" pitchFamily="18" charset="0"/>
                <a:cs typeface="Times New Roman" panose="02020603050405020304" pitchFamily="18" charset="0"/>
              </a:defRPr>
            </a:lvl2pPr>
            <a:lvl3pPr marL="1665288" indent="-457200">
              <a:defRPr sz="2400">
                <a:solidFill>
                  <a:schemeClr val="tx1"/>
                </a:solidFill>
                <a:latin typeface="Times New Roman" panose="02020603050405020304" pitchFamily="18" charset="0"/>
                <a:cs typeface="Times New Roman" panose="02020603050405020304" pitchFamily="18" charset="0"/>
              </a:defRPr>
            </a:lvl3pPr>
            <a:lvl4pPr marL="2236788" indent="-457200">
              <a:defRPr sz="2400">
                <a:solidFill>
                  <a:schemeClr val="tx1"/>
                </a:solidFill>
                <a:latin typeface="Times New Roman" panose="02020603050405020304" pitchFamily="18" charset="0"/>
                <a:cs typeface="Times New Roman" panose="02020603050405020304" pitchFamily="18" charset="0"/>
              </a:defRPr>
            </a:lvl4pPr>
            <a:lvl5pPr marL="2808288" indent="-457200">
              <a:defRPr sz="2400">
                <a:solidFill>
                  <a:schemeClr val="tx1"/>
                </a:solidFill>
                <a:latin typeface="Times New Roman" panose="02020603050405020304" pitchFamily="18" charset="0"/>
                <a:cs typeface="Times New Roman" panose="02020603050405020304" pitchFamily="18" charset="0"/>
              </a:defRPr>
            </a:lvl5pPr>
            <a:lvl6pPr marL="32654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7226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1798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637088"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 typeface="Wingdings" pitchFamily="2" charset="2"/>
              <a:buChar char="§"/>
              <a:defRPr/>
            </a:pPr>
            <a:r>
              <a:rPr lang="en-US" b="1" dirty="0" smtClean="0">
                <a:solidFill>
                  <a:srgbClr val="002060"/>
                </a:solidFill>
                <a:effectLst>
                  <a:outerShdw blurRad="38100" dist="38100" dir="2700000" algn="tl">
                    <a:srgbClr val="C0C0C0"/>
                  </a:outerShdw>
                </a:effectLst>
                <a:latin typeface="Arial" panose="020B0604020202020204" pitchFamily="34" charset="0"/>
              </a:rPr>
              <a:t>PERTUMBUHAN BERKELANJUTAN</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1"/>
          </p:nvPr>
        </p:nvSpPr>
        <p:spPr>
          <a:noFill/>
          <a:ln>
            <a:miter lim="800000"/>
            <a:headEnd/>
            <a:tailEnd/>
          </a:ln>
        </p:spPr>
        <p:txBody>
          <a:bodyPr/>
          <a:lstStyle/>
          <a:p>
            <a:fld id="{323BB0A5-428A-4BA1-9A2B-404EC49961AA}" type="slidenum">
              <a:rPr lang="en-US"/>
              <a:pPr/>
              <a:t>4</a:t>
            </a:fld>
            <a:endParaRPr lang="en-US"/>
          </a:p>
        </p:txBody>
      </p:sp>
      <p:sp>
        <p:nvSpPr>
          <p:cNvPr id="17411" name="WordArt 4"/>
          <p:cNvSpPr>
            <a:spLocks noChangeArrowheads="1" noChangeShapeType="1" noTextEdit="1"/>
          </p:cNvSpPr>
          <p:nvPr/>
        </p:nvSpPr>
        <p:spPr bwMode="auto">
          <a:xfrm>
            <a:off x="381000" y="533400"/>
            <a:ext cx="6705600" cy="3810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chemeClr val="tx2">
                    <a:lumMod val="60000"/>
                    <a:lumOff val="40000"/>
                  </a:schemeClr>
                </a:solidFill>
              </a:rPr>
              <a:t>TEORI KETERGANTUNGAN</a:t>
            </a:r>
          </a:p>
        </p:txBody>
      </p:sp>
      <p:sp>
        <p:nvSpPr>
          <p:cNvPr id="55301" name="Rectangle 5"/>
          <p:cNvSpPr>
            <a:spLocks noChangeArrowheads="1"/>
          </p:cNvSpPr>
          <p:nvPr/>
        </p:nvSpPr>
        <p:spPr bwMode="auto">
          <a:xfrm>
            <a:off x="1143000" y="1143000"/>
            <a:ext cx="7391400" cy="538609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07988" indent="-407988">
              <a:defRPr sz="2400">
                <a:solidFill>
                  <a:schemeClr val="tx1"/>
                </a:solidFill>
                <a:latin typeface="Times New Roman" panose="02020603050405020304" pitchFamily="18" charset="0"/>
                <a:cs typeface="Times New Roman" panose="02020603050405020304" pitchFamily="18" charset="0"/>
              </a:defRPr>
            </a:lvl1pPr>
            <a:lvl2pPr marL="522288">
              <a:defRPr sz="2400">
                <a:solidFill>
                  <a:schemeClr val="tx1"/>
                </a:solidFill>
                <a:latin typeface="Times New Roman" panose="02020603050405020304" pitchFamily="18" charset="0"/>
                <a:cs typeface="Times New Roman" panose="02020603050405020304" pitchFamily="18" charset="0"/>
              </a:defRPr>
            </a:lvl2pPr>
            <a:lvl3pPr>
              <a:defRPr sz="2400">
                <a:solidFill>
                  <a:schemeClr val="tx1"/>
                </a:solidFill>
                <a:latin typeface="Times New Roman" panose="02020603050405020304" pitchFamily="18" charset="0"/>
                <a:cs typeface="Times New Roman" panose="02020603050405020304" pitchFamily="18" charset="0"/>
              </a:defRPr>
            </a:lvl3pPr>
            <a:lvl4pPr>
              <a:defRPr sz="2400">
                <a:solidFill>
                  <a:schemeClr val="tx1"/>
                </a:solidFill>
                <a:latin typeface="Times New Roman" panose="02020603050405020304" pitchFamily="18" charset="0"/>
                <a:cs typeface="Times New Roman" panose="02020603050405020304" pitchFamily="18" charset="0"/>
              </a:defRPr>
            </a:lvl4pPr>
            <a:lvl5pPr>
              <a:defRPr sz="2400">
                <a:solidFill>
                  <a:schemeClr val="tx1"/>
                </a:solidFill>
                <a:latin typeface="Times New Roman" panose="02020603050405020304" pitchFamily="18" charset="0"/>
                <a:cs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just" eaLnBrk="1" hangingPunct="1">
              <a:buFont typeface="Wingdings" pitchFamily="2" charset="2"/>
              <a:buChar char="§"/>
              <a:defRPr/>
            </a:pPr>
            <a:r>
              <a:rPr lang="en-US" sz="2100" b="1" dirty="0" smtClean="0">
                <a:effectLst>
                  <a:outerShdw blurRad="38100" dist="38100" dir="2700000" algn="tl">
                    <a:srgbClr val="C0C0C0"/>
                  </a:outerShdw>
                </a:effectLst>
                <a:latin typeface="Arial" panose="020B0604020202020204" pitchFamily="34" charset="0"/>
              </a:rPr>
              <a:t>TEORI INI  MENGACU PADA TEORI  STRUKTURAL, DIMANA UNTUK MENJELASKAN  TINGKAH LAKU MANUSIA DAN PROSES SOSIAL YANG TERJADI DENGAN CARA MENCARI FAKTOR2 LINGKUNGAN MATERIAL MANUSIA SEBAGAI PENYEBABNYA.</a:t>
            </a:r>
          </a:p>
          <a:p>
            <a:pPr algn="just">
              <a:buFont typeface="Wingdings" pitchFamily="2" charset="2"/>
              <a:buChar char="§"/>
              <a:defRPr/>
            </a:pPr>
            <a:endParaRPr lang="en-US" sz="500" b="1" dirty="0" smtClean="0">
              <a:effectLst>
                <a:outerShdw blurRad="38100" dist="38100" dir="2700000" algn="tl">
                  <a:srgbClr val="C0C0C0"/>
                </a:outerShdw>
              </a:effectLst>
              <a:latin typeface="Arial" panose="020B0604020202020204" pitchFamily="34" charset="0"/>
            </a:endParaRPr>
          </a:p>
          <a:p>
            <a:pPr algn="just">
              <a:buFont typeface="Wingdings" pitchFamily="2" charset="2"/>
              <a:buChar char="§"/>
              <a:defRPr/>
            </a:pPr>
            <a:r>
              <a:rPr lang="en-US" sz="2100" b="1" dirty="0" smtClean="0">
                <a:effectLst>
                  <a:outerShdw blurRad="38100" dist="38100" dir="2700000" algn="tl">
                    <a:srgbClr val="C0C0C0"/>
                  </a:outerShdw>
                </a:effectLst>
                <a:latin typeface="Arial" panose="020B0604020202020204" pitchFamily="34" charset="0"/>
              </a:rPr>
              <a:t>DASARNYA PADA PANDANGAN </a:t>
            </a:r>
            <a:r>
              <a:rPr lang="en-US" sz="2100" b="1" dirty="0" smtClean="0">
                <a:solidFill>
                  <a:srgbClr val="003399"/>
                </a:solidFill>
                <a:effectLst>
                  <a:outerShdw blurRad="38100" dist="38100" dir="2700000" algn="tl">
                    <a:srgbClr val="C0C0C0"/>
                  </a:outerShdw>
                </a:effectLst>
                <a:latin typeface="Arial" panose="020B0604020202020204" pitchFamily="34" charset="0"/>
              </a:rPr>
              <a:t>KARL MARX</a:t>
            </a:r>
            <a:r>
              <a:rPr lang="en-US" sz="2100" b="1" dirty="0" smtClean="0">
                <a:effectLst>
                  <a:outerShdw blurRad="38100" dist="38100" dir="2700000" algn="tl">
                    <a:srgbClr val="C0C0C0"/>
                  </a:outerShdw>
                </a:effectLst>
                <a:latin typeface="Arial" panose="020B0604020202020204" pitchFamily="34" charset="0"/>
              </a:rPr>
              <a:t>:  TENTANG HUBUNGAN </a:t>
            </a:r>
            <a:r>
              <a:rPr lang="en-US" sz="2100" b="1" i="1" dirty="0" smtClean="0">
                <a:effectLst>
                  <a:outerShdw blurRad="38100" dist="38100" dir="2700000" algn="tl">
                    <a:srgbClr val="C0C0C0"/>
                  </a:outerShdw>
                </a:effectLst>
                <a:latin typeface="Arial" panose="020B0604020202020204" pitchFamily="34" charset="0"/>
              </a:rPr>
              <a:t>SUPERSTUCTURE</a:t>
            </a:r>
            <a:r>
              <a:rPr lang="en-US" sz="2100" b="1" dirty="0" smtClean="0">
                <a:effectLst>
                  <a:outerShdw blurRad="38100" dist="38100" dir="2700000" algn="tl">
                    <a:srgbClr val="C0C0C0"/>
                  </a:outerShdw>
                </a:effectLst>
                <a:latin typeface="Arial" panose="020B0604020202020204" pitchFamily="34" charset="0"/>
              </a:rPr>
              <a:t> (BANGUNAN ATAS/IDE ATAU NON MATERIAL) DAN </a:t>
            </a:r>
            <a:r>
              <a:rPr lang="en-US" sz="2100" b="1" i="1" dirty="0" smtClean="0">
                <a:effectLst>
                  <a:outerShdw blurRad="38100" dist="38100" dir="2700000" algn="tl">
                    <a:srgbClr val="C0C0C0"/>
                  </a:outerShdw>
                </a:effectLst>
                <a:latin typeface="Arial" panose="020B0604020202020204" pitchFamily="34" charset="0"/>
              </a:rPr>
              <a:t>BASE STRUCTURE</a:t>
            </a:r>
            <a:r>
              <a:rPr lang="en-US" sz="2100" b="1" dirty="0" smtClean="0">
                <a:effectLst>
                  <a:outerShdw blurRad="38100" dist="38100" dir="2700000" algn="tl">
                    <a:srgbClr val="C0C0C0"/>
                  </a:outerShdw>
                </a:effectLst>
                <a:latin typeface="Arial" panose="020B0604020202020204" pitchFamily="34" charset="0"/>
              </a:rPr>
              <a:t> (BANGUNAN BAWAH/KONDISI METERIAL).  BANGUNAN BAWAH DIANGGAP SEBAGAI ASPEK STRUKTUR GEJALA SOSIAL.</a:t>
            </a:r>
          </a:p>
          <a:p>
            <a:pPr algn="just">
              <a:defRPr/>
            </a:pPr>
            <a:r>
              <a:rPr lang="en-US" sz="2100" b="1" dirty="0" smtClean="0">
                <a:effectLst>
                  <a:outerShdw blurRad="38100" dist="38100" dir="2700000" algn="tl">
                    <a:srgbClr val="C0C0C0"/>
                  </a:outerShdw>
                </a:effectLst>
                <a:latin typeface="Arial" panose="020B0604020202020204" pitchFamily="34" charset="0"/>
              </a:rPr>
              <a:t>	</a:t>
            </a:r>
          </a:p>
          <a:p>
            <a:pPr algn="just">
              <a:defRPr/>
            </a:pPr>
            <a:r>
              <a:rPr lang="en-US" sz="2100" b="1" dirty="0" smtClean="0">
                <a:effectLst>
                  <a:outerShdw blurRad="38100" dist="38100" dir="2700000" algn="tl">
                    <a:srgbClr val="C0C0C0"/>
                  </a:outerShdw>
                </a:effectLst>
                <a:latin typeface="Arial" panose="020B0604020202020204" pitchFamily="34" charset="0"/>
              </a:rPr>
              <a:t>	KALAU BANGUNAN BAWAHNYA BERUBAH, MAKA BANGUNAN ATASNYA AKAN  MENGIKUTINYA. ASPEK MATERI LEBIH PENTING DARI  ASPEK IDE   </a:t>
            </a:r>
            <a:r>
              <a:rPr lang="en-US" b="1" dirty="0" smtClean="0">
                <a:solidFill>
                  <a:srgbClr val="003399"/>
                </a:solidFill>
                <a:effectLst>
                  <a:outerShdw blurRad="38100" dist="38100" dir="2700000" algn="tl">
                    <a:srgbClr val="C0C0C0"/>
                  </a:outerShdw>
                </a:effectLst>
                <a:latin typeface="Arial" panose="020B0604020202020204" pitchFamily="34" charset="0"/>
                <a:sym typeface="Wingdings" panose="05000000000000000000" pitchFamily="2" charset="2"/>
              </a:rPr>
              <a:t></a:t>
            </a:r>
            <a:r>
              <a:rPr lang="en-US" b="1" dirty="0" smtClean="0">
                <a:solidFill>
                  <a:srgbClr val="003399"/>
                </a:solidFill>
                <a:effectLst>
                  <a:outerShdw blurRad="38100" dist="38100" dir="2700000" algn="tl">
                    <a:srgbClr val="C0C0C0"/>
                  </a:outerShdw>
                </a:effectLst>
                <a:latin typeface="Arial" panose="020B0604020202020204" pitchFamily="34" charset="0"/>
              </a:rPr>
              <a:t> </a:t>
            </a:r>
            <a:r>
              <a:rPr lang="en-US" b="1" dirty="0" smtClean="0">
                <a:solidFill>
                  <a:srgbClr val="003399"/>
                </a:solidFill>
                <a:effectLst>
                  <a:outerShdw blurRad="38100" dist="38100" dir="2700000" algn="tl">
                    <a:srgbClr val="C0C0C0"/>
                  </a:outerShdw>
                </a:effectLst>
                <a:latin typeface="Arial" panose="020B0604020202020204" pitchFamily="34" charset="0"/>
                <a:sym typeface="Wingdings" panose="05000000000000000000" pitchFamily="2" charset="2"/>
              </a:rPr>
              <a:t>MATERIALISME.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1"/>
          </p:nvPr>
        </p:nvSpPr>
        <p:spPr>
          <a:noFill/>
          <a:ln>
            <a:miter lim="800000"/>
            <a:headEnd/>
            <a:tailEnd/>
          </a:ln>
        </p:spPr>
        <p:txBody>
          <a:bodyPr/>
          <a:lstStyle/>
          <a:p>
            <a:fld id="{B0102BBC-B670-4A02-92C8-AC90F25AA1FA}" type="slidenum">
              <a:rPr lang="en-US"/>
              <a:pPr/>
              <a:t>5</a:t>
            </a:fld>
            <a:endParaRPr lang="en-US"/>
          </a:p>
        </p:txBody>
      </p:sp>
      <p:sp>
        <p:nvSpPr>
          <p:cNvPr id="56324" name="Rectangle 4"/>
          <p:cNvSpPr>
            <a:spLocks noChangeArrowheads="1"/>
          </p:cNvSpPr>
          <p:nvPr/>
        </p:nvSpPr>
        <p:spPr bwMode="auto">
          <a:xfrm>
            <a:off x="708025" y="841375"/>
            <a:ext cx="7902575" cy="2101850"/>
          </a:xfrm>
          <a:prstGeom prst="rect">
            <a:avLst/>
          </a:prstGeom>
          <a:noFill/>
          <a:ln>
            <a:noFill/>
          </a:ln>
          <a:effectLst/>
          <a:extLst>
            <a:ext uri="{909E8E84-426E-40DD-AFC4-6F175D3DCCD1}"/>
            <a:ext uri="{91240B29-F687-4F45-9708-019B960494DF}"/>
            <a:ext uri="{AF507438-7753-43E0-B8FC-AC1667EBCBE1}"/>
          </a:extLst>
        </p:spPr>
        <p:txBody>
          <a:bodyPr>
            <a:spAutoFit/>
          </a:bodyPr>
          <a:lstStyle>
            <a:lvl1pPr>
              <a:defRPr sz="2400">
                <a:solidFill>
                  <a:schemeClr val="tx1"/>
                </a:solidFill>
                <a:latin typeface="Times New Roman" panose="02020603050405020304" pitchFamily="18" charset="0"/>
                <a:cs typeface="Times New Roman" panose="02020603050405020304" pitchFamily="18" charset="0"/>
              </a:defRPr>
            </a:lvl1pPr>
            <a:lvl2pPr marL="522288">
              <a:defRPr sz="2400">
                <a:solidFill>
                  <a:schemeClr val="tx1"/>
                </a:solidFill>
                <a:latin typeface="Times New Roman" panose="02020603050405020304" pitchFamily="18" charset="0"/>
                <a:cs typeface="Times New Roman" panose="02020603050405020304" pitchFamily="18" charset="0"/>
              </a:defRPr>
            </a:lvl2pPr>
            <a:lvl3pPr>
              <a:defRPr sz="2400">
                <a:solidFill>
                  <a:schemeClr val="tx1"/>
                </a:solidFill>
                <a:latin typeface="Times New Roman" panose="02020603050405020304" pitchFamily="18" charset="0"/>
                <a:cs typeface="Times New Roman" panose="02020603050405020304" pitchFamily="18" charset="0"/>
              </a:defRPr>
            </a:lvl3pPr>
            <a:lvl4pPr>
              <a:defRPr sz="2400">
                <a:solidFill>
                  <a:schemeClr val="tx1"/>
                </a:solidFill>
                <a:latin typeface="Times New Roman" panose="02020603050405020304" pitchFamily="18" charset="0"/>
                <a:cs typeface="Times New Roman" panose="02020603050405020304" pitchFamily="18" charset="0"/>
              </a:defRPr>
            </a:lvl4pPr>
            <a:lvl5pPr>
              <a:defRPr sz="2400">
                <a:solidFill>
                  <a:schemeClr val="tx1"/>
                </a:solidFill>
                <a:latin typeface="Times New Roman" panose="02020603050405020304" pitchFamily="18" charset="0"/>
                <a:cs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just">
              <a:buFont typeface="WP IconicSymbolsA" pitchFamily="2" charset="2"/>
              <a:buNone/>
              <a:defRPr/>
            </a:pPr>
            <a:r>
              <a:rPr lang="en-US" sz="2200" b="1" smtClean="0">
                <a:solidFill>
                  <a:srgbClr val="003399"/>
                </a:solidFill>
                <a:effectLst>
                  <a:outerShdw blurRad="38100" dist="38100" dir="2700000" algn="tl">
                    <a:srgbClr val="C0C0C0"/>
                  </a:outerShdw>
                </a:effectLst>
                <a:latin typeface="Arial" panose="020B0604020202020204" pitchFamily="34" charset="0"/>
              </a:rPr>
              <a:t>NEGARA-NEGARA DIBAGI ATAS NEGARA MAJU (INDUSTRI) DAN TERBELAKANG (PERTANIAN), YANG SALING BERDAGANG. ADA NEGARA “PUSAT” DAN NEGARA “PINGGIRAN”. HUBUNGAN PUSAT DAN PINGGIRAN TAK SEIMBANG, TIDAK SALING MENGUNTUNGKAN </a:t>
            </a:r>
            <a:r>
              <a:rPr lang="en-US" sz="2200" b="1" smtClean="0">
                <a:solidFill>
                  <a:srgbClr val="003399"/>
                </a:solidFill>
                <a:effectLst>
                  <a:outerShdw blurRad="38100" dist="38100" dir="2700000" algn="tl">
                    <a:srgbClr val="C0C0C0"/>
                  </a:outerShdw>
                </a:effectLst>
                <a:latin typeface="Arial" panose="020B0604020202020204" pitchFamily="34" charset="0"/>
                <a:sym typeface="Wingdings" panose="05000000000000000000" pitchFamily="2" charset="2"/>
              </a:rPr>
              <a:t></a:t>
            </a:r>
            <a:r>
              <a:rPr lang="en-US" sz="2200" b="1" smtClean="0">
                <a:solidFill>
                  <a:srgbClr val="003399"/>
                </a:solidFill>
                <a:effectLst>
                  <a:outerShdw blurRad="38100" dist="38100" dir="2700000" algn="tl">
                    <a:srgbClr val="C0C0C0"/>
                  </a:outerShdw>
                </a:effectLst>
                <a:latin typeface="Arial" panose="020B0604020202020204" pitchFamily="34" charset="0"/>
              </a:rPr>
              <a:t> EKPLOITASI.</a:t>
            </a:r>
            <a:endParaRPr lang="en-US" sz="2200" b="1" smtClean="0">
              <a:solidFill>
                <a:srgbClr val="003399"/>
              </a:solidFill>
              <a:effectLst>
                <a:outerShdw blurRad="38100" dist="38100" dir="2700000" algn="tl">
                  <a:srgbClr val="C0C0C0"/>
                </a:outerShdw>
              </a:effectLst>
              <a:latin typeface="Arial" panose="020B0604020202020204" pitchFamily="34" charset="0"/>
              <a:sym typeface="Wingdings" panose="05000000000000000000" pitchFamily="2" charset="2"/>
            </a:endParaRPr>
          </a:p>
        </p:txBody>
      </p:sp>
      <p:sp>
        <p:nvSpPr>
          <p:cNvPr id="18436" name="WordArt 5"/>
          <p:cNvSpPr>
            <a:spLocks noChangeArrowheads="1" noChangeShapeType="1" noTextEdit="1"/>
          </p:cNvSpPr>
          <p:nvPr/>
        </p:nvSpPr>
        <p:spPr bwMode="auto">
          <a:xfrm>
            <a:off x="304800" y="403225"/>
            <a:ext cx="4343400" cy="282575"/>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1. RAUL PREBISCH</a:t>
            </a:r>
          </a:p>
        </p:txBody>
      </p:sp>
      <p:sp>
        <p:nvSpPr>
          <p:cNvPr id="56326" name="Rectangle 6"/>
          <p:cNvSpPr>
            <a:spLocks noChangeArrowheads="1"/>
          </p:cNvSpPr>
          <p:nvPr/>
        </p:nvSpPr>
        <p:spPr bwMode="auto">
          <a:xfrm>
            <a:off x="717550" y="3571875"/>
            <a:ext cx="7893050" cy="2436813"/>
          </a:xfrm>
          <a:prstGeom prst="rect">
            <a:avLst/>
          </a:prstGeom>
          <a:noFill/>
          <a:ln>
            <a:noFill/>
          </a:ln>
          <a:effectLst/>
          <a:extLst>
            <a:ext uri="{909E8E84-426E-40DD-AFC4-6F175D3DCCD1}"/>
            <a:ext uri="{91240B29-F687-4F45-9708-019B960494DF}"/>
            <a:ext uri="{AF507438-7753-43E0-B8FC-AC1667EBCBE1}"/>
          </a:extLst>
        </p:spPr>
        <p:txBody>
          <a:bodyPr>
            <a:spAutoFit/>
          </a:bodyPr>
          <a:lstStyle/>
          <a:p>
            <a:pPr algn="just" eaLnBrk="1" hangingPunct="1">
              <a:defRPr/>
            </a:pPr>
            <a:r>
              <a:rPr lang="en-US" sz="2200" b="1" dirty="0">
                <a:solidFill>
                  <a:srgbClr val="003399"/>
                </a:solidFill>
                <a:effectLst>
                  <a:outerShdw blurRad="38100" dist="38100" dir="2700000" algn="tl">
                    <a:srgbClr val="C0C0C0"/>
                  </a:outerShdw>
                </a:effectLst>
                <a:latin typeface="Arial" panose="020B0604020202020204" pitchFamily="34" charset="0"/>
              </a:rPr>
              <a:t>DARI STUDINYA  TENTANG KAPITALISME DI NEGARA-NEGARA TERBELAKANG MELALUI INVESTASI MODAL ASING, TERNYATA YANG ADA JUSTRU MEMBUAT SURPLUS PADA  NEGARA MAJU KARENA DIAMBIL OLEH PENDATANG TSB. DAN SEBALIKNYA DINEGARA BERKEMBANG/PINGGIRAN TIDAK TERJADI AKUMULASI MODAL TETAPI MALAH PENYUSUTAN MODAL. </a:t>
            </a:r>
          </a:p>
        </p:txBody>
      </p:sp>
      <p:sp>
        <p:nvSpPr>
          <p:cNvPr id="18438" name="WordArt 8"/>
          <p:cNvSpPr>
            <a:spLocks noChangeArrowheads="1" noChangeShapeType="1" noTextEdit="1"/>
          </p:cNvSpPr>
          <p:nvPr/>
        </p:nvSpPr>
        <p:spPr bwMode="auto">
          <a:xfrm>
            <a:off x="174625" y="3124200"/>
            <a:ext cx="3790950" cy="3048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2. PAUL BARAN</a:t>
            </a:r>
          </a:p>
        </p:txBody>
      </p:sp>
      <p:sp>
        <p:nvSpPr>
          <p:cNvPr id="18439" name="WordArt 9"/>
          <p:cNvSpPr>
            <a:spLocks noChangeArrowheads="1" noChangeShapeType="1" noTextEdit="1"/>
          </p:cNvSpPr>
          <p:nvPr/>
        </p:nvSpPr>
        <p:spPr bwMode="auto">
          <a:xfrm>
            <a:off x="228600" y="5943600"/>
            <a:ext cx="914400" cy="3048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3. ...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a:ln>
            <a:miter lim="800000"/>
            <a:headEnd/>
            <a:tailEnd/>
          </a:ln>
        </p:spPr>
        <p:txBody>
          <a:bodyPr/>
          <a:lstStyle/>
          <a:p>
            <a:fld id="{B00E64CE-42FA-4950-A4D7-BFACFAD1DC4A}" type="slidenum">
              <a:rPr lang="en-US"/>
              <a:pPr/>
              <a:t>6</a:t>
            </a:fld>
            <a:endParaRPr lang="en-US"/>
          </a:p>
        </p:txBody>
      </p:sp>
      <p:sp>
        <p:nvSpPr>
          <p:cNvPr id="19459" name="WordArt 6"/>
          <p:cNvSpPr>
            <a:spLocks noChangeArrowheads="1" noChangeShapeType="1" noTextEdit="1"/>
          </p:cNvSpPr>
          <p:nvPr/>
        </p:nvSpPr>
        <p:spPr bwMode="auto">
          <a:xfrm>
            <a:off x="381000" y="381000"/>
            <a:ext cx="5334000" cy="3810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3. THEOTONIO DOS SANTOS</a:t>
            </a:r>
          </a:p>
        </p:txBody>
      </p:sp>
      <p:sp>
        <p:nvSpPr>
          <p:cNvPr id="57351" name="Rectangle 7"/>
          <p:cNvSpPr>
            <a:spLocks noChangeArrowheads="1"/>
          </p:cNvSpPr>
          <p:nvPr/>
        </p:nvSpPr>
        <p:spPr bwMode="auto">
          <a:xfrm>
            <a:off x="1600200" y="1295400"/>
            <a:ext cx="6715125" cy="1311275"/>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spcBef>
                <a:spcPct val="50000"/>
              </a:spcBef>
              <a:buFontTx/>
              <a:buAutoNum type="arabicPeriod"/>
              <a:defRPr/>
            </a:pPr>
            <a:r>
              <a:rPr lang="en-US" sz="2000" b="1" smtClean="0">
                <a:solidFill>
                  <a:srgbClr val="003399"/>
                </a:solidFill>
                <a:effectLst>
                  <a:outerShdw blurRad="38100" dist="38100" dir="2700000" algn="tl">
                    <a:srgbClr val="C0C0C0"/>
                  </a:outerShdw>
                </a:effectLst>
                <a:latin typeface="Arial" panose="020B0604020202020204" pitchFamily="34" charset="0"/>
              </a:rPr>
              <a:t>KETERGANTUNGAN KOLONIAL</a:t>
            </a:r>
          </a:p>
          <a:p>
            <a:pPr>
              <a:spcBef>
                <a:spcPct val="50000"/>
              </a:spcBef>
              <a:buFontTx/>
              <a:buAutoNum type="arabicPeriod"/>
              <a:defRPr/>
            </a:pPr>
            <a:r>
              <a:rPr lang="en-US" sz="2000" b="1" smtClean="0">
                <a:solidFill>
                  <a:srgbClr val="003399"/>
                </a:solidFill>
                <a:effectLst>
                  <a:outerShdw blurRad="38100" dist="38100" dir="2700000" algn="tl">
                    <a:srgbClr val="C0C0C0"/>
                  </a:outerShdw>
                </a:effectLst>
                <a:latin typeface="Arial" panose="020B0604020202020204" pitchFamily="34" charset="0"/>
              </a:rPr>
              <a:t>KETERGANTUNGAN FINANSIAL-INDUSTRIAL</a:t>
            </a:r>
          </a:p>
          <a:p>
            <a:pPr>
              <a:spcBef>
                <a:spcPct val="50000"/>
              </a:spcBef>
              <a:buFontTx/>
              <a:buAutoNum type="arabicPeriod"/>
              <a:defRPr/>
            </a:pPr>
            <a:r>
              <a:rPr lang="en-US" sz="2000" b="1" smtClean="0">
                <a:solidFill>
                  <a:srgbClr val="003399"/>
                </a:solidFill>
                <a:effectLst>
                  <a:outerShdw blurRad="38100" dist="38100" dir="2700000" algn="tl">
                    <a:srgbClr val="C0C0C0"/>
                  </a:outerShdw>
                </a:effectLst>
                <a:latin typeface="Arial" panose="020B0604020202020204" pitchFamily="34" charset="0"/>
              </a:rPr>
              <a:t>KETERGANTUNGAN TEKNOLOGIS-INDUSTRIAL</a:t>
            </a:r>
          </a:p>
        </p:txBody>
      </p:sp>
      <p:sp>
        <p:nvSpPr>
          <p:cNvPr id="57352" name="Rectangle 8"/>
          <p:cNvSpPr>
            <a:spLocks noChangeArrowheads="1"/>
          </p:cNvSpPr>
          <p:nvPr/>
        </p:nvSpPr>
        <p:spPr bwMode="auto">
          <a:xfrm>
            <a:off x="774700" y="806450"/>
            <a:ext cx="6870700" cy="396875"/>
          </a:xfrm>
          <a:prstGeom prst="rect">
            <a:avLst/>
          </a:prstGeom>
          <a:noFill/>
          <a:ln>
            <a:noFill/>
          </a:ln>
          <a:effectLst/>
          <a:extLst>
            <a:ext uri="{909E8E84-426E-40DD-AFC4-6F175D3DCCD1}"/>
            <a:ext uri="{91240B29-F687-4F45-9708-019B960494DF}"/>
            <a:ext uri="{AF507438-7753-43E0-B8FC-AC1667EBCBE1}"/>
          </a:extLst>
        </p:spPr>
        <p:txBody>
          <a:bodyPr wrap="none">
            <a:spAutoFit/>
          </a:bodyPr>
          <a:lstStyle/>
          <a:p>
            <a:pPr eaLnBrk="1" hangingPunct="1">
              <a:defRPr/>
            </a:pPr>
            <a:r>
              <a:rPr lang="en-US" sz="2000" b="1">
                <a:effectLst>
                  <a:outerShdw blurRad="38100" dist="38100" dir="2700000" algn="tl">
                    <a:srgbClr val="C0C0C0"/>
                  </a:outerShdw>
                </a:effectLst>
                <a:latin typeface="Arial" panose="020B0604020202020204" pitchFamily="34" charset="0"/>
              </a:rPr>
              <a:t>ADA 3 BENTUK KETERGANTUNGAN NEGARA KETIGA</a:t>
            </a:r>
          </a:p>
        </p:txBody>
      </p:sp>
      <p:sp>
        <p:nvSpPr>
          <p:cNvPr id="19462" name="Rectangle 10"/>
          <p:cNvSpPr>
            <a:spLocks noChangeArrowheads="1"/>
          </p:cNvSpPr>
          <p:nvPr/>
        </p:nvSpPr>
        <p:spPr bwMode="auto">
          <a:xfrm>
            <a:off x="1600200" y="4038600"/>
            <a:ext cx="7543800" cy="884238"/>
          </a:xfrm>
          <a:prstGeom prst="rect">
            <a:avLst/>
          </a:prstGeom>
          <a:noFill/>
          <a:ln w="9525">
            <a:noFill/>
            <a:miter lim="800000"/>
            <a:headEnd/>
            <a:tailEnd/>
          </a:ln>
        </p:spPr>
        <p:txBody>
          <a:bodyPr>
            <a:spAutoFit/>
          </a:bodyPr>
          <a:lstStyle/>
          <a:p>
            <a:pPr indent="-228600" algn="just" eaLnBrk="1" hangingPunct="1">
              <a:tabLst>
                <a:tab pos="457200" algn="l"/>
              </a:tabLst>
            </a:pPr>
            <a:endParaRPr lang="en-US" sz="1200">
              <a:latin typeface="Times New Roman" pitchFamily="18" charset="0"/>
            </a:endParaRPr>
          </a:p>
          <a:p>
            <a:pPr indent="-228600" algn="just">
              <a:tabLst>
                <a:tab pos="457200" algn="l"/>
              </a:tabLst>
            </a:pPr>
            <a:r>
              <a:rPr lang="en-US" sz="1600" b="1">
                <a:latin typeface="Times New Roman" pitchFamily="18" charset="0"/>
              </a:rPr>
              <a:t> </a:t>
            </a:r>
            <a:endParaRPr lang="en-US" sz="1200">
              <a:latin typeface="Times New Roman" pitchFamily="18" charset="0"/>
            </a:endParaRPr>
          </a:p>
          <a:p>
            <a:pPr indent="-228600" algn="just">
              <a:tabLst>
                <a:tab pos="457200" algn="l"/>
              </a:tabLst>
            </a:pPr>
            <a:endParaRPr lang="en-US" sz="2400">
              <a:latin typeface="Times New Roman" pitchFamily="18" charset="0"/>
            </a:endParaRPr>
          </a:p>
        </p:txBody>
      </p:sp>
      <p:sp>
        <p:nvSpPr>
          <p:cNvPr id="19463" name="WordArt 12"/>
          <p:cNvSpPr>
            <a:spLocks noChangeArrowheads="1" noChangeShapeType="1" noTextEdit="1"/>
          </p:cNvSpPr>
          <p:nvPr/>
        </p:nvSpPr>
        <p:spPr bwMode="auto">
          <a:xfrm>
            <a:off x="419100" y="2895600"/>
            <a:ext cx="4305300" cy="3810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4. ANDRE GUNDER </a:t>
            </a:r>
            <a:r>
              <a:rPr lang="en-US" sz="3600" kern="10" dirty="0">
                <a:ln w="9525">
                  <a:solidFill>
                    <a:srgbClr val="003399"/>
                  </a:solidFill>
                  <a:round/>
                  <a:headEnd/>
                  <a:tailEnd/>
                </a:ln>
                <a:solidFill>
                  <a:srgbClr val="002060"/>
                </a:solidFill>
                <a:effectLst>
                  <a:outerShdw dist="35921" dir="2700000" algn="ctr" rotWithShape="0">
                    <a:srgbClr val="C0C0C0"/>
                  </a:outerShdw>
                </a:effectLst>
                <a:latin typeface="Arial" pitchFamily="34" charset="0"/>
                <a:cs typeface="Arial" pitchFamily="34" charset="0"/>
              </a:rPr>
              <a:t>FRANK</a:t>
            </a:r>
          </a:p>
        </p:txBody>
      </p:sp>
      <p:sp>
        <p:nvSpPr>
          <p:cNvPr id="57359" name="Rectangle 15"/>
          <p:cNvSpPr>
            <a:spLocks noChangeArrowheads="1"/>
          </p:cNvSpPr>
          <p:nvPr/>
        </p:nvSpPr>
        <p:spPr bwMode="auto">
          <a:xfrm>
            <a:off x="762000" y="3413125"/>
            <a:ext cx="7543800" cy="1616075"/>
          </a:xfrm>
          <a:prstGeom prst="rect">
            <a:avLst/>
          </a:prstGeom>
          <a:noFill/>
          <a:ln>
            <a:noFill/>
          </a:ln>
          <a:effectLst/>
          <a:extLst>
            <a:ext uri="{909E8E84-426E-40DD-AFC4-6F175D3DCCD1}"/>
            <a:ext uri="{91240B29-F687-4F45-9708-019B960494DF}"/>
            <a:ext uri="{AF507438-7753-43E0-B8FC-AC1667EBCBE1}"/>
          </a:extLst>
        </p:spPr>
        <p:txBody>
          <a:bodyPr>
            <a:spAutoFit/>
          </a:bodyPr>
          <a:lstStyle/>
          <a:p>
            <a:pPr algn="just" eaLnBrk="1" hangingPunct="1">
              <a:defRPr/>
            </a:pPr>
            <a:r>
              <a:rPr lang="en-US" sz="2000" b="1">
                <a:solidFill>
                  <a:srgbClr val="003399"/>
                </a:solidFill>
                <a:effectLst>
                  <a:outerShdw blurRad="38100" dist="38100" dir="2700000" algn="tl">
                    <a:srgbClr val="C0C0C0"/>
                  </a:outerShdw>
                </a:effectLst>
                <a:latin typeface="Arial" panose="020B0604020202020204" pitchFamily="34" charset="0"/>
              </a:rPr>
              <a:t>ADA HUBUNGAN ANTARA NEGARA “METROPOLIS” DAN NEGARA “SATELIT”. MIRIP DENGAN ISTILAH PREBISCH = “PINGGIR DAN PUSAT”</a:t>
            </a:r>
          </a:p>
          <a:p>
            <a:pPr>
              <a:defRPr/>
            </a:pPr>
            <a:r>
              <a:rPr lang="en-US" sz="2000" b="1">
                <a:solidFill>
                  <a:srgbClr val="003399"/>
                </a:solidFill>
                <a:effectLst>
                  <a:outerShdw blurRad="38100" dist="38100" dir="2700000" algn="tl">
                    <a:srgbClr val="C0C0C0"/>
                  </a:outerShdw>
                </a:effectLst>
                <a:latin typeface="Arial" panose="020B0604020202020204" pitchFamily="34" charset="0"/>
              </a:rPr>
              <a:t>SUATU PEMBANGUNAN DI NEGARA “SATELIT”  DIPENGARUHI OLEH 3 KOMPONEN UTAMA, yaitu: </a:t>
            </a:r>
          </a:p>
        </p:txBody>
      </p:sp>
      <p:sp>
        <p:nvSpPr>
          <p:cNvPr id="57360" name="Text Box 16"/>
          <p:cNvSpPr txBox="1">
            <a:spLocks noChangeArrowheads="1"/>
          </p:cNvSpPr>
          <p:nvPr/>
        </p:nvSpPr>
        <p:spPr bwMode="auto">
          <a:xfrm>
            <a:off x="1752600" y="5073650"/>
            <a:ext cx="6923088" cy="1158875"/>
          </a:xfrm>
          <a:prstGeom prst="rect">
            <a:avLst/>
          </a:prstGeom>
          <a:noFill/>
          <a:ln>
            <a:noFill/>
          </a:ln>
          <a:effectLst/>
          <a:extLst>
            <a:ext uri="{909E8E84-426E-40DD-AFC4-6F175D3DCCD1}"/>
            <a:ext uri="{91240B29-F687-4F45-9708-019B960494DF}"/>
            <a:ext uri="{AF507438-7753-43E0-B8FC-AC1667EBCBE1}"/>
          </a:extLst>
        </p:spPr>
        <p:txBody>
          <a:bodyPr wrap="none">
            <a:spAutoFit/>
          </a:bodyPr>
          <a:lstStyle>
            <a:lvl1pPr marL="295275" indent="-295275">
              <a:defRPr sz="2400">
                <a:solidFill>
                  <a:schemeClr val="tx1"/>
                </a:solidFill>
                <a:latin typeface="Times New Roman" panose="02020603050405020304" pitchFamily="18" charset="0"/>
                <a:cs typeface="Times New Roman" panose="02020603050405020304" pitchFamily="18" charset="0"/>
              </a:defRPr>
            </a:lvl1pPr>
            <a:lvl2pPr marL="982663" indent="-457200">
              <a:defRPr sz="2400">
                <a:solidFill>
                  <a:schemeClr val="tx1"/>
                </a:solidFill>
                <a:latin typeface="Times New Roman" panose="02020603050405020304" pitchFamily="18" charset="0"/>
                <a:cs typeface="Times New Roman" panose="02020603050405020304" pitchFamily="18" charset="0"/>
              </a:defRPr>
            </a:lvl2pPr>
            <a:lvl3pPr marL="1554163" indent="-457200">
              <a:defRPr sz="2400">
                <a:solidFill>
                  <a:schemeClr val="tx1"/>
                </a:solidFill>
                <a:latin typeface="Times New Roman" panose="02020603050405020304" pitchFamily="18" charset="0"/>
                <a:cs typeface="Times New Roman" panose="02020603050405020304" pitchFamily="18" charset="0"/>
              </a:defRPr>
            </a:lvl3pPr>
            <a:lvl4pPr marL="2125663" indent="-457200">
              <a:defRPr sz="2400">
                <a:solidFill>
                  <a:schemeClr val="tx1"/>
                </a:solidFill>
                <a:latin typeface="Times New Roman" panose="02020603050405020304" pitchFamily="18" charset="0"/>
                <a:cs typeface="Times New Roman" panose="02020603050405020304" pitchFamily="18" charset="0"/>
              </a:defRPr>
            </a:lvl4pPr>
            <a:lvl5pPr marL="2697163" indent="-457200">
              <a:defRPr sz="2400">
                <a:solidFill>
                  <a:schemeClr val="tx1"/>
                </a:solidFill>
                <a:latin typeface="Times New Roman" panose="02020603050405020304" pitchFamily="18" charset="0"/>
                <a:cs typeface="Times New Roman" panose="02020603050405020304" pitchFamily="18" charset="0"/>
              </a:defRPr>
            </a:lvl5pPr>
            <a:lvl6pPr marL="3154363"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611563"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4068763"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525963"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buFontTx/>
              <a:buAutoNum type="arabicPeriod"/>
              <a:defRPr/>
            </a:pPr>
            <a:r>
              <a:rPr lang="en-US" sz="2000" b="1" smtClean="0">
                <a:solidFill>
                  <a:srgbClr val="003399"/>
                </a:solidFill>
                <a:effectLst>
                  <a:outerShdw blurRad="38100" dist="38100" dir="2700000" algn="tl">
                    <a:srgbClr val="C0C0C0"/>
                  </a:outerShdw>
                </a:effectLst>
                <a:latin typeface="Arial" panose="020B0604020202020204" pitchFamily="34" charset="0"/>
              </a:rPr>
              <a:t>MODAL ASING</a:t>
            </a:r>
          </a:p>
          <a:p>
            <a:pPr eaLnBrk="1" hangingPunct="1">
              <a:buFontTx/>
              <a:buAutoNum type="arabicPeriod"/>
              <a:defRPr/>
            </a:pPr>
            <a:endParaRPr lang="en-US" sz="500" b="1" smtClean="0">
              <a:solidFill>
                <a:srgbClr val="003399"/>
              </a:solidFill>
              <a:effectLst>
                <a:outerShdw blurRad="38100" dist="38100" dir="2700000" algn="tl">
                  <a:srgbClr val="C0C0C0"/>
                </a:outerShdw>
              </a:effectLst>
              <a:latin typeface="Arial" panose="020B0604020202020204" pitchFamily="34" charset="0"/>
            </a:endParaRPr>
          </a:p>
          <a:p>
            <a:pPr eaLnBrk="1" hangingPunct="1">
              <a:buFontTx/>
              <a:buAutoNum type="arabicPeriod"/>
              <a:defRPr/>
            </a:pPr>
            <a:r>
              <a:rPr lang="en-US" sz="2000" b="1" smtClean="0">
                <a:solidFill>
                  <a:srgbClr val="003399"/>
                </a:solidFill>
                <a:effectLst>
                  <a:outerShdw blurRad="38100" dist="38100" dir="2700000" algn="tl">
                    <a:srgbClr val="C0C0C0"/>
                  </a:outerShdw>
                </a:effectLst>
                <a:latin typeface="Arial" panose="020B0604020202020204" pitchFamily="34" charset="0"/>
              </a:rPr>
              <a:t>PEMERINTAH LOKAL DI NEGARA-NEGARA SATELIT</a:t>
            </a:r>
          </a:p>
          <a:p>
            <a:pPr eaLnBrk="1" hangingPunct="1">
              <a:buFontTx/>
              <a:buAutoNum type="arabicPeriod"/>
              <a:defRPr/>
            </a:pPr>
            <a:endParaRPr lang="en-US" sz="500" b="1" smtClean="0">
              <a:solidFill>
                <a:srgbClr val="003399"/>
              </a:solidFill>
              <a:effectLst>
                <a:outerShdw blurRad="38100" dist="38100" dir="2700000" algn="tl">
                  <a:srgbClr val="C0C0C0"/>
                </a:outerShdw>
              </a:effectLst>
              <a:latin typeface="Arial" panose="020B0604020202020204" pitchFamily="34" charset="0"/>
            </a:endParaRPr>
          </a:p>
          <a:p>
            <a:pPr eaLnBrk="1" hangingPunct="1">
              <a:buFontTx/>
              <a:buAutoNum type="arabicPeriod"/>
              <a:defRPr/>
            </a:pPr>
            <a:r>
              <a:rPr lang="en-US" sz="2000" b="1" smtClean="0">
                <a:solidFill>
                  <a:srgbClr val="003399"/>
                </a:solidFill>
                <a:effectLst>
                  <a:outerShdw blurRad="38100" dist="38100" dir="2700000" algn="tl">
                    <a:srgbClr val="C0C0C0"/>
                  </a:outerShdw>
                </a:effectLst>
                <a:latin typeface="Arial" panose="020B0604020202020204" pitchFamily="34" charset="0"/>
              </a:rPr>
              <a:t>KAUM BORJUASI LOKAL</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1"/>
          </p:nvPr>
        </p:nvSpPr>
        <p:spPr>
          <a:noFill/>
          <a:ln>
            <a:miter lim="800000"/>
            <a:headEnd/>
            <a:tailEnd/>
          </a:ln>
        </p:spPr>
        <p:txBody>
          <a:bodyPr/>
          <a:lstStyle/>
          <a:p>
            <a:fld id="{B25BBE14-BB14-456D-8E4E-2EE28327059E}" type="slidenum">
              <a:rPr lang="en-US"/>
              <a:pPr/>
              <a:t>7</a:t>
            </a:fld>
            <a:endParaRPr lang="en-US"/>
          </a:p>
        </p:txBody>
      </p:sp>
      <p:sp>
        <p:nvSpPr>
          <p:cNvPr id="58372" name="Rectangle 4"/>
          <p:cNvSpPr>
            <a:spLocks noChangeArrowheads="1"/>
          </p:cNvSpPr>
          <p:nvPr/>
        </p:nvSpPr>
        <p:spPr bwMode="auto">
          <a:xfrm>
            <a:off x="228600" y="685800"/>
            <a:ext cx="8382000" cy="1144588"/>
          </a:xfrm>
          <a:prstGeom prst="rect">
            <a:avLst/>
          </a:prstGeom>
          <a:noFill/>
          <a:ln>
            <a:noFill/>
          </a:ln>
          <a:effectLst/>
          <a:extLst>
            <a:ext uri="{909E8E84-426E-40DD-AFC4-6F175D3DCCD1}"/>
            <a:ext uri="{91240B29-F687-4F45-9708-019B960494DF}"/>
            <a:ext uri="{AF507438-7753-43E0-B8FC-AC1667EBCBE1}"/>
          </a:extLst>
        </p:spPr>
        <p:txBody>
          <a:bodyPr>
            <a:spAutoFit/>
          </a:bodyPr>
          <a:lstStyle/>
          <a:p>
            <a:pPr eaLnBrk="1" hangingPunct="1">
              <a:defRPr/>
            </a:pPr>
            <a:r>
              <a:rPr lang="en-US" sz="2300" b="1">
                <a:solidFill>
                  <a:srgbClr val="003399"/>
                </a:solidFill>
                <a:effectLst>
                  <a:outerShdw blurRad="38100" dist="38100" dir="2700000" algn="tl">
                    <a:srgbClr val="C0C0C0"/>
                  </a:outerShdw>
                </a:effectLst>
                <a:latin typeface="Arial" panose="020B0604020202020204" pitchFamily="34" charset="0"/>
              </a:rPr>
              <a:t>HASIL PEMBANGUNAN HANYA TERJADI DI 3 KALANGAN TERSEBUT, SEDANGKAN RAKYAT KECIL HANYA SEBAGAI BURUH. </a:t>
            </a:r>
          </a:p>
        </p:txBody>
      </p:sp>
      <p:sp>
        <p:nvSpPr>
          <p:cNvPr id="20484" name="WordArt 5"/>
          <p:cNvSpPr>
            <a:spLocks noChangeArrowheads="1" noChangeShapeType="1" noTextEdit="1"/>
          </p:cNvSpPr>
          <p:nvPr/>
        </p:nvSpPr>
        <p:spPr bwMode="auto">
          <a:xfrm>
            <a:off x="349250" y="2133600"/>
            <a:ext cx="2559050" cy="3048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CIRI-CIRINYA:</a:t>
            </a:r>
          </a:p>
        </p:txBody>
      </p:sp>
      <p:sp>
        <p:nvSpPr>
          <p:cNvPr id="58375" name="Rectangle 7"/>
          <p:cNvSpPr>
            <a:spLocks noChangeArrowheads="1"/>
          </p:cNvSpPr>
          <p:nvPr/>
        </p:nvSpPr>
        <p:spPr bwMode="auto">
          <a:xfrm>
            <a:off x="2895600" y="2651125"/>
            <a:ext cx="5638800" cy="3140075"/>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sz="2400">
                <a:solidFill>
                  <a:schemeClr val="tx1"/>
                </a:solidFill>
                <a:latin typeface="Times New Roman" panose="02020603050405020304" pitchFamily="18" charset="0"/>
                <a:cs typeface="Times New Roman" panose="02020603050405020304" pitchFamily="18" charset="0"/>
              </a:defRPr>
            </a:lvl1pPr>
            <a:lvl2pPr marL="914400" indent="-457200">
              <a:defRPr sz="2400">
                <a:solidFill>
                  <a:schemeClr val="tx1"/>
                </a:solidFill>
                <a:latin typeface="Times New Roman" panose="02020603050405020304" pitchFamily="18" charset="0"/>
                <a:cs typeface="Times New Roman" panose="02020603050405020304" pitchFamily="18" charset="0"/>
              </a:defRPr>
            </a:lvl2pPr>
            <a:lvl3pPr marL="1371600" indent="-457200">
              <a:defRPr sz="2400">
                <a:solidFill>
                  <a:schemeClr val="tx1"/>
                </a:solidFill>
                <a:latin typeface="Times New Roman" panose="02020603050405020304" pitchFamily="18" charset="0"/>
                <a:cs typeface="Times New Roman" panose="02020603050405020304" pitchFamily="18" charset="0"/>
              </a:defRPr>
            </a:lvl3pPr>
            <a:lvl4pPr marL="1828800" indent="-457200">
              <a:defRPr sz="2400">
                <a:solidFill>
                  <a:schemeClr val="tx1"/>
                </a:solidFill>
                <a:latin typeface="Times New Roman" panose="02020603050405020304" pitchFamily="18" charset="0"/>
                <a:cs typeface="Times New Roman" panose="02020603050405020304" pitchFamily="18" charset="0"/>
              </a:defRPr>
            </a:lvl4pPr>
            <a:lvl5pPr marL="2286000" indent="-457200">
              <a:defRPr sz="2400">
                <a:solidFill>
                  <a:schemeClr val="tx1"/>
                </a:solidFill>
                <a:latin typeface="Times New Roman" panose="02020603050405020304" pitchFamily="18" charset="0"/>
                <a:cs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just" eaLnBrk="1" hangingPunct="1">
              <a:buFontTx/>
              <a:buAutoNum type="arabicPeriod"/>
              <a:defRPr/>
            </a:pPr>
            <a:r>
              <a:rPr lang="en-US" sz="2000" b="1" smtClean="0">
                <a:effectLst>
                  <a:outerShdw blurRad="38100" dist="38100" dir="2700000" algn="tl">
                    <a:srgbClr val="C0C0C0"/>
                  </a:outerShdw>
                </a:effectLst>
                <a:latin typeface="Arial" panose="020B0604020202020204" pitchFamily="34" charset="0"/>
              </a:rPr>
              <a:t>KEHIDUPAN EKONOMI NEGARA PINGGIR TERGANTUNG KE NEGARA PUSAT</a:t>
            </a:r>
          </a:p>
          <a:p>
            <a:pPr algn="just" eaLnBrk="1" hangingPunct="1">
              <a:buFontTx/>
              <a:buAutoNum type="arabicPeriod"/>
              <a:defRPr/>
            </a:pPr>
            <a:endParaRPr lang="en-US" sz="1000" b="1" smtClean="0">
              <a:effectLst>
                <a:outerShdw blurRad="38100" dist="38100" dir="2700000" algn="tl">
                  <a:srgbClr val="C0C0C0"/>
                </a:outerShdw>
              </a:effectLst>
              <a:latin typeface="Arial" panose="020B0604020202020204" pitchFamily="34" charset="0"/>
            </a:endParaRPr>
          </a:p>
          <a:p>
            <a:pPr algn="just">
              <a:buFontTx/>
              <a:buAutoNum type="arabicPeriod"/>
              <a:defRPr/>
            </a:pPr>
            <a:r>
              <a:rPr lang="en-US" sz="2000" b="1" smtClean="0">
                <a:effectLst>
                  <a:outerShdw blurRad="38100" dist="38100" dir="2700000" algn="tl">
                    <a:srgbClr val="C0C0C0"/>
                  </a:outerShdw>
                </a:effectLst>
                <a:latin typeface="Arial" panose="020B0604020202020204" pitchFamily="34" charset="0"/>
              </a:rPr>
              <a:t>TERJADINYA  KERJASAMA MODAL ASING DENGAN KELAS BORJUASI DAN KELAS PENGUASA</a:t>
            </a:r>
          </a:p>
          <a:p>
            <a:pPr algn="just">
              <a:buFontTx/>
              <a:buAutoNum type="arabicPeriod"/>
              <a:defRPr/>
            </a:pPr>
            <a:endParaRPr lang="en-US" sz="1000" b="1" smtClean="0">
              <a:effectLst>
                <a:outerShdw blurRad="38100" dist="38100" dir="2700000" algn="tl">
                  <a:srgbClr val="C0C0C0"/>
                </a:outerShdw>
              </a:effectLst>
              <a:latin typeface="Arial" panose="020B0604020202020204" pitchFamily="34" charset="0"/>
            </a:endParaRPr>
          </a:p>
          <a:p>
            <a:pPr>
              <a:buFontTx/>
              <a:buAutoNum type="arabicPeriod"/>
              <a:defRPr/>
            </a:pPr>
            <a:r>
              <a:rPr lang="en-US" sz="2000" b="1" smtClean="0">
                <a:effectLst>
                  <a:outerShdw blurRad="38100" dist="38100" dir="2700000" algn="tl">
                    <a:srgbClr val="C0C0C0"/>
                  </a:outerShdw>
                </a:effectLst>
                <a:latin typeface="Arial" panose="020B0604020202020204" pitchFamily="34" charset="0"/>
              </a:rPr>
              <a:t>TERJADI KETIMPANGAN YANG KAYA DAN YANG MISKIN </a:t>
            </a:r>
            <a:r>
              <a:rPr lang="en-US" sz="2000" b="1" smtClean="0">
                <a:effectLst>
                  <a:outerShdw blurRad="38100" dist="38100" dir="2700000" algn="tl">
                    <a:srgbClr val="C0C0C0"/>
                  </a:outerShdw>
                </a:effectLst>
                <a:latin typeface="Arial" panose="020B0604020202020204" pitchFamily="34" charset="0"/>
                <a:sym typeface="Wingdings" panose="05000000000000000000" pitchFamily="2" charset="2"/>
              </a:rPr>
              <a:t></a:t>
            </a:r>
            <a:r>
              <a:rPr lang="en-US" sz="2000" b="1" smtClean="0">
                <a:effectLst>
                  <a:outerShdw blurRad="38100" dist="38100" dir="2700000" algn="tl">
                    <a:srgbClr val="C0C0C0"/>
                  </a:outerShdw>
                </a:effectLst>
                <a:latin typeface="Arial" panose="020B0604020202020204" pitchFamily="34" charset="0"/>
              </a:rPr>
              <a:t> TERJADI EKPLOITASI RAKYAT KECIL</a:t>
            </a:r>
            <a:r>
              <a:rPr lang="en-US" sz="2000" b="1" smtClean="0">
                <a:effectLst>
                  <a:outerShdw blurRad="38100" dist="38100" dir="2700000" algn="tl">
                    <a:srgbClr val="C0C0C0"/>
                  </a:outerShdw>
                </a:effectLst>
                <a:latin typeface="Arial" panose="020B0604020202020204" pitchFamily="34" charset="0"/>
                <a:sym typeface="Wingdings" panose="05000000000000000000" pitchFamily="2" charset="2"/>
              </a:rPr>
              <a:t>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1"/>
          </p:nvPr>
        </p:nvSpPr>
        <p:spPr>
          <a:noFill/>
          <a:ln>
            <a:miter lim="800000"/>
            <a:headEnd/>
            <a:tailEnd/>
          </a:ln>
        </p:spPr>
        <p:txBody>
          <a:bodyPr/>
          <a:lstStyle/>
          <a:p>
            <a:fld id="{14876FE9-A818-44A4-B329-A113C0995AC9}" type="slidenum">
              <a:rPr lang="en-US"/>
              <a:pPr/>
              <a:t>8</a:t>
            </a:fld>
            <a:endParaRPr lang="en-US"/>
          </a:p>
        </p:txBody>
      </p:sp>
      <p:sp>
        <p:nvSpPr>
          <p:cNvPr id="21507" name="WordArt 4"/>
          <p:cNvSpPr>
            <a:spLocks noChangeArrowheads="1" noChangeShapeType="1" noTextEdit="1"/>
          </p:cNvSpPr>
          <p:nvPr/>
        </p:nvSpPr>
        <p:spPr bwMode="auto">
          <a:xfrm>
            <a:off x="2514600" y="304800"/>
            <a:ext cx="3757613" cy="36195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FRANK DAN BARAN</a:t>
            </a:r>
          </a:p>
        </p:txBody>
      </p:sp>
      <p:sp>
        <p:nvSpPr>
          <p:cNvPr id="66565" name="Text Box 5"/>
          <p:cNvSpPr txBox="1">
            <a:spLocks noChangeArrowheads="1"/>
          </p:cNvSpPr>
          <p:nvPr/>
        </p:nvSpPr>
        <p:spPr bwMode="auto">
          <a:xfrm>
            <a:off x="3092450" y="641350"/>
            <a:ext cx="2609850" cy="457200"/>
          </a:xfrm>
          <a:prstGeom prst="rect">
            <a:avLst/>
          </a:prstGeom>
          <a:noFill/>
          <a:ln>
            <a:noFill/>
          </a:ln>
          <a:effectLst/>
          <a:extLst>
            <a:ext uri="{909E8E84-426E-40DD-AFC4-6F175D3DCCD1}"/>
            <a:ext uri="{91240B29-F687-4F45-9708-019B960494DF}"/>
            <a:ext uri="{AF507438-7753-43E0-B8FC-AC1667EBCBE1}"/>
          </a:extLst>
        </p:spPr>
        <p:txBody>
          <a:bodyPr wrap="none">
            <a:spAutoFit/>
          </a:bodyPr>
          <a:lstStyle/>
          <a:p>
            <a:pPr eaLnBrk="1" hangingPunct="1">
              <a:defRPr/>
            </a:pPr>
            <a:r>
              <a:rPr lang="en-US" sz="2400" b="1">
                <a:effectLst>
                  <a:outerShdw blurRad="38100" dist="38100" dir="2700000" algn="tl">
                    <a:srgbClr val="C0C0C0"/>
                  </a:outerShdw>
                </a:effectLst>
                <a:latin typeface="Arial" panose="020B0604020202020204" pitchFamily="34" charset="0"/>
              </a:rPr>
              <a:t>MENYARANKAN</a:t>
            </a:r>
          </a:p>
        </p:txBody>
      </p:sp>
      <p:sp>
        <p:nvSpPr>
          <p:cNvPr id="66566" name="Oval 6"/>
          <p:cNvSpPr>
            <a:spLocks noChangeArrowheads="1"/>
          </p:cNvSpPr>
          <p:nvPr/>
        </p:nvSpPr>
        <p:spPr bwMode="auto">
          <a:xfrm>
            <a:off x="1371600" y="1524000"/>
            <a:ext cx="6019800" cy="2819400"/>
          </a:xfrm>
          <a:prstGeom prst="ellipse">
            <a:avLst/>
          </a:prstGeom>
          <a:solidFill>
            <a:srgbClr val="CC3300"/>
          </a:solidFill>
          <a:ln w="9525">
            <a:solidFill>
              <a:schemeClr val="tx1"/>
            </a:solidFill>
            <a:round/>
            <a:headEnd/>
            <a:tailEnd/>
          </a:ln>
          <a:effectLst/>
          <a:extLst>
            <a:ext uri="{AF507438-7753-43E0-B8FC-AC1667EBCBE1}"/>
          </a:extLst>
        </p:spPr>
        <p:txBody>
          <a:bodyPr wrap="none" anchor="ctr"/>
          <a:lstStyle/>
          <a:p>
            <a:pPr algn="ctr" eaLnBrk="1" hangingPunct="1">
              <a:defRPr/>
            </a:pPr>
            <a:r>
              <a:rPr lang="en-US" sz="2000" b="1">
                <a:solidFill>
                  <a:schemeClr val="bg1"/>
                </a:solidFill>
                <a:effectLst>
                  <a:outerShdw blurRad="38100" dist="38100" dir="2700000" algn="tl">
                    <a:srgbClr val="000000"/>
                  </a:outerShdw>
                </a:effectLst>
                <a:latin typeface="Arial" panose="020B0604020202020204" pitchFamily="34" charset="0"/>
              </a:rPr>
              <a:t>NEGARA KETIGA/PINGGIR HARUS </a:t>
            </a:r>
          </a:p>
          <a:p>
            <a:pPr algn="ctr" eaLnBrk="1" hangingPunct="1">
              <a:defRPr/>
            </a:pPr>
            <a:r>
              <a:rPr lang="en-US" sz="2000" b="1">
                <a:solidFill>
                  <a:schemeClr val="bg1"/>
                </a:solidFill>
                <a:effectLst>
                  <a:outerShdw blurRad="38100" dist="38100" dir="2700000" algn="tl">
                    <a:srgbClr val="000000"/>
                  </a:outerShdw>
                </a:effectLst>
                <a:latin typeface="Arial" panose="020B0604020202020204" pitchFamily="34" charset="0"/>
              </a:rPr>
              <a:t>MELAKUKAN INDUTRIALISASI SENDIRI, </a:t>
            </a:r>
          </a:p>
          <a:p>
            <a:pPr algn="ctr" eaLnBrk="1" hangingPunct="1">
              <a:defRPr/>
            </a:pPr>
            <a:r>
              <a:rPr lang="en-US" sz="2000" b="1">
                <a:solidFill>
                  <a:schemeClr val="bg1"/>
                </a:solidFill>
                <a:effectLst>
                  <a:outerShdw blurRad="38100" dist="38100" dir="2700000" algn="tl">
                    <a:srgbClr val="000000"/>
                  </a:outerShdw>
                </a:effectLst>
                <a:latin typeface="Arial" panose="020B0604020202020204" pitchFamily="34" charset="0"/>
              </a:rPr>
              <a:t>TIDAK MENGIMPOR TEKNOLOGI,  </a:t>
            </a:r>
          </a:p>
          <a:p>
            <a:pPr algn="ctr" eaLnBrk="1" hangingPunct="1">
              <a:defRPr/>
            </a:pPr>
            <a:r>
              <a:rPr lang="en-US" sz="2000" b="1">
                <a:solidFill>
                  <a:schemeClr val="bg1"/>
                </a:solidFill>
                <a:effectLst>
                  <a:outerShdw blurRad="38100" dist="38100" dir="2700000" algn="tl">
                    <a:srgbClr val="000000"/>
                  </a:outerShdw>
                </a:effectLst>
                <a:latin typeface="Arial" panose="020B0604020202020204" pitchFamily="34" charset="0"/>
              </a:rPr>
              <a:t>MENINJAU HUTANG DAN PERDAGANGAN </a:t>
            </a:r>
          </a:p>
          <a:p>
            <a:pPr algn="ctr" eaLnBrk="1" hangingPunct="1">
              <a:defRPr/>
            </a:pPr>
            <a:r>
              <a:rPr lang="en-US" sz="2000" b="1">
                <a:solidFill>
                  <a:schemeClr val="bg1"/>
                </a:solidFill>
                <a:effectLst>
                  <a:outerShdw blurRad="38100" dist="38100" dir="2700000" algn="tl">
                    <a:srgbClr val="000000"/>
                  </a:outerShdw>
                </a:effectLst>
                <a:latin typeface="Arial" panose="020B0604020202020204" pitchFamily="34" charset="0"/>
              </a:rPr>
              <a:t>DENGAN  NEGARA PUSAT </a:t>
            </a:r>
          </a:p>
        </p:txBody>
      </p:sp>
      <p:sp>
        <p:nvSpPr>
          <p:cNvPr id="23559" name="AutoShape 8"/>
          <p:cNvSpPr>
            <a:spLocks noChangeArrowheads="1"/>
          </p:cNvSpPr>
          <p:nvPr/>
        </p:nvSpPr>
        <p:spPr bwMode="auto">
          <a:xfrm>
            <a:off x="3854450" y="1101725"/>
            <a:ext cx="942975" cy="650875"/>
          </a:xfrm>
          <a:prstGeom prst="downArrow">
            <a:avLst>
              <a:gd name="adj1" fmla="val 57454"/>
              <a:gd name="adj2" fmla="val 55199"/>
            </a:avLst>
          </a:prstGeom>
          <a:solidFill>
            <a:schemeClr val="accent1"/>
          </a:solidFill>
          <a:ln w="9525">
            <a:solidFill>
              <a:schemeClr val="tx1"/>
            </a:solidFill>
            <a:miter lim="800000"/>
            <a:headEnd/>
            <a:tailEnd/>
          </a:ln>
          <a:effectLst>
            <a:outerShdw dist="107763" dir="18900000" algn="ctr" rotWithShape="0">
              <a:schemeClr val="bg2"/>
            </a:outerShdw>
          </a:effectLst>
        </p:spPr>
        <p:txBody>
          <a:bodyPr wrap="none" anchor="ctr"/>
          <a:lstStyle/>
          <a:p>
            <a:pPr eaLnBrk="1" hangingPunct="1">
              <a:defRPr/>
            </a:pPr>
            <a:endParaRPr lang="id-ID"/>
          </a:p>
        </p:txBody>
      </p:sp>
      <p:sp>
        <p:nvSpPr>
          <p:cNvPr id="23560" name="AutoShape 9"/>
          <p:cNvSpPr>
            <a:spLocks noChangeArrowheads="1"/>
          </p:cNvSpPr>
          <p:nvPr/>
        </p:nvSpPr>
        <p:spPr bwMode="auto">
          <a:xfrm>
            <a:off x="3857625" y="4191000"/>
            <a:ext cx="942975" cy="650875"/>
          </a:xfrm>
          <a:prstGeom prst="downArrow">
            <a:avLst>
              <a:gd name="adj1" fmla="val 57454"/>
              <a:gd name="adj2" fmla="val 55199"/>
            </a:avLst>
          </a:prstGeom>
          <a:solidFill>
            <a:schemeClr val="accent1"/>
          </a:solidFill>
          <a:ln w="9525">
            <a:solidFill>
              <a:schemeClr val="tx1"/>
            </a:solidFill>
            <a:miter lim="800000"/>
            <a:headEnd/>
            <a:tailEnd/>
          </a:ln>
          <a:effectLst>
            <a:outerShdw dist="107763" dir="18900000" algn="ctr" rotWithShape="0">
              <a:schemeClr val="bg2"/>
            </a:outerShdw>
          </a:effectLst>
        </p:spPr>
        <p:txBody>
          <a:bodyPr wrap="none" anchor="ctr"/>
          <a:lstStyle/>
          <a:p>
            <a:pPr eaLnBrk="1" hangingPunct="1">
              <a:defRPr/>
            </a:pPr>
            <a:endParaRPr lang="id-ID"/>
          </a:p>
        </p:txBody>
      </p:sp>
      <p:sp>
        <p:nvSpPr>
          <p:cNvPr id="66570" name="Text Box 10"/>
          <p:cNvSpPr txBox="1">
            <a:spLocks noChangeArrowheads="1"/>
          </p:cNvSpPr>
          <p:nvPr/>
        </p:nvSpPr>
        <p:spPr bwMode="auto">
          <a:xfrm>
            <a:off x="746125" y="4937125"/>
            <a:ext cx="7178675" cy="1006475"/>
          </a:xfrm>
          <a:prstGeom prst="rect">
            <a:avLst/>
          </a:prstGeom>
          <a:noFill/>
          <a:ln>
            <a:noFill/>
          </a:ln>
          <a:effectLst/>
          <a:extLst>
            <a:ext uri="{909E8E84-426E-40DD-AFC4-6F175D3DCCD1}"/>
            <a:ext uri="{91240B29-F687-4F45-9708-019B960494DF}"/>
            <a:ext uri="{AF507438-7753-43E0-B8FC-AC1667EBCBE1}"/>
          </a:extLst>
        </p:spPr>
        <p:txBody>
          <a:bodyPr>
            <a:spAutoFit/>
          </a:bodyPr>
          <a:lstStyle/>
          <a:p>
            <a:pPr algn="ctr" eaLnBrk="1" hangingPunct="1">
              <a:defRPr/>
            </a:pPr>
            <a:r>
              <a:rPr lang="en-US" sz="2000" b="1">
                <a:effectLst>
                  <a:outerShdw blurRad="38100" dist="38100" dir="2700000" algn="tl">
                    <a:srgbClr val="C0C0C0"/>
                  </a:outerShdw>
                </a:effectLst>
                <a:latin typeface="Arial" panose="020B0604020202020204" pitchFamily="34" charset="0"/>
              </a:rPr>
              <a:t>CONTOH</a:t>
            </a:r>
          </a:p>
          <a:p>
            <a:pPr algn="ctr" eaLnBrk="1" hangingPunct="1">
              <a:defRPr/>
            </a:pPr>
            <a:r>
              <a:rPr lang="en-US" sz="2000" b="1">
                <a:effectLst>
                  <a:outerShdw blurRad="38100" dist="38100" dir="2700000" algn="tl">
                    <a:srgbClr val="C0C0C0"/>
                  </a:outerShdw>
                </a:effectLst>
                <a:latin typeface="Arial" panose="020B0604020202020204" pitchFamily="34" charset="0"/>
              </a:rPr>
              <a:t>ADA GERAKAN SELATAN-SELATAN, PERDAGANGAN REGIONAL, DAN LAIN-LAIN</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1"/>
          </p:nvPr>
        </p:nvSpPr>
        <p:spPr>
          <a:noFill/>
          <a:ln>
            <a:miter lim="800000"/>
            <a:headEnd/>
            <a:tailEnd/>
          </a:ln>
        </p:spPr>
        <p:txBody>
          <a:bodyPr/>
          <a:lstStyle/>
          <a:p>
            <a:fld id="{F0960C93-5C16-439D-B5E0-D43258765A8F}" type="slidenum">
              <a:rPr lang="en-US"/>
              <a:pPr/>
              <a:t>9</a:t>
            </a:fld>
            <a:endParaRPr lang="en-US"/>
          </a:p>
        </p:txBody>
      </p:sp>
      <p:sp>
        <p:nvSpPr>
          <p:cNvPr id="22531" name="WordArt 4"/>
          <p:cNvSpPr>
            <a:spLocks noChangeArrowheads="1" noChangeShapeType="1" noTextEdit="1"/>
          </p:cNvSpPr>
          <p:nvPr/>
        </p:nvSpPr>
        <p:spPr bwMode="auto">
          <a:xfrm>
            <a:off x="381000" y="457200"/>
            <a:ext cx="3657600" cy="381000"/>
          </a:xfrm>
          <a:prstGeom prst="rect">
            <a:avLst/>
          </a:prstGeom>
        </p:spPr>
        <p:txBody>
          <a:bodyPr wrap="none" fromWordArt="1">
            <a:prstTxWarp prst="textPlain">
              <a:avLst>
                <a:gd name="adj" fmla="val 50000"/>
              </a:avLst>
            </a:prstTxWarp>
          </a:bodyPr>
          <a:lstStyle/>
          <a:p>
            <a:pPr algn="ctr"/>
            <a:r>
              <a:rPr lang="en-US" sz="3600" kern="10" dirty="0">
                <a:ln w="9525">
                  <a:solidFill>
                    <a:srgbClr val="003399"/>
                  </a:solidFill>
                  <a:round/>
                  <a:headEnd/>
                  <a:tailEnd/>
                </a:ln>
                <a:solidFill>
                  <a:srgbClr val="002060"/>
                </a:solidFill>
                <a:latin typeface="Arial" pitchFamily="34" charset="0"/>
                <a:cs typeface="Arial" pitchFamily="34" charset="0"/>
              </a:rPr>
              <a:t>5. SAMIR AMIN</a:t>
            </a:r>
          </a:p>
        </p:txBody>
      </p:sp>
      <p:graphicFrame>
        <p:nvGraphicFramePr>
          <p:cNvPr id="67624" name="Group 40"/>
          <p:cNvGraphicFramePr>
            <a:graphicFrameLocks noGrp="1"/>
          </p:cNvGraphicFramePr>
          <p:nvPr/>
        </p:nvGraphicFramePr>
        <p:xfrm>
          <a:off x="1066800" y="2209800"/>
          <a:ext cx="7467600" cy="2286000"/>
        </p:xfrm>
        <a:graphic>
          <a:graphicData uri="http://schemas.openxmlformats.org/drawingml/2006/table">
            <a:tbl>
              <a:tblPr/>
              <a:tblGrid>
                <a:gridCol w="1905000"/>
                <a:gridCol w="1828800"/>
                <a:gridCol w="1828800"/>
                <a:gridCol w="1905000"/>
              </a:tblGrid>
              <a:tr h="762000">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bg1"/>
                          </a:solidFill>
                          <a:effectLst>
                            <a:outerShdw blurRad="38100" dist="38100" dir="2700000" algn="tl">
                              <a:srgbClr val="000000"/>
                            </a:outerShdw>
                          </a:effectLst>
                          <a:latin typeface="Arial" panose="020B0604020202020204" pitchFamily="34" charset="0"/>
                          <a:cs typeface="Times New Roman" panose="02020603050405020304" pitchFamily="18" charset="0"/>
                        </a:rPr>
                        <a:t>SEKTOR 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bg1"/>
                          </a:solidFill>
                          <a:effectLst>
                            <a:outerShdw blurRad="38100" dist="38100" dir="2700000" algn="tl">
                              <a:srgbClr val="000000"/>
                            </a:outerShdw>
                          </a:effectLst>
                          <a:latin typeface="Arial" panose="020B0604020202020204" pitchFamily="34" charset="0"/>
                          <a:cs typeface="Times New Roman" panose="02020603050405020304" pitchFamily="18" charset="0"/>
                        </a:rPr>
                        <a:t>SEKTOR 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bg1"/>
                          </a:solidFill>
                          <a:effectLst>
                            <a:outerShdw blurRad="38100" dist="38100" dir="2700000" algn="tl">
                              <a:srgbClr val="000000"/>
                            </a:outerShdw>
                          </a:effectLst>
                          <a:latin typeface="Arial" panose="020B0604020202020204" pitchFamily="34" charset="0"/>
                          <a:cs typeface="Times New Roman" panose="02020603050405020304" pitchFamily="18" charset="0"/>
                        </a:rPr>
                        <a:t>SEKTOR 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bg1"/>
                          </a:solidFill>
                          <a:effectLst>
                            <a:outerShdw blurRad="38100" dist="38100" dir="2700000" algn="tl">
                              <a:srgbClr val="000000"/>
                            </a:outerShdw>
                          </a:effectLst>
                          <a:latin typeface="Arial" panose="020B0604020202020204" pitchFamily="34" charset="0"/>
                          <a:cs typeface="Times New Roman" panose="02020603050405020304" pitchFamily="18" charset="0"/>
                        </a:rPr>
                        <a:t>SEKTOR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3300"/>
                    </a:solidFill>
                  </a:tcPr>
                </a:tc>
              </a:tr>
              <a:tr h="1524000">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outerShdw blurRad="38100" dist="38100" dir="2700000" algn="tl">
                              <a:srgbClr val="C0C0C0"/>
                            </a:outerShdw>
                          </a:effectLst>
                          <a:latin typeface="Arial" panose="020B0604020202020204" pitchFamily="34" charset="0"/>
                          <a:cs typeface="Times New Roman" panose="02020603050405020304" pitchFamily="18" charset="0"/>
                        </a:rPr>
                        <a:t>EKSPOR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outerShdw blurRad="38100" dist="38100" dir="2700000" algn="tl">
                              <a:srgbClr val="C0C0C0"/>
                            </a:outerShdw>
                          </a:effectLst>
                          <a:latin typeface="Arial" panose="020B0604020202020204" pitchFamily="34" charset="0"/>
                          <a:cs typeface="Times New Roman" panose="02020603050405020304" pitchFamily="18" charset="0"/>
                        </a:rPr>
                        <a:t>KONSUMSI MASSAL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outerShdw blurRad="38100" dist="38100" dir="2700000" algn="tl">
                              <a:srgbClr val="C0C0C0"/>
                            </a:outerShdw>
                          </a:effectLst>
                          <a:latin typeface="Arial" panose="020B0604020202020204" pitchFamily="34" charset="0"/>
                          <a:cs typeface="Times New Roman" panose="02020603050405020304" pitchFamily="18" charset="0"/>
                        </a:rPr>
                        <a:t>KONSUMSI BARANG LUKS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outerShdw blurRad="38100" dist="38100" dir="2700000" algn="tl">
                              <a:srgbClr val="C0C0C0"/>
                            </a:outerShdw>
                          </a:effectLst>
                          <a:latin typeface="Arial" panose="020B0604020202020204" pitchFamily="34" charset="0"/>
                          <a:cs typeface="Times New Roman" panose="02020603050405020304" pitchFamily="18" charset="0"/>
                        </a:rPr>
                        <a:t>INDUSTRI BARANG MODAL</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7625" name="Text Box 41"/>
          <p:cNvSpPr txBox="1">
            <a:spLocks noChangeArrowheads="1"/>
          </p:cNvSpPr>
          <p:nvPr/>
        </p:nvSpPr>
        <p:spPr bwMode="auto">
          <a:xfrm>
            <a:off x="3321050" y="1219200"/>
            <a:ext cx="5289550" cy="701675"/>
          </a:xfrm>
          <a:prstGeom prst="rect">
            <a:avLst/>
          </a:prstGeom>
          <a:noFill/>
          <a:ln>
            <a:noFill/>
          </a:ln>
          <a:effectLst/>
          <a:extLst>
            <a:ext uri="{909E8E84-426E-40DD-AFC4-6F175D3DCCD1}"/>
            <a:ext uri="{91240B29-F687-4F45-9708-019B960494DF}"/>
            <a:ext uri="{AF507438-7753-43E0-B8FC-AC1667EBCBE1}"/>
          </a:extLst>
        </p:spPr>
        <p:txBody>
          <a:bodyPr wrap="none">
            <a:spAutoFit/>
          </a:bodyPr>
          <a:lstStyle/>
          <a:p>
            <a:pPr algn="ctr" eaLnBrk="1" hangingPunct="1">
              <a:defRPr/>
            </a:pPr>
            <a:r>
              <a:rPr lang="en-US" sz="2000" b="1">
                <a:effectLst>
                  <a:outerShdw blurRad="38100" dist="38100" dir="2700000" algn="tl">
                    <a:srgbClr val="C0C0C0"/>
                  </a:outerShdw>
                </a:effectLst>
                <a:latin typeface="Arial" panose="020B0604020202020204" pitchFamily="34" charset="0"/>
              </a:rPr>
              <a:t>HUBUNGAN PUSAT YANG MENENTUKAN</a:t>
            </a:r>
          </a:p>
          <a:p>
            <a:pPr algn="ctr" eaLnBrk="1" hangingPunct="1">
              <a:defRPr/>
            </a:pPr>
            <a:r>
              <a:rPr lang="en-US" sz="2000" b="1">
                <a:effectLst>
                  <a:outerShdw blurRad="38100" dist="38100" dir="2700000" algn="tl">
                    <a:srgbClr val="C0C0C0"/>
                  </a:outerShdw>
                </a:effectLst>
                <a:latin typeface="Arial" panose="020B0604020202020204" pitchFamily="34" charset="0"/>
              </a:rPr>
              <a:t>(2 DAN 4)</a:t>
            </a:r>
          </a:p>
        </p:txBody>
      </p:sp>
      <p:sp>
        <p:nvSpPr>
          <p:cNvPr id="67628" name="Text Box 44"/>
          <p:cNvSpPr txBox="1">
            <a:spLocks noChangeArrowheads="1"/>
          </p:cNvSpPr>
          <p:nvPr/>
        </p:nvSpPr>
        <p:spPr bwMode="auto">
          <a:xfrm>
            <a:off x="990600" y="4784725"/>
            <a:ext cx="4327525" cy="1006475"/>
          </a:xfrm>
          <a:prstGeom prst="rect">
            <a:avLst/>
          </a:prstGeom>
          <a:noFill/>
          <a:ln>
            <a:noFill/>
          </a:ln>
          <a:effectLst/>
          <a:extLst>
            <a:ext uri="{909E8E84-426E-40DD-AFC4-6F175D3DCCD1}"/>
            <a:ext uri="{91240B29-F687-4F45-9708-019B960494DF}"/>
            <a:ext uri="{AF507438-7753-43E0-B8FC-AC1667EBCBE1}"/>
          </a:extLst>
        </p:spPr>
        <p:txBody>
          <a:bodyPr wrap="none">
            <a:spAutoFit/>
          </a:bodyPr>
          <a:lstStyle/>
          <a:p>
            <a:pPr algn="ctr" eaLnBrk="1" hangingPunct="1">
              <a:defRPr/>
            </a:pPr>
            <a:r>
              <a:rPr lang="en-US" sz="2000" b="1">
                <a:effectLst>
                  <a:outerShdw blurRad="38100" dist="38100" dir="2700000" algn="tl">
                    <a:srgbClr val="C0C0C0"/>
                  </a:outerShdw>
                </a:effectLst>
                <a:latin typeface="Arial" panose="020B0604020202020204" pitchFamily="34" charset="0"/>
              </a:rPr>
              <a:t>HUBUNGAN KETERGANTUNGAN </a:t>
            </a:r>
          </a:p>
          <a:p>
            <a:pPr algn="ctr" eaLnBrk="1" hangingPunct="1">
              <a:defRPr/>
            </a:pPr>
            <a:r>
              <a:rPr lang="en-US" sz="2000" b="1">
                <a:effectLst>
                  <a:outerShdw blurRad="38100" dist="38100" dir="2700000" algn="tl">
                    <a:srgbClr val="C0C0C0"/>
                  </a:outerShdw>
                </a:effectLst>
                <a:latin typeface="Arial" panose="020B0604020202020204" pitchFamily="34" charset="0"/>
              </a:rPr>
              <a:t>PINGGIRAN YANG UTAMA</a:t>
            </a:r>
          </a:p>
          <a:p>
            <a:pPr algn="ctr" eaLnBrk="1" hangingPunct="1">
              <a:defRPr/>
            </a:pPr>
            <a:r>
              <a:rPr lang="en-US" sz="2000" b="1">
                <a:effectLst>
                  <a:outerShdw blurRad="38100" dist="38100" dir="2700000" algn="tl">
                    <a:srgbClr val="C0C0C0"/>
                  </a:outerShdw>
                </a:effectLst>
                <a:latin typeface="Arial" panose="020B0604020202020204" pitchFamily="34" charset="0"/>
              </a:rPr>
              <a:t>(1 DAN 3)</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1616</Words>
  <Application>Microsoft Office PowerPoint</Application>
  <PresentationFormat>On-screen Show (4:3)</PresentationFormat>
  <Paragraphs>243</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3</cp:revision>
  <dcterms:created xsi:type="dcterms:W3CDTF">2018-09-21T00:06:40Z</dcterms:created>
  <dcterms:modified xsi:type="dcterms:W3CDTF">2018-09-21T00:35:10Z</dcterms:modified>
</cp:coreProperties>
</file>