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9"/>
  </p:notesMasterIdLst>
  <p:sldIdLst>
    <p:sldId id="256" r:id="rId2"/>
    <p:sldId id="257" r:id="rId3"/>
    <p:sldId id="258" r:id="rId4"/>
    <p:sldId id="309" r:id="rId5"/>
    <p:sldId id="261" r:id="rId6"/>
    <p:sldId id="300" r:id="rId7"/>
    <p:sldId id="262" r:id="rId8"/>
    <p:sldId id="263" r:id="rId9"/>
    <p:sldId id="265" r:id="rId10"/>
    <p:sldId id="303" r:id="rId11"/>
    <p:sldId id="305" r:id="rId12"/>
    <p:sldId id="266" r:id="rId13"/>
    <p:sldId id="306" r:id="rId14"/>
    <p:sldId id="301" r:id="rId15"/>
    <p:sldId id="307" r:id="rId16"/>
    <p:sldId id="308" r:id="rId17"/>
    <p:sldId id="302" r:id="rId18"/>
  </p:sldIdLst>
  <p:sldSz cx="9144000" cy="5143500" type="screen16x9"/>
  <p:notesSz cx="6858000" cy="9144000"/>
  <p:embeddedFontLst>
    <p:embeddedFont>
      <p:font typeface="Anonymous Pro" panose="020B0604020202020204" charset="0"/>
      <p:regular r:id="rId20"/>
      <p:bold r:id="rId21"/>
      <p:italic r:id="rId22"/>
      <p:boldItalic r:id="rId23"/>
    </p:embeddedFont>
    <p:embeddedFont>
      <p:font typeface="Baby Doll" panose="02000500000000000000" charset="0"/>
      <p:regular r:id="rId24"/>
    </p:embeddedFont>
    <p:embeddedFont>
      <p:font typeface="Bahnschrift" panose="020B0502040204020203" pitchFamily="34" charset="0"/>
      <p:regular r:id="rId25"/>
      <p:bold r:id="rId26"/>
    </p:embeddedFont>
    <p:embeddedFont>
      <p:font typeface="Book Antiqua" panose="02040602050305030304" pitchFamily="18" charset="0"/>
      <p:regular r:id="rId27"/>
      <p:bold r:id="rId28"/>
      <p:italic r:id="rId29"/>
      <p:boldItalic r:id="rId30"/>
    </p:embeddedFont>
    <p:embeddedFont>
      <p:font typeface="Chicken Quiche" panose="020B0604020202020204" charset="0"/>
      <p:regular r:id="rId31"/>
    </p:embeddedFont>
    <p:embeddedFont>
      <p:font typeface="Coming Soon" panose="020B0604020202020204" charset="0"/>
      <p:regular r:id="rId32"/>
    </p:embeddedFont>
    <p:embeddedFont>
      <p:font typeface="Concert One" panose="020B0604020202020204" charset="0"/>
      <p:regular r:id="rId33"/>
    </p:embeddedFont>
    <p:embeddedFont>
      <p:font typeface="Milcandy" panose="020B0604020202020204" charset="0"/>
      <p:regular r:id="rId34"/>
    </p:embeddedFont>
    <p:embeddedFont>
      <p:font typeface="Roboto Mono Medium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87A9B0D6-F96F-42D1-BC01-EF09420DB953}">
          <p14:sldIdLst>
            <p14:sldId id="256"/>
            <p14:sldId id="257"/>
            <p14:sldId id="258"/>
            <p14:sldId id="309"/>
            <p14:sldId id="261"/>
            <p14:sldId id="300"/>
            <p14:sldId id="262"/>
            <p14:sldId id="263"/>
            <p14:sldId id="265"/>
            <p14:sldId id="303"/>
            <p14:sldId id="305"/>
            <p14:sldId id="266"/>
            <p14:sldId id="306"/>
            <p14:sldId id="301"/>
            <p14:sldId id="307"/>
            <p14:sldId id="308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35AD63-A1A3-4EA6-AB4F-DEE3020C2DBD}">
  <a:tblStyle styleId="{2535AD63-A1A3-4EA6-AB4F-DEE3020C2D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3422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08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027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9539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3133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4096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68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853034354b_0_24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853034354b_0_24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889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2841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53034354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853034354b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_1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6166050" y="118321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6166050" y="1620375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6166040" y="2678335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6166050" y="3115508"/>
            <a:ext cx="2140200" cy="9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002325" y="711175"/>
            <a:ext cx="2666700" cy="11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602672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839201" y="2389868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5845528" y="201002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5845522" y="2389875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602672" y="3449699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839201" y="3838273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5845528" y="3449695"/>
            <a:ext cx="2695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5845522" y="3838276"/>
            <a:ext cx="24594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BIG_NUMBER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8" r:id="rId5"/>
    <p:sldLayoutId id="2147483659" r:id="rId6"/>
    <p:sldLayoutId id="2147483661" r:id="rId7"/>
    <p:sldLayoutId id="2147483662" r:id="rId8"/>
    <p:sldLayoutId id="2147483663" r:id="rId9"/>
    <p:sldLayoutId id="2147483664" r:id="rId10"/>
    <p:sldLayoutId id="2147483669" r:id="rId11"/>
    <p:sldLayoutId id="2147483670" r:id="rId12"/>
    <p:sldLayoutId id="2147483671" r:id="rId13"/>
    <p:sldLayoutId id="214748367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2640700" y="745876"/>
            <a:ext cx="4104093" cy="7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PEREKONOMIAN INDONESIA</a:t>
            </a:r>
            <a:endParaRPr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Here starts the lesson!</a:t>
            </a:r>
            <a:endParaRPr b="0"/>
          </a:p>
        </p:txBody>
      </p:sp>
      <p:sp>
        <p:nvSpPr>
          <p:cNvPr id="179" name="Google Shape;179;p29"/>
          <p:cNvSpPr/>
          <p:nvPr/>
        </p:nvSpPr>
        <p:spPr>
          <a:xfrm>
            <a:off x="6108533" y="1230434"/>
            <a:ext cx="408032" cy="45719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79;p29">
            <a:extLst>
              <a:ext uri="{FF2B5EF4-FFF2-40B4-BE49-F238E27FC236}">
                <a16:creationId xmlns:a16="http://schemas.microsoft.com/office/drawing/2014/main" id="{FA5D7F28-8A48-4274-8686-8D06CC059EFE}"/>
              </a:ext>
            </a:extLst>
          </p:cNvPr>
          <p:cNvSpPr/>
          <p:nvPr/>
        </p:nvSpPr>
        <p:spPr>
          <a:xfrm>
            <a:off x="2895847" y="1242065"/>
            <a:ext cx="408032" cy="45719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2EE3B0-6192-43E0-B1D6-9FEF7CF70FCD}"/>
              </a:ext>
            </a:extLst>
          </p:cNvPr>
          <p:cNvSpPr txBox="1"/>
          <p:nvPr/>
        </p:nvSpPr>
        <p:spPr>
          <a:xfrm>
            <a:off x="2164977" y="1959265"/>
            <a:ext cx="2675964" cy="1023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effectLst/>
                <a:latin typeface="Baby Doll" panose="02000500000000000000" pitchFamily="50" charset="0"/>
              </a:rPr>
              <a:t>Nabila Nur Fauzia (2113053269)</a:t>
            </a:r>
            <a:br>
              <a:rPr lang="it-IT" dirty="0">
                <a:latin typeface="Baby Doll" panose="02000500000000000000" pitchFamily="50" charset="0"/>
              </a:rPr>
            </a:br>
            <a:r>
              <a:rPr lang="it-IT" dirty="0">
                <a:effectLst/>
                <a:latin typeface="Baby Doll" panose="02000500000000000000" pitchFamily="50" charset="0"/>
              </a:rPr>
              <a:t>Putri Karlinda (2113053261)</a:t>
            </a:r>
          </a:p>
          <a:p>
            <a:pPr>
              <a:lnSpc>
                <a:spcPct val="150000"/>
              </a:lnSpc>
            </a:pPr>
            <a:r>
              <a:rPr lang="it-IT" dirty="0">
                <a:effectLst/>
                <a:latin typeface="Baby Doll" panose="02000500000000000000" pitchFamily="50" charset="0"/>
              </a:rPr>
              <a:t>Yulianti (2113053215)</a:t>
            </a:r>
            <a:endParaRPr lang="en-ID" dirty="0">
              <a:latin typeface="Baby Doll" panose="020005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7DAB92-3A9E-4904-99C8-DC038322B858}"/>
              </a:ext>
            </a:extLst>
          </p:cNvPr>
          <p:cNvSpPr txBox="1"/>
          <p:nvPr/>
        </p:nvSpPr>
        <p:spPr>
          <a:xfrm>
            <a:off x="4840941" y="2534675"/>
            <a:ext cx="48678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dirty="0" err="1">
                <a:effectLst/>
                <a:latin typeface="Milcandy" panose="02000500000000000000" pitchFamily="2" charset="0"/>
              </a:rPr>
              <a:t>Dosen</a:t>
            </a:r>
            <a:r>
              <a:rPr lang="en-ID" sz="1600" dirty="0">
                <a:effectLst/>
                <a:latin typeface="Milcandy" panose="02000500000000000000" pitchFamily="2" charset="0"/>
              </a:rPr>
              <a:t> </a:t>
            </a:r>
            <a:r>
              <a:rPr lang="en-ID" sz="1600" dirty="0" err="1">
                <a:effectLst/>
                <a:latin typeface="Milcandy" panose="02000500000000000000" pitchFamily="2" charset="0"/>
              </a:rPr>
              <a:t>Pengampu</a:t>
            </a:r>
            <a:r>
              <a:rPr lang="en-ID" sz="1600" dirty="0">
                <a:effectLst/>
                <a:latin typeface="Milcandy" panose="02000500000000000000" pitchFamily="2" charset="0"/>
              </a:rPr>
              <a:t> : </a:t>
            </a:r>
          </a:p>
          <a:p>
            <a:endParaRPr lang="en-ID" sz="1600" dirty="0">
              <a:effectLst/>
              <a:latin typeface="Milcandy" panose="02000500000000000000" pitchFamily="2" charset="0"/>
            </a:endParaRPr>
          </a:p>
          <a:p>
            <a:r>
              <a:rPr lang="en-ID" sz="1600" dirty="0">
                <a:effectLst/>
                <a:latin typeface="Milcandy" panose="02000500000000000000" pitchFamily="2" charset="0"/>
              </a:rPr>
              <a:t>1. </a:t>
            </a:r>
            <a:r>
              <a:rPr lang="en-ID" sz="1600" dirty="0" err="1">
                <a:effectLst/>
                <a:latin typeface="Milcandy" panose="02000500000000000000" pitchFamily="2" charset="0"/>
              </a:rPr>
              <a:t>Dr.</a:t>
            </a:r>
            <a:r>
              <a:rPr lang="en-ID" sz="1600" dirty="0">
                <a:effectLst/>
                <a:latin typeface="Milcandy" panose="02000500000000000000" pitchFamily="2" charset="0"/>
              </a:rPr>
              <a:t> </a:t>
            </a:r>
            <a:r>
              <a:rPr lang="en-ID" sz="1600" dirty="0" err="1">
                <a:effectLst/>
                <a:latin typeface="Milcandy" panose="02000500000000000000" pitchFamily="2" charset="0"/>
              </a:rPr>
              <a:t>Darsono</a:t>
            </a:r>
            <a:r>
              <a:rPr lang="en-ID" sz="1600" dirty="0">
                <a:effectLst/>
                <a:latin typeface="Milcandy" panose="02000500000000000000" pitchFamily="2" charset="0"/>
              </a:rPr>
              <a:t>, </a:t>
            </a:r>
            <a:r>
              <a:rPr lang="en-ID" sz="1600" dirty="0" err="1">
                <a:effectLst/>
                <a:latin typeface="Milcandy" panose="02000500000000000000" pitchFamily="2" charset="0"/>
              </a:rPr>
              <a:t>M.Pd</a:t>
            </a:r>
            <a:r>
              <a:rPr lang="en-ID" sz="1600" dirty="0">
                <a:effectLst/>
                <a:latin typeface="Milcandy" panose="02000500000000000000" pitchFamily="2" charset="0"/>
              </a:rPr>
              <a:t>.</a:t>
            </a:r>
            <a:br>
              <a:rPr lang="en-ID" sz="1600" dirty="0">
                <a:latin typeface="Milcandy" panose="02000500000000000000" pitchFamily="2" charset="0"/>
              </a:rPr>
            </a:br>
            <a:r>
              <a:rPr lang="en-ID" sz="1600" dirty="0">
                <a:effectLst/>
                <a:latin typeface="Milcandy" panose="02000500000000000000" pitchFamily="2" charset="0"/>
              </a:rPr>
              <a:t>2. Yoga Fernando </a:t>
            </a:r>
            <a:r>
              <a:rPr lang="en-ID" sz="1600" dirty="0" err="1">
                <a:effectLst/>
                <a:latin typeface="Milcandy" panose="02000500000000000000" pitchFamily="2" charset="0"/>
              </a:rPr>
              <a:t>Rizqi</a:t>
            </a:r>
            <a:r>
              <a:rPr lang="en-ID" sz="1600" dirty="0">
                <a:effectLst/>
                <a:latin typeface="Milcandy" panose="02000500000000000000" pitchFamily="2" charset="0"/>
              </a:rPr>
              <a:t>, </a:t>
            </a:r>
            <a:r>
              <a:rPr lang="en-ID" sz="1600" dirty="0" err="1">
                <a:effectLst/>
                <a:latin typeface="Milcandy" panose="02000500000000000000" pitchFamily="2" charset="0"/>
              </a:rPr>
              <a:t>M.Pd</a:t>
            </a:r>
            <a:r>
              <a:rPr lang="en-ID" sz="1600" dirty="0">
                <a:effectLst/>
                <a:latin typeface="Milcandy" panose="02000500000000000000" pitchFamily="2" charset="0"/>
              </a:rPr>
              <a:t>.</a:t>
            </a:r>
            <a:endParaRPr lang="en-ID" sz="1600" dirty="0">
              <a:latin typeface="Milcandy" panose="020005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9"/>
          <p:cNvSpPr txBox="1">
            <a:spLocks noGrp="1"/>
          </p:cNvSpPr>
          <p:nvPr>
            <p:ph type="title" idx="2"/>
          </p:nvPr>
        </p:nvSpPr>
        <p:spPr>
          <a:xfrm>
            <a:off x="5349627" y="1686620"/>
            <a:ext cx="3104707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dirty="0" err="1">
                <a:solidFill>
                  <a:schemeClr val="tx1">
                    <a:lumMod val="50000"/>
                  </a:schemeClr>
                </a:solidFill>
                <a:latin typeface="Chicken Quiche" panose="02000600000000000000" pitchFamily="2" charset="0"/>
              </a:rPr>
              <a:t>Kekurangan</a:t>
            </a:r>
            <a:r>
              <a:rPr lang="en-US" sz="1400" b="0" dirty="0">
                <a:solidFill>
                  <a:schemeClr val="tx1">
                    <a:lumMod val="50000"/>
                  </a:schemeClr>
                </a:solidFill>
                <a:latin typeface="Chicken Quiche" panose="02000600000000000000" pitchFamily="2" charset="0"/>
              </a:rPr>
              <a:t> </a:t>
            </a:r>
            <a:r>
              <a:rPr lang="en-US" sz="1400" b="0" dirty="0" err="1">
                <a:solidFill>
                  <a:schemeClr val="tx1">
                    <a:lumMod val="50000"/>
                  </a:schemeClr>
                </a:solidFill>
                <a:latin typeface="Chicken Quiche" panose="02000600000000000000" pitchFamily="2" charset="0"/>
              </a:rPr>
              <a:t>perseroan</a:t>
            </a:r>
            <a:r>
              <a:rPr lang="en-US" sz="1400" b="0" dirty="0">
                <a:solidFill>
                  <a:schemeClr val="tx1">
                    <a:lumMod val="50000"/>
                  </a:schemeClr>
                </a:solidFill>
                <a:latin typeface="Chicken Quiche" panose="02000600000000000000" pitchFamily="2" charset="0"/>
              </a:rPr>
              <a:t> </a:t>
            </a:r>
            <a:r>
              <a:rPr lang="en-US" sz="1400" b="0" dirty="0" err="1">
                <a:solidFill>
                  <a:schemeClr val="tx1">
                    <a:lumMod val="50000"/>
                  </a:schemeClr>
                </a:solidFill>
                <a:latin typeface="Chicken Quiche" panose="02000600000000000000" pitchFamily="2" charset="0"/>
              </a:rPr>
              <a:t>terbatas</a:t>
            </a:r>
            <a:r>
              <a:rPr lang="en-US" sz="1400" b="0" dirty="0">
                <a:solidFill>
                  <a:schemeClr val="tx1">
                    <a:lumMod val="50000"/>
                  </a:schemeClr>
                </a:solidFill>
                <a:latin typeface="Chicken Quiche" panose="02000600000000000000" pitchFamily="2" charset="0"/>
              </a:rPr>
              <a:t> (</a:t>
            </a:r>
            <a:r>
              <a:rPr lang="en-US" sz="1400" b="0" dirty="0" err="1">
                <a:solidFill>
                  <a:schemeClr val="tx1">
                    <a:lumMod val="50000"/>
                  </a:schemeClr>
                </a:solidFill>
                <a:latin typeface="Chicken Quiche" panose="02000600000000000000" pitchFamily="2" charset="0"/>
              </a:rPr>
              <a:t>pt</a:t>
            </a:r>
            <a:r>
              <a:rPr lang="en-US" sz="1400" b="0" dirty="0">
                <a:solidFill>
                  <a:schemeClr val="tx1">
                    <a:lumMod val="50000"/>
                  </a:schemeClr>
                </a:solidFill>
                <a:latin typeface="Chicken Quiche" panose="02000600000000000000" pitchFamily="2" charset="0"/>
              </a:rPr>
              <a:t>)</a:t>
            </a:r>
            <a:endParaRPr sz="1400" b="0" dirty="0">
              <a:solidFill>
                <a:schemeClr val="tx1">
                  <a:lumMod val="50000"/>
                </a:schemeClr>
              </a:solidFill>
              <a:latin typeface="Chicken Quiche" panose="02000600000000000000" pitchFamily="2" charset="0"/>
            </a:endParaRPr>
          </a:p>
        </p:txBody>
      </p:sp>
      <p:sp>
        <p:nvSpPr>
          <p:cNvPr id="354" name="Google Shape;354;p39"/>
          <p:cNvSpPr/>
          <p:nvPr/>
        </p:nvSpPr>
        <p:spPr>
          <a:xfrm>
            <a:off x="6615257" y="1391421"/>
            <a:ext cx="359121" cy="311236"/>
          </a:xfrm>
          <a:custGeom>
            <a:avLst/>
            <a:gdLst/>
            <a:ahLst/>
            <a:cxnLst/>
            <a:rect l="l" t="t" r="r" b="b"/>
            <a:pathLst>
              <a:path w="35318" h="32640" extrusionOk="0">
                <a:moveTo>
                  <a:pt x="17572" y="1639"/>
                </a:moveTo>
                <a:lnTo>
                  <a:pt x="17572" y="1639"/>
                </a:lnTo>
                <a:cubicBezTo>
                  <a:pt x="19151" y="1650"/>
                  <a:pt x="20725" y="1887"/>
                  <a:pt x="22234" y="2366"/>
                </a:cubicBezTo>
                <a:cubicBezTo>
                  <a:pt x="20897" y="2487"/>
                  <a:pt x="19609" y="2872"/>
                  <a:pt x="18384" y="3439"/>
                </a:cubicBezTo>
                <a:cubicBezTo>
                  <a:pt x="18060" y="2863"/>
                  <a:pt x="17789" y="2262"/>
                  <a:pt x="17572" y="1639"/>
                </a:cubicBezTo>
                <a:close/>
                <a:moveTo>
                  <a:pt x="23235" y="2721"/>
                </a:moveTo>
                <a:cubicBezTo>
                  <a:pt x="24174" y="3092"/>
                  <a:pt x="25070" y="3561"/>
                  <a:pt x="25911" y="4121"/>
                </a:cubicBezTo>
                <a:cubicBezTo>
                  <a:pt x="24872" y="5453"/>
                  <a:pt x="23896" y="6846"/>
                  <a:pt x="22944" y="8260"/>
                </a:cubicBezTo>
                <a:cubicBezTo>
                  <a:pt x="21228" y="6997"/>
                  <a:pt x="19732" y="5619"/>
                  <a:pt x="18652" y="3897"/>
                </a:cubicBezTo>
                <a:cubicBezTo>
                  <a:pt x="20076" y="3238"/>
                  <a:pt x="21599" y="2815"/>
                  <a:pt x="23235" y="2721"/>
                </a:cubicBezTo>
                <a:close/>
                <a:moveTo>
                  <a:pt x="17347" y="1640"/>
                </a:moveTo>
                <a:cubicBezTo>
                  <a:pt x="17503" y="2320"/>
                  <a:pt x="17737" y="2978"/>
                  <a:pt x="18042" y="3605"/>
                </a:cubicBezTo>
                <a:cubicBezTo>
                  <a:pt x="15436" y="4894"/>
                  <a:pt x="13125" y="6991"/>
                  <a:pt x="11258" y="9142"/>
                </a:cubicBezTo>
                <a:cubicBezTo>
                  <a:pt x="9992" y="7966"/>
                  <a:pt x="8665" y="6883"/>
                  <a:pt x="7233" y="5999"/>
                </a:cubicBezTo>
                <a:cubicBezTo>
                  <a:pt x="8456" y="4664"/>
                  <a:pt x="9895" y="3536"/>
                  <a:pt x="11482" y="2710"/>
                </a:cubicBezTo>
                <a:cubicBezTo>
                  <a:pt x="13360" y="2017"/>
                  <a:pt x="15344" y="1655"/>
                  <a:pt x="17347" y="1640"/>
                </a:cubicBezTo>
                <a:close/>
                <a:moveTo>
                  <a:pt x="26109" y="4249"/>
                </a:moveTo>
                <a:cubicBezTo>
                  <a:pt x="26115" y="4253"/>
                  <a:pt x="26121" y="4257"/>
                  <a:pt x="26127" y="4260"/>
                </a:cubicBezTo>
                <a:cubicBezTo>
                  <a:pt x="27091" y="4930"/>
                  <a:pt x="27944" y="5725"/>
                  <a:pt x="28687" y="6609"/>
                </a:cubicBezTo>
                <a:cubicBezTo>
                  <a:pt x="28777" y="8398"/>
                  <a:pt x="28923" y="10109"/>
                  <a:pt x="28845" y="11868"/>
                </a:cubicBezTo>
                <a:cubicBezTo>
                  <a:pt x="27122" y="11023"/>
                  <a:pt x="25474" y="10025"/>
                  <a:pt x="23882" y="8929"/>
                </a:cubicBezTo>
                <a:cubicBezTo>
                  <a:pt x="23746" y="8836"/>
                  <a:pt x="23614" y="8742"/>
                  <a:pt x="23480" y="8648"/>
                </a:cubicBezTo>
                <a:cubicBezTo>
                  <a:pt x="24429" y="7208"/>
                  <a:pt x="25324" y="5744"/>
                  <a:pt x="26109" y="4249"/>
                </a:cubicBezTo>
                <a:close/>
                <a:moveTo>
                  <a:pt x="29353" y="7467"/>
                </a:moveTo>
                <a:lnTo>
                  <a:pt x="29353" y="7467"/>
                </a:lnTo>
                <a:cubicBezTo>
                  <a:pt x="30557" y="9150"/>
                  <a:pt x="31387" y="11101"/>
                  <a:pt x="31830" y="13140"/>
                </a:cubicBezTo>
                <a:cubicBezTo>
                  <a:pt x="31016" y="12849"/>
                  <a:pt x="30219" y="12523"/>
                  <a:pt x="29439" y="12159"/>
                </a:cubicBezTo>
                <a:cubicBezTo>
                  <a:pt x="29593" y="10612"/>
                  <a:pt x="29614" y="8986"/>
                  <a:pt x="29353" y="7467"/>
                </a:cubicBezTo>
                <a:close/>
                <a:moveTo>
                  <a:pt x="18285" y="4067"/>
                </a:moveTo>
                <a:cubicBezTo>
                  <a:pt x="19297" y="5893"/>
                  <a:pt x="20861" y="7384"/>
                  <a:pt x="22597" y="8717"/>
                </a:cubicBezTo>
                <a:cubicBezTo>
                  <a:pt x="22605" y="8724"/>
                  <a:pt x="22615" y="8731"/>
                  <a:pt x="22625" y="8738"/>
                </a:cubicBezTo>
                <a:cubicBezTo>
                  <a:pt x="21057" y="11088"/>
                  <a:pt x="19546" y="13488"/>
                  <a:pt x="17932" y="15779"/>
                </a:cubicBezTo>
                <a:cubicBezTo>
                  <a:pt x="17708" y="15570"/>
                  <a:pt x="17483" y="15364"/>
                  <a:pt x="17260" y="15151"/>
                </a:cubicBezTo>
                <a:cubicBezTo>
                  <a:pt x="15421" y="13399"/>
                  <a:pt x="13622" y="11393"/>
                  <a:pt x="11696" y="9556"/>
                </a:cubicBezTo>
                <a:cubicBezTo>
                  <a:pt x="13591" y="7306"/>
                  <a:pt x="15774" y="5316"/>
                  <a:pt x="18285" y="4067"/>
                </a:cubicBezTo>
                <a:close/>
                <a:moveTo>
                  <a:pt x="6892" y="6388"/>
                </a:moveTo>
                <a:cubicBezTo>
                  <a:pt x="8197" y="7488"/>
                  <a:pt x="9510" y="8564"/>
                  <a:pt x="10773" y="9715"/>
                </a:cubicBezTo>
                <a:cubicBezTo>
                  <a:pt x="8927" y="11922"/>
                  <a:pt x="7284" y="14299"/>
                  <a:pt x="6166" y="16962"/>
                </a:cubicBezTo>
                <a:cubicBezTo>
                  <a:pt x="5929" y="17527"/>
                  <a:pt x="5695" y="18130"/>
                  <a:pt x="5477" y="18755"/>
                </a:cubicBezTo>
                <a:cubicBezTo>
                  <a:pt x="4725" y="18310"/>
                  <a:pt x="3947" y="17920"/>
                  <a:pt x="3152" y="17608"/>
                </a:cubicBezTo>
                <a:cubicBezTo>
                  <a:pt x="3137" y="17451"/>
                  <a:pt x="3121" y="17295"/>
                  <a:pt x="3111" y="17136"/>
                </a:cubicBezTo>
                <a:cubicBezTo>
                  <a:pt x="2861" y="13227"/>
                  <a:pt x="4356" y="9344"/>
                  <a:pt x="6892" y="6388"/>
                </a:cubicBezTo>
                <a:close/>
                <a:moveTo>
                  <a:pt x="23156" y="9133"/>
                </a:moveTo>
                <a:cubicBezTo>
                  <a:pt x="24939" y="10461"/>
                  <a:pt x="26813" y="11659"/>
                  <a:pt x="28797" y="12635"/>
                </a:cubicBezTo>
                <a:cubicBezTo>
                  <a:pt x="28747" y="13244"/>
                  <a:pt x="28664" y="13851"/>
                  <a:pt x="28546" y="14451"/>
                </a:cubicBezTo>
                <a:cubicBezTo>
                  <a:pt x="28005" y="17160"/>
                  <a:pt x="26974" y="19763"/>
                  <a:pt x="25478" y="22087"/>
                </a:cubicBezTo>
                <a:cubicBezTo>
                  <a:pt x="24726" y="21559"/>
                  <a:pt x="23983" y="21027"/>
                  <a:pt x="23292" y="20465"/>
                </a:cubicBezTo>
                <a:cubicBezTo>
                  <a:pt x="21553" y="19048"/>
                  <a:pt x="19863" y="17576"/>
                  <a:pt x="18219" y="16047"/>
                </a:cubicBezTo>
                <a:cubicBezTo>
                  <a:pt x="19853" y="13789"/>
                  <a:pt x="21572" y="11492"/>
                  <a:pt x="23156" y="9133"/>
                </a:cubicBezTo>
                <a:close/>
                <a:moveTo>
                  <a:pt x="3220" y="18203"/>
                </a:moveTo>
                <a:cubicBezTo>
                  <a:pt x="3911" y="18603"/>
                  <a:pt x="4590" y="19008"/>
                  <a:pt x="5252" y="19427"/>
                </a:cubicBezTo>
                <a:cubicBezTo>
                  <a:pt x="4923" y="20456"/>
                  <a:pt x="4644" y="21531"/>
                  <a:pt x="4480" y="22604"/>
                </a:cubicBezTo>
                <a:cubicBezTo>
                  <a:pt x="3847" y="21207"/>
                  <a:pt x="3423" y="19724"/>
                  <a:pt x="3220" y="18203"/>
                </a:cubicBezTo>
                <a:close/>
                <a:moveTo>
                  <a:pt x="6327" y="4685"/>
                </a:moveTo>
                <a:cubicBezTo>
                  <a:pt x="6335" y="4736"/>
                  <a:pt x="6351" y="4785"/>
                  <a:pt x="6372" y="4833"/>
                </a:cubicBezTo>
                <a:cubicBezTo>
                  <a:pt x="5685" y="5468"/>
                  <a:pt x="5060" y="6166"/>
                  <a:pt x="4505" y="6919"/>
                </a:cubicBezTo>
                <a:cubicBezTo>
                  <a:pt x="4431" y="7019"/>
                  <a:pt x="4442" y="7127"/>
                  <a:pt x="4492" y="7221"/>
                </a:cubicBezTo>
                <a:cubicBezTo>
                  <a:pt x="3154" y="9106"/>
                  <a:pt x="2181" y="11236"/>
                  <a:pt x="1783" y="13526"/>
                </a:cubicBezTo>
                <a:cubicBezTo>
                  <a:pt x="1222" y="16751"/>
                  <a:pt x="1676" y="20114"/>
                  <a:pt x="2963" y="23100"/>
                </a:cubicBezTo>
                <a:cubicBezTo>
                  <a:pt x="2569" y="22460"/>
                  <a:pt x="2205" y="21802"/>
                  <a:pt x="1878" y="21129"/>
                </a:cubicBezTo>
                <a:cubicBezTo>
                  <a:pt x="595" y="18487"/>
                  <a:pt x="516" y="15952"/>
                  <a:pt x="1360" y="13150"/>
                </a:cubicBezTo>
                <a:cubicBezTo>
                  <a:pt x="2330" y="9934"/>
                  <a:pt x="4070" y="7102"/>
                  <a:pt x="6327" y="4685"/>
                </a:cubicBezTo>
                <a:close/>
                <a:moveTo>
                  <a:pt x="11222" y="10128"/>
                </a:moveTo>
                <a:cubicBezTo>
                  <a:pt x="11422" y="10316"/>
                  <a:pt x="11622" y="10505"/>
                  <a:pt x="11820" y="10700"/>
                </a:cubicBezTo>
                <a:cubicBezTo>
                  <a:pt x="13636" y="12483"/>
                  <a:pt x="15385" y="14333"/>
                  <a:pt x="17229" y="16091"/>
                </a:cubicBezTo>
                <a:cubicBezTo>
                  <a:pt x="17326" y="16183"/>
                  <a:pt x="17423" y="16274"/>
                  <a:pt x="17520" y="16364"/>
                </a:cubicBezTo>
                <a:cubicBezTo>
                  <a:pt x="15636" y="19000"/>
                  <a:pt x="13713" y="21609"/>
                  <a:pt x="11727" y="24168"/>
                </a:cubicBezTo>
                <a:cubicBezTo>
                  <a:pt x="11224" y="23602"/>
                  <a:pt x="10716" y="23047"/>
                  <a:pt x="10201" y="22524"/>
                </a:cubicBezTo>
                <a:cubicBezTo>
                  <a:pt x="9031" y="21333"/>
                  <a:pt x="7675" y="20172"/>
                  <a:pt x="6205" y="19208"/>
                </a:cubicBezTo>
                <a:cubicBezTo>
                  <a:pt x="6288" y="18910"/>
                  <a:pt x="6377" y="18610"/>
                  <a:pt x="6481" y="18312"/>
                </a:cubicBezTo>
                <a:cubicBezTo>
                  <a:pt x="7534" y="15287"/>
                  <a:pt x="9219" y="12609"/>
                  <a:pt x="11222" y="10128"/>
                </a:cubicBezTo>
                <a:close/>
                <a:moveTo>
                  <a:pt x="29357" y="12896"/>
                </a:moveTo>
                <a:cubicBezTo>
                  <a:pt x="30216" y="13297"/>
                  <a:pt x="31095" y="13654"/>
                  <a:pt x="31990" y="13963"/>
                </a:cubicBezTo>
                <a:cubicBezTo>
                  <a:pt x="32465" y="16870"/>
                  <a:pt x="32154" y="19909"/>
                  <a:pt x="30976" y="22589"/>
                </a:cubicBezTo>
                <a:cubicBezTo>
                  <a:pt x="30575" y="23496"/>
                  <a:pt x="30073" y="24356"/>
                  <a:pt x="29478" y="25151"/>
                </a:cubicBezTo>
                <a:cubicBezTo>
                  <a:pt x="28428" y="24170"/>
                  <a:pt x="27219" y="23308"/>
                  <a:pt x="26006" y="22459"/>
                </a:cubicBezTo>
                <a:cubicBezTo>
                  <a:pt x="27573" y="19987"/>
                  <a:pt x="28638" y="17199"/>
                  <a:pt x="29145" y="14318"/>
                </a:cubicBezTo>
                <a:cubicBezTo>
                  <a:pt x="29224" y="13860"/>
                  <a:pt x="29296" y="13383"/>
                  <a:pt x="29357" y="12896"/>
                </a:cubicBezTo>
                <a:close/>
                <a:moveTo>
                  <a:pt x="6020" y="19928"/>
                </a:moveTo>
                <a:cubicBezTo>
                  <a:pt x="7496" y="20918"/>
                  <a:pt x="8884" y="22026"/>
                  <a:pt x="10150" y="23418"/>
                </a:cubicBezTo>
                <a:cubicBezTo>
                  <a:pt x="10542" y="23849"/>
                  <a:pt x="10912" y="24298"/>
                  <a:pt x="11275" y="24754"/>
                </a:cubicBezTo>
                <a:cubicBezTo>
                  <a:pt x="10411" y="25858"/>
                  <a:pt x="9536" y="26953"/>
                  <a:pt x="8642" y="28032"/>
                </a:cubicBezTo>
                <a:cubicBezTo>
                  <a:pt x="7328" y="26973"/>
                  <a:pt x="6217" y="25676"/>
                  <a:pt x="5336" y="24224"/>
                </a:cubicBezTo>
                <a:cubicBezTo>
                  <a:pt x="5533" y="22782"/>
                  <a:pt x="5690" y="21353"/>
                  <a:pt x="6020" y="19928"/>
                </a:cubicBezTo>
                <a:close/>
                <a:moveTo>
                  <a:pt x="17802" y="16628"/>
                </a:moveTo>
                <a:cubicBezTo>
                  <a:pt x="19564" y="18282"/>
                  <a:pt x="21382" y="19875"/>
                  <a:pt x="23256" y="21406"/>
                </a:cubicBezTo>
                <a:cubicBezTo>
                  <a:pt x="23813" y="21859"/>
                  <a:pt x="24385" y="22350"/>
                  <a:pt x="24970" y="22843"/>
                </a:cubicBezTo>
                <a:cubicBezTo>
                  <a:pt x="22743" y="25996"/>
                  <a:pt x="19699" y="28469"/>
                  <a:pt x="16233" y="30095"/>
                </a:cubicBezTo>
                <a:cubicBezTo>
                  <a:pt x="14959" y="28131"/>
                  <a:pt x="13550" y="26260"/>
                  <a:pt x="12015" y="24493"/>
                </a:cubicBezTo>
                <a:cubicBezTo>
                  <a:pt x="13907" y="21968"/>
                  <a:pt x="15795" y="19438"/>
                  <a:pt x="17629" y="16870"/>
                </a:cubicBezTo>
                <a:cubicBezTo>
                  <a:pt x="17686" y="16790"/>
                  <a:pt x="17744" y="16709"/>
                  <a:pt x="17802" y="16628"/>
                </a:cubicBezTo>
                <a:close/>
                <a:moveTo>
                  <a:pt x="11554" y="25109"/>
                </a:moveTo>
                <a:cubicBezTo>
                  <a:pt x="12903" y="26850"/>
                  <a:pt x="14103" y="28704"/>
                  <a:pt x="15437" y="30450"/>
                </a:cubicBezTo>
                <a:cubicBezTo>
                  <a:pt x="15159" y="30569"/>
                  <a:pt x="14878" y="30683"/>
                  <a:pt x="14593" y="30791"/>
                </a:cubicBezTo>
                <a:cubicBezTo>
                  <a:pt x="12541" y="30403"/>
                  <a:pt x="10688" y="29563"/>
                  <a:pt x="9099" y="28386"/>
                </a:cubicBezTo>
                <a:cubicBezTo>
                  <a:pt x="9915" y="27293"/>
                  <a:pt x="10734" y="26200"/>
                  <a:pt x="11554" y="25109"/>
                </a:cubicBezTo>
                <a:close/>
                <a:moveTo>
                  <a:pt x="25475" y="23265"/>
                </a:moveTo>
                <a:cubicBezTo>
                  <a:pt x="26600" y="24198"/>
                  <a:pt x="27777" y="25103"/>
                  <a:pt x="29002" y="25746"/>
                </a:cubicBezTo>
                <a:cubicBezTo>
                  <a:pt x="26172" y="29115"/>
                  <a:pt x="21757" y="31039"/>
                  <a:pt x="17327" y="31039"/>
                </a:cubicBezTo>
                <a:cubicBezTo>
                  <a:pt x="17159" y="31039"/>
                  <a:pt x="16991" y="31036"/>
                  <a:pt x="16823" y="31031"/>
                </a:cubicBezTo>
                <a:cubicBezTo>
                  <a:pt x="16763" y="30933"/>
                  <a:pt x="16704" y="30836"/>
                  <a:pt x="16643" y="30739"/>
                </a:cubicBezTo>
                <a:cubicBezTo>
                  <a:pt x="20156" y="29047"/>
                  <a:pt x="23224" y="26491"/>
                  <a:pt x="25475" y="23265"/>
                </a:cubicBezTo>
                <a:close/>
                <a:moveTo>
                  <a:pt x="17464" y="0"/>
                </a:moveTo>
                <a:cubicBezTo>
                  <a:pt x="16547" y="0"/>
                  <a:pt x="15631" y="72"/>
                  <a:pt x="14728" y="217"/>
                </a:cubicBezTo>
                <a:cubicBezTo>
                  <a:pt x="14280" y="273"/>
                  <a:pt x="13837" y="361"/>
                  <a:pt x="13401" y="481"/>
                </a:cubicBezTo>
                <a:cubicBezTo>
                  <a:pt x="11615" y="919"/>
                  <a:pt x="9911" y="1660"/>
                  <a:pt x="8384" y="2697"/>
                </a:cubicBezTo>
                <a:cubicBezTo>
                  <a:pt x="8414" y="2647"/>
                  <a:pt x="8370" y="2575"/>
                  <a:pt x="8317" y="2575"/>
                </a:cubicBezTo>
                <a:cubicBezTo>
                  <a:pt x="8304" y="2575"/>
                  <a:pt x="8290" y="2580"/>
                  <a:pt x="8276" y="2590"/>
                </a:cubicBezTo>
                <a:cubicBezTo>
                  <a:pt x="5147" y="4913"/>
                  <a:pt x="2756" y="8097"/>
                  <a:pt x="1332" y="11727"/>
                </a:cubicBezTo>
                <a:cubicBezTo>
                  <a:pt x="571" y="13670"/>
                  <a:pt x="1" y="15820"/>
                  <a:pt x="261" y="17922"/>
                </a:cubicBezTo>
                <a:cubicBezTo>
                  <a:pt x="523" y="20041"/>
                  <a:pt x="1612" y="22057"/>
                  <a:pt x="2735" y="23838"/>
                </a:cubicBezTo>
                <a:cubicBezTo>
                  <a:pt x="3253" y="24661"/>
                  <a:pt x="3827" y="25448"/>
                  <a:pt x="4452" y="26194"/>
                </a:cubicBezTo>
                <a:cubicBezTo>
                  <a:pt x="4461" y="26208"/>
                  <a:pt x="4472" y="26220"/>
                  <a:pt x="4484" y="26233"/>
                </a:cubicBezTo>
                <a:cubicBezTo>
                  <a:pt x="5087" y="26950"/>
                  <a:pt x="5741" y="27625"/>
                  <a:pt x="6439" y="28251"/>
                </a:cubicBezTo>
                <a:cubicBezTo>
                  <a:pt x="6868" y="28681"/>
                  <a:pt x="7317" y="29091"/>
                  <a:pt x="7797" y="29468"/>
                </a:cubicBezTo>
                <a:cubicBezTo>
                  <a:pt x="7841" y="29535"/>
                  <a:pt x="7901" y="29585"/>
                  <a:pt x="7972" y="29604"/>
                </a:cubicBezTo>
                <a:cubicBezTo>
                  <a:pt x="8915" y="30323"/>
                  <a:pt x="9943" y="30922"/>
                  <a:pt x="11034" y="31388"/>
                </a:cubicBezTo>
                <a:cubicBezTo>
                  <a:pt x="11321" y="31511"/>
                  <a:pt x="11613" y="31621"/>
                  <a:pt x="11906" y="31725"/>
                </a:cubicBezTo>
                <a:cubicBezTo>
                  <a:pt x="11758" y="31953"/>
                  <a:pt x="11911" y="32335"/>
                  <a:pt x="12222" y="32335"/>
                </a:cubicBezTo>
                <a:cubicBezTo>
                  <a:pt x="12255" y="32335"/>
                  <a:pt x="12290" y="32331"/>
                  <a:pt x="12327" y="32322"/>
                </a:cubicBezTo>
                <a:cubicBezTo>
                  <a:pt x="12592" y="32254"/>
                  <a:pt x="12852" y="32177"/>
                  <a:pt x="13113" y="32100"/>
                </a:cubicBezTo>
                <a:cubicBezTo>
                  <a:pt x="14486" y="32465"/>
                  <a:pt x="15904" y="32639"/>
                  <a:pt x="17326" y="32639"/>
                </a:cubicBezTo>
                <a:cubicBezTo>
                  <a:pt x="17472" y="32639"/>
                  <a:pt x="17619" y="32637"/>
                  <a:pt x="17766" y="32633"/>
                </a:cubicBezTo>
                <a:cubicBezTo>
                  <a:pt x="18430" y="32620"/>
                  <a:pt x="19092" y="32565"/>
                  <a:pt x="19749" y="32470"/>
                </a:cubicBezTo>
                <a:cubicBezTo>
                  <a:pt x="19826" y="32459"/>
                  <a:pt x="19901" y="32448"/>
                  <a:pt x="19978" y="32437"/>
                </a:cubicBezTo>
                <a:cubicBezTo>
                  <a:pt x="20069" y="32422"/>
                  <a:pt x="20161" y="32407"/>
                  <a:pt x="20254" y="32390"/>
                </a:cubicBezTo>
                <a:cubicBezTo>
                  <a:pt x="24405" y="31682"/>
                  <a:pt x="28309" y="29490"/>
                  <a:pt x="30823" y="26073"/>
                </a:cubicBezTo>
                <a:cubicBezTo>
                  <a:pt x="35318" y="19965"/>
                  <a:pt x="34614" y="10828"/>
                  <a:pt x="29632" y="5220"/>
                </a:cubicBezTo>
                <a:cubicBezTo>
                  <a:pt x="26567" y="1769"/>
                  <a:pt x="22005" y="0"/>
                  <a:pt x="174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" name="Google Shape;355;p39"/>
          <p:cNvGrpSpPr/>
          <p:nvPr/>
        </p:nvGrpSpPr>
        <p:grpSpPr>
          <a:xfrm>
            <a:off x="2169622" y="1377031"/>
            <a:ext cx="431519" cy="393285"/>
            <a:chOff x="4130600" y="808425"/>
            <a:chExt cx="923425" cy="835125"/>
          </a:xfrm>
        </p:grpSpPr>
        <p:sp>
          <p:nvSpPr>
            <p:cNvPr id="356" name="Google Shape;356;p39"/>
            <p:cNvSpPr/>
            <p:nvPr/>
          </p:nvSpPr>
          <p:spPr>
            <a:xfrm>
              <a:off x="4130600" y="808425"/>
              <a:ext cx="923425" cy="835125"/>
            </a:xfrm>
            <a:custGeom>
              <a:avLst/>
              <a:gdLst/>
              <a:ahLst/>
              <a:cxnLst/>
              <a:rect l="l" t="t" r="r" b="b"/>
              <a:pathLst>
                <a:path w="36937" h="33405" extrusionOk="0">
                  <a:moveTo>
                    <a:pt x="9034" y="4160"/>
                  </a:moveTo>
                  <a:lnTo>
                    <a:pt x="9034" y="4161"/>
                  </a:lnTo>
                  <a:cubicBezTo>
                    <a:pt x="8551" y="4671"/>
                    <a:pt x="8108" y="5188"/>
                    <a:pt x="7709" y="5599"/>
                  </a:cubicBezTo>
                  <a:cubicBezTo>
                    <a:pt x="6160" y="7197"/>
                    <a:pt x="4721" y="8936"/>
                    <a:pt x="3649" y="10890"/>
                  </a:cubicBezTo>
                  <a:cubicBezTo>
                    <a:pt x="4805" y="8238"/>
                    <a:pt x="6701" y="5920"/>
                    <a:pt x="9034" y="4160"/>
                  </a:cubicBezTo>
                  <a:close/>
                  <a:moveTo>
                    <a:pt x="30913" y="8159"/>
                  </a:moveTo>
                  <a:lnTo>
                    <a:pt x="30913" y="8159"/>
                  </a:lnTo>
                  <a:cubicBezTo>
                    <a:pt x="34032" y="12676"/>
                    <a:pt x="34850" y="18782"/>
                    <a:pt x="32430" y="23808"/>
                  </a:cubicBezTo>
                  <a:cubicBezTo>
                    <a:pt x="31602" y="25527"/>
                    <a:pt x="30346" y="26995"/>
                    <a:pt x="28828" y="28185"/>
                  </a:cubicBezTo>
                  <a:cubicBezTo>
                    <a:pt x="30480" y="25921"/>
                    <a:pt x="31679" y="23280"/>
                    <a:pt x="32221" y="21335"/>
                  </a:cubicBezTo>
                  <a:cubicBezTo>
                    <a:pt x="33433" y="16986"/>
                    <a:pt x="32923" y="12193"/>
                    <a:pt x="30913" y="8159"/>
                  </a:cubicBezTo>
                  <a:close/>
                  <a:moveTo>
                    <a:pt x="18367" y="1633"/>
                  </a:moveTo>
                  <a:cubicBezTo>
                    <a:pt x="22031" y="1633"/>
                    <a:pt x="25644" y="2825"/>
                    <a:pt x="28540" y="5442"/>
                  </a:cubicBezTo>
                  <a:cubicBezTo>
                    <a:pt x="29168" y="6011"/>
                    <a:pt x="29748" y="6630"/>
                    <a:pt x="30274" y="7294"/>
                  </a:cubicBezTo>
                  <a:cubicBezTo>
                    <a:pt x="32389" y="11225"/>
                    <a:pt x="33077" y="15787"/>
                    <a:pt x="32060" y="20221"/>
                  </a:cubicBezTo>
                  <a:cubicBezTo>
                    <a:pt x="31349" y="23325"/>
                    <a:pt x="29609" y="26908"/>
                    <a:pt x="27088" y="29367"/>
                  </a:cubicBezTo>
                  <a:cubicBezTo>
                    <a:pt x="24360" y="30964"/>
                    <a:pt x="21090" y="31817"/>
                    <a:pt x="17945" y="31817"/>
                  </a:cubicBezTo>
                  <a:cubicBezTo>
                    <a:pt x="16287" y="31817"/>
                    <a:pt x="14664" y="31580"/>
                    <a:pt x="13173" y="31090"/>
                  </a:cubicBezTo>
                  <a:cubicBezTo>
                    <a:pt x="10032" y="30058"/>
                    <a:pt x="7234" y="27932"/>
                    <a:pt x="5279" y="25221"/>
                  </a:cubicBezTo>
                  <a:cubicBezTo>
                    <a:pt x="5344" y="25163"/>
                    <a:pt x="5370" y="25057"/>
                    <a:pt x="5295" y="24964"/>
                  </a:cubicBezTo>
                  <a:cubicBezTo>
                    <a:pt x="4774" y="24323"/>
                    <a:pt x="4307" y="23638"/>
                    <a:pt x="3898" y="22921"/>
                  </a:cubicBezTo>
                  <a:cubicBezTo>
                    <a:pt x="3003" y="21099"/>
                    <a:pt x="2469" y="19110"/>
                    <a:pt x="2418" y="17071"/>
                  </a:cubicBezTo>
                  <a:cubicBezTo>
                    <a:pt x="2408" y="16668"/>
                    <a:pt x="2420" y="16270"/>
                    <a:pt x="2442" y="15874"/>
                  </a:cubicBezTo>
                  <a:cubicBezTo>
                    <a:pt x="2607" y="14613"/>
                    <a:pt x="2981" y="13328"/>
                    <a:pt x="3591" y="12024"/>
                  </a:cubicBezTo>
                  <a:cubicBezTo>
                    <a:pt x="4492" y="10099"/>
                    <a:pt x="5764" y="8377"/>
                    <a:pt x="7181" y="6801"/>
                  </a:cubicBezTo>
                  <a:cubicBezTo>
                    <a:pt x="7838" y="6071"/>
                    <a:pt x="8948" y="4679"/>
                    <a:pt x="10136" y="3638"/>
                  </a:cubicBezTo>
                  <a:cubicBezTo>
                    <a:pt x="12709" y="2337"/>
                    <a:pt x="15553" y="1633"/>
                    <a:pt x="18367" y="1633"/>
                  </a:cubicBezTo>
                  <a:close/>
                  <a:moveTo>
                    <a:pt x="17894" y="0"/>
                  </a:moveTo>
                  <a:cubicBezTo>
                    <a:pt x="14664" y="0"/>
                    <a:pt x="11450" y="887"/>
                    <a:pt x="8742" y="2776"/>
                  </a:cubicBezTo>
                  <a:cubicBezTo>
                    <a:pt x="8676" y="2823"/>
                    <a:pt x="8618" y="2879"/>
                    <a:pt x="8570" y="2942"/>
                  </a:cubicBezTo>
                  <a:cubicBezTo>
                    <a:pt x="4566" y="5514"/>
                    <a:pt x="1698" y="9921"/>
                    <a:pt x="1022" y="14655"/>
                  </a:cubicBezTo>
                  <a:cubicBezTo>
                    <a:pt x="1" y="21799"/>
                    <a:pt x="4339" y="28828"/>
                    <a:pt x="10759" y="31863"/>
                  </a:cubicBezTo>
                  <a:cubicBezTo>
                    <a:pt x="12957" y="32903"/>
                    <a:pt x="15472" y="33404"/>
                    <a:pt x="18029" y="33404"/>
                  </a:cubicBezTo>
                  <a:cubicBezTo>
                    <a:pt x="23478" y="33404"/>
                    <a:pt x="29122" y="31131"/>
                    <a:pt x="32329" y="26953"/>
                  </a:cubicBezTo>
                  <a:cubicBezTo>
                    <a:pt x="36936" y="20948"/>
                    <a:pt x="36082" y="12135"/>
                    <a:pt x="31529" y="6374"/>
                  </a:cubicBezTo>
                  <a:cubicBezTo>
                    <a:pt x="28295" y="2283"/>
                    <a:pt x="23075" y="0"/>
                    <a:pt x="17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9"/>
            <p:cNvSpPr/>
            <p:nvPr/>
          </p:nvSpPr>
          <p:spPr>
            <a:xfrm>
              <a:off x="4505400" y="925100"/>
              <a:ext cx="374100" cy="540725"/>
            </a:xfrm>
            <a:custGeom>
              <a:avLst/>
              <a:gdLst/>
              <a:ahLst/>
              <a:cxnLst/>
              <a:rect l="l" t="t" r="r" b="b"/>
              <a:pathLst>
                <a:path w="14964" h="21629" extrusionOk="0">
                  <a:moveTo>
                    <a:pt x="3210" y="1"/>
                  </a:moveTo>
                  <a:cubicBezTo>
                    <a:pt x="3044" y="1"/>
                    <a:pt x="2872" y="61"/>
                    <a:pt x="2721" y="202"/>
                  </a:cubicBezTo>
                  <a:cubicBezTo>
                    <a:pt x="1820" y="1040"/>
                    <a:pt x="1102" y="2111"/>
                    <a:pt x="342" y="3075"/>
                  </a:cubicBezTo>
                  <a:cubicBezTo>
                    <a:pt x="1" y="3509"/>
                    <a:pt x="27" y="4060"/>
                    <a:pt x="512" y="4383"/>
                  </a:cubicBezTo>
                  <a:cubicBezTo>
                    <a:pt x="1324" y="4922"/>
                    <a:pt x="2171" y="5426"/>
                    <a:pt x="3090" y="5763"/>
                  </a:cubicBezTo>
                  <a:cubicBezTo>
                    <a:pt x="3180" y="5795"/>
                    <a:pt x="3267" y="5810"/>
                    <a:pt x="3349" y="5810"/>
                  </a:cubicBezTo>
                  <a:cubicBezTo>
                    <a:pt x="4075" y="5810"/>
                    <a:pt x="4461" y="4647"/>
                    <a:pt x="3727" y="4252"/>
                  </a:cubicBezTo>
                  <a:cubicBezTo>
                    <a:pt x="3650" y="4209"/>
                    <a:pt x="3574" y="4170"/>
                    <a:pt x="3497" y="4130"/>
                  </a:cubicBezTo>
                  <a:lnTo>
                    <a:pt x="3497" y="4130"/>
                  </a:lnTo>
                  <a:cubicBezTo>
                    <a:pt x="4416" y="4297"/>
                    <a:pt x="5416" y="4354"/>
                    <a:pt x="6150" y="4627"/>
                  </a:cubicBezTo>
                  <a:cubicBezTo>
                    <a:pt x="8166" y="5373"/>
                    <a:pt x="9947" y="6852"/>
                    <a:pt x="10999" y="8730"/>
                  </a:cubicBezTo>
                  <a:cubicBezTo>
                    <a:pt x="13287" y="12817"/>
                    <a:pt x="11599" y="17153"/>
                    <a:pt x="8528" y="20173"/>
                  </a:cubicBezTo>
                  <a:cubicBezTo>
                    <a:pt x="7973" y="20719"/>
                    <a:pt x="8475" y="21628"/>
                    <a:pt x="9128" y="21628"/>
                  </a:cubicBezTo>
                  <a:cubicBezTo>
                    <a:pt x="9264" y="21628"/>
                    <a:pt x="9407" y="21589"/>
                    <a:pt x="9549" y="21497"/>
                  </a:cubicBezTo>
                  <a:cubicBezTo>
                    <a:pt x="13713" y="18812"/>
                    <a:pt x="14963" y="12514"/>
                    <a:pt x="12828" y="8216"/>
                  </a:cubicBezTo>
                  <a:cubicBezTo>
                    <a:pt x="11724" y="5994"/>
                    <a:pt x="9768" y="4252"/>
                    <a:pt x="7507" y="3262"/>
                  </a:cubicBezTo>
                  <a:cubicBezTo>
                    <a:pt x="6647" y="2886"/>
                    <a:pt x="5057" y="2314"/>
                    <a:pt x="3699" y="2314"/>
                  </a:cubicBezTo>
                  <a:cubicBezTo>
                    <a:pt x="3453" y="2314"/>
                    <a:pt x="3214" y="2333"/>
                    <a:pt x="2989" y="2375"/>
                  </a:cubicBezTo>
                  <a:cubicBezTo>
                    <a:pt x="3304" y="1955"/>
                    <a:pt x="3601" y="1525"/>
                    <a:pt x="3848" y="1072"/>
                  </a:cubicBezTo>
                  <a:cubicBezTo>
                    <a:pt x="4143" y="533"/>
                    <a:pt x="3702" y="1"/>
                    <a:pt x="3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9"/>
            <p:cNvSpPr/>
            <p:nvPr/>
          </p:nvSpPr>
          <p:spPr>
            <a:xfrm>
              <a:off x="4285525" y="1049300"/>
              <a:ext cx="382700" cy="512925"/>
            </a:xfrm>
            <a:custGeom>
              <a:avLst/>
              <a:gdLst/>
              <a:ahLst/>
              <a:cxnLst/>
              <a:rect l="l" t="t" r="r" b="b"/>
              <a:pathLst>
                <a:path w="15308" h="20517" extrusionOk="0">
                  <a:moveTo>
                    <a:pt x="5240" y="0"/>
                  </a:moveTo>
                  <a:cubicBezTo>
                    <a:pt x="5217" y="0"/>
                    <a:pt x="5193" y="1"/>
                    <a:pt x="5169" y="4"/>
                  </a:cubicBezTo>
                  <a:cubicBezTo>
                    <a:pt x="3051" y="234"/>
                    <a:pt x="1559" y="2858"/>
                    <a:pt x="882" y="4656"/>
                  </a:cubicBezTo>
                  <a:cubicBezTo>
                    <a:pt x="0" y="7005"/>
                    <a:pt x="57" y="9645"/>
                    <a:pt x="1056" y="11947"/>
                  </a:cubicBezTo>
                  <a:cubicBezTo>
                    <a:pt x="2048" y="14236"/>
                    <a:pt x="3877" y="16187"/>
                    <a:pt x="6131" y="17273"/>
                  </a:cubicBezTo>
                  <a:cubicBezTo>
                    <a:pt x="7406" y="17888"/>
                    <a:pt x="9046" y="18355"/>
                    <a:pt x="10620" y="18355"/>
                  </a:cubicBezTo>
                  <a:cubicBezTo>
                    <a:pt x="10906" y="18355"/>
                    <a:pt x="11190" y="18339"/>
                    <a:pt x="11469" y="18307"/>
                  </a:cubicBezTo>
                  <a:lnTo>
                    <a:pt x="11469" y="18307"/>
                  </a:lnTo>
                  <a:cubicBezTo>
                    <a:pt x="11289" y="18466"/>
                    <a:pt x="11107" y="18625"/>
                    <a:pt x="10929" y="18786"/>
                  </a:cubicBezTo>
                  <a:cubicBezTo>
                    <a:pt x="10155" y="19489"/>
                    <a:pt x="10876" y="20516"/>
                    <a:pt x="11704" y="20516"/>
                  </a:cubicBezTo>
                  <a:cubicBezTo>
                    <a:pt x="11934" y="20516"/>
                    <a:pt x="12174" y="20436"/>
                    <a:pt x="12391" y="20247"/>
                  </a:cubicBezTo>
                  <a:cubicBezTo>
                    <a:pt x="13047" y="19675"/>
                    <a:pt x="13701" y="19102"/>
                    <a:pt x="14335" y="18505"/>
                  </a:cubicBezTo>
                  <a:cubicBezTo>
                    <a:pt x="14830" y="18039"/>
                    <a:pt x="15308" y="17538"/>
                    <a:pt x="15153" y="16795"/>
                  </a:cubicBezTo>
                  <a:cubicBezTo>
                    <a:pt x="15001" y="16057"/>
                    <a:pt x="14222" y="15615"/>
                    <a:pt x="13687" y="15187"/>
                  </a:cubicBezTo>
                  <a:cubicBezTo>
                    <a:pt x="13055" y="14680"/>
                    <a:pt x="12458" y="14240"/>
                    <a:pt x="11680" y="13984"/>
                  </a:cubicBezTo>
                  <a:cubicBezTo>
                    <a:pt x="11614" y="13962"/>
                    <a:pt x="11550" y="13952"/>
                    <a:pt x="11489" y="13952"/>
                  </a:cubicBezTo>
                  <a:cubicBezTo>
                    <a:pt x="11036" y="13952"/>
                    <a:pt x="10754" y="14508"/>
                    <a:pt x="10963" y="14918"/>
                  </a:cubicBezTo>
                  <a:cubicBezTo>
                    <a:pt x="11203" y="15388"/>
                    <a:pt x="11508" y="15787"/>
                    <a:pt x="11882" y="16161"/>
                  </a:cubicBezTo>
                  <a:cubicBezTo>
                    <a:pt x="11944" y="16222"/>
                    <a:pt x="12266" y="16544"/>
                    <a:pt x="12575" y="16838"/>
                  </a:cubicBezTo>
                  <a:cubicBezTo>
                    <a:pt x="10452" y="16724"/>
                    <a:pt x="8478" y="16838"/>
                    <a:pt x="6453" y="15718"/>
                  </a:cubicBezTo>
                  <a:cubicBezTo>
                    <a:pt x="4476" y="14624"/>
                    <a:pt x="2910" y="12792"/>
                    <a:pt x="2203" y="10640"/>
                  </a:cubicBezTo>
                  <a:cubicBezTo>
                    <a:pt x="1494" y="8479"/>
                    <a:pt x="1745" y="6094"/>
                    <a:pt x="2826" y="4099"/>
                  </a:cubicBezTo>
                  <a:cubicBezTo>
                    <a:pt x="3496" y="2860"/>
                    <a:pt x="4288" y="2296"/>
                    <a:pt x="5372" y="1506"/>
                  </a:cubicBezTo>
                  <a:cubicBezTo>
                    <a:pt x="5630" y="1319"/>
                    <a:pt x="5832" y="1334"/>
                    <a:pt x="5907" y="972"/>
                  </a:cubicBezTo>
                  <a:cubicBezTo>
                    <a:pt x="5992" y="556"/>
                    <a:pt x="5724" y="0"/>
                    <a:pt x="5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32A2E56-D555-41CD-8DB4-A4EB56BEC7E3}"/>
              </a:ext>
            </a:extLst>
          </p:cNvPr>
          <p:cNvSpPr txBox="1"/>
          <p:nvPr/>
        </p:nvSpPr>
        <p:spPr>
          <a:xfrm>
            <a:off x="2240823" y="664921"/>
            <a:ext cx="2476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hicken Quiche" panose="02000600000000000000" pitchFamily="2" charset="0"/>
              </a:rPr>
              <a:t>Kelebihan</a:t>
            </a:r>
            <a:r>
              <a:rPr lang="en-US" sz="1600" dirty="0">
                <a:latin typeface="Chicken Quiche" panose="02000600000000000000" pitchFamily="2" charset="0"/>
              </a:rPr>
              <a:t> dan </a:t>
            </a:r>
            <a:r>
              <a:rPr lang="en-US" sz="1600" dirty="0" err="1">
                <a:latin typeface="Chicken Quiche" panose="02000600000000000000" pitchFamily="2" charset="0"/>
              </a:rPr>
              <a:t>kekurangan</a:t>
            </a:r>
            <a:r>
              <a:rPr lang="en-US" sz="1600" dirty="0">
                <a:latin typeface="Chicken Quiche" panose="02000600000000000000" pitchFamily="2" charset="0"/>
              </a:rPr>
              <a:t> </a:t>
            </a:r>
            <a:r>
              <a:rPr lang="en-US" sz="1600" dirty="0" err="1">
                <a:latin typeface="Chicken Quiche" panose="02000600000000000000" pitchFamily="2" charset="0"/>
              </a:rPr>
              <a:t>perseroan</a:t>
            </a:r>
            <a:r>
              <a:rPr lang="en-US" sz="1600" dirty="0">
                <a:latin typeface="Chicken Quiche" panose="02000600000000000000" pitchFamily="2" charset="0"/>
              </a:rPr>
              <a:t> </a:t>
            </a:r>
            <a:r>
              <a:rPr lang="en-US" sz="1600" dirty="0" err="1">
                <a:latin typeface="Chicken Quiche" panose="02000600000000000000" pitchFamily="2" charset="0"/>
              </a:rPr>
              <a:t>terbatas</a:t>
            </a:r>
            <a:r>
              <a:rPr lang="en-US" sz="1600" dirty="0">
                <a:latin typeface="Chicken Quiche" panose="02000600000000000000" pitchFamily="2" charset="0"/>
              </a:rPr>
              <a:t> (</a:t>
            </a:r>
            <a:r>
              <a:rPr lang="en-US" sz="1600" dirty="0" err="1">
                <a:latin typeface="Chicken Quiche" panose="02000600000000000000" pitchFamily="2" charset="0"/>
              </a:rPr>
              <a:t>pt</a:t>
            </a:r>
            <a:r>
              <a:rPr lang="en-US" sz="1600" dirty="0">
                <a:latin typeface="Chicken Quiche" panose="02000600000000000000" pitchFamily="2" charset="0"/>
              </a:rPr>
              <a:t>)</a:t>
            </a:r>
            <a:endParaRPr lang="en-ID" sz="1600" dirty="0">
              <a:latin typeface="Chicken Quiche" panose="02000600000000000000" pitchFamily="2" charset="0"/>
            </a:endParaRPr>
          </a:p>
        </p:txBody>
      </p:sp>
      <p:sp>
        <p:nvSpPr>
          <p:cNvPr id="11" name="Google Shape;352;p39">
            <a:extLst>
              <a:ext uri="{FF2B5EF4-FFF2-40B4-BE49-F238E27FC236}">
                <a16:creationId xmlns:a16="http://schemas.microsoft.com/office/drawing/2014/main" id="{2DE9E1A9-AD69-4BB8-8B50-0523B14E7FA2}"/>
              </a:ext>
            </a:extLst>
          </p:cNvPr>
          <p:cNvSpPr txBox="1">
            <a:spLocks/>
          </p:cNvSpPr>
          <p:nvPr/>
        </p:nvSpPr>
        <p:spPr>
          <a:xfrm>
            <a:off x="1046326" y="1653451"/>
            <a:ext cx="2946517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ncert One"/>
              <a:buNone/>
              <a:defRPr sz="20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400" b="0" dirty="0" err="1">
                <a:solidFill>
                  <a:schemeClr val="tx1">
                    <a:lumMod val="50000"/>
                  </a:schemeClr>
                </a:solidFill>
                <a:latin typeface="Chicken Quiche" panose="02000600000000000000" pitchFamily="2" charset="0"/>
              </a:rPr>
              <a:t>Kelebuhan</a:t>
            </a:r>
            <a:r>
              <a:rPr lang="en-US" sz="1400" b="0" dirty="0">
                <a:solidFill>
                  <a:schemeClr val="tx1">
                    <a:lumMod val="50000"/>
                  </a:schemeClr>
                </a:solidFill>
                <a:latin typeface="Chicken Quiche" panose="02000600000000000000" pitchFamily="2" charset="0"/>
              </a:rPr>
              <a:t> </a:t>
            </a:r>
            <a:r>
              <a:rPr lang="en-US" sz="1400" b="0" dirty="0" err="1">
                <a:solidFill>
                  <a:schemeClr val="tx1">
                    <a:lumMod val="50000"/>
                  </a:schemeClr>
                </a:solidFill>
                <a:latin typeface="Chicken Quiche" panose="02000600000000000000" pitchFamily="2" charset="0"/>
              </a:rPr>
              <a:t>perseroan</a:t>
            </a:r>
            <a:r>
              <a:rPr lang="en-US" sz="1400" b="0" dirty="0">
                <a:solidFill>
                  <a:schemeClr val="tx1">
                    <a:lumMod val="50000"/>
                  </a:schemeClr>
                </a:solidFill>
                <a:latin typeface="Chicken Quiche" panose="02000600000000000000" pitchFamily="2" charset="0"/>
              </a:rPr>
              <a:t> </a:t>
            </a:r>
            <a:r>
              <a:rPr lang="en-US" sz="1400" b="0" dirty="0" err="1">
                <a:solidFill>
                  <a:schemeClr val="tx1">
                    <a:lumMod val="50000"/>
                  </a:schemeClr>
                </a:solidFill>
                <a:latin typeface="Chicken Quiche" panose="02000600000000000000" pitchFamily="2" charset="0"/>
              </a:rPr>
              <a:t>terbatas</a:t>
            </a:r>
            <a:r>
              <a:rPr lang="en-US" sz="1400" b="0" dirty="0">
                <a:solidFill>
                  <a:schemeClr val="tx1">
                    <a:lumMod val="50000"/>
                  </a:schemeClr>
                </a:solidFill>
                <a:latin typeface="Chicken Quiche" panose="02000600000000000000" pitchFamily="2" charset="0"/>
              </a:rPr>
              <a:t> (</a:t>
            </a:r>
            <a:r>
              <a:rPr lang="en-US" sz="1400" b="0" dirty="0" err="1">
                <a:solidFill>
                  <a:schemeClr val="tx1">
                    <a:lumMod val="50000"/>
                  </a:schemeClr>
                </a:solidFill>
                <a:latin typeface="Chicken Quiche" panose="02000600000000000000" pitchFamily="2" charset="0"/>
              </a:rPr>
              <a:t>pt</a:t>
            </a:r>
            <a:r>
              <a:rPr lang="en-US" sz="1400" b="0" dirty="0">
                <a:solidFill>
                  <a:schemeClr val="tx1">
                    <a:lumMod val="50000"/>
                  </a:schemeClr>
                </a:solidFill>
                <a:latin typeface="Chicken Quiche" panose="02000600000000000000" pitchFamily="2" charset="0"/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71ECEC-73EE-4209-8BFB-273204412720}"/>
              </a:ext>
            </a:extLst>
          </p:cNvPr>
          <p:cNvSpPr txBox="1"/>
          <p:nvPr/>
        </p:nvSpPr>
        <p:spPr>
          <a:xfrm>
            <a:off x="617752" y="2083350"/>
            <a:ext cx="33750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eriod"/>
            </a:pP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terbatas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saham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utang-utang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lphaLcPeriod"/>
            </a:pP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tambahan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dana/modal,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misalkan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mengeluarkan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saham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lphaLcPeriod"/>
            </a:pP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Kelangsungan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terjamin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sebab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pemiliknya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bergantiganti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lphaLcPeriod"/>
            </a:pP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efisiensi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pengelolaan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efisiensi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pimpinan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pimpinan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cakap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diganti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cakap</a:t>
            </a:r>
            <a:endParaRPr lang="en-ID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7AD493-FCF2-4EE9-AC7E-97182D729513}"/>
              </a:ext>
            </a:extLst>
          </p:cNvPr>
          <p:cNvSpPr txBox="1"/>
          <p:nvPr/>
        </p:nvSpPr>
        <p:spPr>
          <a:xfrm>
            <a:off x="4608930" y="2102016"/>
            <a:ext cx="3954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subjek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pajak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tersendiri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deviden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diterima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para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saham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dikenakan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pajak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pajak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pendapatan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saham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Mendirikan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rumit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memerlukan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Akte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Notaris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izin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khusus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kesemuanya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memerlukan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Kurang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terjaminnya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rahasia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dilaporkan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pemegang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saham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menyangkut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511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833700" y="1779333"/>
            <a:ext cx="2036850" cy="8460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329;p38">
            <a:extLst>
              <a:ext uri="{FF2B5EF4-FFF2-40B4-BE49-F238E27FC236}">
                <a16:creationId xmlns:a16="http://schemas.microsoft.com/office/drawing/2014/main" id="{8E9B8C0A-8EDE-44E8-AE0F-00D50A3701A6}"/>
              </a:ext>
            </a:extLst>
          </p:cNvPr>
          <p:cNvGrpSpPr/>
          <p:nvPr/>
        </p:nvGrpSpPr>
        <p:grpSpPr>
          <a:xfrm>
            <a:off x="5262533" y="2936038"/>
            <a:ext cx="510683" cy="497388"/>
            <a:chOff x="5572206" y="2418687"/>
            <a:chExt cx="1023900" cy="1023900"/>
          </a:xfrm>
        </p:grpSpPr>
        <p:sp>
          <p:nvSpPr>
            <p:cNvPr id="17" name="Google Shape;330;p38">
              <a:extLst>
                <a:ext uri="{FF2B5EF4-FFF2-40B4-BE49-F238E27FC236}">
                  <a16:creationId xmlns:a16="http://schemas.microsoft.com/office/drawing/2014/main" id="{F479EF9D-9067-464F-86A0-8ABE080A3C0E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1;p38">
              <a:extLst>
                <a:ext uri="{FF2B5EF4-FFF2-40B4-BE49-F238E27FC236}">
                  <a16:creationId xmlns:a16="http://schemas.microsoft.com/office/drawing/2014/main" id="{8D53C5EB-5F83-40E1-9A4D-05DA4EC54927}"/>
                </a:ext>
              </a:extLst>
            </p:cNvPr>
            <p:cNvSpPr/>
            <p:nvPr/>
          </p:nvSpPr>
          <p:spPr>
            <a:xfrm rot="-1138073">
              <a:off x="5681280" y="2527762"/>
              <a:ext cx="805752" cy="805752"/>
            </a:xfrm>
            <a:prstGeom prst="pie">
              <a:avLst>
                <a:gd name="adj1" fmla="val 13513838"/>
                <a:gd name="adj2" fmla="val 16200000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332;p38">
            <a:extLst>
              <a:ext uri="{FF2B5EF4-FFF2-40B4-BE49-F238E27FC236}">
                <a16:creationId xmlns:a16="http://schemas.microsoft.com/office/drawing/2014/main" id="{C2F0C65B-A81C-431E-AA76-D1EEE5728EBB}"/>
              </a:ext>
            </a:extLst>
          </p:cNvPr>
          <p:cNvGrpSpPr/>
          <p:nvPr/>
        </p:nvGrpSpPr>
        <p:grpSpPr>
          <a:xfrm>
            <a:off x="5372941" y="1868347"/>
            <a:ext cx="400289" cy="391440"/>
            <a:chOff x="5681273" y="2527788"/>
            <a:chExt cx="805827" cy="805820"/>
          </a:xfrm>
        </p:grpSpPr>
        <p:sp>
          <p:nvSpPr>
            <p:cNvPr id="20" name="Google Shape;333;p38">
              <a:extLst>
                <a:ext uri="{FF2B5EF4-FFF2-40B4-BE49-F238E27FC236}">
                  <a16:creationId xmlns:a16="http://schemas.microsoft.com/office/drawing/2014/main" id="{C8862236-BD18-4F10-824D-57488DC79864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4;p38">
              <a:extLst>
                <a:ext uri="{FF2B5EF4-FFF2-40B4-BE49-F238E27FC236}">
                  <a16:creationId xmlns:a16="http://schemas.microsoft.com/office/drawing/2014/main" id="{D89B93A8-5EEF-4D27-B990-78F6D83EC95C}"/>
                </a:ext>
              </a:extLst>
            </p:cNvPr>
            <p:cNvSpPr/>
            <p:nvPr/>
          </p:nvSpPr>
          <p:spPr>
            <a:xfrm>
              <a:off x="5681273" y="2527807"/>
              <a:ext cx="805800" cy="805800"/>
            </a:xfrm>
            <a:prstGeom prst="pie">
              <a:avLst>
                <a:gd name="adj1" fmla="val 5307796"/>
                <a:gd name="adj2" fmla="val 16200000"/>
              </a:avLst>
            </a:pr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335;p38">
            <a:extLst>
              <a:ext uri="{FF2B5EF4-FFF2-40B4-BE49-F238E27FC236}">
                <a16:creationId xmlns:a16="http://schemas.microsoft.com/office/drawing/2014/main" id="{33A69CE4-B71E-472E-9E2C-596E831D9E05}"/>
              </a:ext>
            </a:extLst>
          </p:cNvPr>
          <p:cNvGrpSpPr/>
          <p:nvPr/>
        </p:nvGrpSpPr>
        <p:grpSpPr>
          <a:xfrm>
            <a:off x="2974520" y="2945248"/>
            <a:ext cx="539207" cy="452031"/>
            <a:chOff x="5590939" y="2437417"/>
            <a:chExt cx="986700" cy="986700"/>
          </a:xfrm>
        </p:grpSpPr>
        <p:sp>
          <p:nvSpPr>
            <p:cNvPr id="23" name="Google Shape;336;p38">
              <a:extLst>
                <a:ext uri="{FF2B5EF4-FFF2-40B4-BE49-F238E27FC236}">
                  <a16:creationId xmlns:a16="http://schemas.microsoft.com/office/drawing/2014/main" id="{6B5F447D-EBEB-4943-90D3-E004A06C91B1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37;p38">
              <a:extLst>
                <a:ext uri="{FF2B5EF4-FFF2-40B4-BE49-F238E27FC236}">
                  <a16:creationId xmlns:a16="http://schemas.microsoft.com/office/drawing/2014/main" id="{0296D368-173A-4DFE-8FA9-2BF8CDA86EAB}"/>
                </a:ext>
              </a:extLst>
            </p:cNvPr>
            <p:cNvSpPr/>
            <p:nvPr/>
          </p:nvSpPr>
          <p:spPr>
            <a:xfrm rot="9900074">
              <a:off x="5681466" y="2527944"/>
              <a:ext cx="805647" cy="805647"/>
            </a:xfrm>
            <a:prstGeom prst="pie">
              <a:avLst>
                <a:gd name="adj1" fmla="val 6991087"/>
                <a:gd name="adj2" fmla="val 16200000"/>
              </a:avLst>
            </a:pr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17EDF80-865C-4955-9FDD-F24FA3617D6E}"/>
              </a:ext>
            </a:extLst>
          </p:cNvPr>
          <p:cNvSpPr txBox="1"/>
          <p:nvPr/>
        </p:nvSpPr>
        <p:spPr>
          <a:xfrm>
            <a:off x="3197330" y="1125884"/>
            <a:ext cx="2575900" cy="653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300" dirty="0" err="1">
                <a:effectLst/>
                <a:latin typeface="Chicken Quiche" panose="02000600000000000000" pitchFamily="2" charset="0"/>
              </a:rPr>
              <a:t>Jenis-jenis</a:t>
            </a:r>
            <a:r>
              <a:rPr lang="en-ID" sz="1300" dirty="0">
                <a:effectLst/>
                <a:latin typeface="Chicken Quiche" panose="02000600000000000000" pitchFamily="2" charset="0"/>
              </a:rPr>
              <a:t> Perseroan </a:t>
            </a:r>
            <a:r>
              <a:rPr lang="en-ID" sz="1300" dirty="0" err="1">
                <a:effectLst/>
                <a:latin typeface="Chicken Quiche" panose="02000600000000000000" pitchFamily="2" charset="0"/>
              </a:rPr>
              <a:t>Terbatas</a:t>
            </a:r>
            <a:r>
              <a:rPr lang="en-ID" sz="1300" dirty="0">
                <a:effectLst/>
                <a:latin typeface="Chicken Quiche" panose="02000600000000000000" pitchFamily="2" charset="0"/>
              </a:rPr>
              <a:t> (PT)</a:t>
            </a:r>
            <a:endParaRPr lang="en-ID" sz="1300" dirty="0">
              <a:latin typeface="Chicken Quiche" panose="020006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EFCC7C-2448-4CBD-AAEB-365B44BFDC45}"/>
              </a:ext>
            </a:extLst>
          </p:cNvPr>
          <p:cNvSpPr txBox="1"/>
          <p:nvPr/>
        </p:nvSpPr>
        <p:spPr>
          <a:xfrm>
            <a:off x="2587661" y="2384653"/>
            <a:ext cx="16862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Baby Doll" panose="02000500000000000000" pitchFamily="50" charset="0"/>
              </a:rPr>
              <a:t>P</a:t>
            </a:r>
            <a:r>
              <a:rPr lang="en-ID" sz="1600" dirty="0">
                <a:latin typeface="Baby Doll" panose="02000500000000000000" pitchFamily="50" charset="0"/>
              </a:rPr>
              <a:t>T </a:t>
            </a:r>
            <a:r>
              <a:rPr lang="en-ID" sz="1600" dirty="0" err="1">
                <a:latin typeface="Baby Doll" panose="02000500000000000000" pitchFamily="50" charset="0"/>
              </a:rPr>
              <a:t>Tertutup</a:t>
            </a:r>
            <a:endParaRPr lang="en-ID" sz="1600" dirty="0">
              <a:latin typeface="Baby Doll" panose="02000500000000000000" pitchFamily="50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4DF4EB-6429-4032-B331-0702F1996D5C}"/>
              </a:ext>
            </a:extLst>
          </p:cNvPr>
          <p:cNvSpPr txBox="1"/>
          <p:nvPr/>
        </p:nvSpPr>
        <p:spPr>
          <a:xfrm>
            <a:off x="4930086" y="2384168"/>
            <a:ext cx="16862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Baby Doll" panose="02000500000000000000" pitchFamily="50" charset="0"/>
              </a:rPr>
              <a:t>P</a:t>
            </a:r>
            <a:r>
              <a:rPr lang="en-ID" sz="1600" dirty="0">
                <a:latin typeface="Baby Doll" panose="02000500000000000000" pitchFamily="50" charset="0"/>
              </a:rPr>
              <a:t>T Terbuka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60EB33E-0D19-44F7-865B-D1AE494D12F2}"/>
              </a:ext>
            </a:extLst>
          </p:cNvPr>
          <p:cNvSpPr txBox="1"/>
          <p:nvPr/>
        </p:nvSpPr>
        <p:spPr>
          <a:xfrm>
            <a:off x="2621119" y="3475654"/>
            <a:ext cx="16862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Baby Doll" panose="02000500000000000000" pitchFamily="50" charset="0"/>
              </a:rPr>
              <a:t>P</a:t>
            </a:r>
            <a:r>
              <a:rPr lang="en-ID" sz="1600" dirty="0">
                <a:latin typeface="Baby Doll" panose="02000500000000000000" pitchFamily="50" charset="0"/>
              </a:rPr>
              <a:t>T </a:t>
            </a:r>
            <a:r>
              <a:rPr lang="en-ID" sz="1600" dirty="0" err="1">
                <a:latin typeface="Baby Doll" panose="02000500000000000000" pitchFamily="50" charset="0"/>
              </a:rPr>
              <a:t>Kosong</a:t>
            </a:r>
            <a:endParaRPr lang="en-ID" sz="1600" dirty="0">
              <a:latin typeface="Baby Doll" panose="02000500000000000000" pitchFamily="50" charset="0"/>
            </a:endParaRPr>
          </a:p>
        </p:txBody>
      </p:sp>
      <p:grpSp>
        <p:nvGrpSpPr>
          <p:cNvPr id="30" name="Google Shape;329;p38">
            <a:extLst>
              <a:ext uri="{FF2B5EF4-FFF2-40B4-BE49-F238E27FC236}">
                <a16:creationId xmlns:a16="http://schemas.microsoft.com/office/drawing/2014/main" id="{768EA6AE-1D0B-44B5-BE1A-7601F6B35AD4}"/>
              </a:ext>
            </a:extLst>
          </p:cNvPr>
          <p:cNvGrpSpPr/>
          <p:nvPr/>
        </p:nvGrpSpPr>
        <p:grpSpPr>
          <a:xfrm>
            <a:off x="2920108" y="1840838"/>
            <a:ext cx="510683" cy="497388"/>
            <a:chOff x="5572206" y="2418687"/>
            <a:chExt cx="1023900" cy="1023900"/>
          </a:xfrm>
        </p:grpSpPr>
        <p:sp>
          <p:nvSpPr>
            <p:cNvPr id="31" name="Google Shape;330;p38">
              <a:extLst>
                <a:ext uri="{FF2B5EF4-FFF2-40B4-BE49-F238E27FC236}">
                  <a16:creationId xmlns:a16="http://schemas.microsoft.com/office/drawing/2014/main" id="{CEF8CA56-99CC-454B-B6A6-F96845901D50}"/>
                </a:ext>
              </a:extLst>
            </p:cNvPr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331;p38">
              <a:extLst>
                <a:ext uri="{FF2B5EF4-FFF2-40B4-BE49-F238E27FC236}">
                  <a16:creationId xmlns:a16="http://schemas.microsoft.com/office/drawing/2014/main" id="{F74AC55E-267A-4E1D-A28E-DF3FB885C60C}"/>
                </a:ext>
              </a:extLst>
            </p:cNvPr>
            <p:cNvSpPr/>
            <p:nvPr/>
          </p:nvSpPr>
          <p:spPr>
            <a:xfrm rot="-1138073">
              <a:off x="5681280" y="2527762"/>
              <a:ext cx="805752" cy="805752"/>
            </a:xfrm>
            <a:prstGeom prst="pie">
              <a:avLst>
                <a:gd name="adj1" fmla="val 13513838"/>
                <a:gd name="adj2" fmla="val 16200000"/>
              </a:avLst>
            </a:prstGeom>
            <a:solidFill>
              <a:schemeClr val="l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EFA242E-E6D9-4FC5-A54D-DFD27059C852}"/>
              </a:ext>
            </a:extLst>
          </p:cNvPr>
          <p:cNvSpPr txBox="1"/>
          <p:nvPr/>
        </p:nvSpPr>
        <p:spPr>
          <a:xfrm>
            <a:off x="5015146" y="3489828"/>
            <a:ext cx="16862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Baby Doll" panose="02000500000000000000" pitchFamily="50" charset="0"/>
              </a:rPr>
              <a:t>P</a:t>
            </a:r>
            <a:r>
              <a:rPr lang="en-ID" sz="1600" dirty="0">
                <a:latin typeface="Baby Doll" panose="02000500000000000000" pitchFamily="50" charset="0"/>
              </a:rPr>
              <a:t>T </a:t>
            </a:r>
            <a:r>
              <a:rPr lang="en-ID" sz="1600" dirty="0" err="1">
                <a:latin typeface="Baby Doll" panose="02000500000000000000" pitchFamily="50" charset="0"/>
              </a:rPr>
              <a:t>Asing</a:t>
            </a:r>
            <a:endParaRPr lang="en-ID" sz="1600" dirty="0">
              <a:latin typeface="Baby Doll" panose="02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60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39"/>
          <p:cNvGrpSpPr/>
          <p:nvPr/>
        </p:nvGrpSpPr>
        <p:grpSpPr>
          <a:xfrm>
            <a:off x="5322892" y="1220994"/>
            <a:ext cx="558487" cy="505084"/>
            <a:chOff x="4130600" y="808425"/>
            <a:chExt cx="923425" cy="835125"/>
          </a:xfrm>
        </p:grpSpPr>
        <p:sp>
          <p:nvSpPr>
            <p:cNvPr id="356" name="Google Shape;356;p39"/>
            <p:cNvSpPr/>
            <p:nvPr/>
          </p:nvSpPr>
          <p:spPr>
            <a:xfrm>
              <a:off x="4130600" y="808425"/>
              <a:ext cx="923425" cy="835125"/>
            </a:xfrm>
            <a:custGeom>
              <a:avLst/>
              <a:gdLst/>
              <a:ahLst/>
              <a:cxnLst/>
              <a:rect l="l" t="t" r="r" b="b"/>
              <a:pathLst>
                <a:path w="36937" h="33405" extrusionOk="0">
                  <a:moveTo>
                    <a:pt x="9034" y="4160"/>
                  </a:moveTo>
                  <a:lnTo>
                    <a:pt x="9034" y="4161"/>
                  </a:lnTo>
                  <a:cubicBezTo>
                    <a:pt x="8551" y="4671"/>
                    <a:pt x="8108" y="5188"/>
                    <a:pt x="7709" y="5599"/>
                  </a:cubicBezTo>
                  <a:cubicBezTo>
                    <a:pt x="6160" y="7197"/>
                    <a:pt x="4721" y="8936"/>
                    <a:pt x="3649" y="10890"/>
                  </a:cubicBezTo>
                  <a:cubicBezTo>
                    <a:pt x="4805" y="8238"/>
                    <a:pt x="6701" y="5920"/>
                    <a:pt x="9034" y="4160"/>
                  </a:cubicBezTo>
                  <a:close/>
                  <a:moveTo>
                    <a:pt x="30913" y="8159"/>
                  </a:moveTo>
                  <a:lnTo>
                    <a:pt x="30913" y="8159"/>
                  </a:lnTo>
                  <a:cubicBezTo>
                    <a:pt x="34032" y="12676"/>
                    <a:pt x="34850" y="18782"/>
                    <a:pt x="32430" y="23808"/>
                  </a:cubicBezTo>
                  <a:cubicBezTo>
                    <a:pt x="31602" y="25527"/>
                    <a:pt x="30346" y="26995"/>
                    <a:pt x="28828" y="28185"/>
                  </a:cubicBezTo>
                  <a:cubicBezTo>
                    <a:pt x="30480" y="25921"/>
                    <a:pt x="31679" y="23280"/>
                    <a:pt x="32221" y="21335"/>
                  </a:cubicBezTo>
                  <a:cubicBezTo>
                    <a:pt x="33433" y="16986"/>
                    <a:pt x="32923" y="12193"/>
                    <a:pt x="30913" y="8159"/>
                  </a:cubicBezTo>
                  <a:close/>
                  <a:moveTo>
                    <a:pt x="18367" y="1633"/>
                  </a:moveTo>
                  <a:cubicBezTo>
                    <a:pt x="22031" y="1633"/>
                    <a:pt x="25644" y="2825"/>
                    <a:pt x="28540" y="5442"/>
                  </a:cubicBezTo>
                  <a:cubicBezTo>
                    <a:pt x="29168" y="6011"/>
                    <a:pt x="29748" y="6630"/>
                    <a:pt x="30274" y="7294"/>
                  </a:cubicBezTo>
                  <a:cubicBezTo>
                    <a:pt x="32389" y="11225"/>
                    <a:pt x="33077" y="15787"/>
                    <a:pt x="32060" y="20221"/>
                  </a:cubicBezTo>
                  <a:cubicBezTo>
                    <a:pt x="31349" y="23325"/>
                    <a:pt x="29609" y="26908"/>
                    <a:pt x="27088" y="29367"/>
                  </a:cubicBezTo>
                  <a:cubicBezTo>
                    <a:pt x="24360" y="30964"/>
                    <a:pt x="21090" y="31817"/>
                    <a:pt x="17945" y="31817"/>
                  </a:cubicBezTo>
                  <a:cubicBezTo>
                    <a:pt x="16287" y="31817"/>
                    <a:pt x="14664" y="31580"/>
                    <a:pt x="13173" y="31090"/>
                  </a:cubicBezTo>
                  <a:cubicBezTo>
                    <a:pt x="10032" y="30058"/>
                    <a:pt x="7234" y="27932"/>
                    <a:pt x="5279" y="25221"/>
                  </a:cubicBezTo>
                  <a:cubicBezTo>
                    <a:pt x="5344" y="25163"/>
                    <a:pt x="5370" y="25057"/>
                    <a:pt x="5295" y="24964"/>
                  </a:cubicBezTo>
                  <a:cubicBezTo>
                    <a:pt x="4774" y="24323"/>
                    <a:pt x="4307" y="23638"/>
                    <a:pt x="3898" y="22921"/>
                  </a:cubicBezTo>
                  <a:cubicBezTo>
                    <a:pt x="3003" y="21099"/>
                    <a:pt x="2469" y="19110"/>
                    <a:pt x="2418" y="17071"/>
                  </a:cubicBezTo>
                  <a:cubicBezTo>
                    <a:pt x="2408" y="16668"/>
                    <a:pt x="2420" y="16270"/>
                    <a:pt x="2442" y="15874"/>
                  </a:cubicBezTo>
                  <a:cubicBezTo>
                    <a:pt x="2607" y="14613"/>
                    <a:pt x="2981" y="13328"/>
                    <a:pt x="3591" y="12024"/>
                  </a:cubicBezTo>
                  <a:cubicBezTo>
                    <a:pt x="4492" y="10099"/>
                    <a:pt x="5764" y="8377"/>
                    <a:pt x="7181" y="6801"/>
                  </a:cubicBezTo>
                  <a:cubicBezTo>
                    <a:pt x="7838" y="6071"/>
                    <a:pt x="8948" y="4679"/>
                    <a:pt x="10136" y="3638"/>
                  </a:cubicBezTo>
                  <a:cubicBezTo>
                    <a:pt x="12709" y="2337"/>
                    <a:pt x="15553" y="1633"/>
                    <a:pt x="18367" y="1633"/>
                  </a:cubicBezTo>
                  <a:close/>
                  <a:moveTo>
                    <a:pt x="17894" y="0"/>
                  </a:moveTo>
                  <a:cubicBezTo>
                    <a:pt x="14664" y="0"/>
                    <a:pt x="11450" y="887"/>
                    <a:pt x="8742" y="2776"/>
                  </a:cubicBezTo>
                  <a:cubicBezTo>
                    <a:pt x="8676" y="2823"/>
                    <a:pt x="8618" y="2879"/>
                    <a:pt x="8570" y="2942"/>
                  </a:cubicBezTo>
                  <a:cubicBezTo>
                    <a:pt x="4566" y="5514"/>
                    <a:pt x="1698" y="9921"/>
                    <a:pt x="1022" y="14655"/>
                  </a:cubicBezTo>
                  <a:cubicBezTo>
                    <a:pt x="1" y="21799"/>
                    <a:pt x="4339" y="28828"/>
                    <a:pt x="10759" y="31863"/>
                  </a:cubicBezTo>
                  <a:cubicBezTo>
                    <a:pt x="12957" y="32903"/>
                    <a:pt x="15472" y="33404"/>
                    <a:pt x="18029" y="33404"/>
                  </a:cubicBezTo>
                  <a:cubicBezTo>
                    <a:pt x="23478" y="33404"/>
                    <a:pt x="29122" y="31131"/>
                    <a:pt x="32329" y="26953"/>
                  </a:cubicBezTo>
                  <a:cubicBezTo>
                    <a:pt x="36936" y="20948"/>
                    <a:pt x="36082" y="12135"/>
                    <a:pt x="31529" y="6374"/>
                  </a:cubicBezTo>
                  <a:cubicBezTo>
                    <a:pt x="28295" y="2283"/>
                    <a:pt x="23075" y="0"/>
                    <a:pt x="178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9"/>
            <p:cNvSpPr/>
            <p:nvPr/>
          </p:nvSpPr>
          <p:spPr>
            <a:xfrm>
              <a:off x="4505400" y="925100"/>
              <a:ext cx="374100" cy="540725"/>
            </a:xfrm>
            <a:custGeom>
              <a:avLst/>
              <a:gdLst/>
              <a:ahLst/>
              <a:cxnLst/>
              <a:rect l="l" t="t" r="r" b="b"/>
              <a:pathLst>
                <a:path w="14964" h="21629" extrusionOk="0">
                  <a:moveTo>
                    <a:pt x="3210" y="1"/>
                  </a:moveTo>
                  <a:cubicBezTo>
                    <a:pt x="3044" y="1"/>
                    <a:pt x="2872" y="61"/>
                    <a:pt x="2721" y="202"/>
                  </a:cubicBezTo>
                  <a:cubicBezTo>
                    <a:pt x="1820" y="1040"/>
                    <a:pt x="1102" y="2111"/>
                    <a:pt x="342" y="3075"/>
                  </a:cubicBezTo>
                  <a:cubicBezTo>
                    <a:pt x="1" y="3509"/>
                    <a:pt x="27" y="4060"/>
                    <a:pt x="512" y="4383"/>
                  </a:cubicBezTo>
                  <a:cubicBezTo>
                    <a:pt x="1324" y="4922"/>
                    <a:pt x="2171" y="5426"/>
                    <a:pt x="3090" y="5763"/>
                  </a:cubicBezTo>
                  <a:cubicBezTo>
                    <a:pt x="3180" y="5795"/>
                    <a:pt x="3267" y="5810"/>
                    <a:pt x="3349" y="5810"/>
                  </a:cubicBezTo>
                  <a:cubicBezTo>
                    <a:pt x="4075" y="5810"/>
                    <a:pt x="4461" y="4647"/>
                    <a:pt x="3727" y="4252"/>
                  </a:cubicBezTo>
                  <a:cubicBezTo>
                    <a:pt x="3650" y="4209"/>
                    <a:pt x="3574" y="4170"/>
                    <a:pt x="3497" y="4130"/>
                  </a:cubicBezTo>
                  <a:lnTo>
                    <a:pt x="3497" y="4130"/>
                  </a:lnTo>
                  <a:cubicBezTo>
                    <a:pt x="4416" y="4297"/>
                    <a:pt x="5416" y="4354"/>
                    <a:pt x="6150" y="4627"/>
                  </a:cubicBezTo>
                  <a:cubicBezTo>
                    <a:pt x="8166" y="5373"/>
                    <a:pt x="9947" y="6852"/>
                    <a:pt x="10999" y="8730"/>
                  </a:cubicBezTo>
                  <a:cubicBezTo>
                    <a:pt x="13287" y="12817"/>
                    <a:pt x="11599" y="17153"/>
                    <a:pt x="8528" y="20173"/>
                  </a:cubicBezTo>
                  <a:cubicBezTo>
                    <a:pt x="7973" y="20719"/>
                    <a:pt x="8475" y="21628"/>
                    <a:pt x="9128" y="21628"/>
                  </a:cubicBezTo>
                  <a:cubicBezTo>
                    <a:pt x="9264" y="21628"/>
                    <a:pt x="9407" y="21589"/>
                    <a:pt x="9549" y="21497"/>
                  </a:cubicBezTo>
                  <a:cubicBezTo>
                    <a:pt x="13713" y="18812"/>
                    <a:pt x="14963" y="12514"/>
                    <a:pt x="12828" y="8216"/>
                  </a:cubicBezTo>
                  <a:cubicBezTo>
                    <a:pt x="11724" y="5994"/>
                    <a:pt x="9768" y="4252"/>
                    <a:pt x="7507" y="3262"/>
                  </a:cubicBezTo>
                  <a:cubicBezTo>
                    <a:pt x="6647" y="2886"/>
                    <a:pt x="5057" y="2314"/>
                    <a:pt x="3699" y="2314"/>
                  </a:cubicBezTo>
                  <a:cubicBezTo>
                    <a:pt x="3453" y="2314"/>
                    <a:pt x="3214" y="2333"/>
                    <a:pt x="2989" y="2375"/>
                  </a:cubicBezTo>
                  <a:cubicBezTo>
                    <a:pt x="3304" y="1955"/>
                    <a:pt x="3601" y="1525"/>
                    <a:pt x="3848" y="1072"/>
                  </a:cubicBezTo>
                  <a:cubicBezTo>
                    <a:pt x="4143" y="533"/>
                    <a:pt x="3702" y="1"/>
                    <a:pt x="3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9"/>
            <p:cNvSpPr/>
            <p:nvPr/>
          </p:nvSpPr>
          <p:spPr>
            <a:xfrm>
              <a:off x="4285525" y="1049300"/>
              <a:ext cx="382700" cy="512925"/>
            </a:xfrm>
            <a:custGeom>
              <a:avLst/>
              <a:gdLst/>
              <a:ahLst/>
              <a:cxnLst/>
              <a:rect l="l" t="t" r="r" b="b"/>
              <a:pathLst>
                <a:path w="15308" h="20517" extrusionOk="0">
                  <a:moveTo>
                    <a:pt x="5240" y="0"/>
                  </a:moveTo>
                  <a:cubicBezTo>
                    <a:pt x="5217" y="0"/>
                    <a:pt x="5193" y="1"/>
                    <a:pt x="5169" y="4"/>
                  </a:cubicBezTo>
                  <a:cubicBezTo>
                    <a:pt x="3051" y="234"/>
                    <a:pt x="1559" y="2858"/>
                    <a:pt x="882" y="4656"/>
                  </a:cubicBezTo>
                  <a:cubicBezTo>
                    <a:pt x="0" y="7005"/>
                    <a:pt x="57" y="9645"/>
                    <a:pt x="1056" y="11947"/>
                  </a:cubicBezTo>
                  <a:cubicBezTo>
                    <a:pt x="2048" y="14236"/>
                    <a:pt x="3877" y="16187"/>
                    <a:pt x="6131" y="17273"/>
                  </a:cubicBezTo>
                  <a:cubicBezTo>
                    <a:pt x="7406" y="17888"/>
                    <a:pt x="9046" y="18355"/>
                    <a:pt x="10620" y="18355"/>
                  </a:cubicBezTo>
                  <a:cubicBezTo>
                    <a:pt x="10906" y="18355"/>
                    <a:pt x="11190" y="18339"/>
                    <a:pt x="11469" y="18307"/>
                  </a:cubicBezTo>
                  <a:lnTo>
                    <a:pt x="11469" y="18307"/>
                  </a:lnTo>
                  <a:cubicBezTo>
                    <a:pt x="11289" y="18466"/>
                    <a:pt x="11107" y="18625"/>
                    <a:pt x="10929" y="18786"/>
                  </a:cubicBezTo>
                  <a:cubicBezTo>
                    <a:pt x="10155" y="19489"/>
                    <a:pt x="10876" y="20516"/>
                    <a:pt x="11704" y="20516"/>
                  </a:cubicBezTo>
                  <a:cubicBezTo>
                    <a:pt x="11934" y="20516"/>
                    <a:pt x="12174" y="20436"/>
                    <a:pt x="12391" y="20247"/>
                  </a:cubicBezTo>
                  <a:cubicBezTo>
                    <a:pt x="13047" y="19675"/>
                    <a:pt x="13701" y="19102"/>
                    <a:pt x="14335" y="18505"/>
                  </a:cubicBezTo>
                  <a:cubicBezTo>
                    <a:pt x="14830" y="18039"/>
                    <a:pt x="15308" y="17538"/>
                    <a:pt x="15153" y="16795"/>
                  </a:cubicBezTo>
                  <a:cubicBezTo>
                    <a:pt x="15001" y="16057"/>
                    <a:pt x="14222" y="15615"/>
                    <a:pt x="13687" y="15187"/>
                  </a:cubicBezTo>
                  <a:cubicBezTo>
                    <a:pt x="13055" y="14680"/>
                    <a:pt x="12458" y="14240"/>
                    <a:pt x="11680" y="13984"/>
                  </a:cubicBezTo>
                  <a:cubicBezTo>
                    <a:pt x="11614" y="13962"/>
                    <a:pt x="11550" y="13952"/>
                    <a:pt x="11489" y="13952"/>
                  </a:cubicBezTo>
                  <a:cubicBezTo>
                    <a:pt x="11036" y="13952"/>
                    <a:pt x="10754" y="14508"/>
                    <a:pt x="10963" y="14918"/>
                  </a:cubicBezTo>
                  <a:cubicBezTo>
                    <a:pt x="11203" y="15388"/>
                    <a:pt x="11508" y="15787"/>
                    <a:pt x="11882" y="16161"/>
                  </a:cubicBezTo>
                  <a:cubicBezTo>
                    <a:pt x="11944" y="16222"/>
                    <a:pt x="12266" y="16544"/>
                    <a:pt x="12575" y="16838"/>
                  </a:cubicBezTo>
                  <a:cubicBezTo>
                    <a:pt x="10452" y="16724"/>
                    <a:pt x="8478" y="16838"/>
                    <a:pt x="6453" y="15718"/>
                  </a:cubicBezTo>
                  <a:cubicBezTo>
                    <a:pt x="4476" y="14624"/>
                    <a:pt x="2910" y="12792"/>
                    <a:pt x="2203" y="10640"/>
                  </a:cubicBezTo>
                  <a:cubicBezTo>
                    <a:pt x="1494" y="8479"/>
                    <a:pt x="1745" y="6094"/>
                    <a:pt x="2826" y="4099"/>
                  </a:cubicBezTo>
                  <a:cubicBezTo>
                    <a:pt x="3496" y="2860"/>
                    <a:pt x="4288" y="2296"/>
                    <a:pt x="5372" y="1506"/>
                  </a:cubicBezTo>
                  <a:cubicBezTo>
                    <a:pt x="5630" y="1319"/>
                    <a:pt x="5832" y="1334"/>
                    <a:pt x="5907" y="972"/>
                  </a:cubicBezTo>
                  <a:cubicBezTo>
                    <a:pt x="5992" y="556"/>
                    <a:pt x="5724" y="0"/>
                    <a:pt x="5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2BCB462-8C07-4820-AFE0-F59F35B63786}"/>
              </a:ext>
            </a:extLst>
          </p:cNvPr>
          <p:cNvSpPr txBox="1"/>
          <p:nvPr/>
        </p:nvSpPr>
        <p:spPr>
          <a:xfrm>
            <a:off x="819559" y="1746074"/>
            <a:ext cx="3162721" cy="16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persekutuan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bersama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menjalankan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di mana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masing-masing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terbatas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5C9D65-5215-44D4-831C-40F8825CB7FF}"/>
              </a:ext>
            </a:extLst>
          </p:cNvPr>
          <p:cNvSpPr txBox="1"/>
          <p:nvPr/>
        </p:nvSpPr>
        <p:spPr>
          <a:xfrm>
            <a:off x="5899827" y="1294067"/>
            <a:ext cx="3244173" cy="37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dirty="0">
                <a:effectLst/>
                <a:latin typeface="Chicken Quiche" panose="02000600000000000000" pitchFamily="2" charset="0"/>
              </a:rPr>
              <a:t>Ketentuan mengenai Firma </a:t>
            </a:r>
            <a:endParaRPr lang="en-ID" dirty="0">
              <a:latin typeface="Chicken Quiche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2A2E56-D555-41CD-8DB4-A4EB56BEC7E3}"/>
              </a:ext>
            </a:extLst>
          </p:cNvPr>
          <p:cNvSpPr txBox="1"/>
          <p:nvPr/>
        </p:nvSpPr>
        <p:spPr>
          <a:xfrm>
            <a:off x="819559" y="1072919"/>
            <a:ext cx="1902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Baby Doll" panose="02000500000000000000" pitchFamily="50" charset="0"/>
              </a:rPr>
              <a:t>Firma</a:t>
            </a:r>
            <a:r>
              <a:rPr lang="en-US" sz="1600" dirty="0">
                <a:latin typeface="Baby Doll" panose="02000500000000000000" pitchFamily="50" charset="0"/>
              </a:rPr>
              <a:t> (FA)</a:t>
            </a:r>
            <a:endParaRPr lang="en-ID" sz="1600" dirty="0">
              <a:latin typeface="Baby Doll" panose="020005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C906F8-8524-454E-BBBA-A2774CC96475}"/>
              </a:ext>
            </a:extLst>
          </p:cNvPr>
          <p:cNvSpPr txBox="1"/>
          <p:nvPr/>
        </p:nvSpPr>
        <p:spPr>
          <a:xfrm>
            <a:off x="4598216" y="1822573"/>
            <a:ext cx="40673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eriod"/>
            </a:pP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memasukkan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lain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persetujuan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lain.</a:t>
            </a:r>
          </a:p>
          <a:p>
            <a:pPr marL="342900" indent="-342900" algn="just">
              <a:buAutoNum type="alphaLcPeriod"/>
            </a:pP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Keanggotaan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dipindahkan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 lain,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lphaLcPeriod"/>
            </a:pP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Pemisahan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kekayaan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kekayaan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sebab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kekayaan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cukup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menutup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kekayaan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sekutu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lphaLcPeriod"/>
            </a:pP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Sekutu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memasukkan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modal,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tenaga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rugi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sekutu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memasukkan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modal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terkecil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8EF285D-15E5-4BD3-B320-B7BB60BDBB4E}"/>
              </a:ext>
            </a:extLst>
          </p:cNvPr>
          <p:cNvSpPr txBox="1"/>
          <p:nvPr/>
        </p:nvSpPr>
        <p:spPr>
          <a:xfrm>
            <a:off x="583262" y="1291332"/>
            <a:ext cx="3429339" cy="3383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pembagian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samping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keputusan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diambil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bersama-sama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modalnya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relatif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perseorangan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memperluas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usahanya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Pendirian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relatif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memerlukan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akte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pendirian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modal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terpenuhi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kredit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mempunyai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finansial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CEB4C9-1D4E-4981-A4B5-653404D9AFB5}"/>
              </a:ext>
            </a:extLst>
          </p:cNvPr>
          <p:cNvSpPr txBox="1"/>
          <p:nvPr/>
        </p:nvSpPr>
        <p:spPr>
          <a:xfrm>
            <a:off x="669323" y="938014"/>
            <a:ext cx="31711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Baby Doll" panose="02000500000000000000" pitchFamily="50" charset="0"/>
              </a:rPr>
              <a:t>K</a:t>
            </a:r>
            <a:r>
              <a:rPr lang="en-ID" sz="1600" dirty="0" err="1">
                <a:latin typeface="Baby Doll" panose="02000500000000000000" pitchFamily="50" charset="0"/>
              </a:rPr>
              <a:t>elebihan</a:t>
            </a:r>
            <a:r>
              <a:rPr lang="en-ID" sz="1600" dirty="0">
                <a:latin typeface="Baby Doll" panose="02000500000000000000" pitchFamily="50" charset="0"/>
              </a:rPr>
              <a:t> </a:t>
            </a:r>
            <a:r>
              <a:rPr lang="en-ID" sz="1600" dirty="0" err="1">
                <a:latin typeface="Baby Doll" panose="02000500000000000000" pitchFamily="50" charset="0"/>
              </a:rPr>
              <a:t>Firma</a:t>
            </a:r>
            <a:r>
              <a:rPr lang="en-ID" sz="1600" dirty="0">
                <a:latin typeface="Baby Doll" panose="02000500000000000000" pitchFamily="50" charset="0"/>
              </a:rPr>
              <a:t> (Fa)</a:t>
            </a:r>
          </a:p>
        </p:txBody>
      </p:sp>
      <p:pic>
        <p:nvPicPr>
          <p:cNvPr id="23" name="Google Shape;205;p31">
            <a:extLst>
              <a:ext uri="{FF2B5EF4-FFF2-40B4-BE49-F238E27FC236}">
                <a16:creationId xmlns:a16="http://schemas.microsoft.com/office/drawing/2014/main" id="{AE265FA3-05BB-43AE-985D-F5949B79AECA}"/>
              </a:ext>
            </a:extLst>
          </p:cNvPr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1851862" flipH="1">
            <a:off x="4935908" y="525518"/>
            <a:ext cx="735225" cy="319512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079B020-3D58-4E5B-AADD-ADF02C9E264E}"/>
              </a:ext>
            </a:extLst>
          </p:cNvPr>
          <p:cNvSpPr txBox="1"/>
          <p:nvPr/>
        </p:nvSpPr>
        <p:spPr>
          <a:xfrm>
            <a:off x="5101475" y="1276568"/>
            <a:ext cx="3459263" cy="3106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lphaLcPeriod"/>
            </a:pP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Tanggung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pemilik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terbatas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kekayaan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pribadi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jaminan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utang-utang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Kerugian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diakibatkan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ditanggung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bersama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lain.</a:t>
            </a:r>
          </a:p>
          <a:p>
            <a:pPr marL="342900" indent="-342900">
              <a:lnSpc>
                <a:spcPct val="150000"/>
              </a:lnSpc>
              <a:buAutoNum type="alphaLcPeriod"/>
            </a:pP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Kelangsungan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sebab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salah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anggota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membatalkan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perjanjian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menjalankan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usaha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bersama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otomatis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bubar</a:t>
            </a:r>
            <a:r>
              <a:rPr lang="en-ID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ED7EC-F2E5-4678-BE3B-715BB0583783}"/>
              </a:ext>
            </a:extLst>
          </p:cNvPr>
          <p:cNvSpPr txBox="1"/>
          <p:nvPr/>
        </p:nvSpPr>
        <p:spPr>
          <a:xfrm>
            <a:off x="5101475" y="919061"/>
            <a:ext cx="31711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Baby Doll" panose="02000500000000000000" pitchFamily="50" charset="0"/>
              </a:rPr>
              <a:t>K</a:t>
            </a:r>
            <a:r>
              <a:rPr lang="en-ID" sz="1600" dirty="0" err="1">
                <a:latin typeface="Baby Doll" panose="02000500000000000000" pitchFamily="50" charset="0"/>
              </a:rPr>
              <a:t>ekurangan</a:t>
            </a:r>
            <a:r>
              <a:rPr lang="en-ID" sz="1600" dirty="0">
                <a:latin typeface="Baby Doll" panose="02000500000000000000" pitchFamily="50" charset="0"/>
              </a:rPr>
              <a:t> </a:t>
            </a:r>
            <a:r>
              <a:rPr lang="en-ID" sz="1600" dirty="0" err="1">
                <a:latin typeface="Baby Doll" panose="02000500000000000000" pitchFamily="50" charset="0"/>
              </a:rPr>
              <a:t>Firma</a:t>
            </a:r>
            <a:r>
              <a:rPr lang="en-ID" sz="1600" dirty="0">
                <a:latin typeface="Baby Doll" panose="02000500000000000000" pitchFamily="50" charset="0"/>
              </a:rPr>
              <a:t> (Fa)</a:t>
            </a:r>
          </a:p>
        </p:txBody>
      </p:sp>
    </p:spTree>
    <p:extLst>
      <p:ext uri="{BB962C8B-B14F-4D97-AF65-F5344CB8AC3E}">
        <p14:creationId xmlns:p14="http://schemas.microsoft.com/office/powerpoint/2010/main" val="643278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00;p37">
            <a:extLst>
              <a:ext uri="{FF2B5EF4-FFF2-40B4-BE49-F238E27FC236}">
                <a16:creationId xmlns:a16="http://schemas.microsoft.com/office/drawing/2014/main" id="{A80B8C7A-62FF-44BD-BC4E-54EC892EEFCA}"/>
              </a:ext>
            </a:extLst>
          </p:cNvPr>
          <p:cNvGrpSpPr/>
          <p:nvPr/>
        </p:nvGrpSpPr>
        <p:grpSpPr>
          <a:xfrm>
            <a:off x="1461654" y="837503"/>
            <a:ext cx="611754" cy="643200"/>
            <a:chOff x="1183375" y="2536600"/>
            <a:chExt cx="1060600" cy="1114925"/>
          </a:xfrm>
        </p:grpSpPr>
        <p:sp>
          <p:nvSpPr>
            <p:cNvPr id="36" name="Google Shape;301;p37">
              <a:extLst>
                <a:ext uri="{FF2B5EF4-FFF2-40B4-BE49-F238E27FC236}">
                  <a16:creationId xmlns:a16="http://schemas.microsoft.com/office/drawing/2014/main" id="{52165864-A87D-4B6A-B1B6-1E6FA94D654D}"/>
                </a:ext>
              </a:extLst>
            </p:cNvPr>
            <p:cNvSpPr/>
            <p:nvPr/>
          </p:nvSpPr>
          <p:spPr>
            <a:xfrm>
              <a:off x="1393275" y="2759625"/>
              <a:ext cx="850700" cy="891900"/>
            </a:xfrm>
            <a:custGeom>
              <a:avLst/>
              <a:gdLst/>
              <a:ahLst/>
              <a:cxnLst/>
              <a:rect l="l" t="t" r="r" b="b"/>
              <a:pathLst>
                <a:path w="34028" h="35676" extrusionOk="0">
                  <a:moveTo>
                    <a:pt x="7050" y="3261"/>
                  </a:moveTo>
                  <a:cubicBezTo>
                    <a:pt x="5550" y="4510"/>
                    <a:pt x="4275" y="6086"/>
                    <a:pt x="3456" y="7646"/>
                  </a:cubicBezTo>
                  <a:cubicBezTo>
                    <a:pt x="1581" y="11215"/>
                    <a:pt x="2769" y="16037"/>
                    <a:pt x="5426" y="19346"/>
                  </a:cubicBezTo>
                  <a:cubicBezTo>
                    <a:pt x="5373" y="19294"/>
                    <a:pt x="5318" y="19243"/>
                    <a:pt x="5266" y="19190"/>
                  </a:cubicBezTo>
                  <a:cubicBezTo>
                    <a:pt x="3529" y="17393"/>
                    <a:pt x="2597" y="14904"/>
                    <a:pt x="2490" y="12427"/>
                  </a:cubicBezTo>
                  <a:cubicBezTo>
                    <a:pt x="2328" y="8626"/>
                    <a:pt x="4066" y="5198"/>
                    <a:pt x="7050" y="3261"/>
                  </a:cubicBezTo>
                  <a:close/>
                  <a:moveTo>
                    <a:pt x="12872" y="1594"/>
                  </a:moveTo>
                  <a:cubicBezTo>
                    <a:pt x="17362" y="1594"/>
                    <a:pt x="21289" y="4320"/>
                    <a:pt x="23215" y="8558"/>
                  </a:cubicBezTo>
                  <a:cubicBezTo>
                    <a:pt x="24531" y="11450"/>
                    <a:pt x="24911" y="14570"/>
                    <a:pt x="25312" y="17686"/>
                  </a:cubicBezTo>
                  <a:cubicBezTo>
                    <a:pt x="25632" y="20187"/>
                    <a:pt x="26126" y="22619"/>
                    <a:pt x="27636" y="24638"/>
                  </a:cubicBezTo>
                  <a:cubicBezTo>
                    <a:pt x="27210" y="25057"/>
                    <a:pt x="26813" y="25609"/>
                    <a:pt x="26440" y="26086"/>
                  </a:cubicBezTo>
                  <a:cubicBezTo>
                    <a:pt x="24902" y="23863"/>
                    <a:pt x="23078" y="21809"/>
                    <a:pt x="21412" y="19679"/>
                  </a:cubicBezTo>
                  <a:cubicBezTo>
                    <a:pt x="19699" y="17487"/>
                    <a:pt x="18109" y="14675"/>
                    <a:pt x="15926" y="12927"/>
                  </a:cubicBezTo>
                  <a:cubicBezTo>
                    <a:pt x="15858" y="12873"/>
                    <a:pt x="15784" y="12849"/>
                    <a:pt x="15714" y="12849"/>
                  </a:cubicBezTo>
                  <a:cubicBezTo>
                    <a:pt x="15506" y="12849"/>
                    <a:pt x="15331" y="13055"/>
                    <a:pt x="15448" y="13295"/>
                  </a:cubicBezTo>
                  <a:cubicBezTo>
                    <a:pt x="16616" y="15684"/>
                    <a:pt x="18827" y="17675"/>
                    <a:pt x="20505" y="19712"/>
                  </a:cubicBezTo>
                  <a:cubicBezTo>
                    <a:pt x="22338" y="21940"/>
                    <a:pt x="24054" y="24326"/>
                    <a:pt x="26013" y="26442"/>
                  </a:cubicBezTo>
                  <a:cubicBezTo>
                    <a:pt x="26037" y="26468"/>
                    <a:pt x="26065" y="26488"/>
                    <a:pt x="26097" y="26503"/>
                  </a:cubicBezTo>
                  <a:lnTo>
                    <a:pt x="26096" y="26504"/>
                  </a:lnTo>
                  <a:cubicBezTo>
                    <a:pt x="25736" y="26915"/>
                    <a:pt x="25293" y="27348"/>
                    <a:pt x="24854" y="27802"/>
                  </a:cubicBezTo>
                  <a:cubicBezTo>
                    <a:pt x="24840" y="27734"/>
                    <a:pt x="24803" y="27675"/>
                    <a:pt x="24747" y="27632"/>
                  </a:cubicBezTo>
                  <a:cubicBezTo>
                    <a:pt x="23632" y="26743"/>
                    <a:pt x="22473" y="25958"/>
                    <a:pt x="21485" y="24915"/>
                  </a:cubicBezTo>
                  <a:cubicBezTo>
                    <a:pt x="20557" y="23934"/>
                    <a:pt x="19757" y="22841"/>
                    <a:pt x="18913" y="21790"/>
                  </a:cubicBezTo>
                  <a:cubicBezTo>
                    <a:pt x="17213" y="19678"/>
                    <a:pt x="15464" y="17264"/>
                    <a:pt x="13199" y="15723"/>
                  </a:cubicBezTo>
                  <a:cubicBezTo>
                    <a:pt x="13148" y="15688"/>
                    <a:pt x="13091" y="15673"/>
                    <a:pt x="13036" y="15673"/>
                  </a:cubicBezTo>
                  <a:cubicBezTo>
                    <a:pt x="12787" y="15673"/>
                    <a:pt x="12543" y="15976"/>
                    <a:pt x="12717" y="16206"/>
                  </a:cubicBezTo>
                  <a:cubicBezTo>
                    <a:pt x="14441" y="18486"/>
                    <a:pt x="16715" y="20352"/>
                    <a:pt x="18522" y="22581"/>
                  </a:cubicBezTo>
                  <a:cubicBezTo>
                    <a:pt x="20195" y="24645"/>
                    <a:pt x="21902" y="26941"/>
                    <a:pt x="24320" y="28186"/>
                  </a:cubicBezTo>
                  <a:cubicBezTo>
                    <a:pt x="24364" y="28208"/>
                    <a:pt x="24412" y="28221"/>
                    <a:pt x="24461" y="28221"/>
                  </a:cubicBezTo>
                  <a:cubicBezTo>
                    <a:pt x="24065" y="28658"/>
                    <a:pt x="23695" y="29112"/>
                    <a:pt x="23428" y="29587"/>
                  </a:cubicBezTo>
                  <a:cubicBezTo>
                    <a:pt x="21392" y="26023"/>
                    <a:pt x="16324" y="24531"/>
                    <a:pt x="12758" y="23278"/>
                  </a:cubicBezTo>
                  <a:cubicBezTo>
                    <a:pt x="11285" y="22760"/>
                    <a:pt x="9776" y="22205"/>
                    <a:pt x="8379" y="21462"/>
                  </a:cubicBezTo>
                  <a:cubicBezTo>
                    <a:pt x="4075" y="18540"/>
                    <a:pt x="1276" y="12017"/>
                    <a:pt x="4103" y="7401"/>
                  </a:cubicBezTo>
                  <a:cubicBezTo>
                    <a:pt x="5380" y="5314"/>
                    <a:pt x="7446" y="3169"/>
                    <a:pt x="9759" y="2031"/>
                  </a:cubicBezTo>
                  <a:cubicBezTo>
                    <a:pt x="10018" y="1957"/>
                    <a:pt x="10281" y="1890"/>
                    <a:pt x="10551" y="1834"/>
                  </a:cubicBezTo>
                  <a:cubicBezTo>
                    <a:pt x="11336" y="1672"/>
                    <a:pt x="12112" y="1594"/>
                    <a:pt x="12872" y="1594"/>
                  </a:cubicBezTo>
                  <a:close/>
                  <a:moveTo>
                    <a:pt x="29133" y="26040"/>
                  </a:moveTo>
                  <a:cubicBezTo>
                    <a:pt x="29564" y="26323"/>
                    <a:pt x="29961" y="26654"/>
                    <a:pt x="30318" y="27026"/>
                  </a:cubicBezTo>
                  <a:cubicBezTo>
                    <a:pt x="29283" y="27507"/>
                    <a:pt x="28326" y="28252"/>
                    <a:pt x="27387" y="28869"/>
                  </a:cubicBezTo>
                  <a:cubicBezTo>
                    <a:pt x="26859" y="29217"/>
                    <a:pt x="26292" y="29555"/>
                    <a:pt x="25748" y="29924"/>
                  </a:cubicBezTo>
                  <a:cubicBezTo>
                    <a:pt x="26169" y="29433"/>
                    <a:pt x="26578" y="28931"/>
                    <a:pt x="26993" y="28463"/>
                  </a:cubicBezTo>
                  <a:cubicBezTo>
                    <a:pt x="27709" y="27658"/>
                    <a:pt x="28423" y="26849"/>
                    <a:pt x="29133" y="26040"/>
                  </a:cubicBezTo>
                  <a:close/>
                  <a:moveTo>
                    <a:pt x="28241" y="25335"/>
                  </a:moveTo>
                  <a:cubicBezTo>
                    <a:pt x="28315" y="25383"/>
                    <a:pt x="28401" y="25413"/>
                    <a:pt x="28490" y="25419"/>
                  </a:cubicBezTo>
                  <a:cubicBezTo>
                    <a:pt x="28464" y="25502"/>
                    <a:pt x="28470" y="25592"/>
                    <a:pt x="28527" y="25664"/>
                  </a:cubicBezTo>
                  <a:cubicBezTo>
                    <a:pt x="27790" y="26500"/>
                    <a:pt x="27057" y="27339"/>
                    <a:pt x="26325" y="28180"/>
                  </a:cubicBezTo>
                  <a:cubicBezTo>
                    <a:pt x="25623" y="28987"/>
                    <a:pt x="24828" y="29774"/>
                    <a:pt x="24179" y="30643"/>
                  </a:cubicBezTo>
                  <a:cubicBezTo>
                    <a:pt x="24054" y="30542"/>
                    <a:pt x="23927" y="30447"/>
                    <a:pt x="23798" y="30352"/>
                  </a:cubicBezTo>
                  <a:lnTo>
                    <a:pt x="23797" y="30352"/>
                  </a:lnTo>
                  <a:cubicBezTo>
                    <a:pt x="23778" y="30306"/>
                    <a:pt x="23761" y="30258"/>
                    <a:pt x="23740" y="30212"/>
                  </a:cubicBezTo>
                  <a:cubicBezTo>
                    <a:pt x="24654" y="29614"/>
                    <a:pt x="25367" y="28535"/>
                    <a:pt x="26069" y="27753"/>
                  </a:cubicBezTo>
                  <a:lnTo>
                    <a:pt x="27428" y="26241"/>
                  </a:lnTo>
                  <a:cubicBezTo>
                    <a:pt x="27630" y="26017"/>
                    <a:pt x="27830" y="25793"/>
                    <a:pt x="28032" y="25569"/>
                  </a:cubicBezTo>
                  <a:cubicBezTo>
                    <a:pt x="28101" y="25491"/>
                    <a:pt x="28172" y="25413"/>
                    <a:pt x="28241" y="25335"/>
                  </a:cubicBezTo>
                  <a:close/>
                  <a:moveTo>
                    <a:pt x="30826" y="27651"/>
                  </a:moveTo>
                  <a:cubicBezTo>
                    <a:pt x="30961" y="27858"/>
                    <a:pt x="31094" y="28068"/>
                    <a:pt x="31226" y="28280"/>
                  </a:cubicBezTo>
                  <a:cubicBezTo>
                    <a:pt x="30178" y="28962"/>
                    <a:pt x="29152" y="29677"/>
                    <a:pt x="28117" y="30379"/>
                  </a:cubicBezTo>
                  <a:cubicBezTo>
                    <a:pt x="27342" y="30905"/>
                    <a:pt x="26523" y="31406"/>
                    <a:pt x="25798" y="32010"/>
                  </a:cubicBezTo>
                  <a:cubicBezTo>
                    <a:pt x="25513" y="31764"/>
                    <a:pt x="25227" y="31514"/>
                    <a:pt x="24937" y="31265"/>
                  </a:cubicBezTo>
                  <a:cubicBezTo>
                    <a:pt x="25953" y="30849"/>
                    <a:pt x="26898" y="30175"/>
                    <a:pt x="27818" y="29608"/>
                  </a:cubicBezTo>
                  <a:cubicBezTo>
                    <a:pt x="28809" y="28997"/>
                    <a:pt x="29939" y="28426"/>
                    <a:pt x="30826" y="27651"/>
                  </a:cubicBezTo>
                  <a:close/>
                  <a:moveTo>
                    <a:pt x="31618" y="29042"/>
                  </a:moveTo>
                  <a:cubicBezTo>
                    <a:pt x="31638" y="29052"/>
                    <a:pt x="31652" y="29066"/>
                    <a:pt x="31674" y="29073"/>
                  </a:cubicBezTo>
                  <a:lnTo>
                    <a:pt x="31696" y="29078"/>
                  </a:lnTo>
                  <a:cubicBezTo>
                    <a:pt x="31983" y="29745"/>
                    <a:pt x="32137" y="30443"/>
                    <a:pt x="32111" y="31120"/>
                  </a:cubicBezTo>
                  <a:cubicBezTo>
                    <a:pt x="31133" y="31435"/>
                    <a:pt x="30224" y="31985"/>
                    <a:pt x="29308" y="32447"/>
                  </a:cubicBezTo>
                  <a:cubicBezTo>
                    <a:pt x="28689" y="32760"/>
                    <a:pt x="28039" y="33048"/>
                    <a:pt x="27443" y="33412"/>
                  </a:cubicBezTo>
                  <a:cubicBezTo>
                    <a:pt x="27080" y="33118"/>
                    <a:pt x="26731" y="32805"/>
                    <a:pt x="26382" y="32506"/>
                  </a:cubicBezTo>
                  <a:lnTo>
                    <a:pt x="26381" y="32505"/>
                  </a:lnTo>
                  <a:cubicBezTo>
                    <a:pt x="27135" y="32098"/>
                    <a:pt x="27845" y="31602"/>
                    <a:pt x="28563" y="31140"/>
                  </a:cubicBezTo>
                  <a:lnTo>
                    <a:pt x="30290" y="30028"/>
                  </a:lnTo>
                  <a:lnTo>
                    <a:pt x="31154" y="29471"/>
                  </a:lnTo>
                  <a:cubicBezTo>
                    <a:pt x="31460" y="29395"/>
                    <a:pt x="31612" y="29252"/>
                    <a:pt x="31618" y="29042"/>
                  </a:cubicBezTo>
                  <a:close/>
                  <a:moveTo>
                    <a:pt x="31974" y="31968"/>
                  </a:moveTo>
                  <a:lnTo>
                    <a:pt x="31974" y="31968"/>
                  </a:lnTo>
                  <a:cubicBezTo>
                    <a:pt x="31753" y="32724"/>
                    <a:pt x="31259" y="33426"/>
                    <a:pt x="30408" y="33994"/>
                  </a:cubicBezTo>
                  <a:lnTo>
                    <a:pt x="30407" y="33994"/>
                  </a:lnTo>
                  <a:cubicBezTo>
                    <a:pt x="30206" y="34129"/>
                    <a:pt x="30130" y="34322"/>
                    <a:pt x="30138" y="34510"/>
                  </a:cubicBezTo>
                  <a:cubicBezTo>
                    <a:pt x="30126" y="34519"/>
                    <a:pt x="30113" y="34524"/>
                    <a:pt x="30101" y="34531"/>
                  </a:cubicBezTo>
                  <a:cubicBezTo>
                    <a:pt x="30027" y="34539"/>
                    <a:pt x="29951" y="34542"/>
                    <a:pt x="29875" y="34542"/>
                  </a:cubicBezTo>
                  <a:cubicBezTo>
                    <a:pt x="29405" y="34542"/>
                    <a:pt x="28908" y="34400"/>
                    <a:pt x="28479" y="34150"/>
                  </a:cubicBezTo>
                  <a:cubicBezTo>
                    <a:pt x="28329" y="34062"/>
                    <a:pt x="28182" y="33964"/>
                    <a:pt x="28037" y="33864"/>
                  </a:cubicBezTo>
                  <a:cubicBezTo>
                    <a:pt x="28528" y="33651"/>
                    <a:pt x="29005" y="33399"/>
                    <a:pt x="29482" y="33172"/>
                  </a:cubicBezTo>
                  <a:cubicBezTo>
                    <a:pt x="30302" y="32784"/>
                    <a:pt x="31186" y="32436"/>
                    <a:pt x="31974" y="31968"/>
                  </a:cubicBezTo>
                  <a:close/>
                  <a:moveTo>
                    <a:pt x="12895" y="1"/>
                  </a:moveTo>
                  <a:cubicBezTo>
                    <a:pt x="12461" y="1"/>
                    <a:pt x="12022" y="23"/>
                    <a:pt x="11577" y="68"/>
                  </a:cubicBezTo>
                  <a:cubicBezTo>
                    <a:pt x="6648" y="567"/>
                    <a:pt x="2492" y="3825"/>
                    <a:pt x="1243" y="8687"/>
                  </a:cubicBezTo>
                  <a:cubicBezTo>
                    <a:pt x="0" y="13524"/>
                    <a:pt x="1648" y="18791"/>
                    <a:pt x="5726" y="21751"/>
                  </a:cubicBezTo>
                  <a:cubicBezTo>
                    <a:pt x="8537" y="23793"/>
                    <a:pt x="11959" y="24684"/>
                    <a:pt x="15175" y="25869"/>
                  </a:cubicBezTo>
                  <a:cubicBezTo>
                    <a:pt x="18563" y="27118"/>
                    <a:pt x="21162" y="28844"/>
                    <a:pt x="23541" y="31551"/>
                  </a:cubicBezTo>
                  <a:cubicBezTo>
                    <a:pt x="23593" y="31612"/>
                    <a:pt x="23668" y="31649"/>
                    <a:pt x="23749" y="31651"/>
                  </a:cubicBezTo>
                  <a:cubicBezTo>
                    <a:pt x="23773" y="31666"/>
                    <a:pt x="23801" y="31677"/>
                    <a:pt x="23829" y="31683"/>
                  </a:cubicBezTo>
                  <a:cubicBezTo>
                    <a:pt x="25011" y="33438"/>
                    <a:pt x="27308" y="35675"/>
                    <a:pt x="29358" y="35675"/>
                  </a:cubicBezTo>
                  <a:cubicBezTo>
                    <a:pt x="29938" y="35675"/>
                    <a:pt x="30499" y="35496"/>
                    <a:pt x="31008" y="35077"/>
                  </a:cubicBezTo>
                  <a:cubicBezTo>
                    <a:pt x="31069" y="35053"/>
                    <a:pt x="31125" y="35026"/>
                    <a:pt x="31181" y="34999"/>
                  </a:cubicBezTo>
                  <a:cubicBezTo>
                    <a:pt x="31335" y="35056"/>
                    <a:pt x="31499" y="35085"/>
                    <a:pt x="31664" y="35085"/>
                  </a:cubicBezTo>
                  <a:cubicBezTo>
                    <a:pt x="31927" y="35085"/>
                    <a:pt x="32189" y="35011"/>
                    <a:pt x="32405" y="34855"/>
                  </a:cubicBezTo>
                  <a:cubicBezTo>
                    <a:pt x="32740" y="34614"/>
                    <a:pt x="32909" y="34198"/>
                    <a:pt x="32910" y="33794"/>
                  </a:cubicBezTo>
                  <a:cubicBezTo>
                    <a:pt x="32912" y="33593"/>
                    <a:pt x="32865" y="33350"/>
                    <a:pt x="32759" y="33155"/>
                  </a:cubicBezTo>
                  <a:cubicBezTo>
                    <a:pt x="34028" y="30698"/>
                    <a:pt x="32829" y="27368"/>
                    <a:pt x="30389" y="25854"/>
                  </a:cubicBezTo>
                  <a:cubicBezTo>
                    <a:pt x="30210" y="25648"/>
                    <a:pt x="30019" y="25444"/>
                    <a:pt x="29815" y="25267"/>
                  </a:cubicBezTo>
                  <a:lnTo>
                    <a:pt x="29866" y="25210"/>
                  </a:lnTo>
                  <a:cubicBezTo>
                    <a:pt x="30035" y="25017"/>
                    <a:pt x="29982" y="24685"/>
                    <a:pt x="29709" y="24617"/>
                  </a:cubicBezTo>
                  <a:cubicBezTo>
                    <a:pt x="29506" y="24583"/>
                    <a:pt x="29308" y="24519"/>
                    <a:pt x="29126" y="24422"/>
                  </a:cubicBezTo>
                  <a:cubicBezTo>
                    <a:pt x="29100" y="24374"/>
                    <a:pt x="29068" y="24328"/>
                    <a:pt x="29032" y="24288"/>
                  </a:cubicBezTo>
                  <a:cubicBezTo>
                    <a:pt x="26794" y="21773"/>
                    <a:pt x="26734" y="18263"/>
                    <a:pt x="26291" y="15100"/>
                  </a:cubicBezTo>
                  <a:cubicBezTo>
                    <a:pt x="25902" y="12320"/>
                    <a:pt x="25246" y="9526"/>
                    <a:pt x="23961" y="7013"/>
                  </a:cubicBezTo>
                  <a:cubicBezTo>
                    <a:pt x="21748" y="2690"/>
                    <a:pt x="17675" y="1"/>
                    <a:pt x="1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02;p37">
              <a:extLst>
                <a:ext uri="{FF2B5EF4-FFF2-40B4-BE49-F238E27FC236}">
                  <a16:creationId xmlns:a16="http://schemas.microsoft.com/office/drawing/2014/main" id="{CC2C7955-DDB6-4437-8C66-E83F6517A834}"/>
                </a:ext>
              </a:extLst>
            </p:cNvPr>
            <p:cNvSpPr/>
            <p:nvPr/>
          </p:nvSpPr>
          <p:spPr>
            <a:xfrm>
              <a:off x="2068925" y="2865800"/>
              <a:ext cx="105300" cy="69600"/>
            </a:xfrm>
            <a:custGeom>
              <a:avLst/>
              <a:gdLst/>
              <a:ahLst/>
              <a:cxnLst/>
              <a:rect l="l" t="t" r="r" b="b"/>
              <a:pathLst>
                <a:path w="4212" h="2784" extrusionOk="0">
                  <a:moveTo>
                    <a:pt x="3482" y="0"/>
                  </a:moveTo>
                  <a:cubicBezTo>
                    <a:pt x="2939" y="0"/>
                    <a:pt x="2396" y="490"/>
                    <a:pt x="1954" y="759"/>
                  </a:cubicBezTo>
                  <a:cubicBezTo>
                    <a:pt x="1329" y="1139"/>
                    <a:pt x="695" y="1545"/>
                    <a:pt x="234" y="2122"/>
                  </a:cubicBezTo>
                  <a:cubicBezTo>
                    <a:pt x="0" y="2412"/>
                    <a:pt x="185" y="2783"/>
                    <a:pt x="532" y="2783"/>
                  </a:cubicBezTo>
                  <a:cubicBezTo>
                    <a:pt x="559" y="2783"/>
                    <a:pt x="586" y="2781"/>
                    <a:pt x="615" y="2776"/>
                  </a:cubicBezTo>
                  <a:cubicBezTo>
                    <a:pt x="1386" y="2652"/>
                    <a:pt x="2084" y="2269"/>
                    <a:pt x="2756" y="1890"/>
                  </a:cubicBezTo>
                  <a:cubicBezTo>
                    <a:pt x="3380" y="1539"/>
                    <a:pt x="4085" y="1332"/>
                    <a:pt x="4181" y="556"/>
                  </a:cubicBezTo>
                  <a:cubicBezTo>
                    <a:pt x="4211" y="317"/>
                    <a:pt x="3998" y="143"/>
                    <a:pt x="3808" y="65"/>
                  </a:cubicBezTo>
                  <a:cubicBezTo>
                    <a:pt x="3700" y="20"/>
                    <a:pt x="3591" y="0"/>
                    <a:pt x="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03;p37">
              <a:extLst>
                <a:ext uri="{FF2B5EF4-FFF2-40B4-BE49-F238E27FC236}">
                  <a16:creationId xmlns:a16="http://schemas.microsoft.com/office/drawing/2014/main" id="{2679C362-B2D5-4E89-8979-8A348BE387AC}"/>
                </a:ext>
              </a:extLst>
            </p:cNvPr>
            <p:cNvSpPr/>
            <p:nvPr/>
          </p:nvSpPr>
          <p:spPr>
            <a:xfrm>
              <a:off x="1930200" y="2690700"/>
              <a:ext cx="86325" cy="85700"/>
            </a:xfrm>
            <a:custGeom>
              <a:avLst/>
              <a:gdLst/>
              <a:ahLst/>
              <a:cxnLst/>
              <a:rect l="l" t="t" r="r" b="b"/>
              <a:pathLst>
                <a:path w="3453" h="3428" extrusionOk="0">
                  <a:moveTo>
                    <a:pt x="2611" y="1"/>
                  </a:moveTo>
                  <a:cubicBezTo>
                    <a:pt x="1961" y="1"/>
                    <a:pt x="1579" y="599"/>
                    <a:pt x="1173" y="1082"/>
                  </a:cubicBezTo>
                  <a:cubicBezTo>
                    <a:pt x="755" y="1577"/>
                    <a:pt x="213" y="2115"/>
                    <a:pt x="67" y="2763"/>
                  </a:cubicBezTo>
                  <a:cubicBezTo>
                    <a:pt x="0" y="3057"/>
                    <a:pt x="228" y="3428"/>
                    <a:pt x="540" y="3428"/>
                  </a:cubicBezTo>
                  <a:cubicBezTo>
                    <a:pt x="591" y="3428"/>
                    <a:pt x="645" y="3418"/>
                    <a:pt x="700" y="3395"/>
                  </a:cubicBezTo>
                  <a:cubicBezTo>
                    <a:pt x="1327" y="3145"/>
                    <a:pt x="1768" y="2617"/>
                    <a:pt x="2258" y="2168"/>
                  </a:cubicBezTo>
                  <a:cubicBezTo>
                    <a:pt x="2801" y="1672"/>
                    <a:pt x="3452" y="1318"/>
                    <a:pt x="3319" y="483"/>
                  </a:cubicBezTo>
                  <a:cubicBezTo>
                    <a:pt x="3285" y="276"/>
                    <a:pt x="3064" y="73"/>
                    <a:pt x="2863" y="29"/>
                  </a:cubicBezTo>
                  <a:cubicBezTo>
                    <a:pt x="2775" y="10"/>
                    <a:pt x="2691" y="1"/>
                    <a:pt x="2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04;p37">
              <a:extLst>
                <a:ext uri="{FF2B5EF4-FFF2-40B4-BE49-F238E27FC236}">
                  <a16:creationId xmlns:a16="http://schemas.microsoft.com/office/drawing/2014/main" id="{D5F13C00-317A-4BE4-91AA-0CBAE2D1E62F}"/>
                </a:ext>
              </a:extLst>
            </p:cNvPr>
            <p:cNvSpPr/>
            <p:nvPr/>
          </p:nvSpPr>
          <p:spPr>
            <a:xfrm>
              <a:off x="1699200" y="2536600"/>
              <a:ext cx="54050" cy="112525"/>
            </a:xfrm>
            <a:custGeom>
              <a:avLst/>
              <a:gdLst/>
              <a:ahLst/>
              <a:cxnLst/>
              <a:rect l="l" t="t" r="r" b="b"/>
              <a:pathLst>
                <a:path w="2162" h="4501" extrusionOk="0">
                  <a:moveTo>
                    <a:pt x="1045" y="1"/>
                  </a:moveTo>
                  <a:cubicBezTo>
                    <a:pt x="625" y="1"/>
                    <a:pt x="229" y="224"/>
                    <a:pt x="162" y="722"/>
                  </a:cubicBezTo>
                  <a:cubicBezTo>
                    <a:pt x="24" y="1733"/>
                    <a:pt x="1" y="2910"/>
                    <a:pt x="339" y="3886"/>
                  </a:cubicBezTo>
                  <a:cubicBezTo>
                    <a:pt x="484" y="4307"/>
                    <a:pt x="817" y="4501"/>
                    <a:pt x="1151" y="4501"/>
                  </a:cubicBezTo>
                  <a:cubicBezTo>
                    <a:pt x="1570" y="4501"/>
                    <a:pt x="1989" y="4197"/>
                    <a:pt x="2040" y="3656"/>
                  </a:cubicBezTo>
                  <a:cubicBezTo>
                    <a:pt x="2122" y="2782"/>
                    <a:pt x="2101" y="1869"/>
                    <a:pt x="2137" y="988"/>
                  </a:cubicBezTo>
                  <a:cubicBezTo>
                    <a:pt x="2161" y="367"/>
                    <a:pt x="1584" y="1"/>
                    <a:pt x="1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05;p37">
              <a:extLst>
                <a:ext uri="{FF2B5EF4-FFF2-40B4-BE49-F238E27FC236}">
                  <a16:creationId xmlns:a16="http://schemas.microsoft.com/office/drawing/2014/main" id="{C11ED3C8-1BD9-4C7F-8B3A-8992484DE6C4}"/>
                </a:ext>
              </a:extLst>
            </p:cNvPr>
            <p:cNvSpPr/>
            <p:nvPr/>
          </p:nvSpPr>
          <p:spPr>
            <a:xfrm>
              <a:off x="1404800" y="2616275"/>
              <a:ext cx="97125" cy="109750"/>
            </a:xfrm>
            <a:custGeom>
              <a:avLst/>
              <a:gdLst/>
              <a:ahLst/>
              <a:cxnLst/>
              <a:rect l="l" t="t" r="r" b="b"/>
              <a:pathLst>
                <a:path w="3885" h="4390" extrusionOk="0">
                  <a:moveTo>
                    <a:pt x="1207" y="0"/>
                  </a:moveTo>
                  <a:cubicBezTo>
                    <a:pt x="598" y="0"/>
                    <a:pt x="1" y="458"/>
                    <a:pt x="257" y="1181"/>
                  </a:cubicBezTo>
                  <a:cubicBezTo>
                    <a:pt x="513" y="1899"/>
                    <a:pt x="1101" y="2464"/>
                    <a:pt x="1573" y="3055"/>
                  </a:cubicBezTo>
                  <a:cubicBezTo>
                    <a:pt x="1980" y="3567"/>
                    <a:pt x="2454" y="4230"/>
                    <a:pt x="3130" y="4375"/>
                  </a:cubicBezTo>
                  <a:cubicBezTo>
                    <a:pt x="3177" y="4385"/>
                    <a:pt x="3223" y="4390"/>
                    <a:pt x="3267" y="4390"/>
                  </a:cubicBezTo>
                  <a:cubicBezTo>
                    <a:pt x="3562" y="4390"/>
                    <a:pt x="3760" y="4170"/>
                    <a:pt x="3799" y="3864"/>
                  </a:cubicBezTo>
                  <a:cubicBezTo>
                    <a:pt x="3885" y="3209"/>
                    <a:pt x="3428" y="2551"/>
                    <a:pt x="3102" y="2015"/>
                  </a:cubicBezTo>
                  <a:cubicBezTo>
                    <a:pt x="2751" y="1436"/>
                    <a:pt x="2414" y="663"/>
                    <a:pt x="1888" y="232"/>
                  </a:cubicBezTo>
                  <a:cubicBezTo>
                    <a:pt x="1695" y="73"/>
                    <a:pt x="1450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6;p37">
              <a:extLst>
                <a:ext uri="{FF2B5EF4-FFF2-40B4-BE49-F238E27FC236}">
                  <a16:creationId xmlns:a16="http://schemas.microsoft.com/office/drawing/2014/main" id="{449D7ECE-2154-400C-B039-21FAE5AF63E8}"/>
                </a:ext>
              </a:extLst>
            </p:cNvPr>
            <p:cNvSpPr/>
            <p:nvPr/>
          </p:nvSpPr>
          <p:spPr>
            <a:xfrm>
              <a:off x="1275700" y="2779650"/>
              <a:ext cx="103675" cy="78150"/>
            </a:xfrm>
            <a:custGeom>
              <a:avLst/>
              <a:gdLst/>
              <a:ahLst/>
              <a:cxnLst/>
              <a:rect l="l" t="t" r="r" b="b"/>
              <a:pathLst>
                <a:path w="4147" h="3126" extrusionOk="0">
                  <a:moveTo>
                    <a:pt x="1220" y="1"/>
                  </a:moveTo>
                  <a:cubicBezTo>
                    <a:pt x="626" y="1"/>
                    <a:pt x="38" y="406"/>
                    <a:pt x="17" y="1053"/>
                  </a:cubicBezTo>
                  <a:cubicBezTo>
                    <a:pt x="1" y="1549"/>
                    <a:pt x="288" y="1961"/>
                    <a:pt x="751" y="2122"/>
                  </a:cubicBezTo>
                  <a:cubicBezTo>
                    <a:pt x="815" y="2145"/>
                    <a:pt x="882" y="2156"/>
                    <a:pt x="948" y="2156"/>
                  </a:cubicBezTo>
                  <a:cubicBezTo>
                    <a:pt x="1042" y="2156"/>
                    <a:pt x="1135" y="2134"/>
                    <a:pt x="1220" y="2089"/>
                  </a:cubicBezTo>
                  <a:cubicBezTo>
                    <a:pt x="1570" y="2266"/>
                    <a:pt x="1904" y="2538"/>
                    <a:pt x="2241" y="2703"/>
                  </a:cubicBezTo>
                  <a:cubicBezTo>
                    <a:pt x="2660" y="2908"/>
                    <a:pt x="3070" y="3126"/>
                    <a:pt x="3523" y="3126"/>
                  </a:cubicBezTo>
                  <a:cubicBezTo>
                    <a:pt x="3622" y="3126"/>
                    <a:pt x="3723" y="3115"/>
                    <a:pt x="3826" y="3092"/>
                  </a:cubicBezTo>
                  <a:cubicBezTo>
                    <a:pt x="3986" y="3056"/>
                    <a:pt x="4147" y="2866"/>
                    <a:pt x="4128" y="2695"/>
                  </a:cubicBezTo>
                  <a:cubicBezTo>
                    <a:pt x="4060" y="2060"/>
                    <a:pt x="3606" y="1605"/>
                    <a:pt x="3154" y="1179"/>
                  </a:cubicBezTo>
                  <a:cubicBezTo>
                    <a:pt x="2707" y="758"/>
                    <a:pt x="2142" y="199"/>
                    <a:pt x="1535" y="40"/>
                  </a:cubicBezTo>
                  <a:cubicBezTo>
                    <a:pt x="1432" y="14"/>
                    <a:pt x="1326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7;p37">
              <a:extLst>
                <a:ext uri="{FF2B5EF4-FFF2-40B4-BE49-F238E27FC236}">
                  <a16:creationId xmlns:a16="http://schemas.microsoft.com/office/drawing/2014/main" id="{C142543D-0D14-4453-AF2F-6A4324D098F0}"/>
                </a:ext>
              </a:extLst>
            </p:cNvPr>
            <p:cNvSpPr/>
            <p:nvPr/>
          </p:nvSpPr>
          <p:spPr>
            <a:xfrm>
              <a:off x="1183375" y="3054325"/>
              <a:ext cx="119000" cy="52650"/>
            </a:xfrm>
            <a:custGeom>
              <a:avLst/>
              <a:gdLst/>
              <a:ahLst/>
              <a:cxnLst/>
              <a:rect l="l" t="t" r="r" b="b"/>
              <a:pathLst>
                <a:path w="4760" h="2106" extrusionOk="0">
                  <a:moveTo>
                    <a:pt x="1892" y="0"/>
                  </a:moveTo>
                  <a:cubicBezTo>
                    <a:pt x="1362" y="0"/>
                    <a:pt x="847" y="94"/>
                    <a:pt x="440" y="469"/>
                  </a:cubicBezTo>
                  <a:cubicBezTo>
                    <a:pt x="1" y="875"/>
                    <a:pt x="111" y="1671"/>
                    <a:pt x="632" y="1953"/>
                  </a:cubicBezTo>
                  <a:cubicBezTo>
                    <a:pt x="740" y="2013"/>
                    <a:pt x="856" y="2058"/>
                    <a:pt x="976" y="2087"/>
                  </a:cubicBezTo>
                  <a:cubicBezTo>
                    <a:pt x="1030" y="2099"/>
                    <a:pt x="1087" y="2105"/>
                    <a:pt x="1144" y="2105"/>
                  </a:cubicBezTo>
                  <a:cubicBezTo>
                    <a:pt x="1335" y="2105"/>
                    <a:pt x="1535" y="2038"/>
                    <a:pt x="1690" y="1919"/>
                  </a:cubicBezTo>
                  <a:cubicBezTo>
                    <a:pt x="1885" y="1862"/>
                    <a:pt x="2126" y="1848"/>
                    <a:pt x="2361" y="1848"/>
                  </a:cubicBezTo>
                  <a:cubicBezTo>
                    <a:pt x="2570" y="1848"/>
                    <a:pt x="2774" y="1859"/>
                    <a:pt x="2935" y="1860"/>
                  </a:cubicBezTo>
                  <a:cubicBezTo>
                    <a:pt x="2975" y="1860"/>
                    <a:pt x="3014" y="1860"/>
                    <a:pt x="3053" y="1860"/>
                  </a:cubicBezTo>
                  <a:cubicBezTo>
                    <a:pt x="3549" y="1860"/>
                    <a:pt x="3976" y="1832"/>
                    <a:pt x="4440" y="1595"/>
                  </a:cubicBezTo>
                  <a:cubicBezTo>
                    <a:pt x="4759" y="1434"/>
                    <a:pt x="4743" y="1025"/>
                    <a:pt x="4545" y="787"/>
                  </a:cubicBezTo>
                  <a:cubicBezTo>
                    <a:pt x="4041" y="187"/>
                    <a:pt x="3299" y="100"/>
                    <a:pt x="2558" y="36"/>
                  </a:cubicBezTo>
                  <a:cubicBezTo>
                    <a:pt x="2338" y="17"/>
                    <a:pt x="2113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08;p37">
              <a:extLst>
                <a:ext uri="{FF2B5EF4-FFF2-40B4-BE49-F238E27FC236}">
                  <a16:creationId xmlns:a16="http://schemas.microsoft.com/office/drawing/2014/main" id="{F3DC1409-FDF8-43AB-982A-02445C35B06E}"/>
                </a:ext>
              </a:extLst>
            </p:cNvPr>
            <p:cNvSpPr/>
            <p:nvPr/>
          </p:nvSpPr>
          <p:spPr>
            <a:xfrm>
              <a:off x="1314050" y="3248700"/>
              <a:ext cx="98775" cy="64475"/>
            </a:xfrm>
            <a:custGeom>
              <a:avLst/>
              <a:gdLst/>
              <a:ahLst/>
              <a:cxnLst/>
              <a:rect l="l" t="t" r="r" b="b"/>
              <a:pathLst>
                <a:path w="3951" h="2579" extrusionOk="0">
                  <a:moveTo>
                    <a:pt x="2812" y="1"/>
                  </a:moveTo>
                  <a:cubicBezTo>
                    <a:pt x="1894" y="1"/>
                    <a:pt x="657" y="799"/>
                    <a:pt x="321" y="1329"/>
                  </a:cubicBezTo>
                  <a:cubicBezTo>
                    <a:pt x="0" y="1834"/>
                    <a:pt x="437" y="2578"/>
                    <a:pt x="1007" y="2578"/>
                  </a:cubicBezTo>
                  <a:cubicBezTo>
                    <a:pt x="1086" y="2578"/>
                    <a:pt x="1166" y="2564"/>
                    <a:pt x="1248" y="2534"/>
                  </a:cubicBezTo>
                  <a:cubicBezTo>
                    <a:pt x="1845" y="2311"/>
                    <a:pt x="2377" y="1860"/>
                    <a:pt x="2943" y="1553"/>
                  </a:cubicBezTo>
                  <a:cubicBezTo>
                    <a:pt x="3265" y="1379"/>
                    <a:pt x="3950" y="930"/>
                    <a:pt x="3688" y="462"/>
                  </a:cubicBezTo>
                  <a:cubicBezTo>
                    <a:pt x="3502" y="131"/>
                    <a:pt x="3183" y="1"/>
                    <a:pt x="2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09;p37">
              <a:extLst>
                <a:ext uri="{FF2B5EF4-FFF2-40B4-BE49-F238E27FC236}">
                  <a16:creationId xmlns:a16="http://schemas.microsoft.com/office/drawing/2014/main" id="{03DCA820-80E5-4B4F-9EB8-02C93BC40343}"/>
                </a:ext>
              </a:extLst>
            </p:cNvPr>
            <p:cNvSpPr/>
            <p:nvPr/>
          </p:nvSpPr>
          <p:spPr>
            <a:xfrm>
              <a:off x="1496975" y="3428975"/>
              <a:ext cx="61225" cy="72000"/>
            </a:xfrm>
            <a:custGeom>
              <a:avLst/>
              <a:gdLst/>
              <a:ahLst/>
              <a:cxnLst/>
              <a:rect l="l" t="t" r="r" b="b"/>
              <a:pathLst>
                <a:path w="2449" h="2880" extrusionOk="0">
                  <a:moveTo>
                    <a:pt x="2119" y="1"/>
                  </a:moveTo>
                  <a:cubicBezTo>
                    <a:pt x="2109" y="1"/>
                    <a:pt x="2100" y="1"/>
                    <a:pt x="2091" y="2"/>
                  </a:cubicBezTo>
                  <a:cubicBezTo>
                    <a:pt x="1563" y="75"/>
                    <a:pt x="1368" y="307"/>
                    <a:pt x="1058" y="718"/>
                  </a:cubicBezTo>
                  <a:cubicBezTo>
                    <a:pt x="810" y="1044"/>
                    <a:pt x="580" y="1384"/>
                    <a:pt x="363" y="1730"/>
                  </a:cubicBezTo>
                  <a:cubicBezTo>
                    <a:pt x="1" y="2314"/>
                    <a:pt x="567" y="2880"/>
                    <a:pt x="1092" y="2880"/>
                  </a:cubicBezTo>
                  <a:cubicBezTo>
                    <a:pt x="1324" y="2880"/>
                    <a:pt x="1548" y="2769"/>
                    <a:pt x="1680" y="2500"/>
                  </a:cubicBezTo>
                  <a:cubicBezTo>
                    <a:pt x="1875" y="2106"/>
                    <a:pt x="2047" y="1703"/>
                    <a:pt x="2206" y="1294"/>
                  </a:cubicBezTo>
                  <a:cubicBezTo>
                    <a:pt x="2392" y="820"/>
                    <a:pt x="2449" y="531"/>
                    <a:pt x="2236" y="62"/>
                  </a:cubicBezTo>
                  <a:cubicBezTo>
                    <a:pt x="2214" y="15"/>
                    <a:pt x="2165" y="1"/>
                    <a:pt x="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0;p37">
              <a:extLst>
                <a:ext uri="{FF2B5EF4-FFF2-40B4-BE49-F238E27FC236}">
                  <a16:creationId xmlns:a16="http://schemas.microsoft.com/office/drawing/2014/main" id="{FD7A0CBF-9BAB-41FB-B256-8DD6C4D8EB2B}"/>
                </a:ext>
              </a:extLst>
            </p:cNvPr>
            <p:cNvSpPr/>
            <p:nvPr/>
          </p:nvSpPr>
          <p:spPr>
            <a:xfrm>
              <a:off x="1677700" y="3454750"/>
              <a:ext cx="45950" cy="107825"/>
            </a:xfrm>
            <a:custGeom>
              <a:avLst/>
              <a:gdLst/>
              <a:ahLst/>
              <a:cxnLst/>
              <a:rect l="l" t="t" r="r" b="b"/>
              <a:pathLst>
                <a:path w="1838" h="4313" extrusionOk="0">
                  <a:moveTo>
                    <a:pt x="1525" y="1"/>
                  </a:moveTo>
                  <a:cubicBezTo>
                    <a:pt x="1486" y="1"/>
                    <a:pt x="1447" y="10"/>
                    <a:pt x="1414" y="28"/>
                  </a:cubicBezTo>
                  <a:cubicBezTo>
                    <a:pt x="279" y="682"/>
                    <a:pt x="1" y="2576"/>
                    <a:pt x="171" y="3753"/>
                  </a:cubicBezTo>
                  <a:cubicBezTo>
                    <a:pt x="227" y="4140"/>
                    <a:pt x="529" y="4313"/>
                    <a:pt x="850" y="4313"/>
                  </a:cubicBezTo>
                  <a:cubicBezTo>
                    <a:pt x="1261" y="4313"/>
                    <a:pt x="1705" y="4029"/>
                    <a:pt x="1701" y="3547"/>
                  </a:cubicBezTo>
                  <a:cubicBezTo>
                    <a:pt x="1697" y="2933"/>
                    <a:pt x="1623" y="2341"/>
                    <a:pt x="1680" y="1724"/>
                  </a:cubicBezTo>
                  <a:cubicBezTo>
                    <a:pt x="1728" y="1194"/>
                    <a:pt x="1837" y="692"/>
                    <a:pt x="1744" y="163"/>
                  </a:cubicBezTo>
                  <a:cubicBezTo>
                    <a:pt x="1727" y="58"/>
                    <a:pt x="1624" y="1"/>
                    <a:pt x="1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1;p37">
              <a:extLst>
                <a:ext uri="{FF2B5EF4-FFF2-40B4-BE49-F238E27FC236}">
                  <a16:creationId xmlns:a16="http://schemas.microsoft.com/office/drawing/2014/main" id="{E28D593E-8272-42E6-9CD8-8AFBC9023AC1}"/>
                </a:ext>
              </a:extLst>
            </p:cNvPr>
            <p:cNvSpPr/>
            <p:nvPr/>
          </p:nvSpPr>
          <p:spPr>
            <a:xfrm>
              <a:off x="2090625" y="3077850"/>
              <a:ext cx="104925" cy="44025"/>
            </a:xfrm>
            <a:custGeom>
              <a:avLst/>
              <a:gdLst/>
              <a:ahLst/>
              <a:cxnLst/>
              <a:rect l="l" t="t" r="r" b="b"/>
              <a:pathLst>
                <a:path w="4197" h="1761" extrusionOk="0">
                  <a:moveTo>
                    <a:pt x="2036" y="0"/>
                  </a:moveTo>
                  <a:cubicBezTo>
                    <a:pt x="1290" y="0"/>
                    <a:pt x="519" y="155"/>
                    <a:pt x="137" y="693"/>
                  </a:cubicBezTo>
                  <a:cubicBezTo>
                    <a:pt x="0" y="884"/>
                    <a:pt x="97" y="1204"/>
                    <a:pt x="299" y="1309"/>
                  </a:cubicBezTo>
                  <a:cubicBezTo>
                    <a:pt x="566" y="1448"/>
                    <a:pt x="847" y="1456"/>
                    <a:pt x="1135" y="1456"/>
                  </a:cubicBezTo>
                  <a:cubicBezTo>
                    <a:pt x="1169" y="1456"/>
                    <a:pt x="1204" y="1456"/>
                    <a:pt x="1238" y="1456"/>
                  </a:cubicBezTo>
                  <a:cubicBezTo>
                    <a:pt x="1326" y="1456"/>
                    <a:pt x="1413" y="1456"/>
                    <a:pt x="1502" y="1461"/>
                  </a:cubicBezTo>
                  <a:cubicBezTo>
                    <a:pt x="1943" y="1486"/>
                    <a:pt x="2372" y="1595"/>
                    <a:pt x="2795" y="1722"/>
                  </a:cubicBezTo>
                  <a:cubicBezTo>
                    <a:pt x="2881" y="1748"/>
                    <a:pt x="2963" y="1760"/>
                    <a:pt x="3041" y="1760"/>
                  </a:cubicBezTo>
                  <a:cubicBezTo>
                    <a:pt x="3899" y="1760"/>
                    <a:pt x="4196" y="288"/>
                    <a:pt x="3238" y="115"/>
                  </a:cubicBezTo>
                  <a:cubicBezTo>
                    <a:pt x="2902" y="54"/>
                    <a:pt x="2474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8D9729ED-D850-4F9B-B4D8-303ECEBA4E06}"/>
              </a:ext>
            </a:extLst>
          </p:cNvPr>
          <p:cNvSpPr txBox="1"/>
          <p:nvPr/>
        </p:nvSpPr>
        <p:spPr>
          <a:xfrm>
            <a:off x="3343685" y="653446"/>
            <a:ext cx="30745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Baby Doll" panose="02000500000000000000" pitchFamily="50" charset="0"/>
              </a:rPr>
              <a:t>Koperasi</a:t>
            </a:r>
            <a:r>
              <a:rPr lang="en-US" sz="1600" dirty="0">
                <a:latin typeface="Baby Doll" panose="02000500000000000000" pitchFamily="50" charset="0"/>
              </a:rPr>
              <a:t> di Indonesia</a:t>
            </a:r>
            <a:endParaRPr lang="en-ID" sz="1600" dirty="0">
              <a:latin typeface="Baby Doll" panose="02000500000000000000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37B949A-70B2-4689-8B9D-1329E5DFE59F}"/>
              </a:ext>
            </a:extLst>
          </p:cNvPr>
          <p:cNvSpPr txBox="1"/>
          <p:nvPr/>
        </p:nvSpPr>
        <p:spPr>
          <a:xfrm>
            <a:off x="2073408" y="1403233"/>
            <a:ext cx="2431599" cy="653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300" dirty="0">
                <a:effectLst/>
                <a:latin typeface="Chicken Quiche" panose="02000600000000000000" pitchFamily="2" charset="0"/>
              </a:rPr>
              <a:t>Unsur-unsur yang terkandung dalam koperasi</a:t>
            </a:r>
            <a:endParaRPr lang="en-ID" sz="1300" dirty="0">
              <a:latin typeface="Chicken Quiche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7E74B2-E630-4857-82D9-D541C1CAEED8}"/>
              </a:ext>
            </a:extLst>
          </p:cNvPr>
          <p:cNvSpPr txBox="1"/>
          <p:nvPr/>
        </p:nvSpPr>
        <p:spPr>
          <a:xfrm>
            <a:off x="2002807" y="2163008"/>
            <a:ext cx="59290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ID" dirty="0" err="1"/>
              <a:t>berasaskan</a:t>
            </a:r>
            <a:r>
              <a:rPr lang="en-ID" dirty="0"/>
              <a:t> </a:t>
            </a:r>
            <a:r>
              <a:rPr lang="en-ID" dirty="0" err="1"/>
              <a:t>kekeluargaan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gotong-royong;</a:t>
            </a:r>
          </a:p>
          <a:p>
            <a:pPr marL="342900" indent="-342900">
              <a:buAutoNum type="alphaLcPeriod"/>
            </a:pPr>
            <a:r>
              <a:rPr lang="en-ID" dirty="0" err="1"/>
              <a:t>bertujuan</a:t>
            </a:r>
            <a:r>
              <a:rPr lang="en-ID" dirty="0"/>
              <a:t> </a:t>
            </a:r>
            <a:r>
              <a:rPr lang="en-ID" dirty="0" err="1"/>
              <a:t>mengembangkan</a:t>
            </a:r>
            <a:r>
              <a:rPr lang="en-ID" dirty="0"/>
              <a:t> </a:t>
            </a:r>
            <a:r>
              <a:rPr lang="en-ID" dirty="0" err="1"/>
              <a:t>kesejahteraan</a:t>
            </a:r>
            <a:r>
              <a:rPr lang="en-ID" dirty="0"/>
              <a:t> </a:t>
            </a:r>
            <a:r>
              <a:rPr lang="en-ID" dirty="0" err="1"/>
              <a:t>anggotanya</a:t>
            </a:r>
            <a:r>
              <a:rPr lang="en-ID" dirty="0"/>
              <a:t>;</a:t>
            </a:r>
          </a:p>
          <a:p>
            <a:pPr marL="342900" indent="-342900">
              <a:buAutoNum type="alphaLcPeriod"/>
            </a:pPr>
            <a:r>
              <a:rPr lang="en-ID" dirty="0" err="1"/>
              <a:t>keanggotaan</a:t>
            </a:r>
            <a:r>
              <a:rPr lang="en-ID" dirty="0"/>
              <a:t> </a:t>
            </a:r>
            <a:r>
              <a:rPr lang="en-ID" dirty="0" err="1"/>
              <a:t>koperasi</a:t>
            </a:r>
            <a:r>
              <a:rPr lang="en-ID" dirty="0"/>
              <a:t> </a:t>
            </a:r>
            <a:r>
              <a:rPr lang="en-ID" dirty="0" err="1"/>
              <a:t>bersifat</a:t>
            </a:r>
            <a:r>
              <a:rPr lang="en-ID" dirty="0"/>
              <a:t> </a:t>
            </a:r>
            <a:r>
              <a:rPr lang="en-ID" dirty="0" err="1"/>
              <a:t>sukarela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dasar</a:t>
            </a:r>
            <a:r>
              <a:rPr lang="en-ID" dirty="0"/>
              <a:t> </a:t>
            </a:r>
            <a:r>
              <a:rPr lang="en-ID" dirty="0" err="1"/>
              <a:t>kekeluargaan</a:t>
            </a:r>
            <a:r>
              <a:rPr lang="en-ID" dirty="0"/>
              <a:t>;</a:t>
            </a:r>
          </a:p>
          <a:p>
            <a:pPr marL="342900" indent="-342900">
              <a:buAutoNum type="alphaLcPeriod"/>
            </a:pPr>
            <a:r>
              <a:rPr lang="en-ID" dirty="0" err="1"/>
              <a:t>pembagian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usaha</a:t>
            </a:r>
            <a:r>
              <a:rPr lang="en-ID" dirty="0"/>
              <a:t> </a:t>
            </a:r>
            <a:r>
              <a:rPr lang="en-ID" dirty="0" err="1"/>
              <a:t>didasarkan</a:t>
            </a:r>
            <a:r>
              <a:rPr lang="en-ID" dirty="0"/>
              <a:t> </a:t>
            </a:r>
            <a:r>
              <a:rPr lang="en-ID" dirty="0" err="1"/>
              <a:t>atas</a:t>
            </a:r>
            <a:r>
              <a:rPr lang="en-ID" dirty="0"/>
              <a:t> </a:t>
            </a:r>
            <a:r>
              <a:rPr lang="en-ID" dirty="0" err="1"/>
              <a:t>keseimbangan</a:t>
            </a:r>
            <a:r>
              <a:rPr lang="en-ID" dirty="0"/>
              <a:t> </a:t>
            </a:r>
            <a:r>
              <a:rPr lang="en-ID" dirty="0" err="1"/>
              <a:t>jasa</a:t>
            </a:r>
            <a:r>
              <a:rPr lang="en-ID" dirty="0"/>
              <a:t>;</a:t>
            </a:r>
          </a:p>
          <a:p>
            <a:pPr marL="342900" indent="-342900">
              <a:buAutoNum type="alphaLcPeriod"/>
            </a:pPr>
            <a:r>
              <a:rPr lang="en-ID" dirty="0" err="1"/>
              <a:t>kekuasaan</a:t>
            </a:r>
            <a:r>
              <a:rPr lang="en-ID" dirty="0"/>
              <a:t> </a:t>
            </a:r>
            <a:r>
              <a:rPr lang="en-ID" dirty="0" err="1"/>
              <a:t>tertinggi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kehidupan</a:t>
            </a:r>
            <a:r>
              <a:rPr lang="en-ID" dirty="0"/>
              <a:t> </a:t>
            </a:r>
            <a:r>
              <a:rPr lang="en-ID" dirty="0" err="1"/>
              <a:t>koperasi</a:t>
            </a:r>
            <a:r>
              <a:rPr lang="en-ID" dirty="0"/>
              <a:t> </a:t>
            </a:r>
            <a:r>
              <a:rPr lang="en-ID" dirty="0" err="1"/>
              <a:t>berada</a:t>
            </a:r>
            <a:r>
              <a:rPr lang="en-ID" dirty="0"/>
              <a:t> di </a:t>
            </a:r>
            <a:r>
              <a:rPr lang="en-ID" dirty="0" err="1"/>
              <a:t>tangan</a:t>
            </a:r>
            <a:r>
              <a:rPr lang="en-ID" dirty="0"/>
              <a:t> </a:t>
            </a:r>
            <a:r>
              <a:rPr lang="en-ID" dirty="0" err="1"/>
              <a:t>rapat</a:t>
            </a:r>
            <a:r>
              <a:rPr lang="en-ID" dirty="0"/>
              <a:t> </a:t>
            </a:r>
            <a:r>
              <a:rPr lang="en-ID" dirty="0" err="1"/>
              <a:t>anggota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1821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833700" y="1779333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17EDF80-865C-4955-9FDD-F24FA3617D6E}"/>
              </a:ext>
            </a:extLst>
          </p:cNvPr>
          <p:cNvSpPr txBox="1"/>
          <p:nvPr/>
        </p:nvSpPr>
        <p:spPr>
          <a:xfrm>
            <a:off x="3197330" y="1405833"/>
            <a:ext cx="2575900" cy="37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dirty="0" err="1">
                <a:effectLst/>
                <a:latin typeface="Chicken Quiche" panose="02000600000000000000" pitchFamily="2" charset="0"/>
              </a:rPr>
              <a:t>Macam</a:t>
            </a:r>
            <a:r>
              <a:rPr lang="en-ID" dirty="0">
                <a:effectLst/>
                <a:latin typeface="Chicken Quiche" panose="02000600000000000000" pitchFamily="2" charset="0"/>
              </a:rPr>
              <a:t> </a:t>
            </a:r>
            <a:r>
              <a:rPr lang="en-ID" dirty="0" err="1">
                <a:effectLst/>
                <a:latin typeface="Chicken Quiche" panose="02000600000000000000" pitchFamily="2" charset="0"/>
              </a:rPr>
              <a:t>macam</a:t>
            </a:r>
            <a:r>
              <a:rPr lang="en-ID" dirty="0">
                <a:effectLst/>
                <a:latin typeface="Chicken Quiche" panose="02000600000000000000" pitchFamily="2" charset="0"/>
              </a:rPr>
              <a:t> </a:t>
            </a:r>
            <a:r>
              <a:rPr lang="en-ID" dirty="0" err="1">
                <a:effectLst/>
                <a:latin typeface="Chicken Quiche" panose="02000600000000000000" pitchFamily="2" charset="0"/>
              </a:rPr>
              <a:t>koperasi</a:t>
            </a:r>
            <a:endParaRPr lang="en-ID" dirty="0">
              <a:latin typeface="Chicken Quiche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2BD6D6-D8D8-4085-8C0F-D22993A33295}"/>
              </a:ext>
            </a:extLst>
          </p:cNvPr>
          <p:cNvSpPr txBox="1"/>
          <p:nvPr/>
        </p:nvSpPr>
        <p:spPr>
          <a:xfrm>
            <a:off x="2577496" y="1992511"/>
            <a:ext cx="445506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ID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Koperasi</a:t>
            </a:r>
            <a:r>
              <a:rPr lang="en-ID" dirty="0"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Konsumsi</a:t>
            </a:r>
            <a:endParaRPr lang="en-ID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en-ID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Koperasi</a:t>
            </a:r>
            <a:r>
              <a:rPr lang="en-ID" dirty="0"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Produksi</a:t>
            </a:r>
            <a:endParaRPr lang="en-ID" dirty="0">
              <a:latin typeface="Bahnschrift" panose="020B0502040204020203" pitchFamily="34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en-ID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Koperasi</a:t>
            </a:r>
            <a:r>
              <a:rPr lang="en-ID" dirty="0"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Kredit</a:t>
            </a:r>
            <a:r>
              <a:rPr lang="en-ID" dirty="0">
                <a:latin typeface="Bahnschrift" panose="020B0502040204020203" pitchFamily="34" charset="0"/>
                <a:cs typeface="Times New Roman" panose="02020603050405020304" pitchFamily="18" charset="0"/>
              </a:rPr>
              <a:t> (</a:t>
            </a:r>
            <a:r>
              <a:rPr lang="en-ID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Koperasi</a:t>
            </a:r>
            <a:r>
              <a:rPr lang="en-ID" dirty="0"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Simpan-Pinjam</a:t>
            </a:r>
            <a:r>
              <a:rPr lang="en-ID" dirty="0">
                <a:latin typeface="Bahnschrift" panose="020B0502040204020203" pitchFamily="34" charset="0"/>
                <a:cs typeface="Times New Roman" panose="02020603050405020304" pitchFamily="18" charset="0"/>
              </a:rPr>
              <a:t>) </a:t>
            </a:r>
          </a:p>
          <a:p>
            <a:pPr marL="342900" indent="-342900">
              <a:buAutoNum type="arabicParenR"/>
            </a:pPr>
            <a:r>
              <a:rPr lang="fi-FI" dirty="0">
                <a:latin typeface="Bahnschrift" panose="020B0502040204020203" pitchFamily="34" charset="0"/>
                <a:cs typeface="Times New Roman" panose="02020603050405020304" pitchFamily="18" charset="0"/>
              </a:rPr>
              <a:t>Koperasi Unit Desa (KUD/Koperasi Serba Usaha)</a:t>
            </a:r>
          </a:p>
          <a:p>
            <a:pPr marL="342900" indent="-342900">
              <a:buAutoNum type="arabicParenR"/>
            </a:pPr>
            <a:r>
              <a:rPr lang="en-ID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Koperasi</a:t>
            </a:r>
            <a:r>
              <a:rPr lang="en-ID" dirty="0">
                <a:latin typeface="Bahnschrift" panose="020B0502040204020203" pitchFamily="34" charset="0"/>
                <a:cs typeface="Times New Roman" panose="02020603050405020304" pitchFamily="18" charset="0"/>
              </a:rPr>
              <a:t> Primer</a:t>
            </a:r>
          </a:p>
          <a:p>
            <a:pPr marL="342900" indent="-342900">
              <a:buAutoNum type="arabicParenR"/>
            </a:pPr>
            <a:r>
              <a:rPr lang="en-ID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Koperasi</a:t>
            </a:r>
            <a:r>
              <a:rPr lang="en-ID" dirty="0">
                <a:latin typeface="Bahnschrift" panose="020B0502040204020203" pitchFamily="34" charset="0"/>
                <a:cs typeface="Times New Roman" panose="02020603050405020304" pitchFamily="18" charset="0"/>
              </a:rPr>
              <a:t> Pusat</a:t>
            </a:r>
          </a:p>
          <a:p>
            <a:pPr marL="342900" indent="-342900">
              <a:buAutoNum type="arabicParenR"/>
            </a:pPr>
            <a:r>
              <a:rPr lang="en-ID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Gabungan</a:t>
            </a:r>
            <a:r>
              <a:rPr lang="en-ID" dirty="0"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Koperasi</a:t>
            </a:r>
            <a:r>
              <a:rPr lang="en-ID" dirty="0"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arenR"/>
            </a:pPr>
            <a:r>
              <a:rPr lang="en-ID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Induk</a:t>
            </a:r>
            <a:r>
              <a:rPr lang="en-ID" dirty="0"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Bahnschrift" panose="020B0502040204020203" pitchFamily="34" charset="0"/>
                <a:cs typeface="Times New Roman" panose="02020603050405020304" pitchFamily="18" charset="0"/>
              </a:rPr>
              <a:t>Koperasi</a:t>
            </a:r>
            <a:r>
              <a:rPr lang="en-ID" dirty="0">
                <a:latin typeface="Bahnschrift" panose="020B0502040204020203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6098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 rot="10800000">
            <a:off x="833700" y="1779333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17EDF80-865C-4955-9FDD-F24FA3617D6E}"/>
              </a:ext>
            </a:extLst>
          </p:cNvPr>
          <p:cNvSpPr txBox="1"/>
          <p:nvPr/>
        </p:nvSpPr>
        <p:spPr>
          <a:xfrm>
            <a:off x="3197330" y="1405833"/>
            <a:ext cx="2575900" cy="373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dirty="0" err="1">
                <a:latin typeface="Chicken Quiche" panose="02000600000000000000" pitchFamily="2" charset="0"/>
              </a:rPr>
              <a:t>Pemupukan</a:t>
            </a:r>
            <a:r>
              <a:rPr lang="en-ID" dirty="0">
                <a:latin typeface="Chicken Quiche" panose="02000600000000000000" pitchFamily="2" charset="0"/>
              </a:rPr>
              <a:t> modal</a:t>
            </a:r>
            <a:r>
              <a:rPr lang="en-ID" dirty="0">
                <a:effectLst/>
                <a:latin typeface="Chicken Quiche" panose="02000600000000000000" pitchFamily="2" charset="0"/>
              </a:rPr>
              <a:t> </a:t>
            </a:r>
            <a:r>
              <a:rPr lang="en-ID" dirty="0" err="1">
                <a:effectLst/>
                <a:latin typeface="Chicken Quiche" panose="02000600000000000000" pitchFamily="2" charset="0"/>
              </a:rPr>
              <a:t>koperasi</a:t>
            </a:r>
            <a:endParaRPr lang="en-ID" dirty="0">
              <a:latin typeface="Chicken Quiche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2BD6D6-D8D8-4085-8C0F-D22993A33295}"/>
              </a:ext>
            </a:extLst>
          </p:cNvPr>
          <p:cNvSpPr txBox="1"/>
          <p:nvPr/>
        </p:nvSpPr>
        <p:spPr>
          <a:xfrm>
            <a:off x="2870550" y="2035877"/>
            <a:ext cx="4014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ID" dirty="0" err="1">
                <a:latin typeface="Book Antiqua" panose="02040602050305030304" pitchFamily="18" charset="0"/>
              </a:rPr>
              <a:t>Simpanan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Pokok</a:t>
            </a:r>
            <a:endParaRPr lang="en-ID" dirty="0">
              <a:latin typeface="Book Antiqua" panose="02040602050305030304" pitchFamily="18" charset="0"/>
            </a:endParaRPr>
          </a:p>
          <a:p>
            <a:pPr marL="342900" indent="-342900">
              <a:buAutoNum type="arabicParenR"/>
            </a:pPr>
            <a:r>
              <a:rPr lang="en-ID" dirty="0" err="1">
                <a:latin typeface="Book Antiqua" panose="02040602050305030304" pitchFamily="18" charset="0"/>
              </a:rPr>
              <a:t>Simpanan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Wajib</a:t>
            </a:r>
            <a:endParaRPr lang="en-ID" dirty="0">
              <a:latin typeface="Book Antiqua" panose="02040602050305030304" pitchFamily="18" charset="0"/>
            </a:endParaRPr>
          </a:p>
          <a:p>
            <a:pPr marL="342900" indent="-342900">
              <a:buAutoNum type="arabicParenR"/>
            </a:pPr>
            <a:r>
              <a:rPr lang="en-ID" dirty="0" err="1">
                <a:latin typeface="Book Antiqua" panose="02040602050305030304" pitchFamily="18" charset="0"/>
              </a:rPr>
              <a:t>Simpanan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Sukarela</a:t>
            </a:r>
            <a:endParaRPr lang="en-ID" dirty="0">
              <a:latin typeface="Book Antiqua" panose="02040602050305030304" pitchFamily="18" charset="0"/>
            </a:endParaRPr>
          </a:p>
          <a:p>
            <a:pPr marL="342900" indent="-342900">
              <a:buAutoNum type="arabicParenR"/>
            </a:pPr>
            <a:r>
              <a:rPr lang="en-ID" dirty="0" err="1">
                <a:latin typeface="Book Antiqua" panose="02040602050305030304" pitchFamily="18" charset="0"/>
              </a:rPr>
              <a:t>Simpanan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Titipan</a:t>
            </a:r>
            <a:endParaRPr lang="en-ID" dirty="0">
              <a:latin typeface="Book Antiqua" panose="02040602050305030304" pitchFamily="18" charset="0"/>
            </a:endParaRPr>
          </a:p>
          <a:p>
            <a:pPr marL="342900" indent="-342900">
              <a:buAutoNum type="arabicParenR"/>
            </a:pPr>
            <a:r>
              <a:rPr lang="en-ID" dirty="0" err="1">
                <a:latin typeface="Book Antiqua" panose="02040602050305030304" pitchFamily="18" charset="0"/>
              </a:rPr>
              <a:t>Keuntungan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koperasi</a:t>
            </a:r>
            <a:r>
              <a:rPr lang="en-ID" dirty="0">
                <a:latin typeface="Book Antiqua" panose="02040602050305030304" pitchFamily="18" charset="0"/>
              </a:rPr>
              <a:t> yang </a:t>
            </a:r>
            <a:r>
              <a:rPr lang="en-ID" dirty="0" err="1">
                <a:latin typeface="Book Antiqua" panose="02040602050305030304" pitchFamily="18" charset="0"/>
              </a:rPr>
              <a:t>belum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dibagikan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kepada</a:t>
            </a:r>
            <a:r>
              <a:rPr lang="en-ID" dirty="0">
                <a:latin typeface="Book Antiqua" panose="02040602050305030304" pitchFamily="18" charset="0"/>
              </a:rPr>
              <a:t> para </a:t>
            </a:r>
            <a:r>
              <a:rPr lang="en-ID" dirty="0" err="1">
                <a:latin typeface="Book Antiqua" panose="02040602050305030304" pitchFamily="18" charset="0"/>
              </a:rPr>
              <a:t>anggota</a:t>
            </a:r>
            <a:r>
              <a:rPr lang="en-ID" dirty="0">
                <a:latin typeface="Book Antiqua" panose="02040602050305030304" pitchFamily="18" charset="0"/>
              </a:rPr>
              <a:t>. </a:t>
            </a:r>
            <a:endParaRPr lang="en-ID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3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54C102-D65D-47E8-AEB5-AC385E60A600}"/>
              </a:ext>
            </a:extLst>
          </p:cNvPr>
          <p:cNvSpPr txBox="1"/>
          <p:nvPr/>
        </p:nvSpPr>
        <p:spPr>
          <a:xfrm>
            <a:off x="3668358" y="968188"/>
            <a:ext cx="349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Baby Doll" panose="02000500000000000000" pitchFamily="50" charset="0"/>
              </a:rPr>
              <a:t>KESIMPULAN</a:t>
            </a:r>
            <a:endParaRPr lang="en-ID" sz="1800" b="1" dirty="0">
              <a:latin typeface="Baby Doll" panose="02000500000000000000" pitchFamily="50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1E9CE5F-ECEA-474E-8AAA-BB0A42C87E41}"/>
              </a:ext>
            </a:extLst>
          </p:cNvPr>
          <p:cNvSpPr txBox="1"/>
          <p:nvPr/>
        </p:nvSpPr>
        <p:spPr>
          <a:xfrm>
            <a:off x="1894690" y="1657613"/>
            <a:ext cx="5354619" cy="16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hidupnya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distribusi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konsumsi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terdaftar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pemerintah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pula yang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3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527918C-22FF-489D-AAC2-070FD9FE2E79}"/>
              </a:ext>
            </a:extLst>
          </p:cNvPr>
          <p:cNvSpPr txBox="1"/>
          <p:nvPr/>
        </p:nvSpPr>
        <p:spPr>
          <a:xfrm>
            <a:off x="3422477" y="755133"/>
            <a:ext cx="3461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b="1" dirty="0" err="1">
                <a:effectLst/>
                <a:latin typeface="Baby Doll" panose="02000500000000000000" pitchFamily="50" charset="0"/>
              </a:rPr>
              <a:t>Kegiatan</a:t>
            </a:r>
            <a:r>
              <a:rPr lang="en-ID" sz="1600" b="1" dirty="0">
                <a:effectLst/>
                <a:latin typeface="Baby Doll" panose="02000500000000000000" pitchFamily="50" charset="0"/>
              </a:rPr>
              <a:t> </a:t>
            </a:r>
            <a:r>
              <a:rPr lang="en-ID" sz="1600" b="1" dirty="0" err="1">
                <a:effectLst/>
                <a:latin typeface="Baby Doll" panose="02000500000000000000" pitchFamily="50" charset="0"/>
              </a:rPr>
              <a:t>Pokok</a:t>
            </a:r>
            <a:r>
              <a:rPr lang="en-ID" sz="1600" b="1" dirty="0">
                <a:effectLst/>
                <a:latin typeface="Baby Doll" panose="02000500000000000000" pitchFamily="50" charset="0"/>
              </a:rPr>
              <a:t> Ekonomi</a:t>
            </a:r>
            <a:endParaRPr lang="en-ID" sz="1600" b="1" dirty="0">
              <a:latin typeface="Baby Doll" panose="020005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86CEFB-5CB1-4633-AAC7-30F505D4A431}"/>
              </a:ext>
            </a:extLst>
          </p:cNvPr>
          <p:cNvSpPr txBox="1"/>
          <p:nvPr/>
        </p:nvSpPr>
        <p:spPr>
          <a:xfrm>
            <a:off x="1832700" y="1260161"/>
            <a:ext cx="5478600" cy="10229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hidupnya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terdiri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pokok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dirty="0">
                <a:effectLst/>
                <a:latin typeface="Arial" panose="020B0604020202020204" pitchFamily="34" charset="0"/>
              </a:rPr>
              <a:t> </a:t>
            </a:r>
            <a:endParaRPr lang="en-ID" dirty="0"/>
          </a:p>
        </p:txBody>
      </p:sp>
      <p:pic>
        <p:nvPicPr>
          <p:cNvPr id="15" name="Google Shape;390;p41">
            <a:extLst>
              <a:ext uri="{FF2B5EF4-FFF2-40B4-BE49-F238E27FC236}">
                <a16:creationId xmlns:a16="http://schemas.microsoft.com/office/drawing/2014/main" id="{171932F0-FDF7-4149-BA58-CDA6A9BEFAD7}"/>
              </a:ext>
            </a:extLst>
          </p:cNvPr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5400000">
            <a:off x="4210293" y="2733454"/>
            <a:ext cx="723412" cy="40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90;p41">
            <a:extLst>
              <a:ext uri="{FF2B5EF4-FFF2-40B4-BE49-F238E27FC236}">
                <a16:creationId xmlns:a16="http://schemas.microsoft.com/office/drawing/2014/main" id="{2622DFED-2D08-4E04-B117-8D7C4D55E7B1}"/>
              </a:ext>
            </a:extLst>
          </p:cNvPr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8331220">
            <a:off x="3158602" y="2567285"/>
            <a:ext cx="944080" cy="40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90;p41">
            <a:extLst>
              <a:ext uri="{FF2B5EF4-FFF2-40B4-BE49-F238E27FC236}">
                <a16:creationId xmlns:a16="http://schemas.microsoft.com/office/drawing/2014/main" id="{07C8DB4E-FB4F-428E-BDCA-98E406EB0A71}"/>
              </a:ext>
            </a:extLst>
          </p:cNvPr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5005099" y="2557407"/>
            <a:ext cx="898272" cy="40000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BC47E2C-C17F-4BA0-9D81-18263ACCD9E5}"/>
              </a:ext>
            </a:extLst>
          </p:cNvPr>
          <p:cNvSpPr txBox="1"/>
          <p:nvPr/>
        </p:nvSpPr>
        <p:spPr>
          <a:xfrm>
            <a:off x="2548151" y="3193698"/>
            <a:ext cx="1126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>
                <a:effectLst/>
                <a:latin typeface="Chicken Quiche" panose="02000600000000000000" pitchFamily="2" charset="0"/>
              </a:rPr>
              <a:t>Produksi</a:t>
            </a:r>
            <a:endParaRPr lang="en-ID" sz="1800" dirty="0">
              <a:latin typeface="Chicken Quiche" panose="020006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0A5904-E45C-4FF1-97AF-FC7D5684510B}"/>
              </a:ext>
            </a:extLst>
          </p:cNvPr>
          <p:cNvSpPr txBox="1"/>
          <p:nvPr/>
        </p:nvSpPr>
        <p:spPr>
          <a:xfrm>
            <a:off x="4068305" y="3528236"/>
            <a:ext cx="1235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>
                <a:latin typeface="Chicken Quiche" panose="02000600000000000000" pitchFamily="2" charset="0"/>
              </a:rPr>
              <a:t>D</a:t>
            </a:r>
            <a:r>
              <a:rPr lang="en-ID" sz="1800" dirty="0" err="1">
                <a:effectLst/>
                <a:latin typeface="Chicken Quiche" panose="02000600000000000000" pitchFamily="2" charset="0"/>
              </a:rPr>
              <a:t>istribusi</a:t>
            </a:r>
            <a:r>
              <a:rPr lang="en-ID" dirty="0">
                <a:effectLst/>
                <a:latin typeface="Arial" panose="020B0604020202020204" pitchFamily="34" charset="0"/>
              </a:rPr>
              <a:t> </a:t>
            </a:r>
            <a:endParaRPr lang="en-ID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14227F-2341-4BEF-8D0F-036D38E72AEC}"/>
              </a:ext>
            </a:extLst>
          </p:cNvPr>
          <p:cNvSpPr txBox="1"/>
          <p:nvPr/>
        </p:nvSpPr>
        <p:spPr>
          <a:xfrm>
            <a:off x="5558584" y="3187174"/>
            <a:ext cx="1169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>
                <a:latin typeface="Chicken Quiche" panose="02000600000000000000" pitchFamily="2" charset="0"/>
              </a:rPr>
              <a:t>K</a:t>
            </a:r>
            <a:r>
              <a:rPr lang="en-ID" sz="1800" dirty="0" err="1">
                <a:effectLst/>
                <a:latin typeface="Chicken Quiche" panose="02000600000000000000" pitchFamily="2" charset="0"/>
              </a:rPr>
              <a:t>onsumsi</a:t>
            </a:r>
            <a:endParaRPr lang="en-ID" sz="1800" dirty="0">
              <a:latin typeface="Chicken Quiche" panose="020006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/>
          <p:nvPr/>
        </p:nvSpPr>
        <p:spPr>
          <a:xfrm>
            <a:off x="3577007" y="453643"/>
            <a:ext cx="674863" cy="488424"/>
          </a:xfrm>
          <a:custGeom>
            <a:avLst/>
            <a:gdLst/>
            <a:ahLst/>
            <a:cxnLst/>
            <a:rect l="l" t="t" r="r" b="b"/>
            <a:pathLst>
              <a:path w="35347" h="25582" extrusionOk="0">
                <a:moveTo>
                  <a:pt x="32086" y="1331"/>
                </a:moveTo>
                <a:cubicBezTo>
                  <a:pt x="32060" y="1725"/>
                  <a:pt x="32014" y="2116"/>
                  <a:pt x="31884" y="2511"/>
                </a:cubicBezTo>
                <a:cubicBezTo>
                  <a:pt x="31710" y="3037"/>
                  <a:pt x="31422" y="3448"/>
                  <a:pt x="31140" y="3873"/>
                </a:cubicBezTo>
                <a:lnTo>
                  <a:pt x="31140" y="3875"/>
                </a:lnTo>
                <a:cubicBezTo>
                  <a:pt x="31045" y="3802"/>
                  <a:pt x="30957" y="3717"/>
                  <a:pt x="30879" y="3626"/>
                </a:cubicBezTo>
                <a:cubicBezTo>
                  <a:pt x="30960" y="3537"/>
                  <a:pt x="31004" y="3420"/>
                  <a:pt x="31004" y="3300"/>
                </a:cubicBezTo>
                <a:cubicBezTo>
                  <a:pt x="31012" y="2456"/>
                  <a:pt x="31170" y="1364"/>
                  <a:pt x="32086" y="1331"/>
                </a:cubicBezTo>
                <a:close/>
                <a:moveTo>
                  <a:pt x="33448" y="2151"/>
                </a:moveTo>
                <a:lnTo>
                  <a:pt x="33448" y="2151"/>
                </a:lnTo>
                <a:cubicBezTo>
                  <a:pt x="33674" y="2664"/>
                  <a:pt x="33586" y="3318"/>
                  <a:pt x="33167" y="3795"/>
                </a:cubicBezTo>
                <a:cubicBezTo>
                  <a:pt x="33046" y="3933"/>
                  <a:pt x="32896" y="4044"/>
                  <a:pt x="32729" y="4118"/>
                </a:cubicBezTo>
                <a:cubicBezTo>
                  <a:pt x="33098" y="3528"/>
                  <a:pt x="33326" y="2819"/>
                  <a:pt x="33448" y="2151"/>
                </a:cubicBezTo>
                <a:close/>
                <a:moveTo>
                  <a:pt x="32524" y="1387"/>
                </a:moveTo>
                <a:cubicBezTo>
                  <a:pt x="32540" y="1390"/>
                  <a:pt x="32555" y="1392"/>
                  <a:pt x="32571" y="1397"/>
                </a:cubicBezTo>
                <a:cubicBezTo>
                  <a:pt x="32884" y="1486"/>
                  <a:pt x="33123" y="1661"/>
                  <a:pt x="33289" y="1878"/>
                </a:cubicBezTo>
                <a:cubicBezTo>
                  <a:pt x="33081" y="2445"/>
                  <a:pt x="32804" y="2943"/>
                  <a:pt x="32503" y="3432"/>
                </a:cubicBezTo>
                <a:cubicBezTo>
                  <a:pt x="32416" y="3432"/>
                  <a:pt x="32336" y="3480"/>
                  <a:pt x="32295" y="3557"/>
                </a:cubicBezTo>
                <a:cubicBezTo>
                  <a:pt x="32169" y="3777"/>
                  <a:pt x="32049" y="4000"/>
                  <a:pt x="31925" y="4221"/>
                </a:cubicBezTo>
                <a:cubicBezTo>
                  <a:pt x="31817" y="4204"/>
                  <a:pt x="31712" y="4175"/>
                  <a:pt x="31611" y="4138"/>
                </a:cubicBezTo>
                <a:cubicBezTo>
                  <a:pt x="32171" y="3413"/>
                  <a:pt x="32513" y="2340"/>
                  <a:pt x="32524" y="1387"/>
                </a:cubicBezTo>
                <a:close/>
                <a:moveTo>
                  <a:pt x="9407" y="5159"/>
                </a:moveTo>
                <a:cubicBezTo>
                  <a:pt x="10187" y="6580"/>
                  <a:pt x="10603" y="7882"/>
                  <a:pt x="10645" y="9398"/>
                </a:cubicBezTo>
                <a:cubicBezTo>
                  <a:pt x="10279" y="9775"/>
                  <a:pt x="9939" y="10175"/>
                  <a:pt x="9627" y="10596"/>
                </a:cubicBezTo>
                <a:lnTo>
                  <a:pt x="9626" y="10596"/>
                </a:lnTo>
                <a:cubicBezTo>
                  <a:pt x="9570" y="10548"/>
                  <a:pt x="9511" y="10506"/>
                  <a:pt x="9457" y="10455"/>
                </a:cubicBezTo>
                <a:cubicBezTo>
                  <a:pt x="8958" y="9988"/>
                  <a:pt x="8631" y="9478"/>
                  <a:pt x="8445" y="8950"/>
                </a:cubicBezTo>
                <a:cubicBezTo>
                  <a:pt x="8239" y="7563"/>
                  <a:pt x="8522" y="6110"/>
                  <a:pt x="9407" y="5159"/>
                </a:cubicBezTo>
                <a:close/>
                <a:moveTo>
                  <a:pt x="14031" y="4662"/>
                </a:moveTo>
                <a:lnTo>
                  <a:pt x="14031" y="4662"/>
                </a:lnTo>
                <a:cubicBezTo>
                  <a:pt x="15409" y="5488"/>
                  <a:pt x="16195" y="7133"/>
                  <a:pt x="15661" y="8877"/>
                </a:cubicBezTo>
                <a:lnTo>
                  <a:pt x="15659" y="8877"/>
                </a:lnTo>
                <a:cubicBezTo>
                  <a:pt x="15430" y="9624"/>
                  <a:pt x="15018" y="10217"/>
                  <a:pt x="14503" y="10657"/>
                </a:cubicBezTo>
                <a:cubicBezTo>
                  <a:pt x="15162" y="8733"/>
                  <a:pt x="15142" y="6226"/>
                  <a:pt x="14031" y="4662"/>
                </a:cubicBezTo>
                <a:close/>
                <a:moveTo>
                  <a:pt x="12255" y="4111"/>
                </a:moveTo>
                <a:lnTo>
                  <a:pt x="12255" y="4111"/>
                </a:lnTo>
                <a:cubicBezTo>
                  <a:pt x="12734" y="4141"/>
                  <a:pt x="13204" y="4257"/>
                  <a:pt x="13641" y="4456"/>
                </a:cubicBezTo>
                <a:cubicBezTo>
                  <a:pt x="13946" y="5706"/>
                  <a:pt x="14445" y="6784"/>
                  <a:pt x="14438" y="8128"/>
                </a:cubicBezTo>
                <a:cubicBezTo>
                  <a:pt x="14433" y="9221"/>
                  <a:pt x="14153" y="10170"/>
                  <a:pt x="13778" y="11136"/>
                </a:cubicBezTo>
                <a:lnTo>
                  <a:pt x="13777" y="11136"/>
                </a:lnTo>
                <a:cubicBezTo>
                  <a:pt x="13579" y="11237"/>
                  <a:pt x="13371" y="11320"/>
                  <a:pt x="13158" y="11383"/>
                </a:cubicBezTo>
                <a:cubicBezTo>
                  <a:pt x="13508" y="10596"/>
                  <a:pt x="13480" y="9389"/>
                  <a:pt x="13480" y="8738"/>
                </a:cubicBezTo>
                <a:cubicBezTo>
                  <a:pt x="13481" y="7105"/>
                  <a:pt x="13101" y="5512"/>
                  <a:pt x="12255" y="4111"/>
                </a:cubicBezTo>
                <a:close/>
                <a:moveTo>
                  <a:pt x="10574" y="4370"/>
                </a:moveTo>
                <a:cubicBezTo>
                  <a:pt x="11032" y="5394"/>
                  <a:pt x="11434" y="6425"/>
                  <a:pt x="11654" y="7535"/>
                </a:cubicBezTo>
                <a:cubicBezTo>
                  <a:pt x="11731" y="7917"/>
                  <a:pt x="12221" y="10964"/>
                  <a:pt x="11674" y="11503"/>
                </a:cubicBezTo>
                <a:cubicBezTo>
                  <a:pt x="11256" y="11451"/>
                  <a:pt x="10850" y="11331"/>
                  <a:pt x="10471" y="11147"/>
                </a:cubicBezTo>
                <a:cubicBezTo>
                  <a:pt x="10513" y="11076"/>
                  <a:pt x="10551" y="11003"/>
                  <a:pt x="10593" y="10933"/>
                </a:cubicBezTo>
                <a:cubicBezTo>
                  <a:pt x="10613" y="10979"/>
                  <a:pt x="10666" y="11005"/>
                  <a:pt x="10718" y="11005"/>
                </a:cubicBezTo>
                <a:cubicBezTo>
                  <a:pt x="10776" y="11005"/>
                  <a:pt x="10833" y="10974"/>
                  <a:pt x="10849" y="10909"/>
                </a:cubicBezTo>
                <a:cubicBezTo>
                  <a:pt x="10901" y="10692"/>
                  <a:pt x="10939" y="10473"/>
                  <a:pt x="10966" y="10253"/>
                </a:cubicBezTo>
                <a:cubicBezTo>
                  <a:pt x="11086" y="10020"/>
                  <a:pt x="11201" y="9789"/>
                  <a:pt x="11304" y="9554"/>
                </a:cubicBezTo>
                <a:cubicBezTo>
                  <a:pt x="11399" y="9337"/>
                  <a:pt x="11239" y="9113"/>
                  <a:pt x="11045" y="9113"/>
                </a:cubicBezTo>
                <a:cubicBezTo>
                  <a:pt x="11035" y="9113"/>
                  <a:pt x="11025" y="9113"/>
                  <a:pt x="11016" y="9115"/>
                </a:cubicBezTo>
                <a:cubicBezTo>
                  <a:pt x="10959" y="7642"/>
                  <a:pt x="10449" y="6136"/>
                  <a:pt x="9532" y="5039"/>
                </a:cubicBezTo>
                <a:cubicBezTo>
                  <a:pt x="9833" y="4751"/>
                  <a:pt x="10187" y="4523"/>
                  <a:pt x="10574" y="4370"/>
                </a:cubicBezTo>
                <a:close/>
                <a:moveTo>
                  <a:pt x="12017" y="4105"/>
                </a:moveTo>
                <a:cubicBezTo>
                  <a:pt x="12017" y="4115"/>
                  <a:pt x="12020" y="4125"/>
                  <a:pt x="12023" y="4134"/>
                </a:cubicBezTo>
                <a:cubicBezTo>
                  <a:pt x="12459" y="5230"/>
                  <a:pt x="12828" y="6325"/>
                  <a:pt x="12963" y="7502"/>
                </a:cubicBezTo>
                <a:cubicBezTo>
                  <a:pt x="13008" y="7897"/>
                  <a:pt x="13034" y="10935"/>
                  <a:pt x="12588" y="11499"/>
                </a:cubicBezTo>
                <a:lnTo>
                  <a:pt x="12586" y="11499"/>
                </a:lnTo>
                <a:cubicBezTo>
                  <a:pt x="12468" y="11513"/>
                  <a:pt x="12349" y="11524"/>
                  <a:pt x="12230" y="11527"/>
                </a:cubicBezTo>
                <a:cubicBezTo>
                  <a:pt x="12489" y="10895"/>
                  <a:pt x="12334" y="9818"/>
                  <a:pt x="12313" y="9394"/>
                </a:cubicBezTo>
                <a:cubicBezTo>
                  <a:pt x="12224" y="7606"/>
                  <a:pt x="11756" y="5824"/>
                  <a:pt x="10864" y="4269"/>
                </a:cubicBezTo>
                <a:cubicBezTo>
                  <a:pt x="11115" y="4193"/>
                  <a:pt x="11375" y="4142"/>
                  <a:pt x="11637" y="4117"/>
                </a:cubicBezTo>
                <a:cubicBezTo>
                  <a:pt x="11766" y="4105"/>
                  <a:pt x="11891" y="4105"/>
                  <a:pt x="12017" y="4105"/>
                </a:cubicBezTo>
                <a:close/>
                <a:moveTo>
                  <a:pt x="25741" y="16319"/>
                </a:moveTo>
                <a:cubicBezTo>
                  <a:pt x="26033" y="16319"/>
                  <a:pt x="26325" y="16353"/>
                  <a:pt x="26608" y="16425"/>
                </a:cubicBezTo>
                <a:cubicBezTo>
                  <a:pt x="26757" y="16463"/>
                  <a:pt x="26903" y="16513"/>
                  <a:pt x="27044" y="16574"/>
                </a:cubicBezTo>
                <a:cubicBezTo>
                  <a:pt x="28124" y="17916"/>
                  <a:pt x="26413" y="20133"/>
                  <a:pt x="25036" y="20799"/>
                </a:cubicBezTo>
                <a:cubicBezTo>
                  <a:pt x="24616" y="21002"/>
                  <a:pt x="24156" y="21111"/>
                  <a:pt x="23701" y="21111"/>
                </a:cubicBezTo>
                <a:cubicBezTo>
                  <a:pt x="23171" y="21111"/>
                  <a:pt x="22648" y="20963"/>
                  <a:pt x="22200" y="20645"/>
                </a:cubicBezTo>
                <a:cubicBezTo>
                  <a:pt x="21851" y="20398"/>
                  <a:pt x="21618" y="20077"/>
                  <a:pt x="21492" y="19731"/>
                </a:cubicBezTo>
                <a:cubicBezTo>
                  <a:pt x="21476" y="19396"/>
                  <a:pt x="21503" y="19061"/>
                  <a:pt x="21572" y="18733"/>
                </a:cubicBezTo>
                <a:cubicBezTo>
                  <a:pt x="21617" y="18728"/>
                  <a:pt x="21662" y="18715"/>
                  <a:pt x="21702" y="18694"/>
                </a:cubicBezTo>
                <a:cubicBezTo>
                  <a:pt x="22164" y="18440"/>
                  <a:pt x="22446" y="18033"/>
                  <a:pt x="22768" y="17649"/>
                </a:cubicBezTo>
                <a:cubicBezTo>
                  <a:pt x="23416" y="18221"/>
                  <a:pt x="24064" y="18791"/>
                  <a:pt x="24704" y="19359"/>
                </a:cubicBezTo>
                <a:cubicBezTo>
                  <a:pt x="24857" y="19496"/>
                  <a:pt x="25027" y="19554"/>
                  <a:pt x="25190" y="19554"/>
                </a:cubicBezTo>
                <a:cubicBezTo>
                  <a:pt x="25767" y="19554"/>
                  <a:pt x="26268" y="18836"/>
                  <a:pt x="25734" y="18328"/>
                </a:cubicBezTo>
                <a:cubicBezTo>
                  <a:pt x="25166" y="17789"/>
                  <a:pt x="24597" y="17246"/>
                  <a:pt x="24027" y="16699"/>
                </a:cubicBezTo>
                <a:cubicBezTo>
                  <a:pt x="24563" y="16456"/>
                  <a:pt x="25153" y="16319"/>
                  <a:pt x="25741" y="16319"/>
                </a:cubicBezTo>
                <a:close/>
                <a:moveTo>
                  <a:pt x="27895" y="17098"/>
                </a:moveTo>
                <a:cubicBezTo>
                  <a:pt x="28227" y="17383"/>
                  <a:pt x="28508" y="17724"/>
                  <a:pt x="28723" y="18106"/>
                </a:cubicBezTo>
                <a:cubicBezTo>
                  <a:pt x="28458" y="19552"/>
                  <a:pt x="27924" y="20816"/>
                  <a:pt x="26655" y="21718"/>
                </a:cubicBezTo>
                <a:cubicBezTo>
                  <a:pt x="25884" y="22266"/>
                  <a:pt x="25025" y="22582"/>
                  <a:pt x="24076" y="22639"/>
                </a:cubicBezTo>
                <a:cubicBezTo>
                  <a:pt x="24017" y="22642"/>
                  <a:pt x="23950" y="22644"/>
                  <a:pt x="23875" y="22644"/>
                </a:cubicBezTo>
                <a:cubicBezTo>
                  <a:pt x="23571" y="22644"/>
                  <a:pt x="23149" y="22613"/>
                  <a:pt x="22716" y="22526"/>
                </a:cubicBezTo>
                <a:cubicBezTo>
                  <a:pt x="22231" y="22010"/>
                  <a:pt x="21886" y="21431"/>
                  <a:pt x="21690" y="20830"/>
                </a:cubicBezTo>
                <a:lnTo>
                  <a:pt x="21690" y="20830"/>
                </a:lnTo>
                <a:cubicBezTo>
                  <a:pt x="22236" y="21348"/>
                  <a:pt x="23021" y="21617"/>
                  <a:pt x="23774" y="21617"/>
                </a:cubicBezTo>
                <a:cubicBezTo>
                  <a:pt x="23888" y="21617"/>
                  <a:pt x="24001" y="21610"/>
                  <a:pt x="24112" y="21598"/>
                </a:cubicBezTo>
                <a:cubicBezTo>
                  <a:pt x="25882" y="21400"/>
                  <a:pt x="28208" y="18898"/>
                  <a:pt x="27895" y="17098"/>
                </a:cubicBezTo>
                <a:close/>
                <a:moveTo>
                  <a:pt x="4132" y="21347"/>
                </a:moveTo>
                <a:lnTo>
                  <a:pt x="4132" y="21347"/>
                </a:lnTo>
                <a:cubicBezTo>
                  <a:pt x="4450" y="21713"/>
                  <a:pt x="4661" y="22218"/>
                  <a:pt x="4648" y="22688"/>
                </a:cubicBezTo>
                <a:cubicBezTo>
                  <a:pt x="4476" y="22239"/>
                  <a:pt x="4293" y="21798"/>
                  <a:pt x="4132" y="21347"/>
                </a:cubicBezTo>
                <a:close/>
                <a:moveTo>
                  <a:pt x="2094" y="22062"/>
                </a:moveTo>
                <a:cubicBezTo>
                  <a:pt x="2166" y="22580"/>
                  <a:pt x="2241" y="23104"/>
                  <a:pt x="2354" y="23612"/>
                </a:cubicBezTo>
                <a:cubicBezTo>
                  <a:pt x="2209" y="23502"/>
                  <a:pt x="2084" y="23367"/>
                  <a:pt x="1985" y="23213"/>
                </a:cubicBezTo>
                <a:cubicBezTo>
                  <a:pt x="1858" y="23010"/>
                  <a:pt x="1761" y="22723"/>
                  <a:pt x="1712" y="22412"/>
                </a:cubicBezTo>
                <a:cubicBezTo>
                  <a:pt x="1816" y="22378"/>
                  <a:pt x="1908" y="22323"/>
                  <a:pt x="1972" y="22248"/>
                </a:cubicBezTo>
                <a:cubicBezTo>
                  <a:pt x="2019" y="22190"/>
                  <a:pt x="2059" y="22128"/>
                  <a:pt x="2094" y="22062"/>
                </a:cubicBezTo>
                <a:close/>
                <a:moveTo>
                  <a:pt x="29081" y="18929"/>
                </a:moveTo>
                <a:lnTo>
                  <a:pt x="29081" y="18930"/>
                </a:lnTo>
                <a:cubicBezTo>
                  <a:pt x="29363" y="19840"/>
                  <a:pt x="29336" y="20848"/>
                  <a:pt x="28921" y="21706"/>
                </a:cubicBezTo>
                <a:cubicBezTo>
                  <a:pt x="28288" y="23017"/>
                  <a:pt x="26888" y="23727"/>
                  <a:pt x="25492" y="23727"/>
                </a:cubicBezTo>
                <a:cubicBezTo>
                  <a:pt x="24668" y="23727"/>
                  <a:pt x="23846" y="23480"/>
                  <a:pt x="23183" y="22963"/>
                </a:cubicBezTo>
                <a:lnTo>
                  <a:pt x="23183" y="22963"/>
                </a:lnTo>
                <a:cubicBezTo>
                  <a:pt x="23552" y="23022"/>
                  <a:pt x="23905" y="23051"/>
                  <a:pt x="24198" y="23051"/>
                </a:cubicBezTo>
                <a:cubicBezTo>
                  <a:pt x="24347" y="23051"/>
                  <a:pt x="24480" y="23044"/>
                  <a:pt x="24592" y="23029"/>
                </a:cubicBezTo>
                <a:cubicBezTo>
                  <a:pt x="26773" y="22734"/>
                  <a:pt x="28616" y="21040"/>
                  <a:pt x="29081" y="18929"/>
                </a:cubicBezTo>
                <a:close/>
                <a:moveTo>
                  <a:pt x="3135" y="20825"/>
                </a:moveTo>
                <a:cubicBezTo>
                  <a:pt x="3311" y="20825"/>
                  <a:pt x="3491" y="20875"/>
                  <a:pt x="3656" y="20961"/>
                </a:cubicBezTo>
                <a:cubicBezTo>
                  <a:pt x="3657" y="20976"/>
                  <a:pt x="3661" y="20993"/>
                  <a:pt x="3663" y="21009"/>
                </a:cubicBezTo>
                <a:cubicBezTo>
                  <a:pt x="3656" y="21030"/>
                  <a:pt x="3647" y="21051"/>
                  <a:pt x="3641" y="21072"/>
                </a:cubicBezTo>
                <a:cubicBezTo>
                  <a:pt x="3621" y="21137"/>
                  <a:pt x="3651" y="21196"/>
                  <a:pt x="3697" y="21233"/>
                </a:cubicBezTo>
                <a:cubicBezTo>
                  <a:pt x="3821" y="21992"/>
                  <a:pt x="4033" y="22752"/>
                  <a:pt x="4420" y="23383"/>
                </a:cubicBezTo>
                <a:cubicBezTo>
                  <a:pt x="4377" y="23441"/>
                  <a:pt x="4329" y="23494"/>
                  <a:pt x="4277" y="23544"/>
                </a:cubicBezTo>
                <a:lnTo>
                  <a:pt x="4276" y="23544"/>
                </a:lnTo>
                <a:cubicBezTo>
                  <a:pt x="4147" y="23661"/>
                  <a:pt x="3999" y="23755"/>
                  <a:pt x="3838" y="23822"/>
                </a:cubicBezTo>
                <a:cubicBezTo>
                  <a:pt x="3681" y="23377"/>
                  <a:pt x="3463" y="22951"/>
                  <a:pt x="3325" y="22494"/>
                </a:cubicBezTo>
                <a:cubicBezTo>
                  <a:pt x="3162" y="21951"/>
                  <a:pt x="3080" y="21394"/>
                  <a:pt x="2974" y="20839"/>
                </a:cubicBezTo>
                <a:cubicBezTo>
                  <a:pt x="3027" y="20830"/>
                  <a:pt x="3081" y="20825"/>
                  <a:pt x="3135" y="20825"/>
                </a:cubicBezTo>
                <a:close/>
                <a:moveTo>
                  <a:pt x="2618" y="21003"/>
                </a:moveTo>
                <a:lnTo>
                  <a:pt x="2618" y="21003"/>
                </a:lnTo>
                <a:cubicBezTo>
                  <a:pt x="2610" y="21938"/>
                  <a:pt x="2832" y="23104"/>
                  <a:pt x="3325" y="23932"/>
                </a:cubicBezTo>
                <a:cubicBezTo>
                  <a:pt x="3310" y="23933"/>
                  <a:pt x="3294" y="23933"/>
                  <a:pt x="3278" y="23933"/>
                </a:cubicBezTo>
                <a:cubicBezTo>
                  <a:pt x="3134" y="23933"/>
                  <a:pt x="2991" y="23913"/>
                  <a:pt x="2853" y="23872"/>
                </a:cubicBezTo>
                <a:cubicBezTo>
                  <a:pt x="2744" y="23067"/>
                  <a:pt x="2516" y="22253"/>
                  <a:pt x="2314" y="21464"/>
                </a:cubicBezTo>
                <a:cubicBezTo>
                  <a:pt x="2350" y="21361"/>
                  <a:pt x="2400" y="21260"/>
                  <a:pt x="2462" y="21169"/>
                </a:cubicBezTo>
                <a:cubicBezTo>
                  <a:pt x="2506" y="21107"/>
                  <a:pt x="2558" y="21051"/>
                  <a:pt x="2618" y="21003"/>
                </a:cubicBezTo>
                <a:close/>
                <a:moveTo>
                  <a:pt x="32126" y="1"/>
                </a:moveTo>
                <a:cubicBezTo>
                  <a:pt x="31323" y="1"/>
                  <a:pt x="30546" y="369"/>
                  <a:pt x="30075" y="1049"/>
                </a:cubicBezTo>
                <a:cubicBezTo>
                  <a:pt x="29894" y="1313"/>
                  <a:pt x="29762" y="1606"/>
                  <a:pt x="29685" y="1915"/>
                </a:cubicBezTo>
                <a:cubicBezTo>
                  <a:pt x="29466" y="2456"/>
                  <a:pt x="29447" y="3070"/>
                  <a:pt x="29668" y="3630"/>
                </a:cubicBezTo>
                <a:cubicBezTo>
                  <a:pt x="29978" y="4415"/>
                  <a:pt x="30637" y="4960"/>
                  <a:pt x="31382" y="5195"/>
                </a:cubicBezTo>
                <a:cubicBezTo>
                  <a:pt x="30546" y="6732"/>
                  <a:pt x="29755" y="8294"/>
                  <a:pt x="29009" y="9878"/>
                </a:cubicBezTo>
                <a:cubicBezTo>
                  <a:pt x="28225" y="11546"/>
                  <a:pt x="27286" y="13351"/>
                  <a:pt x="26770" y="15158"/>
                </a:cubicBezTo>
                <a:cubicBezTo>
                  <a:pt x="26431" y="15086"/>
                  <a:pt x="26084" y="15051"/>
                  <a:pt x="25737" y="15051"/>
                </a:cubicBezTo>
                <a:cubicBezTo>
                  <a:pt x="25060" y="15051"/>
                  <a:pt x="24380" y="15183"/>
                  <a:pt x="23751" y="15430"/>
                </a:cubicBezTo>
                <a:cubicBezTo>
                  <a:pt x="23471" y="15476"/>
                  <a:pt x="23197" y="15553"/>
                  <a:pt x="22935" y="15660"/>
                </a:cubicBezTo>
                <a:cubicBezTo>
                  <a:pt x="20905" y="13737"/>
                  <a:pt x="18830" y="11837"/>
                  <a:pt x="16633" y="10158"/>
                </a:cubicBezTo>
                <a:cubicBezTo>
                  <a:pt x="16751" y="9931"/>
                  <a:pt x="16852" y="9696"/>
                  <a:pt x="16936" y="9456"/>
                </a:cubicBezTo>
                <a:cubicBezTo>
                  <a:pt x="18116" y="5988"/>
                  <a:pt x="15474" y="2670"/>
                  <a:pt x="12008" y="2670"/>
                </a:cubicBezTo>
                <a:cubicBezTo>
                  <a:pt x="11713" y="2670"/>
                  <a:pt x="11413" y="2694"/>
                  <a:pt x="11109" y="2743"/>
                </a:cubicBezTo>
                <a:cubicBezTo>
                  <a:pt x="7757" y="3292"/>
                  <a:pt x="5808" y="7543"/>
                  <a:pt x="7713" y="10306"/>
                </a:cubicBezTo>
                <a:cubicBezTo>
                  <a:pt x="7866" y="10571"/>
                  <a:pt x="8043" y="10822"/>
                  <a:pt x="8242" y="11054"/>
                </a:cubicBezTo>
                <a:cubicBezTo>
                  <a:pt x="8437" y="11277"/>
                  <a:pt x="8650" y="11485"/>
                  <a:pt x="8877" y="11673"/>
                </a:cubicBezTo>
                <a:cubicBezTo>
                  <a:pt x="8169" y="12760"/>
                  <a:pt x="7533" y="13914"/>
                  <a:pt x="6898" y="14949"/>
                </a:cubicBezTo>
                <a:cubicBezTo>
                  <a:pt x="6032" y="16364"/>
                  <a:pt x="5044" y="17822"/>
                  <a:pt x="4317" y="19357"/>
                </a:cubicBezTo>
                <a:cubicBezTo>
                  <a:pt x="3940" y="19175"/>
                  <a:pt x="3537" y="19084"/>
                  <a:pt x="3136" y="19084"/>
                </a:cubicBezTo>
                <a:cubicBezTo>
                  <a:pt x="2551" y="19084"/>
                  <a:pt x="1971" y="19278"/>
                  <a:pt x="1493" y="19666"/>
                </a:cubicBezTo>
                <a:cubicBezTo>
                  <a:pt x="1421" y="19724"/>
                  <a:pt x="1353" y="19788"/>
                  <a:pt x="1288" y="19853"/>
                </a:cubicBezTo>
                <a:cubicBezTo>
                  <a:pt x="1005" y="19986"/>
                  <a:pt x="760" y="20189"/>
                  <a:pt x="578" y="20442"/>
                </a:cubicBezTo>
                <a:cubicBezTo>
                  <a:pt x="3" y="21266"/>
                  <a:pt x="0" y="22476"/>
                  <a:pt x="318" y="23394"/>
                </a:cubicBezTo>
                <a:cubicBezTo>
                  <a:pt x="793" y="24766"/>
                  <a:pt x="2029" y="25582"/>
                  <a:pt x="3317" y="25582"/>
                </a:cubicBezTo>
                <a:cubicBezTo>
                  <a:pt x="3993" y="25582"/>
                  <a:pt x="4683" y="25357"/>
                  <a:pt x="5286" y="24870"/>
                </a:cubicBezTo>
                <a:cubicBezTo>
                  <a:pt x="6926" y="23545"/>
                  <a:pt x="6474" y="21038"/>
                  <a:pt x="4975" y="19786"/>
                </a:cubicBezTo>
                <a:cubicBezTo>
                  <a:pt x="5861" y="18451"/>
                  <a:pt x="6601" y="16991"/>
                  <a:pt x="7440" y="15647"/>
                </a:cubicBezTo>
                <a:cubicBezTo>
                  <a:pt x="8141" y="14525"/>
                  <a:pt x="8983" y="13408"/>
                  <a:pt x="9754" y="12263"/>
                </a:cubicBezTo>
                <a:cubicBezTo>
                  <a:pt x="10515" y="12669"/>
                  <a:pt x="11345" y="12866"/>
                  <a:pt x="12168" y="12866"/>
                </a:cubicBezTo>
                <a:cubicBezTo>
                  <a:pt x="13591" y="12866"/>
                  <a:pt x="14989" y="12276"/>
                  <a:pt x="15959" y="11158"/>
                </a:cubicBezTo>
                <a:cubicBezTo>
                  <a:pt x="17703" y="13071"/>
                  <a:pt x="19638" y="14863"/>
                  <a:pt x="21595" y="16608"/>
                </a:cubicBezTo>
                <a:cubicBezTo>
                  <a:pt x="20579" y="17737"/>
                  <a:pt x="20201" y="19474"/>
                  <a:pt x="20622" y="21087"/>
                </a:cubicBezTo>
                <a:cubicBezTo>
                  <a:pt x="20529" y="21504"/>
                  <a:pt x="20700" y="21849"/>
                  <a:pt x="21021" y="22127"/>
                </a:cubicBezTo>
                <a:cubicBezTo>
                  <a:pt x="21030" y="22145"/>
                  <a:pt x="21037" y="22162"/>
                  <a:pt x="21047" y="22181"/>
                </a:cubicBezTo>
                <a:cubicBezTo>
                  <a:pt x="21464" y="22969"/>
                  <a:pt x="22080" y="23635"/>
                  <a:pt x="22834" y="24112"/>
                </a:cubicBezTo>
                <a:cubicBezTo>
                  <a:pt x="23111" y="24337"/>
                  <a:pt x="23434" y="24500"/>
                  <a:pt x="23779" y="24592"/>
                </a:cubicBezTo>
                <a:cubicBezTo>
                  <a:pt x="24377" y="24820"/>
                  <a:pt x="25014" y="24938"/>
                  <a:pt x="25653" y="24938"/>
                </a:cubicBezTo>
                <a:cubicBezTo>
                  <a:pt x="26938" y="24938"/>
                  <a:pt x="28232" y="24460"/>
                  <a:pt x="29242" y="23441"/>
                </a:cubicBezTo>
                <a:cubicBezTo>
                  <a:pt x="31489" y="21171"/>
                  <a:pt x="30665" y="17008"/>
                  <a:pt x="27890" y="15554"/>
                </a:cubicBezTo>
                <a:cubicBezTo>
                  <a:pt x="27687" y="15450"/>
                  <a:pt x="27477" y="15363"/>
                  <a:pt x="27260" y="15293"/>
                </a:cubicBezTo>
                <a:cubicBezTo>
                  <a:pt x="28160" y="13554"/>
                  <a:pt x="28800" y="11634"/>
                  <a:pt x="29632" y="9868"/>
                </a:cubicBezTo>
                <a:cubicBezTo>
                  <a:pt x="30359" y="8325"/>
                  <a:pt x="31134" y="6808"/>
                  <a:pt x="31942" y="5308"/>
                </a:cubicBezTo>
                <a:cubicBezTo>
                  <a:pt x="32029" y="5316"/>
                  <a:pt x="32117" y="5321"/>
                  <a:pt x="32204" y="5321"/>
                </a:cubicBezTo>
                <a:cubicBezTo>
                  <a:pt x="32892" y="5321"/>
                  <a:pt x="33575" y="5053"/>
                  <a:pt x="34071" y="4464"/>
                </a:cubicBezTo>
                <a:cubicBezTo>
                  <a:pt x="35347" y="2948"/>
                  <a:pt x="34697" y="521"/>
                  <a:pt x="32711" y="67"/>
                </a:cubicBezTo>
                <a:cubicBezTo>
                  <a:pt x="32517" y="22"/>
                  <a:pt x="32320" y="1"/>
                  <a:pt x="3212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1"/>
          <p:cNvSpPr/>
          <p:nvPr/>
        </p:nvSpPr>
        <p:spPr>
          <a:xfrm>
            <a:off x="677131" y="4092836"/>
            <a:ext cx="564034" cy="445373"/>
          </a:xfrm>
          <a:custGeom>
            <a:avLst/>
            <a:gdLst/>
            <a:ahLst/>
            <a:cxnLst/>
            <a:rect l="l" t="t" r="r" b="b"/>
            <a:pathLst>
              <a:path w="39020" h="30811" extrusionOk="0">
                <a:moveTo>
                  <a:pt x="30681" y="3474"/>
                </a:moveTo>
                <a:cubicBezTo>
                  <a:pt x="32090" y="5955"/>
                  <a:pt x="33478" y="8448"/>
                  <a:pt x="34883" y="10930"/>
                </a:cubicBezTo>
                <a:cubicBezTo>
                  <a:pt x="35369" y="11788"/>
                  <a:pt x="35855" y="12647"/>
                  <a:pt x="36340" y="13505"/>
                </a:cubicBezTo>
                <a:cubicBezTo>
                  <a:pt x="34784" y="12409"/>
                  <a:pt x="33095" y="11459"/>
                  <a:pt x="31412" y="10597"/>
                </a:cubicBezTo>
                <a:cubicBezTo>
                  <a:pt x="29978" y="9864"/>
                  <a:pt x="28301" y="8917"/>
                  <a:pt x="26670" y="8527"/>
                </a:cubicBezTo>
                <a:cubicBezTo>
                  <a:pt x="27959" y="6807"/>
                  <a:pt x="29296" y="5122"/>
                  <a:pt x="30681" y="3474"/>
                </a:cubicBezTo>
                <a:close/>
                <a:moveTo>
                  <a:pt x="29411" y="1254"/>
                </a:moveTo>
                <a:cubicBezTo>
                  <a:pt x="29708" y="1768"/>
                  <a:pt x="30001" y="2286"/>
                  <a:pt x="30296" y="2802"/>
                </a:cubicBezTo>
                <a:cubicBezTo>
                  <a:pt x="30250" y="2825"/>
                  <a:pt x="30209" y="2858"/>
                  <a:pt x="30176" y="2898"/>
                </a:cubicBezTo>
                <a:cubicBezTo>
                  <a:pt x="28464" y="4922"/>
                  <a:pt x="26824" y="7005"/>
                  <a:pt x="25256" y="9144"/>
                </a:cubicBezTo>
                <a:cubicBezTo>
                  <a:pt x="24435" y="10273"/>
                  <a:pt x="23639" y="11420"/>
                  <a:pt x="22870" y="12586"/>
                </a:cubicBezTo>
                <a:cubicBezTo>
                  <a:pt x="22370" y="13341"/>
                  <a:pt x="21985" y="14172"/>
                  <a:pt x="21048" y="14438"/>
                </a:cubicBezTo>
                <a:cubicBezTo>
                  <a:pt x="20343" y="14637"/>
                  <a:pt x="19521" y="14657"/>
                  <a:pt x="18799" y="14757"/>
                </a:cubicBezTo>
                <a:cubicBezTo>
                  <a:pt x="15724" y="15183"/>
                  <a:pt x="12643" y="15575"/>
                  <a:pt x="9548" y="15813"/>
                </a:cubicBezTo>
                <a:cubicBezTo>
                  <a:pt x="6956" y="16012"/>
                  <a:pt x="4377" y="15977"/>
                  <a:pt x="1788" y="16009"/>
                </a:cubicBezTo>
                <a:cubicBezTo>
                  <a:pt x="1837" y="15879"/>
                  <a:pt x="1855" y="15736"/>
                  <a:pt x="1816" y="15615"/>
                </a:cubicBezTo>
                <a:cubicBezTo>
                  <a:pt x="1798" y="15556"/>
                  <a:pt x="1778" y="15497"/>
                  <a:pt x="1759" y="15438"/>
                </a:cubicBezTo>
                <a:cubicBezTo>
                  <a:pt x="1745" y="15392"/>
                  <a:pt x="1726" y="15347"/>
                  <a:pt x="1703" y="15306"/>
                </a:cubicBezTo>
                <a:cubicBezTo>
                  <a:pt x="10986" y="10717"/>
                  <a:pt x="20120" y="5833"/>
                  <a:pt x="29411" y="1254"/>
                </a:cubicBezTo>
                <a:close/>
                <a:moveTo>
                  <a:pt x="26395" y="8892"/>
                </a:moveTo>
                <a:cubicBezTo>
                  <a:pt x="28004" y="9838"/>
                  <a:pt x="29911" y="10434"/>
                  <a:pt x="31549" y="11326"/>
                </a:cubicBezTo>
                <a:cubicBezTo>
                  <a:pt x="33390" y="12329"/>
                  <a:pt x="35083" y="13505"/>
                  <a:pt x="36814" y="14674"/>
                </a:cubicBezTo>
                <a:cubicBezTo>
                  <a:pt x="36810" y="14693"/>
                  <a:pt x="36810" y="14712"/>
                  <a:pt x="36805" y="14732"/>
                </a:cubicBezTo>
                <a:cubicBezTo>
                  <a:pt x="36673" y="15199"/>
                  <a:pt x="36153" y="15305"/>
                  <a:pt x="35745" y="15521"/>
                </a:cubicBezTo>
                <a:cubicBezTo>
                  <a:pt x="33939" y="16469"/>
                  <a:pt x="32140" y="17429"/>
                  <a:pt x="30339" y="18384"/>
                </a:cubicBezTo>
                <a:lnTo>
                  <a:pt x="10312" y="29005"/>
                </a:lnTo>
                <a:cubicBezTo>
                  <a:pt x="10650" y="26988"/>
                  <a:pt x="10593" y="24814"/>
                  <a:pt x="10861" y="22800"/>
                </a:cubicBezTo>
                <a:cubicBezTo>
                  <a:pt x="11148" y="20642"/>
                  <a:pt x="11717" y="18486"/>
                  <a:pt x="11935" y="16319"/>
                </a:cubicBezTo>
                <a:cubicBezTo>
                  <a:pt x="14570" y="16042"/>
                  <a:pt x="17185" y="15652"/>
                  <a:pt x="19712" y="15320"/>
                </a:cubicBezTo>
                <a:cubicBezTo>
                  <a:pt x="20602" y="15204"/>
                  <a:pt x="21612" y="15215"/>
                  <a:pt x="22318" y="14591"/>
                </a:cubicBezTo>
                <a:cubicBezTo>
                  <a:pt x="23239" y="13777"/>
                  <a:pt x="23839" y="12448"/>
                  <a:pt x="24543" y="11446"/>
                </a:cubicBezTo>
                <a:cubicBezTo>
                  <a:pt x="25149" y="10585"/>
                  <a:pt x="25769" y="9736"/>
                  <a:pt x="26395" y="8892"/>
                </a:cubicBezTo>
                <a:close/>
                <a:moveTo>
                  <a:pt x="11565" y="16355"/>
                </a:moveTo>
                <a:cubicBezTo>
                  <a:pt x="10848" y="18447"/>
                  <a:pt x="10590" y="20799"/>
                  <a:pt x="10286" y="22960"/>
                </a:cubicBezTo>
                <a:cubicBezTo>
                  <a:pt x="10010" y="24932"/>
                  <a:pt x="9540" y="27177"/>
                  <a:pt x="9673" y="29206"/>
                </a:cubicBezTo>
                <a:cubicBezTo>
                  <a:pt x="8215" y="27203"/>
                  <a:pt x="6825" y="25154"/>
                  <a:pt x="5529" y="23041"/>
                </a:cubicBezTo>
                <a:cubicBezTo>
                  <a:pt x="4815" y="21877"/>
                  <a:pt x="4127" y="20697"/>
                  <a:pt x="3466" y="19503"/>
                </a:cubicBezTo>
                <a:cubicBezTo>
                  <a:pt x="3136" y="18907"/>
                  <a:pt x="2811" y="18305"/>
                  <a:pt x="2495" y="17701"/>
                </a:cubicBezTo>
                <a:cubicBezTo>
                  <a:pt x="2372" y="17469"/>
                  <a:pt x="2008" y="16935"/>
                  <a:pt x="1782" y="16461"/>
                </a:cubicBezTo>
                <a:lnTo>
                  <a:pt x="1782" y="16461"/>
                </a:lnTo>
                <a:cubicBezTo>
                  <a:pt x="3104" y="16615"/>
                  <a:pt x="4445" y="16680"/>
                  <a:pt x="5796" y="16680"/>
                </a:cubicBezTo>
                <a:cubicBezTo>
                  <a:pt x="7709" y="16680"/>
                  <a:pt x="9641" y="16549"/>
                  <a:pt x="11565" y="16355"/>
                </a:cubicBezTo>
                <a:close/>
                <a:moveTo>
                  <a:pt x="29638" y="1"/>
                </a:moveTo>
                <a:cubicBezTo>
                  <a:pt x="29542" y="1"/>
                  <a:pt x="29444" y="23"/>
                  <a:pt x="29354" y="67"/>
                </a:cubicBezTo>
                <a:cubicBezTo>
                  <a:pt x="19808" y="4672"/>
                  <a:pt x="10218" y="9366"/>
                  <a:pt x="1071" y="14724"/>
                </a:cubicBezTo>
                <a:cubicBezTo>
                  <a:pt x="965" y="14785"/>
                  <a:pt x="908" y="14870"/>
                  <a:pt x="886" y="14959"/>
                </a:cubicBezTo>
                <a:cubicBezTo>
                  <a:pt x="700" y="14987"/>
                  <a:pt x="517" y="15082"/>
                  <a:pt x="443" y="15256"/>
                </a:cubicBezTo>
                <a:cubicBezTo>
                  <a:pt x="1" y="16298"/>
                  <a:pt x="752" y="17207"/>
                  <a:pt x="1237" y="18139"/>
                </a:cubicBezTo>
                <a:cubicBezTo>
                  <a:pt x="1987" y="19577"/>
                  <a:pt x="2773" y="20994"/>
                  <a:pt x="3599" y="22390"/>
                </a:cubicBezTo>
                <a:cubicBezTo>
                  <a:pt x="5248" y="25185"/>
                  <a:pt x="7051" y="27880"/>
                  <a:pt x="8980" y="30488"/>
                </a:cubicBezTo>
                <a:cubicBezTo>
                  <a:pt x="9128" y="30689"/>
                  <a:pt x="9332" y="30810"/>
                  <a:pt x="9556" y="30810"/>
                </a:cubicBezTo>
                <a:cubicBezTo>
                  <a:pt x="9661" y="30810"/>
                  <a:pt x="9771" y="30783"/>
                  <a:pt x="9882" y="30724"/>
                </a:cubicBezTo>
                <a:lnTo>
                  <a:pt x="33215" y="18348"/>
                </a:lnTo>
                <a:cubicBezTo>
                  <a:pt x="34116" y="17871"/>
                  <a:pt x="35016" y="17394"/>
                  <a:pt x="35917" y="16917"/>
                </a:cubicBezTo>
                <a:cubicBezTo>
                  <a:pt x="36568" y="16569"/>
                  <a:pt x="37474" y="16245"/>
                  <a:pt x="37968" y="15675"/>
                </a:cubicBezTo>
                <a:cubicBezTo>
                  <a:pt x="39019" y="14464"/>
                  <a:pt x="37236" y="12516"/>
                  <a:pt x="36631" y="11474"/>
                </a:cubicBezTo>
                <a:cubicBezTo>
                  <a:pt x="34460" y="7732"/>
                  <a:pt x="32244" y="4018"/>
                  <a:pt x="30100" y="262"/>
                </a:cubicBezTo>
                <a:cubicBezTo>
                  <a:pt x="29998" y="84"/>
                  <a:pt x="29822" y="1"/>
                  <a:pt x="296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31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1851862" flipH="1">
            <a:off x="1819889" y="1056650"/>
            <a:ext cx="822427" cy="39980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C8E12A9-B37B-4C02-85A5-E17CA72346C0}"/>
              </a:ext>
            </a:extLst>
          </p:cNvPr>
          <p:cNvSpPr txBox="1"/>
          <p:nvPr/>
        </p:nvSpPr>
        <p:spPr>
          <a:xfrm>
            <a:off x="607206" y="1844286"/>
            <a:ext cx="3375212" cy="13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menambah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faedah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kegunaan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bermanfaat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memenuhi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7C3ECC-FC38-4B8C-9C7B-D379457A8097}"/>
              </a:ext>
            </a:extLst>
          </p:cNvPr>
          <p:cNvSpPr txBox="1"/>
          <p:nvPr/>
        </p:nvSpPr>
        <p:spPr>
          <a:xfrm>
            <a:off x="4928347" y="825333"/>
            <a:ext cx="31790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effectLst/>
                <a:latin typeface="Baby Doll" panose="02000500000000000000" pitchFamily="50" charset="0"/>
                <a:cs typeface="Times New Roman" panose="02020603050405020304" pitchFamily="18" charset="0"/>
              </a:rPr>
              <a:t>Produksi</a:t>
            </a:r>
            <a:r>
              <a:rPr lang="en-ID" dirty="0">
                <a:effectLst/>
                <a:latin typeface="Baby Doll" panose="02000500000000000000" pitchFamily="50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by Doll" panose="02000500000000000000" pitchFamily="50" charset="0"/>
                <a:cs typeface="Times New Roman" panose="02020603050405020304" pitchFamily="18" charset="0"/>
              </a:rPr>
              <a:t>barang</a:t>
            </a:r>
            <a:r>
              <a:rPr lang="en-ID" dirty="0">
                <a:effectLst/>
                <a:latin typeface="Baby Doll" panose="02000500000000000000" pitchFamily="50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by Doll" panose="02000500000000000000" pitchFamily="50" charset="0"/>
                <a:cs typeface="Times New Roman" panose="02020603050405020304" pitchFamily="18" charset="0"/>
              </a:rPr>
              <a:t>dibedakan</a:t>
            </a:r>
            <a:r>
              <a:rPr lang="en-ID" dirty="0">
                <a:effectLst/>
                <a:latin typeface="Baby Doll" panose="02000500000000000000" pitchFamily="50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Baby Doll" panose="02000500000000000000" pitchFamily="50" charset="0"/>
                <a:cs typeface="Times New Roman" panose="02020603050405020304" pitchFamily="18" charset="0"/>
              </a:rPr>
              <a:t>menjadi</a:t>
            </a:r>
            <a:r>
              <a:rPr lang="en-ID" dirty="0">
                <a:effectLst/>
                <a:latin typeface="Baby Doll" panose="02000500000000000000" pitchFamily="50" charset="0"/>
                <a:cs typeface="Times New Roman" panose="02020603050405020304" pitchFamily="18" charset="0"/>
              </a:rPr>
              <a:t> : </a:t>
            </a:r>
            <a:endParaRPr lang="en-ID" dirty="0">
              <a:latin typeface="Baby Doll" panose="02000500000000000000" pitchFamily="50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CECED8-8E10-43B6-BC32-DFF08D1E7418}"/>
              </a:ext>
            </a:extLst>
          </p:cNvPr>
          <p:cNvSpPr txBox="1"/>
          <p:nvPr/>
        </p:nvSpPr>
        <p:spPr>
          <a:xfrm>
            <a:off x="4928347" y="1475901"/>
            <a:ext cx="23317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konsumsi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90D9A2-BBF8-4F65-A4AD-90EFDFEE232E}"/>
              </a:ext>
            </a:extLst>
          </p:cNvPr>
          <p:cNvSpPr txBox="1"/>
          <p:nvPr/>
        </p:nvSpPr>
        <p:spPr>
          <a:xfrm>
            <a:off x="4928347" y="1844286"/>
            <a:ext cx="25630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modal 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2943F1-763C-4A48-B1E2-43FEA37D8FF9}"/>
              </a:ext>
            </a:extLst>
          </p:cNvPr>
          <p:cNvSpPr txBox="1"/>
          <p:nvPr/>
        </p:nvSpPr>
        <p:spPr>
          <a:xfrm>
            <a:off x="607206" y="987359"/>
            <a:ext cx="2076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Baby Doll" panose="02000500000000000000" pitchFamily="50" charset="0"/>
              </a:rPr>
              <a:t>A. </a:t>
            </a:r>
            <a:r>
              <a:rPr lang="en-US" dirty="0" err="1">
                <a:latin typeface="Baby Doll" panose="02000500000000000000" pitchFamily="50" charset="0"/>
              </a:rPr>
              <a:t>Produksi</a:t>
            </a:r>
            <a:endParaRPr lang="en-ID" dirty="0">
              <a:latin typeface="Baby Doll" panose="02000500000000000000" pitchFamily="50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9D0893-1504-494A-A79A-8B5566AA1C2B}"/>
              </a:ext>
            </a:extLst>
          </p:cNvPr>
          <p:cNvSpPr txBox="1"/>
          <p:nvPr/>
        </p:nvSpPr>
        <p:spPr>
          <a:xfrm>
            <a:off x="4928347" y="2620309"/>
            <a:ext cx="28373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latin typeface="Baby Doll" panose="02000500000000000000" pitchFamily="50" charset="0"/>
              </a:rPr>
              <a:t>P</a:t>
            </a:r>
            <a:r>
              <a:rPr lang="en-ID" dirty="0" err="1">
                <a:effectLst/>
                <a:latin typeface="Baby Doll" panose="02000500000000000000" pitchFamily="50" charset="0"/>
              </a:rPr>
              <a:t>roduksi</a:t>
            </a:r>
            <a:r>
              <a:rPr lang="en-ID" dirty="0">
                <a:effectLst/>
                <a:latin typeface="Baby Doll" panose="02000500000000000000" pitchFamily="50" charset="0"/>
              </a:rPr>
              <a:t> </a:t>
            </a:r>
            <a:r>
              <a:rPr lang="en-ID" dirty="0" err="1">
                <a:effectLst/>
                <a:latin typeface="Baby Doll" panose="02000500000000000000" pitchFamily="50" charset="0"/>
              </a:rPr>
              <a:t>jasa</a:t>
            </a:r>
            <a:r>
              <a:rPr lang="en-ID" dirty="0">
                <a:effectLst/>
                <a:latin typeface="Baby Doll" panose="02000500000000000000" pitchFamily="50" charset="0"/>
              </a:rPr>
              <a:t> </a:t>
            </a:r>
            <a:r>
              <a:rPr lang="en-ID" dirty="0" err="1">
                <a:effectLst/>
                <a:latin typeface="Baby Doll" panose="02000500000000000000" pitchFamily="50" charset="0"/>
              </a:rPr>
              <a:t>dibedakan</a:t>
            </a:r>
            <a:r>
              <a:rPr lang="en-ID" dirty="0">
                <a:effectLst/>
                <a:latin typeface="Baby Doll" panose="02000500000000000000" pitchFamily="50" charset="0"/>
              </a:rPr>
              <a:t> </a:t>
            </a:r>
            <a:r>
              <a:rPr lang="en-ID" dirty="0" err="1">
                <a:effectLst/>
                <a:latin typeface="Baby Doll" panose="02000500000000000000" pitchFamily="50" charset="0"/>
              </a:rPr>
              <a:t>menjadi</a:t>
            </a:r>
            <a:r>
              <a:rPr lang="en-ID" dirty="0">
                <a:effectLst/>
                <a:latin typeface="Baby Doll" panose="02000500000000000000" pitchFamily="50" charset="0"/>
              </a:rPr>
              <a:t> : </a:t>
            </a:r>
            <a:endParaRPr lang="en-ID" dirty="0">
              <a:latin typeface="Baby Doll" panose="02000500000000000000" pitchFamily="50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DDFC8CD-A939-4061-9338-07D3C0A7FF7F}"/>
              </a:ext>
            </a:extLst>
          </p:cNvPr>
          <p:cNvSpPr txBox="1"/>
          <p:nvPr/>
        </p:nvSpPr>
        <p:spPr>
          <a:xfrm>
            <a:off x="4928347" y="3243520"/>
            <a:ext cx="2479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65D5A2-4D45-4031-AF64-08F072BF29A9}"/>
              </a:ext>
            </a:extLst>
          </p:cNvPr>
          <p:cNvSpPr txBox="1"/>
          <p:nvPr/>
        </p:nvSpPr>
        <p:spPr>
          <a:xfrm>
            <a:off x="4928347" y="3611775"/>
            <a:ext cx="29616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(b) Produksi jasa tidak langsung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A1AA0C0-985A-4EEC-9375-F050D5603787}"/>
              </a:ext>
            </a:extLst>
          </p:cNvPr>
          <p:cNvSpPr txBox="1"/>
          <p:nvPr/>
        </p:nvSpPr>
        <p:spPr>
          <a:xfrm>
            <a:off x="650069" y="1076761"/>
            <a:ext cx="16862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Baby Doll" panose="02000500000000000000" pitchFamily="50" charset="0"/>
              </a:rPr>
              <a:t>P</a:t>
            </a:r>
            <a:r>
              <a:rPr lang="en-ID" sz="1600" dirty="0" err="1">
                <a:latin typeface="Baby Doll" panose="02000500000000000000" pitchFamily="50" charset="0"/>
              </a:rPr>
              <a:t>engertian</a:t>
            </a:r>
            <a:endParaRPr lang="en-ID" sz="1600" dirty="0">
              <a:latin typeface="Baby Doll" panose="02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0813B3-1C14-4435-89C7-A28AADF59005}"/>
              </a:ext>
            </a:extLst>
          </p:cNvPr>
          <p:cNvSpPr txBox="1"/>
          <p:nvPr/>
        </p:nvSpPr>
        <p:spPr>
          <a:xfrm>
            <a:off x="1002918" y="609755"/>
            <a:ext cx="14420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hicken Quiche" panose="02000600000000000000" pitchFamily="2" charset="0"/>
              </a:rPr>
              <a:t>B. </a:t>
            </a:r>
            <a:r>
              <a:rPr lang="en-US" sz="1600" dirty="0" err="1">
                <a:latin typeface="Chicken Quiche" panose="02000600000000000000" pitchFamily="2" charset="0"/>
              </a:rPr>
              <a:t>Distribusi</a:t>
            </a:r>
            <a:endParaRPr lang="en-ID" sz="1600" dirty="0">
              <a:latin typeface="Chicken Quiche" panose="020006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CAFD43-D8D9-44FB-A7C3-4FF7458E37BB}"/>
              </a:ext>
            </a:extLst>
          </p:cNvPr>
          <p:cNvSpPr txBox="1"/>
          <p:nvPr/>
        </p:nvSpPr>
        <p:spPr>
          <a:xfrm>
            <a:off x="650069" y="1427635"/>
            <a:ext cx="3710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err="1">
                <a:latin typeface="Book Antiqua" panose="02040602050305030304" pitchFamily="18" charset="0"/>
              </a:rPr>
              <a:t>Dalam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buku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Pengantar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Ilmu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Ekonomi</a:t>
            </a:r>
            <a:r>
              <a:rPr lang="en-ID" sz="1200" dirty="0">
                <a:latin typeface="Book Antiqua" panose="02040602050305030304" pitchFamily="18" charset="0"/>
              </a:rPr>
              <a:t> Makro (2004) oleh </a:t>
            </a:r>
            <a:r>
              <a:rPr lang="en-ID" sz="1200" dirty="0" err="1">
                <a:latin typeface="Book Antiqua" panose="02040602050305030304" pitchFamily="18" charset="0"/>
              </a:rPr>
              <a:t>Gilarso</a:t>
            </a:r>
            <a:r>
              <a:rPr lang="en-ID" sz="1200" dirty="0">
                <a:latin typeface="Book Antiqua" panose="02040602050305030304" pitchFamily="18" charset="0"/>
              </a:rPr>
              <a:t>, </a:t>
            </a:r>
            <a:r>
              <a:rPr lang="en-ID" sz="1200" dirty="0" err="1">
                <a:latin typeface="Book Antiqua" panose="02040602050305030304" pitchFamily="18" charset="0"/>
              </a:rPr>
              <a:t>pengertian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distribusi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adalah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penyaluran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hasil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produksi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dari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produsen</a:t>
            </a:r>
            <a:r>
              <a:rPr lang="en-ID" sz="1200" dirty="0">
                <a:latin typeface="Book Antiqua" panose="02040602050305030304" pitchFamily="18" charset="0"/>
              </a:rPr>
              <a:t> yang </a:t>
            </a:r>
            <a:r>
              <a:rPr lang="en-ID" sz="1200" dirty="0" err="1">
                <a:latin typeface="Book Antiqua" panose="02040602050305030304" pitchFamily="18" charset="0"/>
              </a:rPr>
              <a:t>membuatnya</a:t>
            </a:r>
            <a:r>
              <a:rPr lang="en-ID" sz="1200" dirty="0">
                <a:latin typeface="Book Antiqua" panose="02040602050305030304" pitchFamily="18" charset="0"/>
              </a:rPr>
              <a:t>, </a:t>
            </a:r>
            <a:r>
              <a:rPr lang="en-ID" sz="1200" dirty="0" err="1">
                <a:latin typeface="Book Antiqua" panose="02040602050305030304" pitchFamily="18" charset="0"/>
              </a:rPr>
              <a:t>kepada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konsumen</a:t>
            </a:r>
            <a:r>
              <a:rPr lang="en-ID" sz="1200" dirty="0">
                <a:latin typeface="Book Antiqua" panose="02040602050305030304" pitchFamily="18" charset="0"/>
              </a:rPr>
              <a:t> yang </a:t>
            </a:r>
            <a:r>
              <a:rPr lang="en-ID" sz="1200" dirty="0" err="1">
                <a:latin typeface="Book Antiqua" panose="02040602050305030304" pitchFamily="18" charset="0"/>
              </a:rPr>
              <a:t>memerlukannya</a:t>
            </a:r>
            <a:endParaRPr lang="en-ID" sz="1200" dirty="0"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AD7BA-8639-4384-9AC8-35654A8FA83B}"/>
              </a:ext>
            </a:extLst>
          </p:cNvPr>
          <p:cNvSpPr txBox="1"/>
          <p:nvPr/>
        </p:nvSpPr>
        <p:spPr>
          <a:xfrm>
            <a:off x="650069" y="2854124"/>
            <a:ext cx="3859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200" dirty="0" err="1">
                <a:latin typeface="Book Antiqua" panose="02040602050305030304" pitchFamily="18" charset="0"/>
              </a:rPr>
              <a:t>Tujuan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kegiatan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distribusi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adalah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untuk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menyampaikan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barang</a:t>
            </a:r>
            <a:r>
              <a:rPr lang="en-ID" sz="1200" dirty="0">
                <a:latin typeface="Book Antiqua" panose="02040602050305030304" pitchFamily="18" charset="0"/>
              </a:rPr>
              <a:t> dan </a:t>
            </a:r>
            <a:r>
              <a:rPr lang="en-ID" sz="1200" dirty="0" err="1">
                <a:latin typeface="Book Antiqua" panose="02040602050305030304" pitchFamily="18" charset="0"/>
              </a:rPr>
              <a:t>jasa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daritempat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produsen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ke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tempat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pengguna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atau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pemakai</a:t>
            </a:r>
            <a:r>
              <a:rPr lang="en-ID" sz="1200" dirty="0">
                <a:latin typeface="Book Antiqua" panose="02040602050305030304" pitchFamily="18" charset="0"/>
              </a:rPr>
              <a:t>. </a:t>
            </a:r>
            <a:r>
              <a:rPr lang="en-ID" sz="1200" dirty="0" err="1">
                <a:latin typeface="Book Antiqua" panose="02040602050305030304" pitchFamily="18" charset="0"/>
              </a:rPr>
              <a:t>Distribusi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bertujuan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untuk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melakukan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pemerataan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pemenuhan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masyarakat</a:t>
            </a:r>
            <a:r>
              <a:rPr lang="en-ID" sz="1200" dirty="0">
                <a:latin typeface="Book Antiqua" panose="02040602050305030304" pitchFamily="18" charset="0"/>
              </a:rPr>
              <a:t> di </a:t>
            </a:r>
            <a:r>
              <a:rPr lang="en-ID" sz="1200" dirty="0" err="1">
                <a:latin typeface="Book Antiqua" panose="02040602050305030304" pitchFamily="18" charset="0"/>
              </a:rPr>
              <a:t>berbagai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daerah</a:t>
            </a:r>
            <a:r>
              <a:rPr lang="en-ID" sz="1200" dirty="0">
                <a:latin typeface="Book Antiqua" panose="02040602050305030304" pitchFamily="18" charset="0"/>
              </a:rPr>
              <a:t>, </a:t>
            </a:r>
            <a:r>
              <a:rPr lang="en-ID" sz="1200" dirty="0" err="1">
                <a:latin typeface="Book Antiqua" panose="02040602050305030304" pitchFamily="18" charset="0"/>
              </a:rPr>
              <a:t>menstabilkan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harga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barang</a:t>
            </a:r>
            <a:r>
              <a:rPr lang="en-ID" sz="1200" dirty="0">
                <a:latin typeface="Book Antiqua" panose="02040602050305030304" pitchFamily="18" charset="0"/>
              </a:rPr>
              <a:t> dan </a:t>
            </a:r>
            <a:r>
              <a:rPr lang="en-ID" sz="1200" dirty="0" err="1">
                <a:latin typeface="Book Antiqua" panose="02040602050305030304" pitchFamily="18" charset="0"/>
              </a:rPr>
              <a:t>jasa</a:t>
            </a:r>
            <a:r>
              <a:rPr lang="en-ID" sz="1200" dirty="0">
                <a:latin typeface="Book Antiqua" panose="02040602050305030304" pitchFamily="18" charset="0"/>
              </a:rPr>
              <a:t>, </a:t>
            </a:r>
            <a:r>
              <a:rPr lang="en-ID" sz="1200" dirty="0" err="1">
                <a:latin typeface="Book Antiqua" panose="02040602050305030304" pitchFamily="18" charset="0"/>
              </a:rPr>
              <a:t>menjaga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kelangsungan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hidup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perusahaan</a:t>
            </a:r>
            <a:r>
              <a:rPr lang="en-ID" sz="1200" dirty="0">
                <a:latin typeface="Book Antiqua" panose="02040602050305030304" pitchFamily="18" charset="0"/>
              </a:rPr>
              <a:t>, dan </a:t>
            </a:r>
            <a:r>
              <a:rPr lang="en-ID" sz="1200" dirty="0" err="1">
                <a:latin typeface="Book Antiqua" panose="02040602050305030304" pitchFamily="18" charset="0"/>
              </a:rPr>
              <a:t>menjaga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kesinambungan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kegiatan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produksi</a:t>
            </a:r>
            <a:r>
              <a:rPr lang="en-ID" sz="1200" dirty="0">
                <a:latin typeface="Book Antiqua" panose="02040602050305030304" pitchFamily="18" charset="0"/>
              </a:rPr>
              <a:t>, </a:t>
            </a:r>
            <a:r>
              <a:rPr lang="en-ID" sz="1200" dirty="0" err="1">
                <a:latin typeface="Book Antiqua" panose="02040602050305030304" pitchFamily="18" charset="0"/>
              </a:rPr>
              <a:t>serta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mempererat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sampainya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produksi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ke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tangan</a:t>
            </a:r>
            <a:r>
              <a:rPr lang="en-ID" sz="1200" dirty="0">
                <a:latin typeface="Book Antiqua" panose="02040602050305030304" pitchFamily="18" charset="0"/>
              </a:rPr>
              <a:t> </a:t>
            </a:r>
            <a:r>
              <a:rPr lang="en-ID" sz="1200" dirty="0" err="1">
                <a:latin typeface="Book Antiqua" panose="02040602050305030304" pitchFamily="18" charset="0"/>
              </a:rPr>
              <a:t>konsumen</a:t>
            </a:r>
            <a:r>
              <a:rPr lang="en-ID" sz="1200" dirty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4471D2-7B6B-4497-AA78-5634ADD322BF}"/>
              </a:ext>
            </a:extLst>
          </p:cNvPr>
          <p:cNvSpPr txBox="1"/>
          <p:nvPr/>
        </p:nvSpPr>
        <p:spPr>
          <a:xfrm>
            <a:off x="650069" y="2571750"/>
            <a:ext cx="16862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Baby Doll" panose="02000500000000000000" pitchFamily="50" charset="0"/>
              </a:rPr>
              <a:t>Tujuan</a:t>
            </a:r>
            <a:endParaRPr lang="en-ID" sz="1600" dirty="0">
              <a:latin typeface="Baby Doll" panose="020005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3494F5-A994-400B-943E-E3C789D10666}"/>
              </a:ext>
            </a:extLst>
          </p:cNvPr>
          <p:cNvSpPr/>
          <p:nvPr/>
        </p:nvSpPr>
        <p:spPr>
          <a:xfrm>
            <a:off x="4748588" y="1771531"/>
            <a:ext cx="345974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eriod"/>
            </a:pPr>
            <a:r>
              <a:rPr lang="en-ID" dirty="0" err="1">
                <a:latin typeface="Book Antiqua" panose="02040602050305030304" pitchFamily="18" charset="0"/>
              </a:rPr>
              <a:t>Memperlancar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arus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penyaluran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barang</a:t>
            </a:r>
            <a:r>
              <a:rPr lang="en-ID" dirty="0">
                <a:latin typeface="Book Antiqua" panose="02040602050305030304" pitchFamily="18" charset="0"/>
              </a:rPr>
              <a:t> dan </a:t>
            </a:r>
            <a:r>
              <a:rPr lang="en-ID" dirty="0" err="1">
                <a:latin typeface="Book Antiqua" panose="02040602050305030304" pitchFamily="18" charset="0"/>
              </a:rPr>
              <a:t>jasa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kepada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pengguna-pengguna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dapat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berupa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produsen</a:t>
            </a:r>
            <a:r>
              <a:rPr lang="en-ID" dirty="0">
                <a:latin typeface="Book Antiqua" panose="02040602050305030304" pitchFamily="18" charset="0"/>
              </a:rPr>
              <a:t> yang </a:t>
            </a:r>
            <a:r>
              <a:rPr lang="en-ID" dirty="0" err="1">
                <a:latin typeface="Book Antiqua" panose="02040602050305030304" pitchFamily="18" charset="0"/>
              </a:rPr>
              <a:t>menggunakan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bahan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dasar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maupun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pengguna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akhir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atau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konsumen</a:t>
            </a:r>
            <a:r>
              <a:rPr lang="en-ID" dirty="0">
                <a:latin typeface="Book Antiqua" panose="02040602050305030304" pitchFamily="18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n-ID" dirty="0" err="1">
                <a:latin typeface="Book Antiqua" panose="02040602050305030304" pitchFamily="18" charset="0"/>
              </a:rPr>
              <a:t>Menyampaikan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barang</a:t>
            </a:r>
            <a:r>
              <a:rPr lang="en-ID" dirty="0">
                <a:latin typeface="Book Antiqua" panose="02040602050305030304" pitchFamily="18" charset="0"/>
              </a:rPr>
              <a:t> dan </a:t>
            </a:r>
            <a:r>
              <a:rPr lang="en-ID" dirty="0" err="1">
                <a:latin typeface="Book Antiqua" panose="02040602050305030304" pitchFamily="18" charset="0"/>
              </a:rPr>
              <a:t>jasa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dari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produsen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sampai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ke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tangan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pengguna</a:t>
            </a:r>
            <a:r>
              <a:rPr lang="en-ID" dirty="0">
                <a:latin typeface="Book Antiqua" panose="02040602050305030304" pitchFamily="18" charset="0"/>
              </a:rPr>
              <a:t>.</a:t>
            </a:r>
          </a:p>
          <a:p>
            <a:pPr marL="342900" indent="-342900">
              <a:buAutoNum type="alphaLcPeriod"/>
            </a:pPr>
            <a:r>
              <a:rPr lang="en-ID" dirty="0" err="1">
                <a:latin typeface="Book Antiqua" panose="02040602050305030304" pitchFamily="18" charset="0"/>
              </a:rPr>
              <a:t>Sebagai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saluran</a:t>
            </a:r>
            <a:r>
              <a:rPr lang="en-ID" dirty="0">
                <a:latin typeface="Book Antiqua" panose="02040602050305030304" pitchFamily="18" charset="0"/>
              </a:rPr>
              <a:t> </a:t>
            </a:r>
            <a:r>
              <a:rPr lang="en-ID" dirty="0" err="1">
                <a:latin typeface="Book Antiqua" panose="02040602050305030304" pitchFamily="18" charset="0"/>
              </a:rPr>
              <a:t>distribusi</a:t>
            </a:r>
            <a:endParaRPr lang="en-ID" dirty="0">
              <a:latin typeface="Book Antiqua" panose="020406020503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8F304-4358-4ADF-A072-5DF3D3F57E50}"/>
              </a:ext>
            </a:extLst>
          </p:cNvPr>
          <p:cNvSpPr txBox="1"/>
          <p:nvPr/>
        </p:nvSpPr>
        <p:spPr>
          <a:xfrm>
            <a:off x="4178595" y="333132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D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782416-8988-4E00-92BA-1E58C0B7CA53}"/>
              </a:ext>
            </a:extLst>
          </p:cNvPr>
          <p:cNvSpPr txBox="1"/>
          <p:nvPr/>
        </p:nvSpPr>
        <p:spPr>
          <a:xfrm>
            <a:off x="5023594" y="1415315"/>
            <a:ext cx="16862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Baby Doll" panose="02000500000000000000" pitchFamily="50" charset="0"/>
              </a:rPr>
              <a:t>Fungsi</a:t>
            </a:r>
            <a:endParaRPr lang="en-ID" sz="1600" dirty="0">
              <a:latin typeface="Baby Doll" panose="02000500000000000000" pitchFamily="50" charset="0"/>
            </a:endParaRPr>
          </a:p>
        </p:txBody>
      </p:sp>
      <p:grpSp>
        <p:nvGrpSpPr>
          <p:cNvPr id="22" name="Google Shape;300;p37">
            <a:extLst>
              <a:ext uri="{FF2B5EF4-FFF2-40B4-BE49-F238E27FC236}">
                <a16:creationId xmlns:a16="http://schemas.microsoft.com/office/drawing/2014/main" id="{5652549B-20F3-475A-B144-DFC7A0DB1E4C}"/>
              </a:ext>
            </a:extLst>
          </p:cNvPr>
          <p:cNvGrpSpPr/>
          <p:nvPr/>
        </p:nvGrpSpPr>
        <p:grpSpPr>
          <a:xfrm>
            <a:off x="7821216" y="433561"/>
            <a:ext cx="611754" cy="643200"/>
            <a:chOff x="1183375" y="2536600"/>
            <a:chExt cx="1060600" cy="1114925"/>
          </a:xfrm>
        </p:grpSpPr>
        <p:sp>
          <p:nvSpPr>
            <p:cNvPr id="23" name="Google Shape;301;p37">
              <a:extLst>
                <a:ext uri="{FF2B5EF4-FFF2-40B4-BE49-F238E27FC236}">
                  <a16:creationId xmlns:a16="http://schemas.microsoft.com/office/drawing/2014/main" id="{B9FF659E-1A1C-4D48-B869-3402D98DD9B8}"/>
                </a:ext>
              </a:extLst>
            </p:cNvPr>
            <p:cNvSpPr/>
            <p:nvPr/>
          </p:nvSpPr>
          <p:spPr>
            <a:xfrm>
              <a:off x="1393275" y="2759625"/>
              <a:ext cx="850700" cy="891900"/>
            </a:xfrm>
            <a:custGeom>
              <a:avLst/>
              <a:gdLst/>
              <a:ahLst/>
              <a:cxnLst/>
              <a:rect l="l" t="t" r="r" b="b"/>
              <a:pathLst>
                <a:path w="34028" h="35676" extrusionOk="0">
                  <a:moveTo>
                    <a:pt x="7050" y="3261"/>
                  </a:moveTo>
                  <a:cubicBezTo>
                    <a:pt x="5550" y="4510"/>
                    <a:pt x="4275" y="6086"/>
                    <a:pt x="3456" y="7646"/>
                  </a:cubicBezTo>
                  <a:cubicBezTo>
                    <a:pt x="1581" y="11215"/>
                    <a:pt x="2769" y="16037"/>
                    <a:pt x="5426" y="19346"/>
                  </a:cubicBezTo>
                  <a:cubicBezTo>
                    <a:pt x="5373" y="19294"/>
                    <a:pt x="5318" y="19243"/>
                    <a:pt x="5266" y="19190"/>
                  </a:cubicBezTo>
                  <a:cubicBezTo>
                    <a:pt x="3529" y="17393"/>
                    <a:pt x="2597" y="14904"/>
                    <a:pt x="2490" y="12427"/>
                  </a:cubicBezTo>
                  <a:cubicBezTo>
                    <a:pt x="2328" y="8626"/>
                    <a:pt x="4066" y="5198"/>
                    <a:pt x="7050" y="3261"/>
                  </a:cubicBezTo>
                  <a:close/>
                  <a:moveTo>
                    <a:pt x="12872" y="1594"/>
                  </a:moveTo>
                  <a:cubicBezTo>
                    <a:pt x="17362" y="1594"/>
                    <a:pt x="21289" y="4320"/>
                    <a:pt x="23215" y="8558"/>
                  </a:cubicBezTo>
                  <a:cubicBezTo>
                    <a:pt x="24531" y="11450"/>
                    <a:pt x="24911" y="14570"/>
                    <a:pt x="25312" y="17686"/>
                  </a:cubicBezTo>
                  <a:cubicBezTo>
                    <a:pt x="25632" y="20187"/>
                    <a:pt x="26126" y="22619"/>
                    <a:pt x="27636" y="24638"/>
                  </a:cubicBezTo>
                  <a:cubicBezTo>
                    <a:pt x="27210" y="25057"/>
                    <a:pt x="26813" y="25609"/>
                    <a:pt x="26440" y="26086"/>
                  </a:cubicBezTo>
                  <a:cubicBezTo>
                    <a:pt x="24902" y="23863"/>
                    <a:pt x="23078" y="21809"/>
                    <a:pt x="21412" y="19679"/>
                  </a:cubicBezTo>
                  <a:cubicBezTo>
                    <a:pt x="19699" y="17487"/>
                    <a:pt x="18109" y="14675"/>
                    <a:pt x="15926" y="12927"/>
                  </a:cubicBezTo>
                  <a:cubicBezTo>
                    <a:pt x="15858" y="12873"/>
                    <a:pt x="15784" y="12849"/>
                    <a:pt x="15714" y="12849"/>
                  </a:cubicBezTo>
                  <a:cubicBezTo>
                    <a:pt x="15506" y="12849"/>
                    <a:pt x="15331" y="13055"/>
                    <a:pt x="15448" y="13295"/>
                  </a:cubicBezTo>
                  <a:cubicBezTo>
                    <a:pt x="16616" y="15684"/>
                    <a:pt x="18827" y="17675"/>
                    <a:pt x="20505" y="19712"/>
                  </a:cubicBezTo>
                  <a:cubicBezTo>
                    <a:pt x="22338" y="21940"/>
                    <a:pt x="24054" y="24326"/>
                    <a:pt x="26013" y="26442"/>
                  </a:cubicBezTo>
                  <a:cubicBezTo>
                    <a:pt x="26037" y="26468"/>
                    <a:pt x="26065" y="26488"/>
                    <a:pt x="26097" y="26503"/>
                  </a:cubicBezTo>
                  <a:lnTo>
                    <a:pt x="26096" y="26504"/>
                  </a:lnTo>
                  <a:cubicBezTo>
                    <a:pt x="25736" y="26915"/>
                    <a:pt x="25293" y="27348"/>
                    <a:pt x="24854" y="27802"/>
                  </a:cubicBezTo>
                  <a:cubicBezTo>
                    <a:pt x="24840" y="27734"/>
                    <a:pt x="24803" y="27675"/>
                    <a:pt x="24747" y="27632"/>
                  </a:cubicBezTo>
                  <a:cubicBezTo>
                    <a:pt x="23632" y="26743"/>
                    <a:pt x="22473" y="25958"/>
                    <a:pt x="21485" y="24915"/>
                  </a:cubicBezTo>
                  <a:cubicBezTo>
                    <a:pt x="20557" y="23934"/>
                    <a:pt x="19757" y="22841"/>
                    <a:pt x="18913" y="21790"/>
                  </a:cubicBezTo>
                  <a:cubicBezTo>
                    <a:pt x="17213" y="19678"/>
                    <a:pt x="15464" y="17264"/>
                    <a:pt x="13199" y="15723"/>
                  </a:cubicBezTo>
                  <a:cubicBezTo>
                    <a:pt x="13148" y="15688"/>
                    <a:pt x="13091" y="15673"/>
                    <a:pt x="13036" y="15673"/>
                  </a:cubicBezTo>
                  <a:cubicBezTo>
                    <a:pt x="12787" y="15673"/>
                    <a:pt x="12543" y="15976"/>
                    <a:pt x="12717" y="16206"/>
                  </a:cubicBezTo>
                  <a:cubicBezTo>
                    <a:pt x="14441" y="18486"/>
                    <a:pt x="16715" y="20352"/>
                    <a:pt x="18522" y="22581"/>
                  </a:cubicBezTo>
                  <a:cubicBezTo>
                    <a:pt x="20195" y="24645"/>
                    <a:pt x="21902" y="26941"/>
                    <a:pt x="24320" y="28186"/>
                  </a:cubicBezTo>
                  <a:cubicBezTo>
                    <a:pt x="24364" y="28208"/>
                    <a:pt x="24412" y="28221"/>
                    <a:pt x="24461" y="28221"/>
                  </a:cubicBezTo>
                  <a:cubicBezTo>
                    <a:pt x="24065" y="28658"/>
                    <a:pt x="23695" y="29112"/>
                    <a:pt x="23428" y="29587"/>
                  </a:cubicBezTo>
                  <a:cubicBezTo>
                    <a:pt x="21392" y="26023"/>
                    <a:pt x="16324" y="24531"/>
                    <a:pt x="12758" y="23278"/>
                  </a:cubicBezTo>
                  <a:cubicBezTo>
                    <a:pt x="11285" y="22760"/>
                    <a:pt x="9776" y="22205"/>
                    <a:pt x="8379" y="21462"/>
                  </a:cubicBezTo>
                  <a:cubicBezTo>
                    <a:pt x="4075" y="18540"/>
                    <a:pt x="1276" y="12017"/>
                    <a:pt x="4103" y="7401"/>
                  </a:cubicBezTo>
                  <a:cubicBezTo>
                    <a:pt x="5380" y="5314"/>
                    <a:pt x="7446" y="3169"/>
                    <a:pt x="9759" y="2031"/>
                  </a:cubicBezTo>
                  <a:cubicBezTo>
                    <a:pt x="10018" y="1957"/>
                    <a:pt x="10281" y="1890"/>
                    <a:pt x="10551" y="1834"/>
                  </a:cubicBezTo>
                  <a:cubicBezTo>
                    <a:pt x="11336" y="1672"/>
                    <a:pt x="12112" y="1594"/>
                    <a:pt x="12872" y="1594"/>
                  </a:cubicBezTo>
                  <a:close/>
                  <a:moveTo>
                    <a:pt x="29133" y="26040"/>
                  </a:moveTo>
                  <a:cubicBezTo>
                    <a:pt x="29564" y="26323"/>
                    <a:pt x="29961" y="26654"/>
                    <a:pt x="30318" y="27026"/>
                  </a:cubicBezTo>
                  <a:cubicBezTo>
                    <a:pt x="29283" y="27507"/>
                    <a:pt x="28326" y="28252"/>
                    <a:pt x="27387" y="28869"/>
                  </a:cubicBezTo>
                  <a:cubicBezTo>
                    <a:pt x="26859" y="29217"/>
                    <a:pt x="26292" y="29555"/>
                    <a:pt x="25748" y="29924"/>
                  </a:cubicBezTo>
                  <a:cubicBezTo>
                    <a:pt x="26169" y="29433"/>
                    <a:pt x="26578" y="28931"/>
                    <a:pt x="26993" y="28463"/>
                  </a:cubicBezTo>
                  <a:cubicBezTo>
                    <a:pt x="27709" y="27658"/>
                    <a:pt x="28423" y="26849"/>
                    <a:pt x="29133" y="26040"/>
                  </a:cubicBezTo>
                  <a:close/>
                  <a:moveTo>
                    <a:pt x="28241" y="25335"/>
                  </a:moveTo>
                  <a:cubicBezTo>
                    <a:pt x="28315" y="25383"/>
                    <a:pt x="28401" y="25413"/>
                    <a:pt x="28490" y="25419"/>
                  </a:cubicBezTo>
                  <a:cubicBezTo>
                    <a:pt x="28464" y="25502"/>
                    <a:pt x="28470" y="25592"/>
                    <a:pt x="28527" y="25664"/>
                  </a:cubicBezTo>
                  <a:cubicBezTo>
                    <a:pt x="27790" y="26500"/>
                    <a:pt x="27057" y="27339"/>
                    <a:pt x="26325" y="28180"/>
                  </a:cubicBezTo>
                  <a:cubicBezTo>
                    <a:pt x="25623" y="28987"/>
                    <a:pt x="24828" y="29774"/>
                    <a:pt x="24179" y="30643"/>
                  </a:cubicBezTo>
                  <a:cubicBezTo>
                    <a:pt x="24054" y="30542"/>
                    <a:pt x="23927" y="30447"/>
                    <a:pt x="23798" y="30352"/>
                  </a:cubicBezTo>
                  <a:lnTo>
                    <a:pt x="23797" y="30352"/>
                  </a:lnTo>
                  <a:cubicBezTo>
                    <a:pt x="23778" y="30306"/>
                    <a:pt x="23761" y="30258"/>
                    <a:pt x="23740" y="30212"/>
                  </a:cubicBezTo>
                  <a:cubicBezTo>
                    <a:pt x="24654" y="29614"/>
                    <a:pt x="25367" y="28535"/>
                    <a:pt x="26069" y="27753"/>
                  </a:cubicBezTo>
                  <a:lnTo>
                    <a:pt x="27428" y="26241"/>
                  </a:lnTo>
                  <a:cubicBezTo>
                    <a:pt x="27630" y="26017"/>
                    <a:pt x="27830" y="25793"/>
                    <a:pt x="28032" y="25569"/>
                  </a:cubicBezTo>
                  <a:cubicBezTo>
                    <a:pt x="28101" y="25491"/>
                    <a:pt x="28172" y="25413"/>
                    <a:pt x="28241" y="25335"/>
                  </a:cubicBezTo>
                  <a:close/>
                  <a:moveTo>
                    <a:pt x="30826" y="27651"/>
                  </a:moveTo>
                  <a:cubicBezTo>
                    <a:pt x="30961" y="27858"/>
                    <a:pt x="31094" y="28068"/>
                    <a:pt x="31226" y="28280"/>
                  </a:cubicBezTo>
                  <a:cubicBezTo>
                    <a:pt x="30178" y="28962"/>
                    <a:pt x="29152" y="29677"/>
                    <a:pt x="28117" y="30379"/>
                  </a:cubicBezTo>
                  <a:cubicBezTo>
                    <a:pt x="27342" y="30905"/>
                    <a:pt x="26523" y="31406"/>
                    <a:pt x="25798" y="32010"/>
                  </a:cubicBezTo>
                  <a:cubicBezTo>
                    <a:pt x="25513" y="31764"/>
                    <a:pt x="25227" y="31514"/>
                    <a:pt x="24937" y="31265"/>
                  </a:cubicBezTo>
                  <a:cubicBezTo>
                    <a:pt x="25953" y="30849"/>
                    <a:pt x="26898" y="30175"/>
                    <a:pt x="27818" y="29608"/>
                  </a:cubicBezTo>
                  <a:cubicBezTo>
                    <a:pt x="28809" y="28997"/>
                    <a:pt x="29939" y="28426"/>
                    <a:pt x="30826" y="27651"/>
                  </a:cubicBezTo>
                  <a:close/>
                  <a:moveTo>
                    <a:pt x="31618" y="29042"/>
                  </a:moveTo>
                  <a:cubicBezTo>
                    <a:pt x="31638" y="29052"/>
                    <a:pt x="31652" y="29066"/>
                    <a:pt x="31674" y="29073"/>
                  </a:cubicBezTo>
                  <a:lnTo>
                    <a:pt x="31696" y="29078"/>
                  </a:lnTo>
                  <a:cubicBezTo>
                    <a:pt x="31983" y="29745"/>
                    <a:pt x="32137" y="30443"/>
                    <a:pt x="32111" y="31120"/>
                  </a:cubicBezTo>
                  <a:cubicBezTo>
                    <a:pt x="31133" y="31435"/>
                    <a:pt x="30224" y="31985"/>
                    <a:pt x="29308" y="32447"/>
                  </a:cubicBezTo>
                  <a:cubicBezTo>
                    <a:pt x="28689" y="32760"/>
                    <a:pt x="28039" y="33048"/>
                    <a:pt x="27443" y="33412"/>
                  </a:cubicBezTo>
                  <a:cubicBezTo>
                    <a:pt x="27080" y="33118"/>
                    <a:pt x="26731" y="32805"/>
                    <a:pt x="26382" y="32506"/>
                  </a:cubicBezTo>
                  <a:lnTo>
                    <a:pt x="26381" y="32505"/>
                  </a:lnTo>
                  <a:cubicBezTo>
                    <a:pt x="27135" y="32098"/>
                    <a:pt x="27845" y="31602"/>
                    <a:pt x="28563" y="31140"/>
                  </a:cubicBezTo>
                  <a:lnTo>
                    <a:pt x="30290" y="30028"/>
                  </a:lnTo>
                  <a:lnTo>
                    <a:pt x="31154" y="29471"/>
                  </a:lnTo>
                  <a:cubicBezTo>
                    <a:pt x="31460" y="29395"/>
                    <a:pt x="31612" y="29252"/>
                    <a:pt x="31618" y="29042"/>
                  </a:cubicBezTo>
                  <a:close/>
                  <a:moveTo>
                    <a:pt x="31974" y="31968"/>
                  </a:moveTo>
                  <a:lnTo>
                    <a:pt x="31974" y="31968"/>
                  </a:lnTo>
                  <a:cubicBezTo>
                    <a:pt x="31753" y="32724"/>
                    <a:pt x="31259" y="33426"/>
                    <a:pt x="30408" y="33994"/>
                  </a:cubicBezTo>
                  <a:lnTo>
                    <a:pt x="30407" y="33994"/>
                  </a:lnTo>
                  <a:cubicBezTo>
                    <a:pt x="30206" y="34129"/>
                    <a:pt x="30130" y="34322"/>
                    <a:pt x="30138" y="34510"/>
                  </a:cubicBezTo>
                  <a:cubicBezTo>
                    <a:pt x="30126" y="34519"/>
                    <a:pt x="30113" y="34524"/>
                    <a:pt x="30101" y="34531"/>
                  </a:cubicBezTo>
                  <a:cubicBezTo>
                    <a:pt x="30027" y="34539"/>
                    <a:pt x="29951" y="34542"/>
                    <a:pt x="29875" y="34542"/>
                  </a:cubicBezTo>
                  <a:cubicBezTo>
                    <a:pt x="29405" y="34542"/>
                    <a:pt x="28908" y="34400"/>
                    <a:pt x="28479" y="34150"/>
                  </a:cubicBezTo>
                  <a:cubicBezTo>
                    <a:pt x="28329" y="34062"/>
                    <a:pt x="28182" y="33964"/>
                    <a:pt x="28037" y="33864"/>
                  </a:cubicBezTo>
                  <a:cubicBezTo>
                    <a:pt x="28528" y="33651"/>
                    <a:pt x="29005" y="33399"/>
                    <a:pt x="29482" y="33172"/>
                  </a:cubicBezTo>
                  <a:cubicBezTo>
                    <a:pt x="30302" y="32784"/>
                    <a:pt x="31186" y="32436"/>
                    <a:pt x="31974" y="31968"/>
                  </a:cubicBezTo>
                  <a:close/>
                  <a:moveTo>
                    <a:pt x="12895" y="1"/>
                  </a:moveTo>
                  <a:cubicBezTo>
                    <a:pt x="12461" y="1"/>
                    <a:pt x="12022" y="23"/>
                    <a:pt x="11577" y="68"/>
                  </a:cubicBezTo>
                  <a:cubicBezTo>
                    <a:pt x="6648" y="567"/>
                    <a:pt x="2492" y="3825"/>
                    <a:pt x="1243" y="8687"/>
                  </a:cubicBezTo>
                  <a:cubicBezTo>
                    <a:pt x="0" y="13524"/>
                    <a:pt x="1648" y="18791"/>
                    <a:pt x="5726" y="21751"/>
                  </a:cubicBezTo>
                  <a:cubicBezTo>
                    <a:pt x="8537" y="23793"/>
                    <a:pt x="11959" y="24684"/>
                    <a:pt x="15175" y="25869"/>
                  </a:cubicBezTo>
                  <a:cubicBezTo>
                    <a:pt x="18563" y="27118"/>
                    <a:pt x="21162" y="28844"/>
                    <a:pt x="23541" y="31551"/>
                  </a:cubicBezTo>
                  <a:cubicBezTo>
                    <a:pt x="23593" y="31612"/>
                    <a:pt x="23668" y="31649"/>
                    <a:pt x="23749" y="31651"/>
                  </a:cubicBezTo>
                  <a:cubicBezTo>
                    <a:pt x="23773" y="31666"/>
                    <a:pt x="23801" y="31677"/>
                    <a:pt x="23829" y="31683"/>
                  </a:cubicBezTo>
                  <a:cubicBezTo>
                    <a:pt x="25011" y="33438"/>
                    <a:pt x="27308" y="35675"/>
                    <a:pt x="29358" y="35675"/>
                  </a:cubicBezTo>
                  <a:cubicBezTo>
                    <a:pt x="29938" y="35675"/>
                    <a:pt x="30499" y="35496"/>
                    <a:pt x="31008" y="35077"/>
                  </a:cubicBezTo>
                  <a:cubicBezTo>
                    <a:pt x="31069" y="35053"/>
                    <a:pt x="31125" y="35026"/>
                    <a:pt x="31181" y="34999"/>
                  </a:cubicBezTo>
                  <a:cubicBezTo>
                    <a:pt x="31335" y="35056"/>
                    <a:pt x="31499" y="35085"/>
                    <a:pt x="31664" y="35085"/>
                  </a:cubicBezTo>
                  <a:cubicBezTo>
                    <a:pt x="31927" y="35085"/>
                    <a:pt x="32189" y="35011"/>
                    <a:pt x="32405" y="34855"/>
                  </a:cubicBezTo>
                  <a:cubicBezTo>
                    <a:pt x="32740" y="34614"/>
                    <a:pt x="32909" y="34198"/>
                    <a:pt x="32910" y="33794"/>
                  </a:cubicBezTo>
                  <a:cubicBezTo>
                    <a:pt x="32912" y="33593"/>
                    <a:pt x="32865" y="33350"/>
                    <a:pt x="32759" y="33155"/>
                  </a:cubicBezTo>
                  <a:cubicBezTo>
                    <a:pt x="34028" y="30698"/>
                    <a:pt x="32829" y="27368"/>
                    <a:pt x="30389" y="25854"/>
                  </a:cubicBezTo>
                  <a:cubicBezTo>
                    <a:pt x="30210" y="25648"/>
                    <a:pt x="30019" y="25444"/>
                    <a:pt x="29815" y="25267"/>
                  </a:cubicBezTo>
                  <a:lnTo>
                    <a:pt x="29866" y="25210"/>
                  </a:lnTo>
                  <a:cubicBezTo>
                    <a:pt x="30035" y="25017"/>
                    <a:pt x="29982" y="24685"/>
                    <a:pt x="29709" y="24617"/>
                  </a:cubicBezTo>
                  <a:cubicBezTo>
                    <a:pt x="29506" y="24583"/>
                    <a:pt x="29308" y="24519"/>
                    <a:pt x="29126" y="24422"/>
                  </a:cubicBezTo>
                  <a:cubicBezTo>
                    <a:pt x="29100" y="24374"/>
                    <a:pt x="29068" y="24328"/>
                    <a:pt x="29032" y="24288"/>
                  </a:cubicBezTo>
                  <a:cubicBezTo>
                    <a:pt x="26794" y="21773"/>
                    <a:pt x="26734" y="18263"/>
                    <a:pt x="26291" y="15100"/>
                  </a:cubicBezTo>
                  <a:cubicBezTo>
                    <a:pt x="25902" y="12320"/>
                    <a:pt x="25246" y="9526"/>
                    <a:pt x="23961" y="7013"/>
                  </a:cubicBezTo>
                  <a:cubicBezTo>
                    <a:pt x="21748" y="2690"/>
                    <a:pt x="17675" y="1"/>
                    <a:pt x="1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" name="Google Shape;302;p37">
              <a:extLst>
                <a:ext uri="{FF2B5EF4-FFF2-40B4-BE49-F238E27FC236}">
                  <a16:creationId xmlns:a16="http://schemas.microsoft.com/office/drawing/2014/main" id="{7132DC9A-83AF-4A70-9077-919C36C7A60A}"/>
                </a:ext>
              </a:extLst>
            </p:cNvPr>
            <p:cNvSpPr/>
            <p:nvPr/>
          </p:nvSpPr>
          <p:spPr>
            <a:xfrm>
              <a:off x="2068925" y="2865800"/>
              <a:ext cx="105300" cy="69600"/>
            </a:xfrm>
            <a:custGeom>
              <a:avLst/>
              <a:gdLst/>
              <a:ahLst/>
              <a:cxnLst/>
              <a:rect l="l" t="t" r="r" b="b"/>
              <a:pathLst>
                <a:path w="4212" h="2784" extrusionOk="0">
                  <a:moveTo>
                    <a:pt x="3482" y="0"/>
                  </a:moveTo>
                  <a:cubicBezTo>
                    <a:pt x="2939" y="0"/>
                    <a:pt x="2396" y="490"/>
                    <a:pt x="1954" y="759"/>
                  </a:cubicBezTo>
                  <a:cubicBezTo>
                    <a:pt x="1329" y="1139"/>
                    <a:pt x="695" y="1545"/>
                    <a:pt x="234" y="2122"/>
                  </a:cubicBezTo>
                  <a:cubicBezTo>
                    <a:pt x="0" y="2412"/>
                    <a:pt x="185" y="2783"/>
                    <a:pt x="532" y="2783"/>
                  </a:cubicBezTo>
                  <a:cubicBezTo>
                    <a:pt x="559" y="2783"/>
                    <a:pt x="586" y="2781"/>
                    <a:pt x="615" y="2776"/>
                  </a:cubicBezTo>
                  <a:cubicBezTo>
                    <a:pt x="1386" y="2652"/>
                    <a:pt x="2084" y="2269"/>
                    <a:pt x="2756" y="1890"/>
                  </a:cubicBezTo>
                  <a:cubicBezTo>
                    <a:pt x="3380" y="1539"/>
                    <a:pt x="4085" y="1332"/>
                    <a:pt x="4181" y="556"/>
                  </a:cubicBezTo>
                  <a:cubicBezTo>
                    <a:pt x="4211" y="317"/>
                    <a:pt x="3998" y="143"/>
                    <a:pt x="3808" y="65"/>
                  </a:cubicBezTo>
                  <a:cubicBezTo>
                    <a:pt x="3700" y="20"/>
                    <a:pt x="3591" y="0"/>
                    <a:pt x="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03;p37">
              <a:extLst>
                <a:ext uri="{FF2B5EF4-FFF2-40B4-BE49-F238E27FC236}">
                  <a16:creationId xmlns:a16="http://schemas.microsoft.com/office/drawing/2014/main" id="{9BE4B7A5-D736-4EC3-BF45-8802BCA9EF73}"/>
                </a:ext>
              </a:extLst>
            </p:cNvPr>
            <p:cNvSpPr/>
            <p:nvPr/>
          </p:nvSpPr>
          <p:spPr>
            <a:xfrm>
              <a:off x="1930200" y="2690700"/>
              <a:ext cx="86325" cy="85700"/>
            </a:xfrm>
            <a:custGeom>
              <a:avLst/>
              <a:gdLst/>
              <a:ahLst/>
              <a:cxnLst/>
              <a:rect l="l" t="t" r="r" b="b"/>
              <a:pathLst>
                <a:path w="3453" h="3428" extrusionOk="0">
                  <a:moveTo>
                    <a:pt x="2611" y="1"/>
                  </a:moveTo>
                  <a:cubicBezTo>
                    <a:pt x="1961" y="1"/>
                    <a:pt x="1579" y="599"/>
                    <a:pt x="1173" y="1082"/>
                  </a:cubicBezTo>
                  <a:cubicBezTo>
                    <a:pt x="755" y="1577"/>
                    <a:pt x="213" y="2115"/>
                    <a:pt x="67" y="2763"/>
                  </a:cubicBezTo>
                  <a:cubicBezTo>
                    <a:pt x="0" y="3057"/>
                    <a:pt x="228" y="3428"/>
                    <a:pt x="540" y="3428"/>
                  </a:cubicBezTo>
                  <a:cubicBezTo>
                    <a:pt x="591" y="3428"/>
                    <a:pt x="645" y="3418"/>
                    <a:pt x="700" y="3395"/>
                  </a:cubicBezTo>
                  <a:cubicBezTo>
                    <a:pt x="1327" y="3145"/>
                    <a:pt x="1768" y="2617"/>
                    <a:pt x="2258" y="2168"/>
                  </a:cubicBezTo>
                  <a:cubicBezTo>
                    <a:pt x="2801" y="1672"/>
                    <a:pt x="3452" y="1318"/>
                    <a:pt x="3319" y="483"/>
                  </a:cubicBezTo>
                  <a:cubicBezTo>
                    <a:pt x="3285" y="276"/>
                    <a:pt x="3064" y="73"/>
                    <a:pt x="2863" y="29"/>
                  </a:cubicBezTo>
                  <a:cubicBezTo>
                    <a:pt x="2775" y="10"/>
                    <a:pt x="2691" y="1"/>
                    <a:pt x="2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04;p37">
              <a:extLst>
                <a:ext uri="{FF2B5EF4-FFF2-40B4-BE49-F238E27FC236}">
                  <a16:creationId xmlns:a16="http://schemas.microsoft.com/office/drawing/2014/main" id="{A544D2F9-6BAD-4326-891D-0C9D5C7D0008}"/>
                </a:ext>
              </a:extLst>
            </p:cNvPr>
            <p:cNvSpPr/>
            <p:nvPr/>
          </p:nvSpPr>
          <p:spPr>
            <a:xfrm>
              <a:off x="1699200" y="2536600"/>
              <a:ext cx="54050" cy="112525"/>
            </a:xfrm>
            <a:custGeom>
              <a:avLst/>
              <a:gdLst/>
              <a:ahLst/>
              <a:cxnLst/>
              <a:rect l="l" t="t" r="r" b="b"/>
              <a:pathLst>
                <a:path w="2162" h="4501" extrusionOk="0">
                  <a:moveTo>
                    <a:pt x="1045" y="1"/>
                  </a:moveTo>
                  <a:cubicBezTo>
                    <a:pt x="625" y="1"/>
                    <a:pt x="229" y="224"/>
                    <a:pt x="162" y="722"/>
                  </a:cubicBezTo>
                  <a:cubicBezTo>
                    <a:pt x="24" y="1733"/>
                    <a:pt x="1" y="2910"/>
                    <a:pt x="339" y="3886"/>
                  </a:cubicBezTo>
                  <a:cubicBezTo>
                    <a:pt x="484" y="4307"/>
                    <a:pt x="817" y="4501"/>
                    <a:pt x="1151" y="4501"/>
                  </a:cubicBezTo>
                  <a:cubicBezTo>
                    <a:pt x="1570" y="4501"/>
                    <a:pt x="1989" y="4197"/>
                    <a:pt x="2040" y="3656"/>
                  </a:cubicBezTo>
                  <a:cubicBezTo>
                    <a:pt x="2122" y="2782"/>
                    <a:pt x="2101" y="1869"/>
                    <a:pt x="2137" y="988"/>
                  </a:cubicBezTo>
                  <a:cubicBezTo>
                    <a:pt x="2161" y="367"/>
                    <a:pt x="1584" y="1"/>
                    <a:pt x="1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05;p37">
              <a:extLst>
                <a:ext uri="{FF2B5EF4-FFF2-40B4-BE49-F238E27FC236}">
                  <a16:creationId xmlns:a16="http://schemas.microsoft.com/office/drawing/2014/main" id="{001745B4-6162-460E-82E5-B054DE2805AC}"/>
                </a:ext>
              </a:extLst>
            </p:cNvPr>
            <p:cNvSpPr/>
            <p:nvPr/>
          </p:nvSpPr>
          <p:spPr>
            <a:xfrm>
              <a:off x="1404800" y="2616275"/>
              <a:ext cx="97125" cy="109750"/>
            </a:xfrm>
            <a:custGeom>
              <a:avLst/>
              <a:gdLst/>
              <a:ahLst/>
              <a:cxnLst/>
              <a:rect l="l" t="t" r="r" b="b"/>
              <a:pathLst>
                <a:path w="3885" h="4390" extrusionOk="0">
                  <a:moveTo>
                    <a:pt x="1207" y="0"/>
                  </a:moveTo>
                  <a:cubicBezTo>
                    <a:pt x="598" y="0"/>
                    <a:pt x="1" y="458"/>
                    <a:pt x="257" y="1181"/>
                  </a:cubicBezTo>
                  <a:cubicBezTo>
                    <a:pt x="513" y="1899"/>
                    <a:pt x="1101" y="2464"/>
                    <a:pt x="1573" y="3055"/>
                  </a:cubicBezTo>
                  <a:cubicBezTo>
                    <a:pt x="1980" y="3567"/>
                    <a:pt x="2454" y="4230"/>
                    <a:pt x="3130" y="4375"/>
                  </a:cubicBezTo>
                  <a:cubicBezTo>
                    <a:pt x="3177" y="4385"/>
                    <a:pt x="3223" y="4390"/>
                    <a:pt x="3267" y="4390"/>
                  </a:cubicBezTo>
                  <a:cubicBezTo>
                    <a:pt x="3562" y="4390"/>
                    <a:pt x="3760" y="4170"/>
                    <a:pt x="3799" y="3864"/>
                  </a:cubicBezTo>
                  <a:cubicBezTo>
                    <a:pt x="3885" y="3209"/>
                    <a:pt x="3428" y="2551"/>
                    <a:pt x="3102" y="2015"/>
                  </a:cubicBezTo>
                  <a:cubicBezTo>
                    <a:pt x="2751" y="1436"/>
                    <a:pt x="2414" y="663"/>
                    <a:pt x="1888" y="232"/>
                  </a:cubicBezTo>
                  <a:cubicBezTo>
                    <a:pt x="1695" y="73"/>
                    <a:pt x="1450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6;p37">
              <a:extLst>
                <a:ext uri="{FF2B5EF4-FFF2-40B4-BE49-F238E27FC236}">
                  <a16:creationId xmlns:a16="http://schemas.microsoft.com/office/drawing/2014/main" id="{54AB411E-398A-4E9D-B570-19DBC0E3691C}"/>
                </a:ext>
              </a:extLst>
            </p:cNvPr>
            <p:cNvSpPr/>
            <p:nvPr/>
          </p:nvSpPr>
          <p:spPr>
            <a:xfrm>
              <a:off x="1275700" y="2779650"/>
              <a:ext cx="103675" cy="78150"/>
            </a:xfrm>
            <a:custGeom>
              <a:avLst/>
              <a:gdLst/>
              <a:ahLst/>
              <a:cxnLst/>
              <a:rect l="l" t="t" r="r" b="b"/>
              <a:pathLst>
                <a:path w="4147" h="3126" extrusionOk="0">
                  <a:moveTo>
                    <a:pt x="1220" y="1"/>
                  </a:moveTo>
                  <a:cubicBezTo>
                    <a:pt x="626" y="1"/>
                    <a:pt x="38" y="406"/>
                    <a:pt x="17" y="1053"/>
                  </a:cubicBezTo>
                  <a:cubicBezTo>
                    <a:pt x="1" y="1549"/>
                    <a:pt x="288" y="1961"/>
                    <a:pt x="751" y="2122"/>
                  </a:cubicBezTo>
                  <a:cubicBezTo>
                    <a:pt x="815" y="2145"/>
                    <a:pt x="882" y="2156"/>
                    <a:pt x="948" y="2156"/>
                  </a:cubicBezTo>
                  <a:cubicBezTo>
                    <a:pt x="1042" y="2156"/>
                    <a:pt x="1135" y="2134"/>
                    <a:pt x="1220" y="2089"/>
                  </a:cubicBezTo>
                  <a:cubicBezTo>
                    <a:pt x="1570" y="2266"/>
                    <a:pt x="1904" y="2538"/>
                    <a:pt x="2241" y="2703"/>
                  </a:cubicBezTo>
                  <a:cubicBezTo>
                    <a:pt x="2660" y="2908"/>
                    <a:pt x="3070" y="3126"/>
                    <a:pt x="3523" y="3126"/>
                  </a:cubicBezTo>
                  <a:cubicBezTo>
                    <a:pt x="3622" y="3126"/>
                    <a:pt x="3723" y="3115"/>
                    <a:pt x="3826" y="3092"/>
                  </a:cubicBezTo>
                  <a:cubicBezTo>
                    <a:pt x="3986" y="3056"/>
                    <a:pt x="4147" y="2866"/>
                    <a:pt x="4128" y="2695"/>
                  </a:cubicBezTo>
                  <a:cubicBezTo>
                    <a:pt x="4060" y="2060"/>
                    <a:pt x="3606" y="1605"/>
                    <a:pt x="3154" y="1179"/>
                  </a:cubicBezTo>
                  <a:cubicBezTo>
                    <a:pt x="2707" y="758"/>
                    <a:pt x="2142" y="199"/>
                    <a:pt x="1535" y="40"/>
                  </a:cubicBezTo>
                  <a:cubicBezTo>
                    <a:pt x="1432" y="14"/>
                    <a:pt x="1326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7;p37">
              <a:extLst>
                <a:ext uri="{FF2B5EF4-FFF2-40B4-BE49-F238E27FC236}">
                  <a16:creationId xmlns:a16="http://schemas.microsoft.com/office/drawing/2014/main" id="{1CFF4C93-27FD-42F3-A43B-B5EF77BDEB29}"/>
                </a:ext>
              </a:extLst>
            </p:cNvPr>
            <p:cNvSpPr/>
            <p:nvPr/>
          </p:nvSpPr>
          <p:spPr>
            <a:xfrm>
              <a:off x="1183375" y="3054325"/>
              <a:ext cx="119000" cy="52650"/>
            </a:xfrm>
            <a:custGeom>
              <a:avLst/>
              <a:gdLst/>
              <a:ahLst/>
              <a:cxnLst/>
              <a:rect l="l" t="t" r="r" b="b"/>
              <a:pathLst>
                <a:path w="4760" h="2106" extrusionOk="0">
                  <a:moveTo>
                    <a:pt x="1892" y="0"/>
                  </a:moveTo>
                  <a:cubicBezTo>
                    <a:pt x="1362" y="0"/>
                    <a:pt x="847" y="94"/>
                    <a:pt x="440" y="469"/>
                  </a:cubicBezTo>
                  <a:cubicBezTo>
                    <a:pt x="1" y="875"/>
                    <a:pt x="111" y="1671"/>
                    <a:pt x="632" y="1953"/>
                  </a:cubicBezTo>
                  <a:cubicBezTo>
                    <a:pt x="740" y="2013"/>
                    <a:pt x="856" y="2058"/>
                    <a:pt x="976" y="2087"/>
                  </a:cubicBezTo>
                  <a:cubicBezTo>
                    <a:pt x="1030" y="2099"/>
                    <a:pt x="1087" y="2105"/>
                    <a:pt x="1144" y="2105"/>
                  </a:cubicBezTo>
                  <a:cubicBezTo>
                    <a:pt x="1335" y="2105"/>
                    <a:pt x="1535" y="2038"/>
                    <a:pt x="1690" y="1919"/>
                  </a:cubicBezTo>
                  <a:cubicBezTo>
                    <a:pt x="1885" y="1862"/>
                    <a:pt x="2126" y="1848"/>
                    <a:pt x="2361" y="1848"/>
                  </a:cubicBezTo>
                  <a:cubicBezTo>
                    <a:pt x="2570" y="1848"/>
                    <a:pt x="2774" y="1859"/>
                    <a:pt x="2935" y="1860"/>
                  </a:cubicBezTo>
                  <a:cubicBezTo>
                    <a:pt x="2975" y="1860"/>
                    <a:pt x="3014" y="1860"/>
                    <a:pt x="3053" y="1860"/>
                  </a:cubicBezTo>
                  <a:cubicBezTo>
                    <a:pt x="3549" y="1860"/>
                    <a:pt x="3976" y="1832"/>
                    <a:pt x="4440" y="1595"/>
                  </a:cubicBezTo>
                  <a:cubicBezTo>
                    <a:pt x="4759" y="1434"/>
                    <a:pt x="4743" y="1025"/>
                    <a:pt x="4545" y="787"/>
                  </a:cubicBezTo>
                  <a:cubicBezTo>
                    <a:pt x="4041" y="187"/>
                    <a:pt x="3299" y="100"/>
                    <a:pt x="2558" y="36"/>
                  </a:cubicBezTo>
                  <a:cubicBezTo>
                    <a:pt x="2338" y="17"/>
                    <a:pt x="2113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8;p37">
              <a:extLst>
                <a:ext uri="{FF2B5EF4-FFF2-40B4-BE49-F238E27FC236}">
                  <a16:creationId xmlns:a16="http://schemas.microsoft.com/office/drawing/2014/main" id="{04129E0B-C565-4879-801E-E2CED497B756}"/>
                </a:ext>
              </a:extLst>
            </p:cNvPr>
            <p:cNvSpPr/>
            <p:nvPr/>
          </p:nvSpPr>
          <p:spPr>
            <a:xfrm>
              <a:off x="1314050" y="3248700"/>
              <a:ext cx="98775" cy="64475"/>
            </a:xfrm>
            <a:custGeom>
              <a:avLst/>
              <a:gdLst/>
              <a:ahLst/>
              <a:cxnLst/>
              <a:rect l="l" t="t" r="r" b="b"/>
              <a:pathLst>
                <a:path w="3951" h="2579" extrusionOk="0">
                  <a:moveTo>
                    <a:pt x="2812" y="1"/>
                  </a:moveTo>
                  <a:cubicBezTo>
                    <a:pt x="1894" y="1"/>
                    <a:pt x="657" y="799"/>
                    <a:pt x="321" y="1329"/>
                  </a:cubicBezTo>
                  <a:cubicBezTo>
                    <a:pt x="0" y="1834"/>
                    <a:pt x="437" y="2578"/>
                    <a:pt x="1007" y="2578"/>
                  </a:cubicBezTo>
                  <a:cubicBezTo>
                    <a:pt x="1086" y="2578"/>
                    <a:pt x="1166" y="2564"/>
                    <a:pt x="1248" y="2534"/>
                  </a:cubicBezTo>
                  <a:cubicBezTo>
                    <a:pt x="1845" y="2311"/>
                    <a:pt x="2377" y="1860"/>
                    <a:pt x="2943" y="1553"/>
                  </a:cubicBezTo>
                  <a:cubicBezTo>
                    <a:pt x="3265" y="1379"/>
                    <a:pt x="3950" y="930"/>
                    <a:pt x="3688" y="462"/>
                  </a:cubicBezTo>
                  <a:cubicBezTo>
                    <a:pt x="3502" y="131"/>
                    <a:pt x="3183" y="1"/>
                    <a:pt x="2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09;p37">
              <a:extLst>
                <a:ext uri="{FF2B5EF4-FFF2-40B4-BE49-F238E27FC236}">
                  <a16:creationId xmlns:a16="http://schemas.microsoft.com/office/drawing/2014/main" id="{BFAD0CFA-BD1E-4218-963D-F118D42D86E3}"/>
                </a:ext>
              </a:extLst>
            </p:cNvPr>
            <p:cNvSpPr/>
            <p:nvPr/>
          </p:nvSpPr>
          <p:spPr>
            <a:xfrm>
              <a:off x="1496975" y="3428975"/>
              <a:ext cx="61225" cy="72000"/>
            </a:xfrm>
            <a:custGeom>
              <a:avLst/>
              <a:gdLst/>
              <a:ahLst/>
              <a:cxnLst/>
              <a:rect l="l" t="t" r="r" b="b"/>
              <a:pathLst>
                <a:path w="2449" h="2880" extrusionOk="0">
                  <a:moveTo>
                    <a:pt x="2119" y="1"/>
                  </a:moveTo>
                  <a:cubicBezTo>
                    <a:pt x="2109" y="1"/>
                    <a:pt x="2100" y="1"/>
                    <a:pt x="2091" y="2"/>
                  </a:cubicBezTo>
                  <a:cubicBezTo>
                    <a:pt x="1563" y="75"/>
                    <a:pt x="1368" y="307"/>
                    <a:pt x="1058" y="718"/>
                  </a:cubicBezTo>
                  <a:cubicBezTo>
                    <a:pt x="810" y="1044"/>
                    <a:pt x="580" y="1384"/>
                    <a:pt x="363" y="1730"/>
                  </a:cubicBezTo>
                  <a:cubicBezTo>
                    <a:pt x="1" y="2314"/>
                    <a:pt x="567" y="2880"/>
                    <a:pt x="1092" y="2880"/>
                  </a:cubicBezTo>
                  <a:cubicBezTo>
                    <a:pt x="1324" y="2880"/>
                    <a:pt x="1548" y="2769"/>
                    <a:pt x="1680" y="2500"/>
                  </a:cubicBezTo>
                  <a:cubicBezTo>
                    <a:pt x="1875" y="2106"/>
                    <a:pt x="2047" y="1703"/>
                    <a:pt x="2206" y="1294"/>
                  </a:cubicBezTo>
                  <a:cubicBezTo>
                    <a:pt x="2392" y="820"/>
                    <a:pt x="2449" y="531"/>
                    <a:pt x="2236" y="62"/>
                  </a:cubicBezTo>
                  <a:cubicBezTo>
                    <a:pt x="2214" y="15"/>
                    <a:pt x="2165" y="1"/>
                    <a:pt x="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0;p37">
              <a:extLst>
                <a:ext uri="{FF2B5EF4-FFF2-40B4-BE49-F238E27FC236}">
                  <a16:creationId xmlns:a16="http://schemas.microsoft.com/office/drawing/2014/main" id="{DA2CDB1C-AB1C-47BC-9123-BE9FCB0B4978}"/>
                </a:ext>
              </a:extLst>
            </p:cNvPr>
            <p:cNvSpPr/>
            <p:nvPr/>
          </p:nvSpPr>
          <p:spPr>
            <a:xfrm>
              <a:off x="1677700" y="3454750"/>
              <a:ext cx="45950" cy="107825"/>
            </a:xfrm>
            <a:custGeom>
              <a:avLst/>
              <a:gdLst/>
              <a:ahLst/>
              <a:cxnLst/>
              <a:rect l="l" t="t" r="r" b="b"/>
              <a:pathLst>
                <a:path w="1838" h="4313" extrusionOk="0">
                  <a:moveTo>
                    <a:pt x="1525" y="1"/>
                  </a:moveTo>
                  <a:cubicBezTo>
                    <a:pt x="1486" y="1"/>
                    <a:pt x="1447" y="10"/>
                    <a:pt x="1414" y="28"/>
                  </a:cubicBezTo>
                  <a:cubicBezTo>
                    <a:pt x="279" y="682"/>
                    <a:pt x="1" y="2576"/>
                    <a:pt x="171" y="3753"/>
                  </a:cubicBezTo>
                  <a:cubicBezTo>
                    <a:pt x="227" y="4140"/>
                    <a:pt x="529" y="4313"/>
                    <a:pt x="850" y="4313"/>
                  </a:cubicBezTo>
                  <a:cubicBezTo>
                    <a:pt x="1261" y="4313"/>
                    <a:pt x="1705" y="4029"/>
                    <a:pt x="1701" y="3547"/>
                  </a:cubicBezTo>
                  <a:cubicBezTo>
                    <a:pt x="1697" y="2933"/>
                    <a:pt x="1623" y="2341"/>
                    <a:pt x="1680" y="1724"/>
                  </a:cubicBezTo>
                  <a:cubicBezTo>
                    <a:pt x="1728" y="1194"/>
                    <a:pt x="1837" y="692"/>
                    <a:pt x="1744" y="163"/>
                  </a:cubicBezTo>
                  <a:cubicBezTo>
                    <a:pt x="1727" y="58"/>
                    <a:pt x="1624" y="1"/>
                    <a:pt x="1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1;p37">
              <a:extLst>
                <a:ext uri="{FF2B5EF4-FFF2-40B4-BE49-F238E27FC236}">
                  <a16:creationId xmlns:a16="http://schemas.microsoft.com/office/drawing/2014/main" id="{BA873280-616B-496B-8FD0-7ACF50EFE5A4}"/>
                </a:ext>
              </a:extLst>
            </p:cNvPr>
            <p:cNvSpPr/>
            <p:nvPr/>
          </p:nvSpPr>
          <p:spPr>
            <a:xfrm>
              <a:off x="2090625" y="3077850"/>
              <a:ext cx="104925" cy="44025"/>
            </a:xfrm>
            <a:custGeom>
              <a:avLst/>
              <a:gdLst/>
              <a:ahLst/>
              <a:cxnLst/>
              <a:rect l="l" t="t" r="r" b="b"/>
              <a:pathLst>
                <a:path w="4197" h="1761" extrusionOk="0">
                  <a:moveTo>
                    <a:pt x="2036" y="0"/>
                  </a:moveTo>
                  <a:cubicBezTo>
                    <a:pt x="1290" y="0"/>
                    <a:pt x="519" y="155"/>
                    <a:pt x="137" y="693"/>
                  </a:cubicBezTo>
                  <a:cubicBezTo>
                    <a:pt x="0" y="884"/>
                    <a:pt x="97" y="1204"/>
                    <a:pt x="299" y="1309"/>
                  </a:cubicBezTo>
                  <a:cubicBezTo>
                    <a:pt x="566" y="1448"/>
                    <a:pt x="847" y="1456"/>
                    <a:pt x="1135" y="1456"/>
                  </a:cubicBezTo>
                  <a:cubicBezTo>
                    <a:pt x="1169" y="1456"/>
                    <a:pt x="1204" y="1456"/>
                    <a:pt x="1238" y="1456"/>
                  </a:cubicBezTo>
                  <a:cubicBezTo>
                    <a:pt x="1326" y="1456"/>
                    <a:pt x="1413" y="1456"/>
                    <a:pt x="1502" y="1461"/>
                  </a:cubicBezTo>
                  <a:cubicBezTo>
                    <a:pt x="1943" y="1486"/>
                    <a:pt x="2372" y="1595"/>
                    <a:pt x="2795" y="1722"/>
                  </a:cubicBezTo>
                  <a:cubicBezTo>
                    <a:pt x="2881" y="1748"/>
                    <a:pt x="2963" y="1760"/>
                    <a:pt x="3041" y="1760"/>
                  </a:cubicBezTo>
                  <a:cubicBezTo>
                    <a:pt x="3899" y="1760"/>
                    <a:pt x="4196" y="288"/>
                    <a:pt x="3238" y="115"/>
                  </a:cubicBezTo>
                  <a:cubicBezTo>
                    <a:pt x="2902" y="54"/>
                    <a:pt x="2474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7829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7068500" y="2734103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36" name="Google Shape;236;p34"/>
          <p:cNvGrpSpPr/>
          <p:nvPr/>
        </p:nvGrpSpPr>
        <p:grpSpPr>
          <a:xfrm>
            <a:off x="7554458" y="3428018"/>
            <a:ext cx="824184" cy="712067"/>
            <a:chOff x="2341425" y="238100"/>
            <a:chExt cx="1328900" cy="1148125"/>
          </a:xfrm>
        </p:grpSpPr>
        <p:sp>
          <p:nvSpPr>
            <p:cNvPr id="237" name="Google Shape;237;p34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" name="Google Shape;246;p34"/>
          <p:cNvSpPr txBox="1">
            <a:spLocks noGrp="1"/>
          </p:cNvSpPr>
          <p:nvPr>
            <p:ph type="title"/>
          </p:nvPr>
        </p:nvSpPr>
        <p:spPr>
          <a:xfrm rot="-694782">
            <a:off x="7224950" y="4189671"/>
            <a:ext cx="1661926" cy="488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0" i="1" dirty="0">
                <a:latin typeface="Roboto Mono Medium"/>
                <a:ea typeface="Roboto Mono Medium"/>
                <a:cs typeface="Roboto Mono Medium"/>
                <a:sym typeface="Roboto Mono Medium"/>
              </a:rPr>
              <a:t>Book Title. P52</a:t>
            </a:r>
            <a:endParaRPr sz="1000" b="0" i="1" dirty="0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1A8F9C-2843-4E73-B421-88D8331CAF80}"/>
              </a:ext>
            </a:extLst>
          </p:cNvPr>
          <p:cNvSpPr txBox="1"/>
          <p:nvPr/>
        </p:nvSpPr>
        <p:spPr>
          <a:xfrm>
            <a:off x="2325005" y="1631962"/>
            <a:ext cx="4867834" cy="16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Konsumsi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bertujuan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menghabiskan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faedah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jasa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rangka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pemenuhan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kebutuhan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kepuasan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onsumsi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menghabiskan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kegunaannya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juga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dipergunakan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benda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produksi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609A0A-6128-476D-89BE-DB694A7E7232}"/>
              </a:ext>
            </a:extLst>
          </p:cNvPr>
          <p:cNvSpPr txBox="1"/>
          <p:nvPr/>
        </p:nvSpPr>
        <p:spPr>
          <a:xfrm>
            <a:off x="2325005" y="989980"/>
            <a:ext cx="2366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by Doll" panose="02000500000000000000" pitchFamily="50" charset="0"/>
              </a:rPr>
              <a:t>C. </a:t>
            </a:r>
            <a:r>
              <a:rPr lang="en-US" sz="1600" dirty="0" err="1">
                <a:latin typeface="Baby Doll" panose="02000500000000000000" pitchFamily="50" charset="0"/>
              </a:rPr>
              <a:t>Konsumsi</a:t>
            </a:r>
            <a:endParaRPr lang="en-ID" sz="1600" dirty="0">
              <a:latin typeface="Baby Doll" panose="02000500000000000000" pitchFamily="50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152B2E-6EE1-473D-9F9D-F9FF5E89CF3D}"/>
              </a:ext>
            </a:extLst>
          </p:cNvPr>
          <p:cNvSpPr txBox="1"/>
          <p:nvPr/>
        </p:nvSpPr>
        <p:spPr>
          <a:xfrm>
            <a:off x="4178918" y="390410"/>
            <a:ext cx="248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Baby Doll" panose="02000500000000000000" pitchFamily="50" charset="0"/>
              </a:rPr>
              <a:t>BUMN</a:t>
            </a:r>
            <a:endParaRPr lang="en-ID" sz="1800" dirty="0">
              <a:latin typeface="Baby Doll" panose="02000500000000000000" pitchFamily="50" charset="0"/>
            </a:endParaRPr>
          </a:p>
        </p:txBody>
      </p:sp>
      <p:pic>
        <p:nvPicPr>
          <p:cNvPr id="23" name="Google Shape;450;p45">
            <a:extLst>
              <a:ext uri="{FF2B5EF4-FFF2-40B4-BE49-F238E27FC236}">
                <a16:creationId xmlns:a16="http://schemas.microsoft.com/office/drawing/2014/main" id="{3C6F3D40-8965-42E8-A0E7-AC9FF9880C9C}"/>
              </a:ext>
            </a:extLst>
          </p:cNvPr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2314477">
            <a:off x="4960256" y="880218"/>
            <a:ext cx="701715" cy="30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450;p45">
            <a:extLst>
              <a:ext uri="{FF2B5EF4-FFF2-40B4-BE49-F238E27FC236}">
                <a16:creationId xmlns:a16="http://schemas.microsoft.com/office/drawing/2014/main" id="{FD3613DA-A745-424D-8FE9-3421850A0DEF}"/>
              </a:ext>
            </a:extLst>
          </p:cNvPr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8209294">
            <a:off x="3491158" y="893466"/>
            <a:ext cx="701715" cy="3067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EEA355-1158-4B3C-A299-54B28DFD4ED3}"/>
              </a:ext>
            </a:extLst>
          </p:cNvPr>
          <p:cNvSpPr txBox="1"/>
          <p:nvPr/>
        </p:nvSpPr>
        <p:spPr>
          <a:xfrm>
            <a:off x="2060699" y="1184713"/>
            <a:ext cx="191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hicken Quiche" panose="02000600000000000000" pitchFamily="2" charset="0"/>
              </a:rPr>
              <a:t>Pengertian</a:t>
            </a:r>
            <a:endParaRPr lang="en-ID" sz="1800" dirty="0">
              <a:latin typeface="Chicken Quiche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144F1-6777-4214-A6BD-0DAF42E2C0E9}"/>
              </a:ext>
            </a:extLst>
          </p:cNvPr>
          <p:cNvSpPr txBox="1"/>
          <p:nvPr/>
        </p:nvSpPr>
        <p:spPr>
          <a:xfrm>
            <a:off x="5842573" y="1182422"/>
            <a:ext cx="204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hicken Quiche" panose="02000600000000000000" pitchFamily="2" charset="0"/>
              </a:rPr>
              <a:t>Ciri</a:t>
            </a:r>
            <a:r>
              <a:rPr lang="en-US" sz="1800" dirty="0">
                <a:latin typeface="Chicken Quiche" panose="02000600000000000000" pitchFamily="2" charset="0"/>
              </a:rPr>
              <a:t> - </a:t>
            </a:r>
            <a:r>
              <a:rPr lang="en-US" sz="1800" dirty="0" err="1">
                <a:latin typeface="Chicken Quiche" panose="02000600000000000000" pitchFamily="2" charset="0"/>
              </a:rPr>
              <a:t>Ciri</a:t>
            </a:r>
            <a:endParaRPr lang="en-ID" sz="1800" dirty="0">
              <a:latin typeface="Chicken Quiche" panose="020006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B7EF28-7E59-4CC2-BB5A-366CCB4CBC55}"/>
              </a:ext>
            </a:extLst>
          </p:cNvPr>
          <p:cNvSpPr txBox="1"/>
          <p:nvPr/>
        </p:nvSpPr>
        <p:spPr>
          <a:xfrm>
            <a:off x="1242582" y="1703296"/>
            <a:ext cx="3551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1200" dirty="0" err="1"/>
              <a:t>Menurut</a:t>
            </a:r>
            <a:r>
              <a:rPr lang="en-ID" sz="1200" dirty="0"/>
              <a:t> </a:t>
            </a:r>
            <a:r>
              <a:rPr lang="en-ID" sz="1200" dirty="0" err="1"/>
              <a:t>Undang</a:t>
            </a:r>
            <a:r>
              <a:rPr lang="en-ID" sz="1200" dirty="0"/>
              <a:t>- </a:t>
            </a:r>
            <a:r>
              <a:rPr lang="en-ID" sz="1200" dirty="0" err="1"/>
              <a:t>Undang</a:t>
            </a:r>
            <a:r>
              <a:rPr lang="en-ID" sz="1200" dirty="0"/>
              <a:t> No. 19 </a:t>
            </a:r>
            <a:r>
              <a:rPr lang="en-ID" sz="1200" dirty="0" err="1"/>
              <a:t>tahun</a:t>
            </a:r>
            <a:r>
              <a:rPr lang="en-ID" sz="1200" dirty="0"/>
              <a:t> 2003 </a:t>
            </a:r>
            <a:r>
              <a:rPr lang="en-ID" sz="1200" dirty="0" err="1"/>
              <a:t>Pasal</a:t>
            </a:r>
            <a:r>
              <a:rPr lang="en-ID" sz="1200" dirty="0"/>
              <a:t> 1, Badan Usaha </a:t>
            </a:r>
            <a:r>
              <a:rPr lang="en-ID" sz="1200" dirty="0" err="1"/>
              <a:t>Milik</a:t>
            </a:r>
            <a:r>
              <a:rPr lang="en-ID" sz="1200" dirty="0"/>
              <a:t> Negara (BUMN) </a:t>
            </a:r>
            <a:r>
              <a:rPr lang="en-ID" sz="1200" dirty="0" err="1"/>
              <a:t>adalah</a:t>
            </a:r>
            <a:r>
              <a:rPr lang="en-ID" sz="1200" dirty="0"/>
              <a:t> badan </a:t>
            </a:r>
            <a:r>
              <a:rPr lang="en-ID" sz="1200" dirty="0" err="1"/>
              <a:t>usaha</a:t>
            </a:r>
            <a:r>
              <a:rPr lang="en-ID" sz="1200" dirty="0"/>
              <a:t> yang </a:t>
            </a:r>
            <a:r>
              <a:rPr lang="en-ID" sz="1200" dirty="0" err="1"/>
              <a:t>seluruh</a:t>
            </a:r>
            <a:r>
              <a:rPr lang="en-ID" sz="1200" dirty="0"/>
              <a:t> </a:t>
            </a:r>
            <a:r>
              <a:rPr lang="en-ID" sz="1200" dirty="0" err="1"/>
              <a:t>atau</a:t>
            </a:r>
            <a:r>
              <a:rPr lang="en-ID" sz="1200" dirty="0"/>
              <a:t> </a:t>
            </a:r>
            <a:r>
              <a:rPr lang="en-ID" sz="1200" dirty="0" err="1"/>
              <a:t>sebagian</a:t>
            </a:r>
            <a:r>
              <a:rPr lang="en-ID" sz="1200" dirty="0"/>
              <a:t> </a:t>
            </a:r>
            <a:r>
              <a:rPr lang="en-ID" sz="1200" dirty="0" err="1"/>
              <a:t>besar</a:t>
            </a:r>
            <a:r>
              <a:rPr lang="en-ID" sz="1200" dirty="0"/>
              <a:t> </a:t>
            </a:r>
            <a:r>
              <a:rPr lang="en-ID" sz="1200" dirty="0" err="1"/>
              <a:t>modalnya</a:t>
            </a:r>
            <a:r>
              <a:rPr lang="en-ID" sz="1200" dirty="0"/>
              <a:t> </a:t>
            </a:r>
            <a:r>
              <a:rPr lang="en-ID" sz="1200" dirty="0" err="1"/>
              <a:t>dimiliki</a:t>
            </a:r>
            <a:r>
              <a:rPr lang="en-ID" sz="1200" dirty="0"/>
              <a:t> oleh negara </a:t>
            </a:r>
            <a:r>
              <a:rPr lang="en-ID" sz="1200" dirty="0" err="1"/>
              <a:t>melalui</a:t>
            </a:r>
            <a:r>
              <a:rPr lang="en-ID" sz="1200" dirty="0"/>
              <a:t> </a:t>
            </a:r>
            <a:r>
              <a:rPr lang="en-ID" sz="1200" dirty="0" err="1"/>
              <a:t>penyertaan</a:t>
            </a:r>
            <a:r>
              <a:rPr lang="en-ID" sz="1200" dirty="0"/>
              <a:t> </a:t>
            </a:r>
            <a:r>
              <a:rPr lang="en-ID" sz="1200" dirty="0" err="1"/>
              <a:t>secara</a:t>
            </a:r>
            <a:r>
              <a:rPr lang="en-ID" sz="1200" dirty="0"/>
              <a:t> </a:t>
            </a:r>
            <a:r>
              <a:rPr lang="en-ID" sz="1200" dirty="0" err="1"/>
              <a:t>langsung</a:t>
            </a:r>
            <a:r>
              <a:rPr lang="en-ID" sz="1200" dirty="0"/>
              <a:t> yang </a:t>
            </a:r>
            <a:r>
              <a:rPr lang="en-ID" sz="1200" dirty="0" err="1"/>
              <a:t>berasal</a:t>
            </a:r>
            <a:r>
              <a:rPr lang="en-ID" sz="1200" dirty="0"/>
              <a:t> </a:t>
            </a:r>
            <a:r>
              <a:rPr lang="en-ID" sz="1200" dirty="0" err="1"/>
              <a:t>dari</a:t>
            </a:r>
            <a:r>
              <a:rPr lang="en-ID" sz="1200" dirty="0"/>
              <a:t> </a:t>
            </a:r>
            <a:r>
              <a:rPr lang="en-ID" sz="1200" dirty="0" err="1"/>
              <a:t>kekayaan</a:t>
            </a:r>
            <a:r>
              <a:rPr lang="en-ID" sz="1200" dirty="0"/>
              <a:t> negara yang </a:t>
            </a:r>
            <a:r>
              <a:rPr lang="en-ID" sz="1200" dirty="0" err="1"/>
              <a:t>dipisahkan</a:t>
            </a:r>
            <a:r>
              <a:rPr lang="en-ID" sz="1200" dirty="0"/>
              <a:t>, dan </a:t>
            </a:r>
            <a:r>
              <a:rPr lang="en-ID" sz="1200" dirty="0" err="1"/>
              <a:t>kegiatan</a:t>
            </a:r>
            <a:r>
              <a:rPr lang="en-ID" sz="1200" dirty="0"/>
              <a:t> </a:t>
            </a:r>
            <a:r>
              <a:rPr lang="en-ID" sz="1200" dirty="0" err="1"/>
              <a:t>utamanya</a:t>
            </a:r>
            <a:r>
              <a:rPr lang="en-ID" sz="1200" dirty="0"/>
              <a:t> </a:t>
            </a:r>
            <a:r>
              <a:rPr lang="en-ID" sz="1200" dirty="0" err="1"/>
              <a:t>adalah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mengelola</a:t>
            </a:r>
            <a:r>
              <a:rPr lang="en-ID" sz="1200" dirty="0"/>
              <a:t> </a:t>
            </a:r>
            <a:r>
              <a:rPr lang="en-ID" sz="1200" dirty="0" err="1"/>
              <a:t>cabang</a:t>
            </a:r>
            <a:r>
              <a:rPr lang="en-ID" sz="1200" dirty="0"/>
              <a:t>- </a:t>
            </a:r>
            <a:r>
              <a:rPr lang="en-ID" sz="1200" dirty="0" err="1"/>
              <a:t>cabang</a:t>
            </a:r>
            <a:r>
              <a:rPr lang="en-ID" sz="1200" dirty="0"/>
              <a:t> </a:t>
            </a:r>
            <a:r>
              <a:rPr lang="en-ID" sz="1200" dirty="0" err="1"/>
              <a:t>produksi</a:t>
            </a:r>
            <a:r>
              <a:rPr lang="en-ID" sz="1200" dirty="0"/>
              <a:t> yang </a:t>
            </a:r>
            <a:r>
              <a:rPr lang="en-ID" sz="1200" dirty="0" err="1"/>
              <a:t>penting</a:t>
            </a:r>
            <a:r>
              <a:rPr lang="en-ID" sz="1200" dirty="0"/>
              <a:t> </a:t>
            </a:r>
            <a:r>
              <a:rPr lang="en-ID" sz="1200" dirty="0" err="1"/>
              <a:t>bagi</a:t>
            </a:r>
            <a:r>
              <a:rPr lang="en-ID" sz="1200" dirty="0"/>
              <a:t> negara dan </a:t>
            </a:r>
            <a:r>
              <a:rPr lang="en-ID" sz="1200" dirty="0" err="1"/>
              <a:t>digunakan</a:t>
            </a:r>
            <a:r>
              <a:rPr lang="en-ID" sz="1200" dirty="0"/>
              <a:t> </a:t>
            </a:r>
            <a:r>
              <a:rPr lang="en-ID" sz="1200" dirty="0" err="1"/>
              <a:t>sepenuhnya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kemakmuran</a:t>
            </a:r>
            <a:r>
              <a:rPr lang="en-ID" sz="1200" dirty="0"/>
              <a:t> </a:t>
            </a:r>
            <a:r>
              <a:rPr lang="en-ID" sz="1200" dirty="0" err="1"/>
              <a:t>rakyat</a:t>
            </a:r>
            <a:r>
              <a:rPr lang="en-ID" sz="12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7EACD-0974-4279-959D-1EABE7C7AB1C}"/>
              </a:ext>
            </a:extLst>
          </p:cNvPr>
          <p:cNvSpPr txBox="1"/>
          <p:nvPr/>
        </p:nvSpPr>
        <p:spPr>
          <a:xfrm>
            <a:off x="4793678" y="1655190"/>
            <a:ext cx="37405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ID" sz="1200" dirty="0" err="1"/>
              <a:t>Seluruh</a:t>
            </a:r>
            <a:r>
              <a:rPr lang="en-ID" sz="1200" dirty="0"/>
              <a:t> </a:t>
            </a:r>
            <a:r>
              <a:rPr lang="en-ID" sz="1200" dirty="0" err="1"/>
              <a:t>atau</a:t>
            </a:r>
            <a:r>
              <a:rPr lang="en-ID" sz="1200" dirty="0"/>
              <a:t> </a:t>
            </a:r>
            <a:r>
              <a:rPr lang="en-ID" sz="1200" dirty="0" err="1"/>
              <a:t>sebagian</a:t>
            </a:r>
            <a:r>
              <a:rPr lang="en-ID" sz="1200" dirty="0"/>
              <a:t> </a:t>
            </a:r>
            <a:r>
              <a:rPr lang="en-ID" sz="1200" dirty="0" err="1"/>
              <a:t>besar</a:t>
            </a:r>
            <a:r>
              <a:rPr lang="en-ID" sz="1200" dirty="0"/>
              <a:t> </a:t>
            </a:r>
            <a:r>
              <a:rPr lang="en-ID" sz="1200" dirty="0" err="1"/>
              <a:t>modalnya</a:t>
            </a:r>
            <a:r>
              <a:rPr lang="en-ID" sz="1200" dirty="0"/>
              <a:t> </a:t>
            </a:r>
            <a:r>
              <a:rPr lang="en-ID" sz="1200" dirty="0" err="1"/>
              <a:t>milik</a:t>
            </a:r>
            <a:r>
              <a:rPr lang="en-ID" sz="1200" dirty="0"/>
              <a:t> negara</a:t>
            </a:r>
          </a:p>
          <a:p>
            <a:pPr marL="342900" indent="-342900">
              <a:buAutoNum type="arabicParenR"/>
            </a:pPr>
            <a:r>
              <a:rPr lang="en-ID" sz="1200" dirty="0" err="1"/>
              <a:t>Melayani</a:t>
            </a:r>
            <a:r>
              <a:rPr lang="en-ID" sz="1200" dirty="0"/>
              <a:t> </a:t>
            </a:r>
            <a:r>
              <a:rPr lang="en-ID" sz="1200" dirty="0" err="1"/>
              <a:t>kepentingan</a:t>
            </a:r>
            <a:r>
              <a:rPr lang="en-ID" sz="1200" dirty="0"/>
              <a:t> </a:t>
            </a:r>
            <a:r>
              <a:rPr lang="en-ID" sz="1200" dirty="0" err="1"/>
              <a:t>umum</a:t>
            </a:r>
            <a:r>
              <a:rPr lang="en-ID" sz="1200" dirty="0"/>
              <a:t>, </a:t>
            </a:r>
            <a:r>
              <a:rPr lang="en-ID" sz="1200" dirty="0" err="1"/>
              <a:t>selain</a:t>
            </a:r>
            <a:r>
              <a:rPr lang="en-ID" sz="1200" dirty="0"/>
              <a:t> </a:t>
            </a:r>
            <a:r>
              <a:rPr lang="en-ID" sz="1200" dirty="0" err="1"/>
              <a:t>untuk</a:t>
            </a:r>
            <a:r>
              <a:rPr lang="en-ID" sz="1200" dirty="0"/>
              <a:t> </a:t>
            </a:r>
            <a:r>
              <a:rPr lang="en-ID" sz="1200" dirty="0" err="1"/>
              <a:t>memperoleh</a:t>
            </a:r>
            <a:r>
              <a:rPr lang="en-ID" sz="1200" dirty="0"/>
              <a:t> </a:t>
            </a:r>
            <a:r>
              <a:rPr lang="en-ID" sz="1200" dirty="0" err="1"/>
              <a:t>keuntungan</a:t>
            </a:r>
            <a:r>
              <a:rPr lang="en-ID" sz="1200" dirty="0"/>
              <a:t>.</a:t>
            </a:r>
          </a:p>
          <a:p>
            <a:pPr marL="342900" indent="-342900">
              <a:buAutoNum type="arabicParenR"/>
            </a:pPr>
            <a:r>
              <a:rPr lang="en-ID" sz="1200" dirty="0" err="1"/>
              <a:t>Pengawasan</a:t>
            </a:r>
            <a:r>
              <a:rPr lang="en-ID" sz="1200" dirty="0"/>
              <a:t> </a:t>
            </a:r>
            <a:r>
              <a:rPr lang="en-ID" sz="1200" dirty="0" err="1"/>
              <a:t>baik</a:t>
            </a:r>
            <a:r>
              <a:rPr lang="en-ID" sz="1200" dirty="0"/>
              <a:t> </a:t>
            </a:r>
            <a:r>
              <a:rPr lang="en-ID" sz="1200" dirty="0" err="1"/>
              <a:t>secara</a:t>
            </a:r>
            <a:r>
              <a:rPr lang="en-ID" sz="1200" dirty="0"/>
              <a:t> </a:t>
            </a:r>
            <a:r>
              <a:rPr lang="en-ID" sz="1200" dirty="0" err="1"/>
              <a:t>hirarki</a:t>
            </a:r>
            <a:r>
              <a:rPr lang="en-ID" sz="1200" dirty="0"/>
              <a:t> </a:t>
            </a:r>
            <a:r>
              <a:rPr lang="en-ID" sz="1200" dirty="0" err="1"/>
              <a:t>maupun</a:t>
            </a:r>
            <a:r>
              <a:rPr lang="en-ID" sz="1200" dirty="0"/>
              <a:t> </a:t>
            </a:r>
            <a:r>
              <a:rPr lang="en-ID" sz="1200" dirty="0" err="1"/>
              <a:t>secara</a:t>
            </a:r>
            <a:r>
              <a:rPr lang="en-ID" sz="1200" dirty="0"/>
              <a:t> </a:t>
            </a:r>
            <a:r>
              <a:rPr lang="en-ID" sz="1200" dirty="0" err="1"/>
              <a:t>fungsional</a:t>
            </a:r>
            <a:r>
              <a:rPr lang="en-ID" sz="1200" dirty="0"/>
              <a:t> </a:t>
            </a:r>
            <a:r>
              <a:rPr lang="en-ID" sz="1200" dirty="0" err="1"/>
              <a:t>dilakukan</a:t>
            </a:r>
            <a:r>
              <a:rPr lang="en-ID" sz="1200" dirty="0"/>
              <a:t> oleh </a:t>
            </a:r>
            <a:r>
              <a:rPr lang="en-ID" sz="1200" dirty="0" err="1"/>
              <a:t>pemerintah</a:t>
            </a:r>
            <a:r>
              <a:rPr lang="en-ID" sz="1200" dirty="0"/>
              <a:t>.</a:t>
            </a:r>
          </a:p>
          <a:p>
            <a:pPr marL="342900" indent="-342900">
              <a:buAutoNum type="arabicParenR"/>
            </a:pPr>
            <a:r>
              <a:rPr lang="en-ID" sz="1200" dirty="0" err="1"/>
              <a:t>Kekuasaan</a:t>
            </a:r>
            <a:r>
              <a:rPr lang="en-ID" sz="1200" dirty="0"/>
              <a:t> </a:t>
            </a:r>
            <a:r>
              <a:rPr lang="en-ID" sz="1200" dirty="0" err="1"/>
              <a:t>penuh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</a:t>
            </a:r>
            <a:r>
              <a:rPr lang="en-ID" sz="1200" dirty="0" err="1"/>
              <a:t>menjalankan</a:t>
            </a:r>
            <a:r>
              <a:rPr lang="en-ID" sz="1200" dirty="0"/>
              <a:t> </a:t>
            </a:r>
            <a:r>
              <a:rPr lang="en-ID" sz="1200" dirty="0" err="1"/>
              <a:t>kegiatan</a:t>
            </a:r>
            <a:r>
              <a:rPr lang="en-ID" sz="1200" dirty="0"/>
              <a:t> </a:t>
            </a:r>
            <a:r>
              <a:rPr lang="en-ID" sz="1200" dirty="0" err="1"/>
              <a:t>usaha</a:t>
            </a:r>
            <a:r>
              <a:rPr lang="en-ID" sz="1200" dirty="0"/>
              <a:t> </a:t>
            </a:r>
            <a:r>
              <a:rPr lang="en-ID" sz="1200" dirty="0" err="1"/>
              <a:t>berada</a:t>
            </a:r>
            <a:r>
              <a:rPr lang="en-ID" sz="1200" dirty="0"/>
              <a:t> di </a:t>
            </a:r>
            <a:r>
              <a:rPr lang="en-ID" sz="1200" dirty="0" err="1"/>
              <a:t>tangan</a:t>
            </a:r>
            <a:r>
              <a:rPr lang="en-ID" sz="1200" dirty="0"/>
              <a:t> </a:t>
            </a:r>
            <a:r>
              <a:rPr lang="en-ID" sz="1200" dirty="0" err="1"/>
              <a:t>pemerintah</a:t>
            </a:r>
            <a:r>
              <a:rPr lang="en-ID" sz="1200" dirty="0"/>
              <a:t>.</a:t>
            </a:r>
          </a:p>
          <a:p>
            <a:pPr marL="342900" indent="-342900">
              <a:buAutoNum type="arabicParenR"/>
            </a:pPr>
            <a:r>
              <a:rPr lang="en-ID" sz="1200" dirty="0" err="1"/>
              <a:t>Wewenang</a:t>
            </a:r>
            <a:r>
              <a:rPr lang="en-ID" sz="1200" dirty="0"/>
              <a:t> </a:t>
            </a:r>
            <a:r>
              <a:rPr lang="en-ID" sz="1200" dirty="0" err="1"/>
              <a:t>dalam</a:t>
            </a:r>
            <a:r>
              <a:rPr lang="en-ID" sz="1200" dirty="0"/>
              <a:t> </a:t>
            </a:r>
            <a:r>
              <a:rPr lang="en-ID" sz="1200" dirty="0" err="1"/>
              <a:t>menetapkan</a:t>
            </a:r>
            <a:r>
              <a:rPr lang="en-ID" sz="1200" dirty="0"/>
              <a:t> </a:t>
            </a:r>
            <a:r>
              <a:rPr lang="en-ID" sz="1200" dirty="0" err="1"/>
              <a:t>kebijakan</a:t>
            </a:r>
            <a:r>
              <a:rPr lang="en-ID" sz="1200" dirty="0"/>
              <a:t> </a:t>
            </a:r>
            <a:r>
              <a:rPr lang="en-ID" sz="1200" dirty="0" err="1"/>
              <a:t>perusahaan</a:t>
            </a:r>
            <a:r>
              <a:rPr lang="en-ID" sz="1200" dirty="0"/>
              <a:t> </a:t>
            </a:r>
            <a:r>
              <a:rPr lang="en-ID" sz="1200" dirty="0" err="1"/>
              <a:t>berada</a:t>
            </a:r>
            <a:r>
              <a:rPr lang="en-ID" sz="1200" dirty="0"/>
              <a:t> di </a:t>
            </a:r>
            <a:r>
              <a:rPr lang="en-ID" sz="1200" dirty="0" err="1"/>
              <a:t>tangan</a:t>
            </a:r>
            <a:r>
              <a:rPr lang="en-ID" sz="1200" dirty="0"/>
              <a:t> </a:t>
            </a:r>
            <a:r>
              <a:rPr lang="en-ID" sz="1200" dirty="0" err="1"/>
              <a:t>pemerintah</a:t>
            </a:r>
            <a:endParaRPr lang="en-ID" sz="1200" dirty="0"/>
          </a:p>
          <a:p>
            <a:pPr marL="342900" indent="-342900">
              <a:buAutoNum type="arabicParenR"/>
            </a:pPr>
            <a:r>
              <a:rPr lang="en-ID" sz="1200" dirty="0" err="1"/>
              <a:t>Dapat</a:t>
            </a:r>
            <a:r>
              <a:rPr lang="en-ID" sz="1200" dirty="0"/>
              <a:t> </a:t>
            </a:r>
            <a:r>
              <a:rPr lang="en-ID" sz="1200" dirty="0" err="1"/>
              <a:t>menghimpun</a:t>
            </a:r>
            <a:r>
              <a:rPr lang="en-ID" sz="1200" dirty="0"/>
              <a:t> dana </a:t>
            </a:r>
            <a:r>
              <a:rPr lang="en-ID" sz="1200" dirty="0" err="1"/>
              <a:t>dari</a:t>
            </a:r>
            <a:r>
              <a:rPr lang="en-ID" sz="1200" dirty="0"/>
              <a:t> </a:t>
            </a:r>
            <a:r>
              <a:rPr lang="en-ID" sz="1200" dirty="0" err="1"/>
              <a:t>pihak</a:t>
            </a:r>
            <a:r>
              <a:rPr lang="en-ID" sz="1200" dirty="0"/>
              <a:t> lain, </a:t>
            </a:r>
            <a:r>
              <a:rPr lang="en-ID" sz="1200" dirty="0" err="1"/>
              <a:t>baik</a:t>
            </a:r>
            <a:r>
              <a:rPr lang="en-ID" sz="1200" dirty="0"/>
              <a:t> </a:t>
            </a:r>
            <a:r>
              <a:rPr lang="en-ID" sz="1200" dirty="0" err="1"/>
              <a:t>brupa</a:t>
            </a:r>
            <a:r>
              <a:rPr lang="en-ID" sz="1200" dirty="0"/>
              <a:t> bank </a:t>
            </a:r>
            <a:r>
              <a:rPr lang="en-ID" sz="1200" dirty="0" err="1"/>
              <a:t>maupun</a:t>
            </a:r>
            <a:r>
              <a:rPr lang="en-ID" sz="1200" dirty="0"/>
              <a:t> nonbank</a:t>
            </a:r>
          </a:p>
          <a:p>
            <a:pPr marL="342900" indent="-342900">
              <a:buAutoNum type="arabicParenR"/>
            </a:pPr>
            <a:r>
              <a:rPr lang="en-ID" sz="1200" dirty="0" err="1"/>
              <a:t>Semua</a:t>
            </a:r>
            <a:r>
              <a:rPr lang="en-ID" sz="1200" dirty="0"/>
              <a:t> </a:t>
            </a:r>
            <a:r>
              <a:rPr lang="en-ID" sz="1200" dirty="0" err="1"/>
              <a:t>risiko</a:t>
            </a:r>
            <a:r>
              <a:rPr lang="en-ID" sz="1200" dirty="0"/>
              <a:t> yang </a:t>
            </a:r>
            <a:r>
              <a:rPr lang="en-ID" sz="1200" dirty="0" err="1"/>
              <a:t>terjadi</a:t>
            </a:r>
            <a:r>
              <a:rPr lang="en-ID" sz="1200" dirty="0"/>
              <a:t> </a:t>
            </a:r>
            <a:r>
              <a:rPr lang="en-ID" sz="1200" dirty="0" err="1"/>
              <a:t>sepenuhnya</a:t>
            </a:r>
            <a:r>
              <a:rPr lang="en-ID" sz="1200" dirty="0"/>
              <a:t> </a:t>
            </a:r>
            <a:r>
              <a:rPr lang="en-ID" sz="1200" dirty="0" err="1"/>
              <a:t>merupakan</a:t>
            </a:r>
            <a:r>
              <a:rPr lang="en-ID" sz="1200" dirty="0"/>
              <a:t> </a:t>
            </a:r>
            <a:r>
              <a:rPr lang="en-ID" sz="1200" dirty="0" err="1"/>
              <a:t>tanggung</a:t>
            </a:r>
            <a:r>
              <a:rPr lang="en-ID" sz="1200" dirty="0"/>
              <a:t> </a:t>
            </a:r>
            <a:r>
              <a:rPr lang="en-ID" sz="1200" dirty="0" err="1"/>
              <a:t>jawab</a:t>
            </a:r>
            <a:r>
              <a:rPr lang="en-ID" sz="1200" dirty="0"/>
              <a:t> </a:t>
            </a:r>
            <a:r>
              <a:rPr lang="en-ID" sz="1200" dirty="0" err="1"/>
              <a:t>pemerintah</a:t>
            </a:r>
            <a:r>
              <a:rPr lang="en-ID" sz="1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425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8EF285D-15E5-4BD3-B320-B7BB60BDBB4E}"/>
              </a:ext>
            </a:extLst>
          </p:cNvPr>
          <p:cNvSpPr txBox="1"/>
          <p:nvPr/>
        </p:nvSpPr>
        <p:spPr>
          <a:xfrm>
            <a:off x="669323" y="1758504"/>
            <a:ext cx="3343279" cy="1992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CV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ialah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perjanjian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berusaha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bersama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orang-orang yang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bersedia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memimpin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mengatur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bertanggung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penuh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kekayaan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pribadinya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orang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pinjaman</a:t>
            </a:r>
            <a:r>
              <a:rPr lang="en-ID" dirty="0">
                <a:effectLst/>
                <a:latin typeface="Arial" panose="020B0604020202020204" pitchFamily="34" charset="0"/>
              </a:rPr>
              <a:t>.</a:t>
            </a:r>
            <a:endParaRPr lang="en-ID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CEB4C9-1D4E-4981-A4B5-653404D9AFB5}"/>
              </a:ext>
            </a:extLst>
          </p:cNvPr>
          <p:cNvSpPr txBox="1"/>
          <p:nvPr/>
        </p:nvSpPr>
        <p:spPr>
          <a:xfrm>
            <a:off x="669323" y="938014"/>
            <a:ext cx="31711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dirty="0">
                <a:effectLst/>
                <a:latin typeface="Baby Doll" panose="02000500000000000000" pitchFamily="50" charset="0"/>
              </a:rPr>
              <a:t>Persekutuan </a:t>
            </a:r>
            <a:r>
              <a:rPr lang="en-ID" sz="1600" dirty="0" err="1">
                <a:effectLst/>
                <a:latin typeface="Baby Doll" panose="02000500000000000000" pitchFamily="50" charset="0"/>
              </a:rPr>
              <a:t>Komanditer</a:t>
            </a:r>
            <a:r>
              <a:rPr lang="en-ID" sz="1600" dirty="0">
                <a:effectLst/>
                <a:latin typeface="Baby Doll" panose="02000500000000000000" pitchFamily="50" charset="0"/>
              </a:rPr>
              <a:t> (CV)</a:t>
            </a:r>
            <a:endParaRPr lang="en-ID" sz="1600" dirty="0">
              <a:latin typeface="Baby Doll" panose="02000500000000000000" pitchFamily="50" charset="0"/>
            </a:endParaRPr>
          </a:p>
        </p:txBody>
      </p:sp>
      <p:pic>
        <p:nvPicPr>
          <p:cNvPr id="23" name="Google Shape;205;p31">
            <a:extLst>
              <a:ext uri="{FF2B5EF4-FFF2-40B4-BE49-F238E27FC236}">
                <a16:creationId xmlns:a16="http://schemas.microsoft.com/office/drawing/2014/main" id="{AE265FA3-05BB-43AE-985D-F5949B79AECA}"/>
              </a:ext>
            </a:extLst>
          </p:cNvPr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rot="11851862" flipH="1">
            <a:off x="4973491" y="864509"/>
            <a:ext cx="974747" cy="48556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CDDE7CD-0802-4B81-B432-2032BFD5D97B}"/>
              </a:ext>
            </a:extLst>
          </p:cNvPr>
          <p:cNvSpPr txBox="1"/>
          <p:nvPr/>
        </p:nvSpPr>
        <p:spPr>
          <a:xfrm>
            <a:off x="5131400" y="1758504"/>
            <a:ext cx="2697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Keanggotaan</a:t>
            </a:r>
            <a:r>
              <a:rPr lang="en-ID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CV : </a:t>
            </a:r>
            <a:endParaRPr lang="en-ID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79B020-3D58-4E5B-AADD-ADF02C9E264E}"/>
              </a:ext>
            </a:extLst>
          </p:cNvPr>
          <p:cNvSpPr txBox="1"/>
          <p:nvPr/>
        </p:nvSpPr>
        <p:spPr>
          <a:xfrm>
            <a:off x="5131400" y="2211457"/>
            <a:ext cx="314123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Sekutu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Pimpinan</a:t>
            </a:r>
            <a:r>
              <a:rPr lang="en-ID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(General Partner)</a:t>
            </a:r>
          </a:p>
          <a:p>
            <a:pPr>
              <a:lnSpc>
                <a:spcPct val="150000"/>
              </a:lnSpc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Terbatas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(Limited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Patner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Rahasia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Senior dan Junior</a:t>
            </a:r>
          </a:p>
          <a:p>
            <a:pPr>
              <a:lnSpc>
                <a:spcPct val="150000"/>
              </a:lnSpc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Dormant</a:t>
            </a:r>
          </a:p>
          <a:p>
            <a:endParaRPr lang="en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7">
            <a:off x="7428349" y="264518"/>
            <a:ext cx="1323877" cy="154781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6" name="Google Shape;266;p36"/>
          <p:cNvSpPr txBox="1">
            <a:spLocks noGrp="1"/>
          </p:cNvSpPr>
          <p:nvPr>
            <p:ph type="title" idx="4"/>
          </p:nvPr>
        </p:nvSpPr>
        <p:spPr>
          <a:xfrm rot="-695454">
            <a:off x="7649152" y="969396"/>
            <a:ext cx="1019797" cy="6140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Anonymous Pro"/>
                <a:ea typeface="Anonymous Pro"/>
                <a:cs typeface="Anonymous Pro"/>
                <a:sym typeface="Anonymous Pro"/>
              </a:rPr>
              <a:t>Exam content</a:t>
            </a:r>
            <a:endParaRPr sz="1600">
              <a:solidFill>
                <a:schemeClr val="dk2"/>
              </a:solidFill>
              <a:latin typeface="Anonymous Pro"/>
              <a:ea typeface="Anonymous Pro"/>
              <a:cs typeface="Anonymous Pro"/>
              <a:sym typeface="Anonymous Pro"/>
            </a:endParaRPr>
          </a:p>
        </p:txBody>
      </p:sp>
      <p:grpSp>
        <p:nvGrpSpPr>
          <p:cNvPr id="267" name="Google Shape;267;p36"/>
          <p:cNvGrpSpPr/>
          <p:nvPr/>
        </p:nvGrpSpPr>
        <p:grpSpPr>
          <a:xfrm>
            <a:off x="7664560" y="910185"/>
            <a:ext cx="272906" cy="434118"/>
            <a:chOff x="1312450" y="4093350"/>
            <a:chExt cx="685350" cy="1090200"/>
          </a:xfrm>
        </p:grpSpPr>
        <p:sp>
          <p:nvSpPr>
            <p:cNvPr id="268" name="Google Shape;268;p36"/>
            <p:cNvSpPr/>
            <p:nvPr/>
          </p:nvSpPr>
          <p:spPr>
            <a:xfrm>
              <a:off x="1312450" y="4093350"/>
              <a:ext cx="685350" cy="1090200"/>
            </a:xfrm>
            <a:custGeom>
              <a:avLst/>
              <a:gdLst/>
              <a:ahLst/>
              <a:cxnLst/>
              <a:rect l="l" t="t" r="r" b="b"/>
              <a:pathLst>
                <a:path w="27414" h="43608" extrusionOk="0">
                  <a:moveTo>
                    <a:pt x="5201" y="10009"/>
                  </a:moveTo>
                  <a:lnTo>
                    <a:pt x="5201" y="10009"/>
                  </a:lnTo>
                  <a:cubicBezTo>
                    <a:pt x="5040" y="10996"/>
                    <a:pt x="5002" y="11987"/>
                    <a:pt x="5102" y="12937"/>
                  </a:cubicBezTo>
                  <a:cubicBezTo>
                    <a:pt x="5170" y="13571"/>
                    <a:pt x="5297" y="14196"/>
                    <a:pt x="5478" y="14807"/>
                  </a:cubicBezTo>
                  <a:cubicBezTo>
                    <a:pt x="4743" y="13294"/>
                    <a:pt x="4728" y="11634"/>
                    <a:pt x="5201" y="10009"/>
                  </a:cubicBezTo>
                  <a:close/>
                  <a:moveTo>
                    <a:pt x="15811" y="1265"/>
                  </a:moveTo>
                  <a:cubicBezTo>
                    <a:pt x="20541" y="1265"/>
                    <a:pt x="25145" y="5101"/>
                    <a:pt x="25884" y="9796"/>
                  </a:cubicBezTo>
                  <a:cubicBezTo>
                    <a:pt x="26649" y="14663"/>
                    <a:pt x="23581" y="19908"/>
                    <a:pt x="18734" y="21156"/>
                  </a:cubicBezTo>
                  <a:lnTo>
                    <a:pt x="18733" y="21156"/>
                  </a:lnTo>
                  <a:cubicBezTo>
                    <a:pt x="17919" y="21366"/>
                    <a:pt x="17082" y="21467"/>
                    <a:pt x="16245" y="21467"/>
                  </a:cubicBezTo>
                  <a:cubicBezTo>
                    <a:pt x="12150" y="21467"/>
                    <a:pt x="8059" y="19044"/>
                    <a:pt x="6641" y="15088"/>
                  </a:cubicBezTo>
                  <a:cubicBezTo>
                    <a:pt x="5469" y="11816"/>
                    <a:pt x="6172" y="7764"/>
                    <a:pt x="8270" y="4955"/>
                  </a:cubicBezTo>
                  <a:cubicBezTo>
                    <a:pt x="9623" y="3549"/>
                    <a:pt x="11222" y="2430"/>
                    <a:pt x="12774" y="1829"/>
                  </a:cubicBezTo>
                  <a:cubicBezTo>
                    <a:pt x="13408" y="1665"/>
                    <a:pt x="14061" y="1582"/>
                    <a:pt x="14715" y="1582"/>
                  </a:cubicBezTo>
                  <a:cubicBezTo>
                    <a:pt x="14773" y="1582"/>
                    <a:pt x="14831" y="1582"/>
                    <a:pt x="14889" y="1584"/>
                  </a:cubicBezTo>
                  <a:cubicBezTo>
                    <a:pt x="14890" y="1584"/>
                    <a:pt x="14891" y="1584"/>
                    <a:pt x="14891" y="1584"/>
                  </a:cubicBezTo>
                  <a:cubicBezTo>
                    <a:pt x="15042" y="1584"/>
                    <a:pt x="15084" y="1340"/>
                    <a:pt x="14936" y="1309"/>
                  </a:cubicBezTo>
                  <a:cubicBezTo>
                    <a:pt x="15228" y="1279"/>
                    <a:pt x="15519" y="1265"/>
                    <a:pt x="15811" y="1265"/>
                  </a:cubicBezTo>
                  <a:close/>
                  <a:moveTo>
                    <a:pt x="11744" y="28418"/>
                  </a:moveTo>
                  <a:lnTo>
                    <a:pt x="11744" y="28418"/>
                  </a:lnTo>
                  <a:cubicBezTo>
                    <a:pt x="12408" y="28787"/>
                    <a:pt x="13268" y="28878"/>
                    <a:pt x="14064" y="28978"/>
                  </a:cubicBezTo>
                  <a:cubicBezTo>
                    <a:pt x="13489" y="31053"/>
                    <a:pt x="12936" y="33136"/>
                    <a:pt x="12378" y="35217"/>
                  </a:cubicBezTo>
                  <a:lnTo>
                    <a:pt x="12377" y="35217"/>
                  </a:lnTo>
                  <a:lnTo>
                    <a:pt x="11752" y="37548"/>
                  </a:lnTo>
                  <a:cubicBezTo>
                    <a:pt x="11436" y="37515"/>
                    <a:pt x="11118" y="37500"/>
                    <a:pt x="10804" y="37432"/>
                  </a:cubicBezTo>
                  <a:cubicBezTo>
                    <a:pt x="10450" y="37354"/>
                    <a:pt x="10108" y="37230"/>
                    <a:pt x="9772" y="37098"/>
                  </a:cubicBezTo>
                  <a:cubicBezTo>
                    <a:pt x="9899" y="36422"/>
                    <a:pt x="10035" y="35749"/>
                    <a:pt x="10185" y="35077"/>
                  </a:cubicBezTo>
                  <a:cubicBezTo>
                    <a:pt x="10425" y="33999"/>
                    <a:pt x="10695" y="32928"/>
                    <a:pt x="10992" y="31864"/>
                  </a:cubicBezTo>
                  <a:cubicBezTo>
                    <a:pt x="11305" y="30745"/>
                    <a:pt x="11807" y="29661"/>
                    <a:pt x="11760" y="28491"/>
                  </a:cubicBezTo>
                  <a:cubicBezTo>
                    <a:pt x="11757" y="28467"/>
                    <a:pt x="11752" y="28442"/>
                    <a:pt x="11744" y="28418"/>
                  </a:cubicBezTo>
                  <a:close/>
                  <a:moveTo>
                    <a:pt x="9701" y="37483"/>
                  </a:moveTo>
                  <a:cubicBezTo>
                    <a:pt x="10246" y="37833"/>
                    <a:pt x="10942" y="38077"/>
                    <a:pt x="11595" y="38077"/>
                  </a:cubicBezTo>
                  <a:cubicBezTo>
                    <a:pt x="11600" y="38077"/>
                    <a:pt x="11605" y="38077"/>
                    <a:pt x="11609" y="38077"/>
                  </a:cubicBezTo>
                  <a:lnTo>
                    <a:pt x="11609" y="38077"/>
                  </a:lnTo>
                  <a:cubicBezTo>
                    <a:pt x="11580" y="38193"/>
                    <a:pt x="11549" y="38311"/>
                    <a:pt x="11517" y="38428"/>
                  </a:cubicBezTo>
                  <a:lnTo>
                    <a:pt x="11517" y="38427"/>
                  </a:lnTo>
                  <a:cubicBezTo>
                    <a:pt x="11470" y="38603"/>
                    <a:pt x="11418" y="38860"/>
                    <a:pt x="11359" y="39156"/>
                  </a:cubicBezTo>
                  <a:cubicBezTo>
                    <a:pt x="11204" y="39085"/>
                    <a:pt x="11033" y="39072"/>
                    <a:pt x="10858" y="39072"/>
                  </a:cubicBezTo>
                  <a:cubicBezTo>
                    <a:pt x="10752" y="39072"/>
                    <a:pt x="10645" y="39077"/>
                    <a:pt x="10540" y="39077"/>
                  </a:cubicBezTo>
                  <a:cubicBezTo>
                    <a:pt x="10481" y="39077"/>
                    <a:pt x="10423" y="39075"/>
                    <a:pt x="10366" y="39070"/>
                  </a:cubicBezTo>
                  <a:cubicBezTo>
                    <a:pt x="10056" y="39046"/>
                    <a:pt x="9752" y="38970"/>
                    <a:pt x="9446" y="38922"/>
                  </a:cubicBezTo>
                  <a:cubicBezTo>
                    <a:pt x="9465" y="38818"/>
                    <a:pt x="9482" y="38724"/>
                    <a:pt x="9492" y="38655"/>
                  </a:cubicBezTo>
                  <a:cubicBezTo>
                    <a:pt x="9556" y="38264"/>
                    <a:pt x="9631" y="37874"/>
                    <a:pt x="9701" y="37483"/>
                  </a:cubicBezTo>
                  <a:close/>
                  <a:moveTo>
                    <a:pt x="9371" y="39374"/>
                  </a:moveTo>
                  <a:cubicBezTo>
                    <a:pt x="9633" y="39480"/>
                    <a:pt x="9916" y="39543"/>
                    <a:pt x="10196" y="39580"/>
                  </a:cubicBezTo>
                  <a:cubicBezTo>
                    <a:pt x="10388" y="39606"/>
                    <a:pt x="10607" y="39642"/>
                    <a:pt x="10819" y="39642"/>
                  </a:cubicBezTo>
                  <a:cubicBezTo>
                    <a:pt x="10980" y="39642"/>
                    <a:pt x="11137" y="39622"/>
                    <a:pt x="11275" y="39560"/>
                  </a:cubicBezTo>
                  <a:lnTo>
                    <a:pt x="11275" y="39560"/>
                  </a:lnTo>
                  <a:cubicBezTo>
                    <a:pt x="11189" y="39985"/>
                    <a:pt x="11082" y="40437"/>
                    <a:pt x="10950" y="40815"/>
                  </a:cubicBezTo>
                  <a:cubicBezTo>
                    <a:pt x="10924" y="40814"/>
                    <a:pt x="10899" y="40814"/>
                    <a:pt x="10873" y="40814"/>
                  </a:cubicBezTo>
                  <a:cubicBezTo>
                    <a:pt x="10639" y="40814"/>
                    <a:pt x="10398" y="40862"/>
                    <a:pt x="10159" y="40862"/>
                  </a:cubicBezTo>
                  <a:cubicBezTo>
                    <a:pt x="10125" y="40862"/>
                    <a:pt x="10090" y="40861"/>
                    <a:pt x="10056" y="40859"/>
                  </a:cubicBezTo>
                  <a:cubicBezTo>
                    <a:pt x="9795" y="40841"/>
                    <a:pt x="9538" y="40801"/>
                    <a:pt x="9284" y="40736"/>
                  </a:cubicBezTo>
                  <a:cubicBezTo>
                    <a:pt x="9251" y="40301"/>
                    <a:pt x="9306" y="39796"/>
                    <a:pt x="9371" y="39374"/>
                  </a:cubicBezTo>
                  <a:close/>
                  <a:moveTo>
                    <a:pt x="9402" y="41289"/>
                  </a:moveTo>
                  <a:lnTo>
                    <a:pt x="9402" y="41289"/>
                  </a:lnTo>
                  <a:cubicBezTo>
                    <a:pt x="9559" y="41334"/>
                    <a:pt x="9718" y="41367"/>
                    <a:pt x="9881" y="41388"/>
                  </a:cubicBezTo>
                  <a:cubicBezTo>
                    <a:pt x="10049" y="41410"/>
                    <a:pt x="10255" y="41433"/>
                    <a:pt x="10462" y="41433"/>
                  </a:cubicBezTo>
                  <a:cubicBezTo>
                    <a:pt x="10528" y="41433"/>
                    <a:pt x="10593" y="41431"/>
                    <a:pt x="10658" y="41426"/>
                  </a:cubicBezTo>
                  <a:lnTo>
                    <a:pt x="10658" y="41426"/>
                  </a:lnTo>
                  <a:cubicBezTo>
                    <a:pt x="10569" y="41553"/>
                    <a:pt x="10471" y="41645"/>
                    <a:pt x="10362" y="41677"/>
                  </a:cubicBezTo>
                  <a:cubicBezTo>
                    <a:pt x="10234" y="41715"/>
                    <a:pt x="10121" y="41733"/>
                    <a:pt x="10020" y="41733"/>
                  </a:cubicBezTo>
                  <a:cubicBezTo>
                    <a:pt x="9703" y="41733"/>
                    <a:pt x="9511" y="41557"/>
                    <a:pt x="9402" y="41289"/>
                  </a:cubicBezTo>
                  <a:close/>
                  <a:moveTo>
                    <a:pt x="15893" y="1"/>
                  </a:moveTo>
                  <a:cubicBezTo>
                    <a:pt x="15395" y="1"/>
                    <a:pt x="14894" y="37"/>
                    <a:pt x="14392" y="112"/>
                  </a:cubicBezTo>
                  <a:cubicBezTo>
                    <a:pt x="8294" y="1027"/>
                    <a:pt x="1" y="10835"/>
                    <a:pt x="5909" y="16358"/>
                  </a:cubicBezTo>
                  <a:cubicBezTo>
                    <a:pt x="5961" y="16407"/>
                    <a:pt x="6017" y="16426"/>
                    <a:pt x="6069" y="16426"/>
                  </a:cubicBezTo>
                  <a:cubicBezTo>
                    <a:pt x="6083" y="16426"/>
                    <a:pt x="6096" y="16425"/>
                    <a:pt x="6110" y="16423"/>
                  </a:cubicBezTo>
                  <a:cubicBezTo>
                    <a:pt x="7517" y="19288"/>
                    <a:pt x="10185" y="21363"/>
                    <a:pt x="13288" y="22188"/>
                  </a:cubicBezTo>
                  <a:cubicBezTo>
                    <a:pt x="12902" y="23062"/>
                    <a:pt x="12749" y="24055"/>
                    <a:pt x="12540" y="24979"/>
                  </a:cubicBezTo>
                  <a:cubicBezTo>
                    <a:pt x="12385" y="25662"/>
                    <a:pt x="12080" y="26433"/>
                    <a:pt x="12061" y="27162"/>
                  </a:cubicBezTo>
                  <a:cubicBezTo>
                    <a:pt x="11762" y="27201"/>
                    <a:pt x="11473" y="27285"/>
                    <a:pt x="11204" y="27442"/>
                  </a:cubicBezTo>
                  <a:cubicBezTo>
                    <a:pt x="11018" y="27550"/>
                    <a:pt x="11015" y="27777"/>
                    <a:pt x="11142" y="27928"/>
                  </a:cubicBezTo>
                  <a:cubicBezTo>
                    <a:pt x="11145" y="27935"/>
                    <a:pt x="11150" y="27938"/>
                    <a:pt x="11155" y="27944"/>
                  </a:cubicBezTo>
                  <a:cubicBezTo>
                    <a:pt x="11028" y="27948"/>
                    <a:pt x="10910" y="28008"/>
                    <a:pt x="10832" y="28108"/>
                  </a:cubicBezTo>
                  <a:cubicBezTo>
                    <a:pt x="9928" y="29229"/>
                    <a:pt x="9683" y="30715"/>
                    <a:pt x="9312" y="32089"/>
                  </a:cubicBezTo>
                  <a:cubicBezTo>
                    <a:pt x="8852" y="33796"/>
                    <a:pt x="8465" y="35519"/>
                    <a:pt x="8149" y="37259"/>
                  </a:cubicBezTo>
                  <a:cubicBezTo>
                    <a:pt x="7935" y="38433"/>
                    <a:pt x="7369" y="40158"/>
                    <a:pt x="7613" y="41356"/>
                  </a:cubicBezTo>
                  <a:cubicBezTo>
                    <a:pt x="7832" y="42434"/>
                    <a:pt x="8920" y="43013"/>
                    <a:pt x="9873" y="43417"/>
                  </a:cubicBezTo>
                  <a:cubicBezTo>
                    <a:pt x="10183" y="43548"/>
                    <a:pt x="10458" y="43608"/>
                    <a:pt x="10702" y="43608"/>
                  </a:cubicBezTo>
                  <a:cubicBezTo>
                    <a:pt x="12509" y="43608"/>
                    <a:pt x="12630" y="40342"/>
                    <a:pt x="13029" y="38845"/>
                  </a:cubicBezTo>
                  <a:cubicBezTo>
                    <a:pt x="13941" y="35420"/>
                    <a:pt x="14878" y="31999"/>
                    <a:pt x="15749" y="28562"/>
                  </a:cubicBezTo>
                  <a:cubicBezTo>
                    <a:pt x="15842" y="28197"/>
                    <a:pt x="15632" y="27698"/>
                    <a:pt x="15220" y="27630"/>
                  </a:cubicBezTo>
                  <a:cubicBezTo>
                    <a:pt x="14854" y="27569"/>
                    <a:pt x="14466" y="27473"/>
                    <a:pt x="14071" y="27380"/>
                  </a:cubicBezTo>
                  <a:cubicBezTo>
                    <a:pt x="14478" y="25797"/>
                    <a:pt x="14896" y="24136"/>
                    <a:pt x="15010" y="22508"/>
                  </a:cubicBezTo>
                  <a:cubicBezTo>
                    <a:pt x="15443" y="22557"/>
                    <a:pt x="15877" y="22582"/>
                    <a:pt x="16312" y="22582"/>
                  </a:cubicBezTo>
                  <a:cubicBezTo>
                    <a:pt x="16645" y="22582"/>
                    <a:pt x="16978" y="22568"/>
                    <a:pt x="17310" y="22539"/>
                  </a:cubicBezTo>
                  <a:cubicBezTo>
                    <a:pt x="23190" y="22007"/>
                    <a:pt x="27413" y="16567"/>
                    <a:pt x="27170" y="10774"/>
                  </a:cubicBezTo>
                  <a:cubicBezTo>
                    <a:pt x="26925" y="4930"/>
                    <a:pt x="21682" y="1"/>
                    <a:pt x="158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1477975" y="4161250"/>
              <a:ext cx="487250" cy="450450"/>
            </a:xfrm>
            <a:custGeom>
              <a:avLst/>
              <a:gdLst/>
              <a:ahLst/>
              <a:cxnLst/>
              <a:rect l="l" t="t" r="r" b="b"/>
              <a:pathLst>
                <a:path w="19490" h="18018" extrusionOk="0">
                  <a:moveTo>
                    <a:pt x="1614" y="7205"/>
                  </a:moveTo>
                  <a:cubicBezTo>
                    <a:pt x="1122" y="9193"/>
                    <a:pt x="1161" y="11265"/>
                    <a:pt x="1871" y="12865"/>
                  </a:cubicBezTo>
                  <a:cubicBezTo>
                    <a:pt x="1911" y="12957"/>
                    <a:pt x="1956" y="13046"/>
                    <a:pt x="2001" y="13135"/>
                  </a:cubicBezTo>
                  <a:cubicBezTo>
                    <a:pt x="1442" y="12197"/>
                    <a:pt x="1127" y="11132"/>
                    <a:pt x="1088" y="10040"/>
                  </a:cubicBezTo>
                  <a:cubicBezTo>
                    <a:pt x="1052" y="9061"/>
                    <a:pt x="1251" y="8105"/>
                    <a:pt x="1614" y="7205"/>
                  </a:cubicBezTo>
                  <a:close/>
                  <a:moveTo>
                    <a:pt x="8769" y="1099"/>
                  </a:moveTo>
                  <a:cubicBezTo>
                    <a:pt x="10213" y="1099"/>
                    <a:pt x="11739" y="1834"/>
                    <a:pt x="12928" y="2514"/>
                  </a:cubicBezTo>
                  <a:cubicBezTo>
                    <a:pt x="15190" y="3806"/>
                    <a:pt x="17154" y="5801"/>
                    <a:pt x="17151" y="8562"/>
                  </a:cubicBezTo>
                  <a:cubicBezTo>
                    <a:pt x="17150" y="11027"/>
                    <a:pt x="16062" y="14041"/>
                    <a:pt x="14176" y="15676"/>
                  </a:cubicBezTo>
                  <a:cubicBezTo>
                    <a:pt x="13112" y="16598"/>
                    <a:pt x="11835" y="16976"/>
                    <a:pt x="10526" y="16976"/>
                  </a:cubicBezTo>
                  <a:cubicBezTo>
                    <a:pt x="8796" y="16976"/>
                    <a:pt x="7009" y="16315"/>
                    <a:pt x="5579" y="15381"/>
                  </a:cubicBezTo>
                  <a:cubicBezTo>
                    <a:pt x="2756" y="13536"/>
                    <a:pt x="1781" y="10776"/>
                    <a:pt x="2574" y="7531"/>
                  </a:cubicBezTo>
                  <a:cubicBezTo>
                    <a:pt x="2925" y="6098"/>
                    <a:pt x="3537" y="4567"/>
                    <a:pt x="4464" y="3322"/>
                  </a:cubicBezTo>
                  <a:cubicBezTo>
                    <a:pt x="4471" y="3316"/>
                    <a:pt x="4477" y="3308"/>
                    <a:pt x="4485" y="3302"/>
                  </a:cubicBezTo>
                  <a:cubicBezTo>
                    <a:pt x="5475" y="2436"/>
                    <a:pt x="6694" y="1440"/>
                    <a:pt x="8014" y="1172"/>
                  </a:cubicBezTo>
                  <a:cubicBezTo>
                    <a:pt x="8262" y="1122"/>
                    <a:pt x="8514" y="1099"/>
                    <a:pt x="8769" y="1099"/>
                  </a:cubicBezTo>
                  <a:close/>
                  <a:moveTo>
                    <a:pt x="8887" y="1"/>
                  </a:moveTo>
                  <a:cubicBezTo>
                    <a:pt x="8837" y="1"/>
                    <a:pt x="8788" y="1"/>
                    <a:pt x="8738" y="3"/>
                  </a:cubicBezTo>
                  <a:cubicBezTo>
                    <a:pt x="6181" y="71"/>
                    <a:pt x="3888" y="2245"/>
                    <a:pt x="2440" y="4180"/>
                  </a:cubicBezTo>
                  <a:cubicBezTo>
                    <a:pt x="877" y="6267"/>
                    <a:pt x="1" y="8911"/>
                    <a:pt x="661" y="11505"/>
                  </a:cubicBezTo>
                  <a:cubicBezTo>
                    <a:pt x="1175" y="13521"/>
                    <a:pt x="2542" y="15297"/>
                    <a:pt x="4474" y="15997"/>
                  </a:cubicBezTo>
                  <a:cubicBezTo>
                    <a:pt x="6169" y="17258"/>
                    <a:pt x="8337" y="18017"/>
                    <a:pt x="10414" y="18017"/>
                  </a:cubicBezTo>
                  <a:cubicBezTo>
                    <a:pt x="12074" y="18017"/>
                    <a:pt x="13676" y="17532"/>
                    <a:pt x="14932" y="16430"/>
                  </a:cubicBezTo>
                  <a:cubicBezTo>
                    <a:pt x="18721" y="13109"/>
                    <a:pt x="19489" y="6595"/>
                    <a:pt x="15668" y="3108"/>
                  </a:cubicBezTo>
                  <a:cubicBezTo>
                    <a:pt x="13933" y="1526"/>
                    <a:pt x="11308" y="1"/>
                    <a:pt x="88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6"/>
            <p:cNvSpPr/>
            <p:nvPr/>
          </p:nvSpPr>
          <p:spPr>
            <a:xfrm>
              <a:off x="1611400" y="4264325"/>
              <a:ext cx="204725" cy="224825"/>
            </a:xfrm>
            <a:custGeom>
              <a:avLst/>
              <a:gdLst/>
              <a:ahLst/>
              <a:cxnLst/>
              <a:rect l="l" t="t" r="r" b="b"/>
              <a:pathLst>
                <a:path w="8189" h="8993" extrusionOk="0">
                  <a:moveTo>
                    <a:pt x="3561" y="0"/>
                  </a:moveTo>
                  <a:cubicBezTo>
                    <a:pt x="1727" y="0"/>
                    <a:pt x="0" y="1490"/>
                    <a:pt x="935" y="3575"/>
                  </a:cubicBezTo>
                  <a:cubicBezTo>
                    <a:pt x="1077" y="3892"/>
                    <a:pt x="1311" y="4020"/>
                    <a:pt x="1557" y="4020"/>
                  </a:cubicBezTo>
                  <a:cubicBezTo>
                    <a:pt x="2000" y="4020"/>
                    <a:pt x="2483" y="3607"/>
                    <a:pt x="2546" y="3138"/>
                  </a:cubicBezTo>
                  <a:cubicBezTo>
                    <a:pt x="2652" y="2350"/>
                    <a:pt x="3006" y="2037"/>
                    <a:pt x="3405" y="2037"/>
                  </a:cubicBezTo>
                  <a:cubicBezTo>
                    <a:pt x="4054" y="2037"/>
                    <a:pt x="4819" y="2864"/>
                    <a:pt x="4821" y="3825"/>
                  </a:cubicBezTo>
                  <a:cubicBezTo>
                    <a:pt x="4825" y="5165"/>
                    <a:pt x="3942" y="6358"/>
                    <a:pt x="3228" y="7421"/>
                  </a:cubicBezTo>
                  <a:cubicBezTo>
                    <a:pt x="2689" y="8221"/>
                    <a:pt x="3437" y="8993"/>
                    <a:pt x="4195" y="8993"/>
                  </a:cubicBezTo>
                  <a:cubicBezTo>
                    <a:pt x="4522" y="8993"/>
                    <a:pt x="4850" y="8849"/>
                    <a:pt x="5078" y="8503"/>
                  </a:cubicBezTo>
                  <a:cubicBezTo>
                    <a:pt x="6537" y="6287"/>
                    <a:pt x="8188" y="2626"/>
                    <a:pt x="5438" y="602"/>
                  </a:cubicBezTo>
                  <a:cubicBezTo>
                    <a:pt x="4875" y="188"/>
                    <a:pt x="4211" y="0"/>
                    <a:pt x="35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1688575" y="4506825"/>
              <a:ext cx="60375" cy="62375"/>
            </a:xfrm>
            <a:custGeom>
              <a:avLst/>
              <a:gdLst/>
              <a:ahLst/>
              <a:cxnLst/>
              <a:rect l="l" t="t" r="r" b="b"/>
              <a:pathLst>
                <a:path w="2415" h="2495" extrusionOk="0">
                  <a:moveTo>
                    <a:pt x="1242" y="0"/>
                  </a:moveTo>
                  <a:cubicBezTo>
                    <a:pt x="1230" y="0"/>
                    <a:pt x="1219" y="1"/>
                    <a:pt x="1207" y="1"/>
                  </a:cubicBezTo>
                  <a:cubicBezTo>
                    <a:pt x="1005" y="10"/>
                    <a:pt x="807" y="63"/>
                    <a:pt x="629" y="158"/>
                  </a:cubicBezTo>
                  <a:cubicBezTo>
                    <a:pt x="403" y="277"/>
                    <a:pt x="150" y="585"/>
                    <a:pt x="103" y="841"/>
                  </a:cubicBezTo>
                  <a:cubicBezTo>
                    <a:pt x="93" y="897"/>
                    <a:pt x="83" y="952"/>
                    <a:pt x="73" y="1007"/>
                  </a:cubicBezTo>
                  <a:cubicBezTo>
                    <a:pt x="0" y="1417"/>
                    <a:pt x="50" y="1851"/>
                    <a:pt x="375" y="2151"/>
                  </a:cubicBezTo>
                  <a:cubicBezTo>
                    <a:pt x="605" y="2361"/>
                    <a:pt x="887" y="2495"/>
                    <a:pt x="1207" y="2495"/>
                  </a:cubicBezTo>
                  <a:cubicBezTo>
                    <a:pt x="1517" y="2490"/>
                    <a:pt x="1814" y="2367"/>
                    <a:pt x="2037" y="2151"/>
                  </a:cubicBezTo>
                  <a:cubicBezTo>
                    <a:pt x="2354" y="1833"/>
                    <a:pt x="2415" y="1430"/>
                    <a:pt x="2339" y="1007"/>
                  </a:cubicBezTo>
                  <a:cubicBezTo>
                    <a:pt x="2329" y="952"/>
                    <a:pt x="2319" y="897"/>
                    <a:pt x="2309" y="841"/>
                  </a:cubicBezTo>
                  <a:cubicBezTo>
                    <a:pt x="2267" y="605"/>
                    <a:pt x="2080" y="387"/>
                    <a:pt x="1900" y="247"/>
                  </a:cubicBezTo>
                  <a:cubicBezTo>
                    <a:pt x="1716" y="105"/>
                    <a:pt x="1480" y="0"/>
                    <a:pt x="1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" name="Google Shape;450;p45">
            <a:extLst>
              <a:ext uri="{FF2B5EF4-FFF2-40B4-BE49-F238E27FC236}">
                <a16:creationId xmlns:a16="http://schemas.microsoft.com/office/drawing/2014/main" id="{01A82F69-63ED-4FC1-BBAF-7F66D62F23B6}"/>
              </a:ext>
            </a:extLst>
          </p:cNvPr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2838041">
            <a:off x="4797012" y="736719"/>
            <a:ext cx="959040" cy="483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50;p45">
            <a:extLst>
              <a:ext uri="{FF2B5EF4-FFF2-40B4-BE49-F238E27FC236}">
                <a16:creationId xmlns:a16="http://schemas.microsoft.com/office/drawing/2014/main" id="{712878CF-0D60-4827-B57A-56E10B7A3DCF}"/>
              </a:ext>
            </a:extLst>
          </p:cNvPr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8436967">
            <a:off x="3366765" y="761978"/>
            <a:ext cx="959040" cy="48309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2BD84F8-0B6B-4EC4-BB64-370732197473}"/>
              </a:ext>
            </a:extLst>
          </p:cNvPr>
          <p:cNvSpPr txBox="1"/>
          <p:nvPr/>
        </p:nvSpPr>
        <p:spPr>
          <a:xfrm>
            <a:off x="1108212" y="1333863"/>
            <a:ext cx="2789346" cy="782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600" dirty="0" err="1">
                <a:effectLst/>
                <a:latin typeface="Chicken Quiche" panose="02000600000000000000" pitchFamily="2" charset="0"/>
              </a:rPr>
              <a:t>kelebihan</a:t>
            </a:r>
            <a:r>
              <a:rPr lang="en-ID" sz="1600" dirty="0">
                <a:effectLst/>
                <a:latin typeface="Chicken Quiche" panose="02000600000000000000" pitchFamily="2" charset="0"/>
              </a:rPr>
              <a:t> Persekutuan </a:t>
            </a:r>
            <a:r>
              <a:rPr lang="en-ID" sz="1600" dirty="0" err="1">
                <a:effectLst/>
                <a:latin typeface="Chicken Quiche" panose="02000600000000000000" pitchFamily="2" charset="0"/>
              </a:rPr>
              <a:t>Komanditer</a:t>
            </a:r>
            <a:r>
              <a:rPr lang="en-ID" sz="1600" dirty="0">
                <a:effectLst/>
                <a:latin typeface="Chicken Quiche" panose="02000600000000000000" pitchFamily="2" charset="0"/>
              </a:rPr>
              <a:t> (CV) </a:t>
            </a:r>
            <a:endParaRPr lang="en-ID" sz="1600" dirty="0">
              <a:latin typeface="Chicken Quiche" panose="020006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B0C51F-9185-4D78-9D7D-6F9A4D5DBBFC}"/>
              </a:ext>
            </a:extLst>
          </p:cNvPr>
          <p:cNvSpPr txBox="1"/>
          <p:nvPr/>
        </p:nvSpPr>
        <p:spPr>
          <a:xfrm>
            <a:off x="5073193" y="1361067"/>
            <a:ext cx="3017094" cy="782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600" dirty="0" err="1">
                <a:latin typeface="Chicken Quiche" panose="02000600000000000000" pitchFamily="2" charset="0"/>
              </a:rPr>
              <a:t>Kelemahan</a:t>
            </a:r>
            <a:r>
              <a:rPr lang="en-ID" sz="1600" dirty="0">
                <a:latin typeface="Chicken Quiche" panose="02000600000000000000" pitchFamily="2" charset="0"/>
              </a:rPr>
              <a:t> </a:t>
            </a:r>
            <a:r>
              <a:rPr lang="en-ID" sz="1600" dirty="0">
                <a:effectLst/>
                <a:latin typeface="Chicken Quiche" panose="02000600000000000000" pitchFamily="2" charset="0"/>
              </a:rPr>
              <a:t>Persekutuan </a:t>
            </a:r>
            <a:r>
              <a:rPr lang="en-ID" sz="1600" dirty="0" err="1">
                <a:effectLst/>
                <a:latin typeface="Chicken Quiche" panose="02000600000000000000" pitchFamily="2" charset="0"/>
              </a:rPr>
              <a:t>Komanditer</a:t>
            </a:r>
            <a:r>
              <a:rPr lang="en-ID" sz="1600" dirty="0">
                <a:effectLst/>
                <a:latin typeface="Chicken Quiche" panose="02000600000000000000" pitchFamily="2" charset="0"/>
              </a:rPr>
              <a:t> (CV</a:t>
            </a:r>
            <a:r>
              <a:rPr lang="en-ID" dirty="0">
                <a:effectLst/>
                <a:latin typeface="Arial" panose="020B0604020202020204" pitchFamily="34" charset="0"/>
              </a:rPr>
              <a:t>) </a:t>
            </a:r>
            <a:endParaRPr lang="en-I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CABA0D-39AA-437D-9C74-F329EA8CF0F1}"/>
              </a:ext>
            </a:extLst>
          </p:cNvPr>
          <p:cNvSpPr txBox="1"/>
          <p:nvPr/>
        </p:nvSpPr>
        <p:spPr>
          <a:xfrm>
            <a:off x="984950" y="2407453"/>
            <a:ext cx="27893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ID" dirty="0" err="1"/>
              <a:t>Pendiriannya</a:t>
            </a:r>
            <a:r>
              <a:rPr lang="en-ID" dirty="0"/>
              <a:t> </a:t>
            </a:r>
            <a:r>
              <a:rPr lang="en-ID" dirty="0" err="1"/>
              <a:t>relatif</a:t>
            </a:r>
            <a:r>
              <a:rPr lang="en-ID" dirty="0"/>
              <a:t> </a:t>
            </a:r>
            <a:r>
              <a:rPr lang="en-ID" dirty="0" err="1"/>
              <a:t>mudah</a:t>
            </a:r>
            <a:r>
              <a:rPr lang="en-ID" dirty="0"/>
              <a:t>.</a:t>
            </a:r>
          </a:p>
          <a:p>
            <a:pPr marL="342900" indent="-342900">
              <a:buAutoNum type="alphaLcPeriod"/>
            </a:pPr>
            <a:r>
              <a:rPr lang="en-ID" dirty="0" err="1"/>
              <a:t>Kemampuan</a:t>
            </a:r>
            <a:r>
              <a:rPr lang="en-ID" dirty="0"/>
              <a:t> </a:t>
            </a:r>
            <a:r>
              <a:rPr lang="en-ID" dirty="0" err="1"/>
              <a:t>manajemennya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.</a:t>
            </a:r>
          </a:p>
          <a:p>
            <a:pPr marL="342900" indent="-342900">
              <a:buAutoNum type="alphaLcPeriod"/>
            </a:pP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memperoleh</a:t>
            </a:r>
            <a:r>
              <a:rPr lang="en-ID" dirty="0"/>
              <a:t> </a:t>
            </a:r>
            <a:r>
              <a:rPr lang="en-ID" dirty="0" err="1"/>
              <a:t>kredit</a:t>
            </a:r>
            <a:r>
              <a:rPr lang="en-ID" dirty="0"/>
              <a:t>.</a:t>
            </a:r>
          </a:p>
          <a:p>
            <a:pPr marL="342900" indent="-342900">
              <a:buAutoNum type="alphaLcPeriod"/>
            </a:pPr>
            <a:r>
              <a:rPr lang="en-ID" dirty="0"/>
              <a:t>Modal yang </a:t>
            </a:r>
            <a:r>
              <a:rPr lang="en-ID" dirty="0" err="1"/>
              <a:t>dikumpulkan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besar</a:t>
            </a:r>
            <a:r>
              <a:rPr lang="en-ID" dirty="0"/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27EF2A-29C1-44BE-8FE8-6416FA462CDB}"/>
              </a:ext>
            </a:extLst>
          </p:cNvPr>
          <p:cNvSpPr txBox="1"/>
          <p:nvPr/>
        </p:nvSpPr>
        <p:spPr>
          <a:xfrm>
            <a:off x="5337570" y="2366097"/>
            <a:ext cx="30170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ID" dirty="0" err="1"/>
              <a:t>Kelangsungan</a:t>
            </a:r>
            <a:r>
              <a:rPr lang="en-ID" dirty="0"/>
              <a:t> </a:t>
            </a:r>
            <a:r>
              <a:rPr lang="en-ID" dirty="0" err="1"/>
              <a:t>hidupnya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menentu</a:t>
            </a:r>
            <a:r>
              <a:rPr lang="en-ID" dirty="0"/>
              <a:t>.</a:t>
            </a:r>
          </a:p>
          <a:p>
            <a:pPr marL="342900" indent="-342900">
              <a:buAutoNum type="alphaLcPeriod"/>
            </a:pPr>
            <a:r>
              <a:rPr lang="en-ID" dirty="0" err="1"/>
              <a:t>Sulit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menarik</a:t>
            </a:r>
            <a:r>
              <a:rPr lang="en-ID" dirty="0"/>
              <a:t> </a:t>
            </a:r>
            <a:r>
              <a:rPr lang="en-ID" dirty="0" err="1"/>
              <a:t>kembali</a:t>
            </a:r>
            <a:r>
              <a:rPr lang="en-ID" dirty="0"/>
              <a:t> </a:t>
            </a:r>
            <a:r>
              <a:rPr lang="en-ID" dirty="0" err="1"/>
              <a:t>modalnya</a:t>
            </a:r>
            <a:r>
              <a:rPr lang="en-ID" dirty="0"/>
              <a:t>, </a:t>
            </a:r>
            <a:r>
              <a:rPr lang="en-ID" dirty="0" err="1"/>
              <a:t>terutama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</a:t>
            </a:r>
            <a:r>
              <a:rPr lang="en-ID" dirty="0" err="1"/>
              <a:t>sekutu</a:t>
            </a:r>
            <a:r>
              <a:rPr lang="en-ID" dirty="0"/>
              <a:t> </a:t>
            </a:r>
            <a:r>
              <a:rPr lang="en-ID" dirty="0" err="1"/>
              <a:t>pimpinan</a:t>
            </a:r>
            <a:r>
              <a:rPr lang="en-ID" dirty="0"/>
              <a:t>.</a:t>
            </a:r>
          </a:p>
          <a:p>
            <a:pPr marL="342900" indent="-342900">
              <a:buAutoNum type="alphaLcPeriod"/>
            </a:pPr>
            <a:r>
              <a:rPr lang="en-ID" dirty="0" err="1"/>
              <a:t>Sebagian</a:t>
            </a:r>
            <a:r>
              <a:rPr lang="en-ID" dirty="0"/>
              <a:t> </a:t>
            </a:r>
            <a:r>
              <a:rPr lang="en-ID" dirty="0" err="1"/>
              <a:t>sekutu</a:t>
            </a:r>
            <a:r>
              <a:rPr lang="en-ID" dirty="0"/>
              <a:t>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terbatas</a:t>
            </a:r>
            <a:r>
              <a:rPr lang="en-ID" dirty="0"/>
              <a:t>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00;p37">
            <a:extLst>
              <a:ext uri="{FF2B5EF4-FFF2-40B4-BE49-F238E27FC236}">
                <a16:creationId xmlns:a16="http://schemas.microsoft.com/office/drawing/2014/main" id="{A80B8C7A-62FF-44BD-BC4E-54EC892EEFCA}"/>
              </a:ext>
            </a:extLst>
          </p:cNvPr>
          <p:cNvGrpSpPr/>
          <p:nvPr/>
        </p:nvGrpSpPr>
        <p:grpSpPr>
          <a:xfrm>
            <a:off x="2567931" y="1297758"/>
            <a:ext cx="611754" cy="643200"/>
            <a:chOff x="1183375" y="2536600"/>
            <a:chExt cx="1060600" cy="1114925"/>
          </a:xfrm>
        </p:grpSpPr>
        <p:sp>
          <p:nvSpPr>
            <p:cNvPr id="36" name="Google Shape;301;p37">
              <a:extLst>
                <a:ext uri="{FF2B5EF4-FFF2-40B4-BE49-F238E27FC236}">
                  <a16:creationId xmlns:a16="http://schemas.microsoft.com/office/drawing/2014/main" id="{52165864-A87D-4B6A-B1B6-1E6FA94D654D}"/>
                </a:ext>
              </a:extLst>
            </p:cNvPr>
            <p:cNvSpPr/>
            <p:nvPr/>
          </p:nvSpPr>
          <p:spPr>
            <a:xfrm>
              <a:off x="1393275" y="2759625"/>
              <a:ext cx="850700" cy="891900"/>
            </a:xfrm>
            <a:custGeom>
              <a:avLst/>
              <a:gdLst/>
              <a:ahLst/>
              <a:cxnLst/>
              <a:rect l="l" t="t" r="r" b="b"/>
              <a:pathLst>
                <a:path w="34028" h="35676" extrusionOk="0">
                  <a:moveTo>
                    <a:pt x="7050" y="3261"/>
                  </a:moveTo>
                  <a:cubicBezTo>
                    <a:pt x="5550" y="4510"/>
                    <a:pt x="4275" y="6086"/>
                    <a:pt x="3456" y="7646"/>
                  </a:cubicBezTo>
                  <a:cubicBezTo>
                    <a:pt x="1581" y="11215"/>
                    <a:pt x="2769" y="16037"/>
                    <a:pt x="5426" y="19346"/>
                  </a:cubicBezTo>
                  <a:cubicBezTo>
                    <a:pt x="5373" y="19294"/>
                    <a:pt x="5318" y="19243"/>
                    <a:pt x="5266" y="19190"/>
                  </a:cubicBezTo>
                  <a:cubicBezTo>
                    <a:pt x="3529" y="17393"/>
                    <a:pt x="2597" y="14904"/>
                    <a:pt x="2490" y="12427"/>
                  </a:cubicBezTo>
                  <a:cubicBezTo>
                    <a:pt x="2328" y="8626"/>
                    <a:pt x="4066" y="5198"/>
                    <a:pt x="7050" y="3261"/>
                  </a:cubicBezTo>
                  <a:close/>
                  <a:moveTo>
                    <a:pt x="12872" y="1594"/>
                  </a:moveTo>
                  <a:cubicBezTo>
                    <a:pt x="17362" y="1594"/>
                    <a:pt x="21289" y="4320"/>
                    <a:pt x="23215" y="8558"/>
                  </a:cubicBezTo>
                  <a:cubicBezTo>
                    <a:pt x="24531" y="11450"/>
                    <a:pt x="24911" y="14570"/>
                    <a:pt x="25312" y="17686"/>
                  </a:cubicBezTo>
                  <a:cubicBezTo>
                    <a:pt x="25632" y="20187"/>
                    <a:pt x="26126" y="22619"/>
                    <a:pt x="27636" y="24638"/>
                  </a:cubicBezTo>
                  <a:cubicBezTo>
                    <a:pt x="27210" y="25057"/>
                    <a:pt x="26813" y="25609"/>
                    <a:pt x="26440" y="26086"/>
                  </a:cubicBezTo>
                  <a:cubicBezTo>
                    <a:pt x="24902" y="23863"/>
                    <a:pt x="23078" y="21809"/>
                    <a:pt x="21412" y="19679"/>
                  </a:cubicBezTo>
                  <a:cubicBezTo>
                    <a:pt x="19699" y="17487"/>
                    <a:pt x="18109" y="14675"/>
                    <a:pt x="15926" y="12927"/>
                  </a:cubicBezTo>
                  <a:cubicBezTo>
                    <a:pt x="15858" y="12873"/>
                    <a:pt x="15784" y="12849"/>
                    <a:pt x="15714" y="12849"/>
                  </a:cubicBezTo>
                  <a:cubicBezTo>
                    <a:pt x="15506" y="12849"/>
                    <a:pt x="15331" y="13055"/>
                    <a:pt x="15448" y="13295"/>
                  </a:cubicBezTo>
                  <a:cubicBezTo>
                    <a:pt x="16616" y="15684"/>
                    <a:pt x="18827" y="17675"/>
                    <a:pt x="20505" y="19712"/>
                  </a:cubicBezTo>
                  <a:cubicBezTo>
                    <a:pt x="22338" y="21940"/>
                    <a:pt x="24054" y="24326"/>
                    <a:pt x="26013" y="26442"/>
                  </a:cubicBezTo>
                  <a:cubicBezTo>
                    <a:pt x="26037" y="26468"/>
                    <a:pt x="26065" y="26488"/>
                    <a:pt x="26097" y="26503"/>
                  </a:cubicBezTo>
                  <a:lnTo>
                    <a:pt x="26096" y="26504"/>
                  </a:lnTo>
                  <a:cubicBezTo>
                    <a:pt x="25736" y="26915"/>
                    <a:pt x="25293" y="27348"/>
                    <a:pt x="24854" y="27802"/>
                  </a:cubicBezTo>
                  <a:cubicBezTo>
                    <a:pt x="24840" y="27734"/>
                    <a:pt x="24803" y="27675"/>
                    <a:pt x="24747" y="27632"/>
                  </a:cubicBezTo>
                  <a:cubicBezTo>
                    <a:pt x="23632" y="26743"/>
                    <a:pt x="22473" y="25958"/>
                    <a:pt x="21485" y="24915"/>
                  </a:cubicBezTo>
                  <a:cubicBezTo>
                    <a:pt x="20557" y="23934"/>
                    <a:pt x="19757" y="22841"/>
                    <a:pt x="18913" y="21790"/>
                  </a:cubicBezTo>
                  <a:cubicBezTo>
                    <a:pt x="17213" y="19678"/>
                    <a:pt x="15464" y="17264"/>
                    <a:pt x="13199" y="15723"/>
                  </a:cubicBezTo>
                  <a:cubicBezTo>
                    <a:pt x="13148" y="15688"/>
                    <a:pt x="13091" y="15673"/>
                    <a:pt x="13036" y="15673"/>
                  </a:cubicBezTo>
                  <a:cubicBezTo>
                    <a:pt x="12787" y="15673"/>
                    <a:pt x="12543" y="15976"/>
                    <a:pt x="12717" y="16206"/>
                  </a:cubicBezTo>
                  <a:cubicBezTo>
                    <a:pt x="14441" y="18486"/>
                    <a:pt x="16715" y="20352"/>
                    <a:pt x="18522" y="22581"/>
                  </a:cubicBezTo>
                  <a:cubicBezTo>
                    <a:pt x="20195" y="24645"/>
                    <a:pt x="21902" y="26941"/>
                    <a:pt x="24320" y="28186"/>
                  </a:cubicBezTo>
                  <a:cubicBezTo>
                    <a:pt x="24364" y="28208"/>
                    <a:pt x="24412" y="28221"/>
                    <a:pt x="24461" y="28221"/>
                  </a:cubicBezTo>
                  <a:cubicBezTo>
                    <a:pt x="24065" y="28658"/>
                    <a:pt x="23695" y="29112"/>
                    <a:pt x="23428" y="29587"/>
                  </a:cubicBezTo>
                  <a:cubicBezTo>
                    <a:pt x="21392" y="26023"/>
                    <a:pt x="16324" y="24531"/>
                    <a:pt x="12758" y="23278"/>
                  </a:cubicBezTo>
                  <a:cubicBezTo>
                    <a:pt x="11285" y="22760"/>
                    <a:pt x="9776" y="22205"/>
                    <a:pt x="8379" y="21462"/>
                  </a:cubicBezTo>
                  <a:cubicBezTo>
                    <a:pt x="4075" y="18540"/>
                    <a:pt x="1276" y="12017"/>
                    <a:pt x="4103" y="7401"/>
                  </a:cubicBezTo>
                  <a:cubicBezTo>
                    <a:pt x="5380" y="5314"/>
                    <a:pt x="7446" y="3169"/>
                    <a:pt x="9759" y="2031"/>
                  </a:cubicBezTo>
                  <a:cubicBezTo>
                    <a:pt x="10018" y="1957"/>
                    <a:pt x="10281" y="1890"/>
                    <a:pt x="10551" y="1834"/>
                  </a:cubicBezTo>
                  <a:cubicBezTo>
                    <a:pt x="11336" y="1672"/>
                    <a:pt x="12112" y="1594"/>
                    <a:pt x="12872" y="1594"/>
                  </a:cubicBezTo>
                  <a:close/>
                  <a:moveTo>
                    <a:pt x="29133" y="26040"/>
                  </a:moveTo>
                  <a:cubicBezTo>
                    <a:pt x="29564" y="26323"/>
                    <a:pt x="29961" y="26654"/>
                    <a:pt x="30318" y="27026"/>
                  </a:cubicBezTo>
                  <a:cubicBezTo>
                    <a:pt x="29283" y="27507"/>
                    <a:pt x="28326" y="28252"/>
                    <a:pt x="27387" y="28869"/>
                  </a:cubicBezTo>
                  <a:cubicBezTo>
                    <a:pt x="26859" y="29217"/>
                    <a:pt x="26292" y="29555"/>
                    <a:pt x="25748" y="29924"/>
                  </a:cubicBezTo>
                  <a:cubicBezTo>
                    <a:pt x="26169" y="29433"/>
                    <a:pt x="26578" y="28931"/>
                    <a:pt x="26993" y="28463"/>
                  </a:cubicBezTo>
                  <a:cubicBezTo>
                    <a:pt x="27709" y="27658"/>
                    <a:pt x="28423" y="26849"/>
                    <a:pt x="29133" y="26040"/>
                  </a:cubicBezTo>
                  <a:close/>
                  <a:moveTo>
                    <a:pt x="28241" y="25335"/>
                  </a:moveTo>
                  <a:cubicBezTo>
                    <a:pt x="28315" y="25383"/>
                    <a:pt x="28401" y="25413"/>
                    <a:pt x="28490" y="25419"/>
                  </a:cubicBezTo>
                  <a:cubicBezTo>
                    <a:pt x="28464" y="25502"/>
                    <a:pt x="28470" y="25592"/>
                    <a:pt x="28527" y="25664"/>
                  </a:cubicBezTo>
                  <a:cubicBezTo>
                    <a:pt x="27790" y="26500"/>
                    <a:pt x="27057" y="27339"/>
                    <a:pt x="26325" y="28180"/>
                  </a:cubicBezTo>
                  <a:cubicBezTo>
                    <a:pt x="25623" y="28987"/>
                    <a:pt x="24828" y="29774"/>
                    <a:pt x="24179" y="30643"/>
                  </a:cubicBezTo>
                  <a:cubicBezTo>
                    <a:pt x="24054" y="30542"/>
                    <a:pt x="23927" y="30447"/>
                    <a:pt x="23798" y="30352"/>
                  </a:cubicBezTo>
                  <a:lnTo>
                    <a:pt x="23797" y="30352"/>
                  </a:lnTo>
                  <a:cubicBezTo>
                    <a:pt x="23778" y="30306"/>
                    <a:pt x="23761" y="30258"/>
                    <a:pt x="23740" y="30212"/>
                  </a:cubicBezTo>
                  <a:cubicBezTo>
                    <a:pt x="24654" y="29614"/>
                    <a:pt x="25367" y="28535"/>
                    <a:pt x="26069" y="27753"/>
                  </a:cubicBezTo>
                  <a:lnTo>
                    <a:pt x="27428" y="26241"/>
                  </a:lnTo>
                  <a:cubicBezTo>
                    <a:pt x="27630" y="26017"/>
                    <a:pt x="27830" y="25793"/>
                    <a:pt x="28032" y="25569"/>
                  </a:cubicBezTo>
                  <a:cubicBezTo>
                    <a:pt x="28101" y="25491"/>
                    <a:pt x="28172" y="25413"/>
                    <a:pt x="28241" y="25335"/>
                  </a:cubicBezTo>
                  <a:close/>
                  <a:moveTo>
                    <a:pt x="30826" y="27651"/>
                  </a:moveTo>
                  <a:cubicBezTo>
                    <a:pt x="30961" y="27858"/>
                    <a:pt x="31094" y="28068"/>
                    <a:pt x="31226" y="28280"/>
                  </a:cubicBezTo>
                  <a:cubicBezTo>
                    <a:pt x="30178" y="28962"/>
                    <a:pt x="29152" y="29677"/>
                    <a:pt x="28117" y="30379"/>
                  </a:cubicBezTo>
                  <a:cubicBezTo>
                    <a:pt x="27342" y="30905"/>
                    <a:pt x="26523" y="31406"/>
                    <a:pt x="25798" y="32010"/>
                  </a:cubicBezTo>
                  <a:cubicBezTo>
                    <a:pt x="25513" y="31764"/>
                    <a:pt x="25227" y="31514"/>
                    <a:pt x="24937" y="31265"/>
                  </a:cubicBezTo>
                  <a:cubicBezTo>
                    <a:pt x="25953" y="30849"/>
                    <a:pt x="26898" y="30175"/>
                    <a:pt x="27818" y="29608"/>
                  </a:cubicBezTo>
                  <a:cubicBezTo>
                    <a:pt x="28809" y="28997"/>
                    <a:pt x="29939" y="28426"/>
                    <a:pt x="30826" y="27651"/>
                  </a:cubicBezTo>
                  <a:close/>
                  <a:moveTo>
                    <a:pt x="31618" y="29042"/>
                  </a:moveTo>
                  <a:cubicBezTo>
                    <a:pt x="31638" y="29052"/>
                    <a:pt x="31652" y="29066"/>
                    <a:pt x="31674" y="29073"/>
                  </a:cubicBezTo>
                  <a:lnTo>
                    <a:pt x="31696" y="29078"/>
                  </a:lnTo>
                  <a:cubicBezTo>
                    <a:pt x="31983" y="29745"/>
                    <a:pt x="32137" y="30443"/>
                    <a:pt x="32111" y="31120"/>
                  </a:cubicBezTo>
                  <a:cubicBezTo>
                    <a:pt x="31133" y="31435"/>
                    <a:pt x="30224" y="31985"/>
                    <a:pt x="29308" y="32447"/>
                  </a:cubicBezTo>
                  <a:cubicBezTo>
                    <a:pt x="28689" y="32760"/>
                    <a:pt x="28039" y="33048"/>
                    <a:pt x="27443" y="33412"/>
                  </a:cubicBezTo>
                  <a:cubicBezTo>
                    <a:pt x="27080" y="33118"/>
                    <a:pt x="26731" y="32805"/>
                    <a:pt x="26382" y="32506"/>
                  </a:cubicBezTo>
                  <a:lnTo>
                    <a:pt x="26381" y="32505"/>
                  </a:lnTo>
                  <a:cubicBezTo>
                    <a:pt x="27135" y="32098"/>
                    <a:pt x="27845" y="31602"/>
                    <a:pt x="28563" y="31140"/>
                  </a:cubicBezTo>
                  <a:lnTo>
                    <a:pt x="30290" y="30028"/>
                  </a:lnTo>
                  <a:lnTo>
                    <a:pt x="31154" y="29471"/>
                  </a:lnTo>
                  <a:cubicBezTo>
                    <a:pt x="31460" y="29395"/>
                    <a:pt x="31612" y="29252"/>
                    <a:pt x="31618" y="29042"/>
                  </a:cubicBezTo>
                  <a:close/>
                  <a:moveTo>
                    <a:pt x="31974" y="31968"/>
                  </a:moveTo>
                  <a:lnTo>
                    <a:pt x="31974" y="31968"/>
                  </a:lnTo>
                  <a:cubicBezTo>
                    <a:pt x="31753" y="32724"/>
                    <a:pt x="31259" y="33426"/>
                    <a:pt x="30408" y="33994"/>
                  </a:cubicBezTo>
                  <a:lnTo>
                    <a:pt x="30407" y="33994"/>
                  </a:lnTo>
                  <a:cubicBezTo>
                    <a:pt x="30206" y="34129"/>
                    <a:pt x="30130" y="34322"/>
                    <a:pt x="30138" y="34510"/>
                  </a:cubicBezTo>
                  <a:cubicBezTo>
                    <a:pt x="30126" y="34519"/>
                    <a:pt x="30113" y="34524"/>
                    <a:pt x="30101" y="34531"/>
                  </a:cubicBezTo>
                  <a:cubicBezTo>
                    <a:pt x="30027" y="34539"/>
                    <a:pt x="29951" y="34542"/>
                    <a:pt x="29875" y="34542"/>
                  </a:cubicBezTo>
                  <a:cubicBezTo>
                    <a:pt x="29405" y="34542"/>
                    <a:pt x="28908" y="34400"/>
                    <a:pt x="28479" y="34150"/>
                  </a:cubicBezTo>
                  <a:cubicBezTo>
                    <a:pt x="28329" y="34062"/>
                    <a:pt x="28182" y="33964"/>
                    <a:pt x="28037" y="33864"/>
                  </a:cubicBezTo>
                  <a:cubicBezTo>
                    <a:pt x="28528" y="33651"/>
                    <a:pt x="29005" y="33399"/>
                    <a:pt x="29482" y="33172"/>
                  </a:cubicBezTo>
                  <a:cubicBezTo>
                    <a:pt x="30302" y="32784"/>
                    <a:pt x="31186" y="32436"/>
                    <a:pt x="31974" y="31968"/>
                  </a:cubicBezTo>
                  <a:close/>
                  <a:moveTo>
                    <a:pt x="12895" y="1"/>
                  </a:moveTo>
                  <a:cubicBezTo>
                    <a:pt x="12461" y="1"/>
                    <a:pt x="12022" y="23"/>
                    <a:pt x="11577" y="68"/>
                  </a:cubicBezTo>
                  <a:cubicBezTo>
                    <a:pt x="6648" y="567"/>
                    <a:pt x="2492" y="3825"/>
                    <a:pt x="1243" y="8687"/>
                  </a:cubicBezTo>
                  <a:cubicBezTo>
                    <a:pt x="0" y="13524"/>
                    <a:pt x="1648" y="18791"/>
                    <a:pt x="5726" y="21751"/>
                  </a:cubicBezTo>
                  <a:cubicBezTo>
                    <a:pt x="8537" y="23793"/>
                    <a:pt x="11959" y="24684"/>
                    <a:pt x="15175" y="25869"/>
                  </a:cubicBezTo>
                  <a:cubicBezTo>
                    <a:pt x="18563" y="27118"/>
                    <a:pt x="21162" y="28844"/>
                    <a:pt x="23541" y="31551"/>
                  </a:cubicBezTo>
                  <a:cubicBezTo>
                    <a:pt x="23593" y="31612"/>
                    <a:pt x="23668" y="31649"/>
                    <a:pt x="23749" y="31651"/>
                  </a:cubicBezTo>
                  <a:cubicBezTo>
                    <a:pt x="23773" y="31666"/>
                    <a:pt x="23801" y="31677"/>
                    <a:pt x="23829" y="31683"/>
                  </a:cubicBezTo>
                  <a:cubicBezTo>
                    <a:pt x="25011" y="33438"/>
                    <a:pt x="27308" y="35675"/>
                    <a:pt x="29358" y="35675"/>
                  </a:cubicBezTo>
                  <a:cubicBezTo>
                    <a:pt x="29938" y="35675"/>
                    <a:pt x="30499" y="35496"/>
                    <a:pt x="31008" y="35077"/>
                  </a:cubicBezTo>
                  <a:cubicBezTo>
                    <a:pt x="31069" y="35053"/>
                    <a:pt x="31125" y="35026"/>
                    <a:pt x="31181" y="34999"/>
                  </a:cubicBezTo>
                  <a:cubicBezTo>
                    <a:pt x="31335" y="35056"/>
                    <a:pt x="31499" y="35085"/>
                    <a:pt x="31664" y="35085"/>
                  </a:cubicBezTo>
                  <a:cubicBezTo>
                    <a:pt x="31927" y="35085"/>
                    <a:pt x="32189" y="35011"/>
                    <a:pt x="32405" y="34855"/>
                  </a:cubicBezTo>
                  <a:cubicBezTo>
                    <a:pt x="32740" y="34614"/>
                    <a:pt x="32909" y="34198"/>
                    <a:pt x="32910" y="33794"/>
                  </a:cubicBezTo>
                  <a:cubicBezTo>
                    <a:pt x="32912" y="33593"/>
                    <a:pt x="32865" y="33350"/>
                    <a:pt x="32759" y="33155"/>
                  </a:cubicBezTo>
                  <a:cubicBezTo>
                    <a:pt x="34028" y="30698"/>
                    <a:pt x="32829" y="27368"/>
                    <a:pt x="30389" y="25854"/>
                  </a:cubicBezTo>
                  <a:cubicBezTo>
                    <a:pt x="30210" y="25648"/>
                    <a:pt x="30019" y="25444"/>
                    <a:pt x="29815" y="25267"/>
                  </a:cubicBezTo>
                  <a:lnTo>
                    <a:pt x="29866" y="25210"/>
                  </a:lnTo>
                  <a:cubicBezTo>
                    <a:pt x="30035" y="25017"/>
                    <a:pt x="29982" y="24685"/>
                    <a:pt x="29709" y="24617"/>
                  </a:cubicBezTo>
                  <a:cubicBezTo>
                    <a:pt x="29506" y="24583"/>
                    <a:pt x="29308" y="24519"/>
                    <a:pt x="29126" y="24422"/>
                  </a:cubicBezTo>
                  <a:cubicBezTo>
                    <a:pt x="29100" y="24374"/>
                    <a:pt x="29068" y="24328"/>
                    <a:pt x="29032" y="24288"/>
                  </a:cubicBezTo>
                  <a:cubicBezTo>
                    <a:pt x="26794" y="21773"/>
                    <a:pt x="26734" y="18263"/>
                    <a:pt x="26291" y="15100"/>
                  </a:cubicBezTo>
                  <a:cubicBezTo>
                    <a:pt x="25902" y="12320"/>
                    <a:pt x="25246" y="9526"/>
                    <a:pt x="23961" y="7013"/>
                  </a:cubicBezTo>
                  <a:cubicBezTo>
                    <a:pt x="21748" y="2690"/>
                    <a:pt x="17675" y="1"/>
                    <a:pt x="128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302;p37">
              <a:extLst>
                <a:ext uri="{FF2B5EF4-FFF2-40B4-BE49-F238E27FC236}">
                  <a16:creationId xmlns:a16="http://schemas.microsoft.com/office/drawing/2014/main" id="{CC2C7955-DDB6-4437-8C66-E83F6517A834}"/>
                </a:ext>
              </a:extLst>
            </p:cNvPr>
            <p:cNvSpPr/>
            <p:nvPr/>
          </p:nvSpPr>
          <p:spPr>
            <a:xfrm>
              <a:off x="2068925" y="2865800"/>
              <a:ext cx="105300" cy="69600"/>
            </a:xfrm>
            <a:custGeom>
              <a:avLst/>
              <a:gdLst/>
              <a:ahLst/>
              <a:cxnLst/>
              <a:rect l="l" t="t" r="r" b="b"/>
              <a:pathLst>
                <a:path w="4212" h="2784" extrusionOk="0">
                  <a:moveTo>
                    <a:pt x="3482" y="0"/>
                  </a:moveTo>
                  <a:cubicBezTo>
                    <a:pt x="2939" y="0"/>
                    <a:pt x="2396" y="490"/>
                    <a:pt x="1954" y="759"/>
                  </a:cubicBezTo>
                  <a:cubicBezTo>
                    <a:pt x="1329" y="1139"/>
                    <a:pt x="695" y="1545"/>
                    <a:pt x="234" y="2122"/>
                  </a:cubicBezTo>
                  <a:cubicBezTo>
                    <a:pt x="0" y="2412"/>
                    <a:pt x="185" y="2783"/>
                    <a:pt x="532" y="2783"/>
                  </a:cubicBezTo>
                  <a:cubicBezTo>
                    <a:pt x="559" y="2783"/>
                    <a:pt x="586" y="2781"/>
                    <a:pt x="615" y="2776"/>
                  </a:cubicBezTo>
                  <a:cubicBezTo>
                    <a:pt x="1386" y="2652"/>
                    <a:pt x="2084" y="2269"/>
                    <a:pt x="2756" y="1890"/>
                  </a:cubicBezTo>
                  <a:cubicBezTo>
                    <a:pt x="3380" y="1539"/>
                    <a:pt x="4085" y="1332"/>
                    <a:pt x="4181" y="556"/>
                  </a:cubicBezTo>
                  <a:cubicBezTo>
                    <a:pt x="4211" y="317"/>
                    <a:pt x="3998" y="143"/>
                    <a:pt x="3808" y="65"/>
                  </a:cubicBezTo>
                  <a:cubicBezTo>
                    <a:pt x="3700" y="20"/>
                    <a:pt x="3591" y="0"/>
                    <a:pt x="34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03;p37">
              <a:extLst>
                <a:ext uri="{FF2B5EF4-FFF2-40B4-BE49-F238E27FC236}">
                  <a16:creationId xmlns:a16="http://schemas.microsoft.com/office/drawing/2014/main" id="{2679C362-B2D5-4E89-8979-8A348BE387AC}"/>
                </a:ext>
              </a:extLst>
            </p:cNvPr>
            <p:cNvSpPr/>
            <p:nvPr/>
          </p:nvSpPr>
          <p:spPr>
            <a:xfrm>
              <a:off x="1930200" y="2690700"/>
              <a:ext cx="86325" cy="85700"/>
            </a:xfrm>
            <a:custGeom>
              <a:avLst/>
              <a:gdLst/>
              <a:ahLst/>
              <a:cxnLst/>
              <a:rect l="l" t="t" r="r" b="b"/>
              <a:pathLst>
                <a:path w="3453" h="3428" extrusionOk="0">
                  <a:moveTo>
                    <a:pt x="2611" y="1"/>
                  </a:moveTo>
                  <a:cubicBezTo>
                    <a:pt x="1961" y="1"/>
                    <a:pt x="1579" y="599"/>
                    <a:pt x="1173" y="1082"/>
                  </a:cubicBezTo>
                  <a:cubicBezTo>
                    <a:pt x="755" y="1577"/>
                    <a:pt x="213" y="2115"/>
                    <a:pt x="67" y="2763"/>
                  </a:cubicBezTo>
                  <a:cubicBezTo>
                    <a:pt x="0" y="3057"/>
                    <a:pt x="228" y="3428"/>
                    <a:pt x="540" y="3428"/>
                  </a:cubicBezTo>
                  <a:cubicBezTo>
                    <a:pt x="591" y="3428"/>
                    <a:pt x="645" y="3418"/>
                    <a:pt x="700" y="3395"/>
                  </a:cubicBezTo>
                  <a:cubicBezTo>
                    <a:pt x="1327" y="3145"/>
                    <a:pt x="1768" y="2617"/>
                    <a:pt x="2258" y="2168"/>
                  </a:cubicBezTo>
                  <a:cubicBezTo>
                    <a:pt x="2801" y="1672"/>
                    <a:pt x="3452" y="1318"/>
                    <a:pt x="3319" y="483"/>
                  </a:cubicBezTo>
                  <a:cubicBezTo>
                    <a:pt x="3285" y="276"/>
                    <a:pt x="3064" y="73"/>
                    <a:pt x="2863" y="29"/>
                  </a:cubicBezTo>
                  <a:cubicBezTo>
                    <a:pt x="2775" y="10"/>
                    <a:pt x="2691" y="1"/>
                    <a:pt x="26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04;p37">
              <a:extLst>
                <a:ext uri="{FF2B5EF4-FFF2-40B4-BE49-F238E27FC236}">
                  <a16:creationId xmlns:a16="http://schemas.microsoft.com/office/drawing/2014/main" id="{D5F13C00-317A-4BE4-91AA-0CBAE2D1E62F}"/>
                </a:ext>
              </a:extLst>
            </p:cNvPr>
            <p:cNvSpPr/>
            <p:nvPr/>
          </p:nvSpPr>
          <p:spPr>
            <a:xfrm>
              <a:off x="1699200" y="2536600"/>
              <a:ext cx="54050" cy="112525"/>
            </a:xfrm>
            <a:custGeom>
              <a:avLst/>
              <a:gdLst/>
              <a:ahLst/>
              <a:cxnLst/>
              <a:rect l="l" t="t" r="r" b="b"/>
              <a:pathLst>
                <a:path w="2162" h="4501" extrusionOk="0">
                  <a:moveTo>
                    <a:pt x="1045" y="1"/>
                  </a:moveTo>
                  <a:cubicBezTo>
                    <a:pt x="625" y="1"/>
                    <a:pt x="229" y="224"/>
                    <a:pt x="162" y="722"/>
                  </a:cubicBezTo>
                  <a:cubicBezTo>
                    <a:pt x="24" y="1733"/>
                    <a:pt x="1" y="2910"/>
                    <a:pt x="339" y="3886"/>
                  </a:cubicBezTo>
                  <a:cubicBezTo>
                    <a:pt x="484" y="4307"/>
                    <a:pt x="817" y="4501"/>
                    <a:pt x="1151" y="4501"/>
                  </a:cubicBezTo>
                  <a:cubicBezTo>
                    <a:pt x="1570" y="4501"/>
                    <a:pt x="1989" y="4197"/>
                    <a:pt x="2040" y="3656"/>
                  </a:cubicBezTo>
                  <a:cubicBezTo>
                    <a:pt x="2122" y="2782"/>
                    <a:pt x="2101" y="1869"/>
                    <a:pt x="2137" y="988"/>
                  </a:cubicBezTo>
                  <a:cubicBezTo>
                    <a:pt x="2161" y="367"/>
                    <a:pt x="1584" y="1"/>
                    <a:pt x="1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05;p37">
              <a:extLst>
                <a:ext uri="{FF2B5EF4-FFF2-40B4-BE49-F238E27FC236}">
                  <a16:creationId xmlns:a16="http://schemas.microsoft.com/office/drawing/2014/main" id="{C11ED3C8-1BD9-4C7F-8B3A-8992484DE6C4}"/>
                </a:ext>
              </a:extLst>
            </p:cNvPr>
            <p:cNvSpPr/>
            <p:nvPr/>
          </p:nvSpPr>
          <p:spPr>
            <a:xfrm>
              <a:off x="1404800" y="2616275"/>
              <a:ext cx="97125" cy="109750"/>
            </a:xfrm>
            <a:custGeom>
              <a:avLst/>
              <a:gdLst/>
              <a:ahLst/>
              <a:cxnLst/>
              <a:rect l="l" t="t" r="r" b="b"/>
              <a:pathLst>
                <a:path w="3885" h="4390" extrusionOk="0">
                  <a:moveTo>
                    <a:pt x="1207" y="0"/>
                  </a:moveTo>
                  <a:cubicBezTo>
                    <a:pt x="598" y="0"/>
                    <a:pt x="1" y="458"/>
                    <a:pt x="257" y="1181"/>
                  </a:cubicBezTo>
                  <a:cubicBezTo>
                    <a:pt x="513" y="1899"/>
                    <a:pt x="1101" y="2464"/>
                    <a:pt x="1573" y="3055"/>
                  </a:cubicBezTo>
                  <a:cubicBezTo>
                    <a:pt x="1980" y="3567"/>
                    <a:pt x="2454" y="4230"/>
                    <a:pt x="3130" y="4375"/>
                  </a:cubicBezTo>
                  <a:cubicBezTo>
                    <a:pt x="3177" y="4385"/>
                    <a:pt x="3223" y="4390"/>
                    <a:pt x="3267" y="4390"/>
                  </a:cubicBezTo>
                  <a:cubicBezTo>
                    <a:pt x="3562" y="4390"/>
                    <a:pt x="3760" y="4170"/>
                    <a:pt x="3799" y="3864"/>
                  </a:cubicBezTo>
                  <a:cubicBezTo>
                    <a:pt x="3885" y="3209"/>
                    <a:pt x="3428" y="2551"/>
                    <a:pt x="3102" y="2015"/>
                  </a:cubicBezTo>
                  <a:cubicBezTo>
                    <a:pt x="2751" y="1436"/>
                    <a:pt x="2414" y="663"/>
                    <a:pt x="1888" y="232"/>
                  </a:cubicBezTo>
                  <a:cubicBezTo>
                    <a:pt x="1695" y="73"/>
                    <a:pt x="1450" y="0"/>
                    <a:pt x="12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6;p37">
              <a:extLst>
                <a:ext uri="{FF2B5EF4-FFF2-40B4-BE49-F238E27FC236}">
                  <a16:creationId xmlns:a16="http://schemas.microsoft.com/office/drawing/2014/main" id="{449D7ECE-2154-400C-B039-21FAE5AF63E8}"/>
                </a:ext>
              </a:extLst>
            </p:cNvPr>
            <p:cNvSpPr/>
            <p:nvPr/>
          </p:nvSpPr>
          <p:spPr>
            <a:xfrm>
              <a:off x="1275700" y="2779650"/>
              <a:ext cx="103675" cy="78150"/>
            </a:xfrm>
            <a:custGeom>
              <a:avLst/>
              <a:gdLst/>
              <a:ahLst/>
              <a:cxnLst/>
              <a:rect l="l" t="t" r="r" b="b"/>
              <a:pathLst>
                <a:path w="4147" h="3126" extrusionOk="0">
                  <a:moveTo>
                    <a:pt x="1220" y="1"/>
                  </a:moveTo>
                  <a:cubicBezTo>
                    <a:pt x="626" y="1"/>
                    <a:pt x="38" y="406"/>
                    <a:pt x="17" y="1053"/>
                  </a:cubicBezTo>
                  <a:cubicBezTo>
                    <a:pt x="1" y="1549"/>
                    <a:pt x="288" y="1961"/>
                    <a:pt x="751" y="2122"/>
                  </a:cubicBezTo>
                  <a:cubicBezTo>
                    <a:pt x="815" y="2145"/>
                    <a:pt x="882" y="2156"/>
                    <a:pt x="948" y="2156"/>
                  </a:cubicBezTo>
                  <a:cubicBezTo>
                    <a:pt x="1042" y="2156"/>
                    <a:pt x="1135" y="2134"/>
                    <a:pt x="1220" y="2089"/>
                  </a:cubicBezTo>
                  <a:cubicBezTo>
                    <a:pt x="1570" y="2266"/>
                    <a:pt x="1904" y="2538"/>
                    <a:pt x="2241" y="2703"/>
                  </a:cubicBezTo>
                  <a:cubicBezTo>
                    <a:pt x="2660" y="2908"/>
                    <a:pt x="3070" y="3126"/>
                    <a:pt x="3523" y="3126"/>
                  </a:cubicBezTo>
                  <a:cubicBezTo>
                    <a:pt x="3622" y="3126"/>
                    <a:pt x="3723" y="3115"/>
                    <a:pt x="3826" y="3092"/>
                  </a:cubicBezTo>
                  <a:cubicBezTo>
                    <a:pt x="3986" y="3056"/>
                    <a:pt x="4147" y="2866"/>
                    <a:pt x="4128" y="2695"/>
                  </a:cubicBezTo>
                  <a:cubicBezTo>
                    <a:pt x="4060" y="2060"/>
                    <a:pt x="3606" y="1605"/>
                    <a:pt x="3154" y="1179"/>
                  </a:cubicBezTo>
                  <a:cubicBezTo>
                    <a:pt x="2707" y="758"/>
                    <a:pt x="2142" y="199"/>
                    <a:pt x="1535" y="40"/>
                  </a:cubicBezTo>
                  <a:cubicBezTo>
                    <a:pt x="1432" y="14"/>
                    <a:pt x="1326" y="1"/>
                    <a:pt x="1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7;p37">
              <a:extLst>
                <a:ext uri="{FF2B5EF4-FFF2-40B4-BE49-F238E27FC236}">
                  <a16:creationId xmlns:a16="http://schemas.microsoft.com/office/drawing/2014/main" id="{C142543D-0D14-4453-AF2F-6A4324D098F0}"/>
                </a:ext>
              </a:extLst>
            </p:cNvPr>
            <p:cNvSpPr/>
            <p:nvPr/>
          </p:nvSpPr>
          <p:spPr>
            <a:xfrm>
              <a:off x="1183375" y="3054325"/>
              <a:ext cx="119000" cy="52650"/>
            </a:xfrm>
            <a:custGeom>
              <a:avLst/>
              <a:gdLst/>
              <a:ahLst/>
              <a:cxnLst/>
              <a:rect l="l" t="t" r="r" b="b"/>
              <a:pathLst>
                <a:path w="4760" h="2106" extrusionOk="0">
                  <a:moveTo>
                    <a:pt x="1892" y="0"/>
                  </a:moveTo>
                  <a:cubicBezTo>
                    <a:pt x="1362" y="0"/>
                    <a:pt x="847" y="94"/>
                    <a:pt x="440" y="469"/>
                  </a:cubicBezTo>
                  <a:cubicBezTo>
                    <a:pt x="1" y="875"/>
                    <a:pt x="111" y="1671"/>
                    <a:pt x="632" y="1953"/>
                  </a:cubicBezTo>
                  <a:cubicBezTo>
                    <a:pt x="740" y="2013"/>
                    <a:pt x="856" y="2058"/>
                    <a:pt x="976" y="2087"/>
                  </a:cubicBezTo>
                  <a:cubicBezTo>
                    <a:pt x="1030" y="2099"/>
                    <a:pt x="1087" y="2105"/>
                    <a:pt x="1144" y="2105"/>
                  </a:cubicBezTo>
                  <a:cubicBezTo>
                    <a:pt x="1335" y="2105"/>
                    <a:pt x="1535" y="2038"/>
                    <a:pt x="1690" y="1919"/>
                  </a:cubicBezTo>
                  <a:cubicBezTo>
                    <a:pt x="1885" y="1862"/>
                    <a:pt x="2126" y="1848"/>
                    <a:pt x="2361" y="1848"/>
                  </a:cubicBezTo>
                  <a:cubicBezTo>
                    <a:pt x="2570" y="1848"/>
                    <a:pt x="2774" y="1859"/>
                    <a:pt x="2935" y="1860"/>
                  </a:cubicBezTo>
                  <a:cubicBezTo>
                    <a:pt x="2975" y="1860"/>
                    <a:pt x="3014" y="1860"/>
                    <a:pt x="3053" y="1860"/>
                  </a:cubicBezTo>
                  <a:cubicBezTo>
                    <a:pt x="3549" y="1860"/>
                    <a:pt x="3976" y="1832"/>
                    <a:pt x="4440" y="1595"/>
                  </a:cubicBezTo>
                  <a:cubicBezTo>
                    <a:pt x="4759" y="1434"/>
                    <a:pt x="4743" y="1025"/>
                    <a:pt x="4545" y="787"/>
                  </a:cubicBezTo>
                  <a:cubicBezTo>
                    <a:pt x="4041" y="187"/>
                    <a:pt x="3299" y="100"/>
                    <a:pt x="2558" y="36"/>
                  </a:cubicBezTo>
                  <a:cubicBezTo>
                    <a:pt x="2338" y="17"/>
                    <a:pt x="2113" y="0"/>
                    <a:pt x="1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08;p37">
              <a:extLst>
                <a:ext uri="{FF2B5EF4-FFF2-40B4-BE49-F238E27FC236}">
                  <a16:creationId xmlns:a16="http://schemas.microsoft.com/office/drawing/2014/main" id="{F3DC1409-FDF8-43AB-982A-02445C35B06E}"/>
                </a:ext>
              </a:extLst>
            </p:cNvPr>
            <p:cNvSpPr/>
            <p:nvPr/>
          </p:nvSpPr>
          <p:spPr>
            <a:xfrm>
              <a:off x="1314050" y="3248700"/>
              <a:ext cx="98775" cy="64475"/>
            </a:xfrm>
            <a:custGeom>
              <a:avLst/>
              <a:gdLst/>
              <a:ahLst/>
              <a:cxnLst/>
              <a:rect l="l" t="t" r="r" b="b"/>
              <a:pathLst>
                <a:path w="3951" h="2579" extrusionOk="0">
                  <a:moveTo>
                    <a:pt x="2812" y="1"/>
                  </a:moveTo>
                  <a:cubicBezTo>
                    <a:pt x="1894" y="1"/>
                    <a:pt x="657" y="799"/>
                    <a:pt x="321" y="1329"/>
                  </a:cubicBezTo>
                  <a:cubicBezTo>
                    <a:pt x="0" y="1834"/>
                    <a:pt x="437" y="2578"/>
                    <a:pt x="1007" y="2578"/>
                  </a:cubicBezTo>
                  <a:cubicBezTo>
                    <a:pt x="1086" y="2578"/>
                    <a:pt x="1166" y="2564"/>
                    <a:pt x="1248" y="2534"/>
                  </a:cubicBezTo>
                  <a:cubicBezTo>
                    <a:pt x="1845" y="2311"/>
                    <a:pt x="2377" y="1860"/>
                    <a:pt x="2943" y="1553"/>
                  </a:cubicBezTo>
                  <a:cubicBezTo>
                    <a:pt x="3265" y="1379"/>
                    <a:pt x="3950" y="930"/>
                    <a:pt x="3688" y="462"/>
                  </a:cubicBezTo>
                  <a:cubicBezTo>
                    <a:pt x="3502" y="131"/>
                    <a:pt x="3183" y="1"/>
                    <a:pt x="2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09;p37">
              <a:extLst>
                <a:ext uri="{FF2B5EF4-FFF2-40B4-BE49-F238E27FC236}">
                  <a16:creationId xmlns:a16="http://schemas.microsoft.com/office/drawing/2014/main" id="{03DCA820-80E5-4B4F-9EB8-02C93BC40343}"/>
                </a:ext>
              </a:extLst>
            </p:cNvPr>
            <p:cNvSpPr/>
            <p:nvPr/>
          </p:nvSpPr>
          <p:spPr>
            <a:xfrm>
              <a:off x="1496975" y="3428975"/>
              <a:ext cx="61225" cy="72000"/>
            </a:xfrm>
            <a:custGeom>
              <a:avLst/>
              <a:gdLst/>
              <a:ahLst/>
              <a:cxnLst/>
              <a:rect l="l" t="t" r="r" b="b"/>
              <a:pathLst>
                <a:path w="2449" h="2880" extrusionOk="0">
                  <a:moveTo>
                    <a:pt x="2119" y="1"/>
                  </a:moveTo>
                  <a:cubicBezTo>
                    <a:pt x="2109" y="1"/>
                    <a:pt x="2100" y="1"/>
                    <a:pt x="2091" y="2"/>
                  </a:cubicBezTo>
                  <a:cubicBezTo>
                    <a:pt x="1563" y="75"/>
                    <a:pt x="1368" y="307"/>
                    <a:pt x="1058" y="718"/>
                  </a:cubicBezTo>
                  <a:cubicBezTo>
                    <a:pt x="810" y="1044"/>
                    <a:pt x="580" y="1384"/>
                    <a:pt x="363" y="1730"/>
                  </a:cubicBezTo>
                  <a:cubicBezTo>
                    <a:pt x="1" y="2314"/>
                    <a:pt x="567" y="2880"/>
                    <a:pt x="1092" y="2880"/>
                  </a:cubicBezTo>
                  <a:cubicBezTo>
                    <a:pt x="1324" y="2880"/>
                    <a:pt x="1548" y="2769"/>
                    <a:pt x="1680" y="2500"/>
                  </a:cubicBezTo>
                  <a:cubicBezTo>
                    <a:pt x="1875" y="2106"/>
                    <a:pt x="2047" y="1703"/>
                    <a:pt x="2206" y="1294"/>
                  </a:cubicBezTo>
                  <a:cubicBezTo>
                    <a:pt x="2392" y="820"/>
                    <a:pt x="2449" y="531"/>
                    <a:pt x="2236" y="62"/>
                  </a:cubicBezTo>
                  <a:cubicBezTo>
                    <a:pt x="2214" y="15"/>
                    <a:pt x="2165" y="1"/>
                    <a:pt x="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0;p37">
              <a:extLst>
                <a:ext uri="{FF2B5EF4-FFF2-40B4-BE49-F238E27FC236}">
                  <a16:creationId xmlns:a16="http://schemas.microsoft.com/office/drawing/2014/main" id="{FD7A0CBF-9BAB-41FB-B256-8DD6C4D8EB2B}"/>
                </a:ext>
              </a:extLst>
            </p:cNvPr>
            <p:cNvSpPr/>
            <p:nvPr/>
          </p:nvSpPr>
          <p:spPr>
            <a:xfrm>
              <a:off x="1677700" y="3454750"/>
              <a:ext cx="45950" cy="107825"/>
            </a:xfrm>
            <a:custGeom>
              <a:avLst/>
              <a:gdLst/>
              <a:ahLst/>
              <a:cxnLst/>
              <a:rect l="l" t="t" r="r" b="b"/>
              <a:pathLst>
                <a:path w="1838" h="4313" extrusionOk="0">
                  <a:moveTo>
                    <a:pt x="1525" y="1"/>
                  </a:moveTo>
                  <a:cubicBezTo>
                    <a:pt x="1486" y="1"/>
                    <a:pt x="1447" y="10"/>
                    <a:pt x="1414" y="28"/>
                  </a:cubicBezTo>
                  <a:cubicBezTo>
                    <a:pt x="279" y="682"/>
                    <a:pt x="1" y="2576"/>
                    <a:pt x="171" y="3753"/>
                  </a:cubicBezTo>
                  <a:cubicBezTo>
                    <a:pt x="227" y="4140"/>
                    <a:pt x="529" y="4313"/>
                    <a:pt x="850" y="4313"/>
                  </a:cubicBezTo>
                  <a:cubicBezTo>
                    <a:pt x="1261" y="4313"/>
                    <a:pt x="1705" y="4029"/>
                    <a:pt x="1701" y="3547"/>
                  </a:cubicBezTo>
                  <a:cubicBezTo>
                    <a:pt x="1697" y="2933"/>
                    <a:pt x="1623" y="2341"/>
                    <a:pt x="1680" y="1724"/>
                  </a:cubicBezTo>
                  <a:cubicBezTo>
                    <a:pt x="1728" y="1194"/>
                    <a:pt x="1837" y="692"/>
                    <a:pt x="1744" y="163"/>
                  </a:cubicBezTo>
                  <a:cubicBezTo>
                    <a:pt x="1727" y="58"/>
                    <a:pt x="1624" y="1"/>
                    <a:pt x="15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1;p37">
              <a:extLst>
                <a:ext uri="{FF2B5EF4-FFF2-40B4-BE49-F238E27FC236}">
                  <a16:creationId xmlns:a16="http://schemas.microsoft.com/office/drawing/2014/main" id="{E28D593E-8272-42E6-9CD8-8AFBC9023AC1}"/>
                </a:ext>
              </a:extLst>
            </p:cNvPr>
            <p:cNvSpPr/>
            <p:nvPr/>
          </p:nvSpPr>
          <p:spPr>
            <a:xfrm>
              <a:off x="2090625" y="3077850"/>
              <a:ext cx="104925" cy="44025"/>
            </a:xfrm>
            <a:custGeom>
              <a:avLst/>
              <a:gdLst/>
              <a:ahLst/>
              <a:cxnLst/>
              <a:rect l="l" t="t" r="r" b="b"/>
              <a:pathLst>
                <a:path w="4197" h="1761" extrusionOk="0">
                  <a:moveTo>
                    <a:pt x="2036" y="0"/>
                  </a:moveTo>
                  <a:cubicBezTo>
                    <a:pt x="1290" y="0"/>
                    <a:pt x="519" y="155"/>
                    <a:pt x="137" y="693"/>
                  </a:cubicBezTo>
                  <a:cubicBezTo>
                    <a:pt x="0" y="884"/>
                    <a:pt x="97" y="1204"/>
                    <a:pt x="299" y="1309"/>
                  </a:cubicBezTo>
                  <a:cubicBezTo>
                    <a:pt x="566" y="1448"/>
                    <a:pt x="847" y="1456"/>
                    <a:pt x="1135" y="1456"/>
                  </a:cubicBezTo>
                  <a:cubicBezTo>
                    <a:pt x="1169" y="1456"/>
                    <a:pt x="1204" y="1456"/>
                    <a:pt x="1238" y="1456"/>
                  </a:cubicBezTo>
                  <a:cubicBezTo>
                    <a:pt x="1326" y="1456"/>
                    <a:pt x="1413" y="1456"/>
                    <a:pt x="1502" y="1461"/>
                  </a:cubicBezTo>
                  <a:cubicBezTo>
                    <a:pt x="1943" y="1486"/>
                    <a:pt x="2372" y="1595"/>
                    <a:pt x="2795" y="1722"/>
                  </a:cubicBezTo>
                  <a:cubicBezTo>
                    <a:pt x="2881" y="1748"/>
                    <a:pt x="2963" y="1760"/>
                    <a:pt x="3041" y="1760"/>
                  </a:cubicBezTo>
                  <a:cubicBezTo>
                    <a:pt x="3899" y="1760"/>
                    <a:pt x="4196" y="288"/>
                    <a:pt x="3238" y="115"/>
                  </a:cubicBezTo>
                  <a:cubicBezTo>
                    <a:pt x="2902" y="54"/>
                    <a:pt x="2474" y="0"/>
                    <a:pt x="2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7C65BE83-0B66-44BA-BFA8-36C4D84F189E}"/>
              </a:ext>
            </a:extLst>
          </p:cNvPr>
          <p:cNvSpPr txBox="1"/>
          <p:nvPr/>
        </p:nvSpPr>
        <p:spPr>
          <a:xfrm>
            <a:off x="3043619" y="1596594"/>
            <a:ext cx="2361554" cy="655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1300" dirty="0" err="1">
                <a:effectLst/>
                <a:latin typeface="Chicken Quiche" panose="02000600000000000000" pitchFamily="2" charset="0"/>
              </a:rPr>
              <a:t>Jenis-jenis</a:t>
            </a:r>
            <a:r>
              <a:rPr lang="en-ID" sz="1300" dirty="0">
                <a:effectLst/>
                <a:latin typeface="Chicken Quiche" panose="02000600000000000000" pitchFamily="2" charset="0"/>
              </a:rPr>
              <a:t> </a:t>
            </a:r>
            <a:r>
              <a:rPr lang="en-ID" sz="1300" dirty="0" err="1">
                <a:effectLst/>
                <a:latin typeface="Chicken Quiche" panose="02000600000000000000" pitchFamily="2" charset="0"/>
              </a:rPr>
              <a:t>saham</a:t>
            </a:r>
            <a:r>
              <a:rPr lang="en-ID" sz="1300" dirty="0">
                <a:effectLst/>
                <a:latin typeface="Chicken Quiche" panose="02000600000000000000" pitchFamily="2" charset="0"/>
              </a:rPr>
              <a:t> </a:t>
            </a:r>
            <a:r>
              <a:rPr lang="en-ID" sz="1300" dirty="0" err="1">
                <a:effectLst/>
                <a:latin typeface="Chicken Quiche" panose="02000600000000000000" pitchFamily="2" charset="0"/>
              </a:rPr>
              <a:t>dalam</a:t>
            </a:r>
            <a:r>
              <a:rPr lang="en-ID" sz="1300" dirty="0">
                <a:effectLst/>
                <a:latin typeface="Chicken Quiche" panose="02000600000000000000" pitchFamily="2" charset="0"/>
              </a:rPr>
              <a:t> Perseroan </a:t>
            </a:r>
            <a:r>
              <a:rPr lang="en-ID" sz="1300" dirty="0" err="1">
                <a:effectLst/>
                <a:latin typeface="Chicken Quiche" panose="02000600000000000000" pitchFamily="2" charset="0"/>
              </a:rPr>
              <a:t>Terbatas</a:t>
            </a:r>
            <a:r>
              <a:rPr lang="en-ID" sz="1300" dirty="0">
                <a:effectLst/>
                <a:latin typeface="Chicken Quiche" panose="02000600000000000000" pitchFamily="2" charset="0"/>
              </a:rPr>
              <a:t> (PT</a:t>
            </a:r>
            <a:r>
              <a:rPr lang="en-ID" sz="1300" dirty="0">
                <a:effectLst/>
                <a:latin typeface="Arial" panose="020B0604020202020204" pitchFamily="34" charset="0"/>
              </a:rPr>
              <a:t>)</a:t>
            </a:r>
            <a:endParaRPr lang="en-ID" sz="13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D9729ED-D850-4F9B-B4D8-303ECEBA4E06}"/>
              </a:ext>
            </a:extLst>
          </p:cNvPr>
          <p:cNvSpPr txBox="1"/>
          <p:nvPr/>
        </p:nvSpPr>
        <p:spPr>
          <a:xfrm>
            <a:off x="3179685" y="737534"/>
            <a:ext cx="30745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600" dirty="0">
                <a:effectLst/>
                <a:latin typeface="Baby Doll" panose="02000500000000000000" pitchFamily="50" charset="0"/>
              </a:rPr>
              <a:t>Perseroan </a:t>
            </a:r>
            <a:r>
              <a:rPr lang="en-ID" sz="1600" dirty="0" err="1">
                <a:effectLst/>
                <a:latin typeface="Baby Doll" panose="02000500000000000000" pitchFamily="50" charset="0"/>
              </a:rPr>
              <a:t>Terbatas</a:t>
            </a:r>
            <a:r>
              <a:rPr lang="en-ID" sz="1600" dirty="0">
                <a:effectLst/>
                <a:latin typeface="Baby Doll" panose="02000500000000000000" pitchFamily="50" charset="0"/>
              </a:rPr>
              <a:t> (PT</a:t>
            </a:r>
            <a:r>
              <a:rPr lang="en-ID" dirty="0">
                <a:effectLst/>
                <a:latin typeface="Arial" panose="020B0604020202020204" pitchFamily="34" charset="0"/>
              </a:rPr>
              <a:t>)</a:t>
            </a:r>
            <a:endParaRPr lang="en-I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DA7064-BAB0-4039-971E-BF25B0D4ED94}"/>
              </a:ext>
            </a:extLst>
          </p:cNvPr>
          <p:cNvSpPr txBox="1"/>
          <p:nvPr/>
        </p:nvSpPr>
        <p:spPr>
          <a:xfrm>
            <a:off x="3151754" y="2320414"/>
            <a:ext cx="365997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eriod"/>
            </a:pPr>
            <a:r>
              <a:rPr lang="en-ID" dirty="0" err="1">
                <a:latin typeface="Anonymous Pro" panose="020B0604020202020204" charset="0"/>
                <a:ea typeface="Anonymous Pro" panose="020B0604020202020204" charset="0"/>
                <a:cs typeface="Arial" panose="020B0604020202020204" pitchFamily="34" charset="0"/>
              </a:rPr>
              <a:t>Saham</a:t>
            </a:r>
            <a:r>
              <a:rPr lang="en-ID" dirty="0">
                <a:latin typeface="Anonymous Pro" panose="020B0604020202020204" charset="0"/>
                <a:ea typeface="Anonymous Pro" panose="020B060402020202020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nonymous Pro" panose="020B0604020202020204" charset="0"/>
                <a:ea typeface="Anonymous Pro" panose="020B0604020202020204" charset="0"/>
                <a:cs typeface="Arial" panose="020B0604020202020204" pitchFamily="34" charset="0"/>
              </a:rPr>
              <a:t>Biasa</a:t>
            </a:r>
            <a:r>
              <a:rPr lang="en-ID" dirty="0">
                <a:latin typeface="Anonymous Pro" panose="020B0604020202020204" charset="0"/>
                <a:ea typeface="Anonymous Pro" panose="020B0604020202020204" charset="0"/>
                <a:cs typeface="Arial" panose="020B0604020202020204" pitchFamily="34" charset="0"/>
              </a:rPr>
              <a:t> (Common Stock)</a:t>
            </a:r>
          </a:p>
          <a:p>
            <a:pPr marL="342900" indent="-342900">
              <a:buAutoNum type="alphaLcPeriod"/>
            </a:pPr>
            <a:r>
              <a:rPr lang="en-ID" dirty="0" err="1">
                <a:latin typeface="Anonymous Pro" panose="020B0604020202020204" charset="0"/>
                <a:ea typeface="Anonymous Pro" panose="020B0604020202020204" charset="0"/>
                <a:cs typeface="Arial" panose="020B0604020202020204" pitchFamily="34" charset="0"/>
              </a:rPr>
              <a:t>Saham</a:t>
            </a:r>
            <a:r>
              <a:rPr lang="en-ID" dirty="0">
                <a:latin typeface="Anonymous Pro" panose="020B0604020202020204" charset="0"/>
                <a:ea typeface="Anonymous Pro" panose="020B060402020202020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nonymous Pro" panose="020B0604020202020204" charset="0"/>
                <a:ea typeface="Anonymous Pro" panose="020B0604020202020204" charset="0"/>
                <a:cs typeface="Arial" panose="020B0604020202020204" pitchFamily="34" charset="0"/>
              </a:rPr>
              <a:t>Preferen</a:t>
            </a:r>
            <a:r>
              <a:rPr lang="en-ID" dirty="0">
                <a:latin typeface="Anonymous Pro" panose="020B0604020202020204" charset="0"/>
                <a:ea typeface="Anonymous Pro" panose="020B0604020202020204" charset="0"/>
                <a:cs typeface="Arial" panose="020B0604020202020204" pitchFamily="34" charset="0"/>
              </a:rPr>
              <a:t> (Preferred Stock)</a:t>
            </a:r>
          </a:p>
          <a:p>
            <a:pPr marL="342900" indent="-342900">
              <a:buAutoNum type="alphaLcPeriod"/>
            </a:pPr>
            <a:r>
              <a:rPr lang="en-ID" dirty="0" err="1">
                <a:latin typeface="Anonymous Pro" panose="020B0604020202020204" charset="0"/>
                <a:ea typeface="Anonymous Pro" panose="020B0604020202020204" charset="0"/>
                <a:cs typeface="Arial" panose="020B0604020202020204" pitchFamily="34" charset="0"/>
              </a:rPr>
              <a:t>Saham</a:t>
            </a:r>
            <a:r>
              <a:rPr lang="en-ID" dirty="0">
                <a:latin typeface="Anonymous Pro" panose="020B0604020202020204" charset="0"/>
                <a:ea typeface="Anonymous Pro" panose="020B0604020202020204" charset="0"/>
                <a:cs typeface="Arial" panose="020B0604020202020204" pitchFamily="34" charset="0"/>
              </a:rPr>
              <a:t> Bonus</a:t>
            </a:r>
          </a:p>
          <a:p>
            <a:pPr marL="342900" indent="-342900">
              <a:buAutoNum type="alphaLcPeriod"/>
            </a:pPr>
            <a:r>
              <a:rPr lang="en-ID" dirty="0" err="1">
                <a:latin typeface="Anonymous Pro" panose="020B0604020202020204" charset="0"/>
                <a:ea typeface="Anonymous Pro" panose="020B0604020202020204" charset="0"/>
                <a:cs typeface="Arial" panose="020B0604020202020204" pitchFamily="34" charset="0"/>
              </a:rPr>
              <a:t>Saham</a:t>
            </a:r>
            <a:r>
              <a:rPr lang="en-ID" dirty="0">
                <a:latin typeface="Anonymous Pro" panose="020B0604020202020204" charset="0"/>
                <a:ea typeface="Anonymous Pro" panose="020B060402020202020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nonymous Pro" panose="020B0604020202020204" charset="0"/>
                <a:ea typeface="Anonymous Pro" panose="020B0604020202020204" charset="0"/>
                <a:cs typeface="Arial" panose="020B0604020202020204" pitchFamily="34" charset="0"/>
              </a:rPr>
              <a:t>Pendiri</a:t>
            </a:r>
            <a:endParaRPr lang="en-ID" dirty="0">
              <a:latin typeface="Anonymous Pro" panose="020B0604020202020204" charset="0"/>
              <a:ea typeface="Anonymous Pro" panose="020B060402020202020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r>
              <a:rPr lang="en-ID" dirty="0" err="1">
                <a:latin typeface="Anonymous Pro" panose="020B0604020202020204" charset="0"/>
                <a:ea typeface="Anonymous Pro" panose="020B0604020202020204" charset="0"/>
                <a:cs typeface="Arial" panose="020B0604020202020204" pitchFamily="34" charset="0"/>
              </a:rPr>
              <a:t>Saham</a:t>
            </a:r>
            <a:r>
              <a:rPr lang="en-ID" dirty="0">
                <a:latin typeface="Anonymous Pro" panose="020B0604020202020204" charset="0"/>
                <a:ea typeface="Anonymous Pro" panose="020B0604020202020204" charset="0"/>
                <a:cs typeface="Arial" panose="020B0604020202020204" pitchFamily="34" charset="0"/>
              </a:rPr>
              <a:t> </a:t>
            </a:r>
            <a:r>
              <a:rPr lang="en-ID" dirty="0" err="1">
                <a:latin typeface="Anonymous Pro" panose="020B0604020202020204" charset="0"/>
                <a:ea typeface="Anonymous Pro" panose="020B0604020202020204" charset="0"/>
                <a:cs typeface="Arial" panose="020B0604020202020204" pitchFamily="34" charset="0"/>
              </a:rPr>
              <a:t>Kosong</a:t>
            </a:r>
            <a:endParaRPr lang="en-ID" dirty="0">
              <a:latin typeface="Anonymous Pro" panose="020B0604020202020204" charset="0"/>
              <a:ea typeface="Anonymous Pro" panose="020B060402020202020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1148</Words>
  <Application>Microsoft Office PowerPoint</Application>
  <PresentationFormat>On-screen Show (16:9)</PresentationFormat>
  <Paragraphs>124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Bahnschrift</vt:lpstr>
      <vt:lpstr>Roboto Mono Medium</vt:lpstr>
      <vt:lpstr>Baby Doll</vt:lpstr>
      <vt:lpstr>Chicken Quiche</vt:lpstr>
      <vt:lpstr>Book Antiqua</vt:lpstr>
      <vt:lpstr>Concert One</vt:lpstr>
      <vt:lpstr>Times New Roman</vt:lpstr>
      <vt:lpstr>Milcandy</vt:lpstr>
      <vt:lpstr>Arial</vt:lpstr>
      <vt:lpstr>Anonymous Pro</vt:lpstr>
      <vt:lpstr>Coming Soon</vt:lpstr>
      <vt:lpstr>Notebook Lesson by Slidesgo</vt:lpstr>
      <vt:lpstr>PEREKONOMIAN INDONESIA</vt:lpstr>
      <vt:lpstr>PowerPoint Presentation</vt:lpstr>
      <vt:lpstr>PowerPoint Presentation</vt:lpstr>
      <vt:lpstr>PowerPoint Presentation</vt:lpstr>
      <vt:lpstr>Book Title. P52</vt:lpstr>
      <vt:lpstr>PowerPoint Presentation</vt:lpstr>
      <vt:lpstr>PowerPoint Presentation</vt:lpstr>
      <vt:lpstr>Exam content</vt:lpstr>
      <vt:lpstr>PowerPoint Presentation</vt:lpstr>
      <vt:lpstr>Kekurangan perseroan terbatas (pt)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PEREKONOMIAN INDONESIA</dc:title>
  <dc:creator>nabila fauzia</dc:creator>
  <cp:lastModifiedBy>MyBook11G</cp:lastModifiedBy>
  <cp:revision>9</cp:revision>
  <dcterms:modified xsi:type="dcterms:W3CDTF">2022-04-26T15:46:21Z</dcterms:modified>
</cp:coreProperties>
</file>