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173B7-989A-4A20-8ACC-3AD2C3A87EB0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9CA1B-2F23-480A-8BC6-9E9890FB9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7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820C-DAF3-418F-94C2-262D9CF355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5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3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0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5036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1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2032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88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90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4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2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4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6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87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3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4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85BFA-037A-400E-B0A4-1FCBD78C182C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01F886-C707-494F-A23B-D88ADFF8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43945"/>
            <a:ext cx="8229600" cy="776270"/>
          </a:xfrm>
        </p:spPr>
        <p:txBody>
          <a:bodyPr>
            <a:normAutofit/>
          </a:bodyPr>
          <a:lstStyle/>
          <a:p>
            <a:r>
              <a:rPr lang="id-ID" dirty="0" smtClean="0"/>
              <a:t>Sumber Hukum Materiel dan Formil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2984"/>
            <a:ext cx="9144000" cy="535785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ALGRA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2, </a:t>
            </a:r>
            <a:r>
              <a:rPr lang="en-US" dirty="0" err="1"/>
              <a:t>materiil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formil</a:t>
            </a:r>
            <a:r>
              <a:rPr lang="en-US" dirty="0"/>
              <a:t> </a:t>
            </a:r>
            <a:endParaRPr lang="en-US" dirty="0" smtClean="0"/>
          </a:p>
          <a:p>
            <a:r>
              <a:rPr lang="id-ID" dirty="0" smtClean="0"/>
              <a:t>Sumber hukum materiil adalah faktor yg turut serta menentukan isi hukum,misalnya sudut ekonomi, sejarah, sosiologi, filsafat, agama, dll.</a:t>
            </a:r>
          </a:p>
          <a:p>
            <a:r>
              <a:rPr lang="id-ID" dirty="0" smtClean="0"/>
              <a:t>Dalam kata lain sumber hukum materil adalah faktor-faktor masyarakat yang mempengaruhi pembentukan hukum (pengaruh terhadap pembuat UU, pengaruh terhadap keputusan hakim, dsb). Atau faktor yang ikut mempengaruhi materi (isi) dari aturan-aturan hukum, atau tempat darimana materi hukum tiu diambil.</a:t>
            </a:r>
          </a:p>
          <a:p>
            <a:r>
              <a:rPr lang="id-ID" dirty="0" smtClean="0"/>
              <a:t> Sumber hukum materil ini merupakan faktor yang membantu pembentukan hukum.</a:t>
            </a:r>
          </a:p>
          <a:p>
            <a:r>
              <a:rPr lang="id-ID" dirty="0" smtClean="0"/>
              <a:t>Faktor tersebut adalah </a:t>
            </a:r>
            <a:r>
              <a:rPr lang="id-ID" b="1" dirty="0" smtClean="0">
                <a:solidFill>
                  <a:srgbClr val="FF0000"/>
                </a:solidFill>
              </a:rPr>
              <a:t>faktor idiil </a:t>
            </a:r>
            <a:r>
              <a:rPr lang="id-ID" b="1" dirty="0" smtClean="0"/>
              <a:t>dan </a:t>
            </a:r>
            <a:r>
              <a:rPr lang="id-ID" b="1" dirty="0" smtClean="0">
                <a:solidFill>
                  <a:srgbClr val="FF0000"/>
                </a:solidFill>
              </a:rPr>
              <a:t>faktor kemasyarakatan.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052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000108"/>
            <a:ext cx="8229600" cy="509589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d-ID" dirty="0" smtClean="0">
                <a:solidFill>
                  <a:srgbClr val="FF0000"/>
                </a:solidFill>
              </a:rPr>
              <a:t>Faktor idiil </a:t>
            </a:r>
            <a:r>
              <a:rPr lang="id-ID" dirty="0" smtClean="0"/>
              <a:t>adalah patokan-patokan yang tetap mengenai keadilan yang harus ditaati oleh para pembentuk UU ataupun para pembentuk hukum yang lain dalam melaksanakan tugasnya.</a:t>
            </a:r>
          </a:p>
          <a:p>
            <a:r>
              <a:rPr lang="id-ID" dirty="0" smtClean="0">
                <a:solidFill>
                  <a:srgbClr val="FF0000"/>
                </a:solidFill>
              </a:rPr>
              <a:t>Faktor kemasyarakatan </a:t>
            </a:r>
            <a:r>
              <a:rPr lang="id-ID" dirty="0" smtClean="0"/>
              <a:t>adalah hal-hal yang benar-benar hidup dalam masyarakat dan tunduk pada aturan-aturan yang berlaku sebagai petunjuk hidup masyarakat yang bersangkutan. Contohnya struktur ekonomi, kebiasaan, adat istiadat, dll</a:t>
            </a:r>
          </a:p>
          <a:p>
            <a:r>
              <a:rPr lang="id-ID" dirty="0" smtClean="0"/>
              <a:t>Jd hukum memberikan status normanya, sedangkan materinya berasal dr bidang lain</a:t>
            </a:r>
          </a:p>
          <a:p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77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071546"/>
            <a:ext cx="8229600" cy="502445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d-ID" dirty="0" smtClean="0"/>
              <a:t>Sumber hukum formal adalah sumber hukum yg menentukan bentuk, cara, proses dan berlakunya suatu peraturan hukum yg dilakukan secara formil..</a:t>
            </a:r>
          </a:p>
          <a:p>
            <a:r>
              <a:rPr lang="id-ID" dirty="0" smtClean="0"/>
              <a:t>Keabsahan hukum akan ditentukan oleh faktor formalitas pada tata cara dan poses pembentukan.</a:t>
            </a:r>
          </a:p>
          <a:p>
            <a:r>
              <a:rPr lang="id-ID" dirty="0" smtClean="0"/>
              <a:t>Sumber hukum formal dlm hkm tertulis....</a:t>
            </a:r>
          </a:p>
          <a:p>
            <a:pPr marL="514350" indent="-514350">
              <a:buAutoNum type="arabicPeriod"/>
            </a:pPr>
            <a:r>
              <a:rPr lang="id-ID" dirty="0" smtClean="0"/>
              <a:t>Uu</a:t>
            </a:r>
          </a:p>
          <a:p>
            <a:pPr marL="514350" indent="-514350">
              <a:buAutoNum type="arabicPeriod"/>
            </a:pPr>
            <a:r>
              <a:rPr lang="id-ID" dirty="0" smtClean="0"/>
              <a:t>Kebiasaan</a:t>
            </a:r>
          </a:p>
          <a:p>
            <a:pPr marL="514350" indent="-514350">
              <a:buAutoNum type="arabicPeriod"/>
            </a:pPr>
            <a:r>
              <a:rPr lang="id-ID" dirty="0" smtClean="0"/>
              <a:t>Traktat dan perjanjian</a:t>
            </a:r>
          </a:p>
          <a:p>
            <a:pPr marL="514350" indent="-514350">
              <a:buAutoNum type="arabicPeriod"/>
            </a:pPr>
            <a:r>
              <a:rPr lang="id-ID" dirty="0" smtClean="0"/>
              <a:t>Yurisrudensi</a:t>
            </a:r>
          </a:p>
          <a:p>
            <a:pPr marL="514350" indent="-514350">
              <a:buAutoNum type="arabicPeriod"/>
            </a:pPr>
            <a:r>
              <a:rPr lang="id-ID" dirty="0" smtClean="0"/>
              <a:t>doktrin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807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Undang-undang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teknis</a:t>
            </a:r>
            <a:r>
              <a:rPr lang="en-US" dirty="0"/>
              <a:t> UU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(DPR)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/>
              <a:t>orang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UU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smtClean="0"/>
              <a:t>diundangkan18</a:t>
            </a:r>
          </a:p>
          <a:p>
            <a:pPr>
              <a:buFontTx/>
              <a:buChar char="-"/>
            </a:pPr>
            <a:r>
              <a:rPr lang="en-US" dirty="0" smtClean="0"/>
              <a:t> UU </a:t>
            </a:r>
            <a:r>
              <a:rPr lang="en-US" dirty="0"/>
              <a:t>Indonesia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1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UU </a:t>
            </a:r>
            <a:r>
              <a:rPr lang="en-US" dirty="0" err="1"/>
              <a:t>berlaku</a:t>
            </a:r>
            <a:r>
              <a:rPr lang="en-US" dirty="0"/>
              <a:t> 30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,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jeda</a:t>
            </a:r>
            <a:r>
              <a:rPr lang="en-US" dirty="0"/>
              <a:t> 30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lembaran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 smtClean="0"/>
              <a:t>diundangkan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/>
              <a:t>berlaku</a:t>
            </a:r>
            <a:r>
              <a:rPr lang="en-US" dirty="0"/>
              <a:t> UU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UU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 smtClean="0"/>
              <a:t>menggantikan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Ada </a:t>
            </a:r>
            <a:r>
              <a:rPr lang="en-US" dirty="0" err="1"/>
              <a:t>beberapa</a:t>
            </a:r>
            <a:r>
              <a:rPr lang="en-US" dirty="0"/>
              <a:t> UU yang </a:t>
            </a:r>
            <a:r>
              <a:rPr lang="en-US" dirty="0" err="1"/>
              <a:t>keberlakuannya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123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UU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ari</a:t>
            </a:r>
            <a:r>
              <a:rPr lang="en-ID" dirty="0" smtClean="0"/>
              <a:t> </a:t>
            </a:r>
            <a:r>
              <a:rPr lang="en-ID" dirty="0" err="1" smtClean="0"/>
              <a:t>materil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formil</a:t>
            </a: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d-ID" dirty="0" smtClean="0"/>
              <a:t>Dalam arti formil, yaitu setiap keputusan pemerintah yang merupakan UU karena cara pembuatannya (misalnya, dibuat oleh pemerintah bersama-sama dengan parlemen) Dalam arti material, yaitu setiap keputusan pemerintah yang menurut isinya mengikat setiap penduduk.</a:t>
            </a:r>
          </a:p>
          <a:p>
            <a:pPr>
              <a:buNone/>
            </a:pPr>
            <a:endParaRPr lang="id-ID" dirty="0" smtClean="0"/>
          </a:p>
          <a:p>
            <a:r>
              <a:rPr lang="id-ID" b="1" dirty="0" smtClean="0"/>
              <a:t>PERBEDAAN UU DALAM ARTI MATERIIL-FORMIL DAN SUMBER HUKUM MATERIIL-FORMIL</a:t>
            </a:r>
          </a:p>
          <a:p>
            <a:pPr>
              <a:buNone/>
            </a:pPr>
            <a:r>
              <a:rPr lang="id-ID" dirty="0" smtClean="0"/>
              <a:t>- Sumber hukum lebih general, karena UU pun termasuk sumber hukum</a:t>
            </a:r>
          </a:p>
          <a:p>
            <a:pPr>
              <a:buNone/>
            </a:pPr>
            <a:r>
              <a:rPr lang="id-ID" dirty="0" smtClean="0"/>
              <a:t>- UU lebih spesifik untuk mengatur dan menetapkan suat hal</a:t>
            </a:r>
          </a:p>
          <a:p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99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457200"/>
            <a:ext cx="8686800" cy="542908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Asas asas hukum</a:t>
            </a: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071546"/>
            <a:ext cx="8686800" cy="55007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d-ID" b="1" i="1" dirty="0" smtClean="0"/>
              <a:t>Nullum delictum nulla poena sine praevia lege poenali </a:t>
            </a:r>
            <a:r>
              <a:rPr lang="id-ID" b="1" dirty="0" smtClean="0"/>
              <a:t>Tidak ada suatu perbuatan dapat dihukum tanpa adanya peraturan yang mengaturnya terlebih dahulu sebelum perbuatan dilakukan (asas legalitas)</a:t>
            </a:r>
          </a:p>
          <a:p>
            <a:r>
              <a:rPr lang="id-ID" b="1" i="1" dirty="0" smtClean="0"/>
              <a:t>Lex specialis derogat legi generalis </a:t>
            </a:r>
            <a:r>
              <a:rPr lang="id-ID" b="1" dirty="0" smtClean="0"/>
              <a:t>Hukum yang khusus mengesampingkan hukum yang umum</a:t>
            </a:r>
          </a:p>
          <a:p>
            <a:r>
              <a:rPr lang="id-ID" b="1" i="1" dirty="0" smtClean="0"/>
              <a:t>Lex superior derogat legi inferior </a:t>
            </a:r>
            <a:r>
              <a:rPr lang="id-ID" b="1" dirty="0" smtClean="0"/>
              <a:t>Hukum yang lebih tinggi mengesampingkan hukum yang lebih rendah tingkatannya</a:t>
            </a:r>
          </a:p>
          <a:p>
            <a:r>
              <a:rPr lang="id-ID" b="1" i="1" dirty="0" smtClean="0"/>
              <a:t>Lex posterior derogat legi priori </a:t>
            </a:r>
            <a:r>
              <a:rPr lang="id-ID" b="1" dirty="0" smtClean="0"/>
              <a:t>Hukum yang lebih baru mengesampingkan hukum yang lama</a:t>
            </a:r>
          </a:p>
          <a:p>
            <a:r>
              <a:rPr lang="id-ID" b="1" i="1" dirty="0" smtClean="0"/>
              <a:t>Presumption of innocence </a:t>
            </a:r>
            <a:r>
              <a:rPr lang="id-ID" b="1" dirty="0" smtClean="0"/>
              <a:t>Asas praduga tak bersalah, seseorang tidak boleh dianggap bersalah sebelum dapat dibuktikan sebaliknya</a:t>
            </a:r>
          </a:p>
          <a:p>
            <a:r>
              <a:rPr lang="id-ID" b="1" i="1" dirty="0" smtClean="0"/>
              <a:t>Unus testis nullus testis </a:t>
            </a:r>
            <a:r>
              <a:rPr lang="id-ID" b="1" dirty="0" smtClean="0"/>
              <a:t>Satu saksi bukanlah saksi (digunakan dalam hukum acara pidana)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525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071547"/>
            <a:ext cx="8686800" cy="500857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 </a:t>
            </a:r>
            <a:r>
              <a:rPr lang="id-ID" b="1" dirty="0" smtClean="0"/>
              <a:t>Fictie hukum Setiap orang dianggap telah mengetahui isi UU saat tercatat pada lembaran negara/diundangkan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Asas publisitas Negara bertanggung jawab untuk menyebarluaskan/mempublikasikan UU sebelum diundangkan sehingga warga negara mengetahui isi UU tersebut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Pacta sunt servanda Setiap perjanjian menjadi hukum yang mengikat bagi para pihak yang bersangkutan dalam perjanjian tersebut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No punishment without guilt Seseorang tidak dapat dihukum jika tidak terbukti melakukan kesalahan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Lex dura sed temen scripta Peraturan hukum itu keras karena memang demikianlah sifatnya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Ius curia novit Hakim dianggap mengetahui hukum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Audi et alteram partem Hakim harus mendengar para pihak yang bersengketa secara seimbang sebelum menjatuhkan putusannya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Similia similibus Perkara yang sama diadili dengan ketentuan yang sama</a:t>
            </a:r>
          </a:p>
          <a:p>
            <a:r>
              <a:rPr lang="id-ID" dirty="0" smtClean="0"/>
              <a:t> </a:t>
            </a:r>
            <a:r>
              <a:rPr lang="id-ID" b="1" dirty="0" smtClean="0"/>
              <a:t>Judex ne procedat ex officio Hakim bersifat menunggu datangnya tuntutan hak diajukan kepadanya</a:t>
            </a:r>
            <a:endParaRPr lang="id-ID" dirty="0" smtClean="0"/>
          </a:p>
          <a:p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48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d-ID" b="1" dirty="0" smtClean="0"/>
              <a:t>in dubio pro reo Dalam keraguan, hakim menggunakan hukum yang lebih ringan terhadap terdakwa</a:t>
            </a:r>
          </a:p>
          <a:p>
            <a:r>
              <a:rPr lang="id-ID" b="1" dirty="0" smtClean="0"/>
              <a:t>Ne bis in idem Perkara yang sama tidak dapat diadili 2x</a:t>
            </a:r>
          </a:p>
          <a:p>
            <a:r>
              <a:rPr lang="id-ID" b="1" dirty="0" smtClean="0"/>
              <a:t>Stare decisis et quieta non movere/the binding force of precedent Seorang hakim terikat pada putusan hakim sebelumnya yang telah in kracht mengenai perkara yang sama</a:t>
            </a:r>
          </a:p>
          <a:p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970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660</Words>
  <Application>Microsoft Office PowerPoint</Application>
  <PresentationFormat>Widescreen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Sumber Hukum Materiel dan Formil</vt:lpstr>
      <vt:lpstr>PowerPoint Presentation</vt:lpstr>
      <vt:lpstr>PowerPoint Presentation</vt:lpstr>
      <vt:lpstr>Undang-undang</vt:lpstr>
      <vt:lpstr>UU dalam ari materil dan formil</vt:lpstr>
      <vt:lpstr>Asas asas hukum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Sumber Hukum Materiel dan Formil</dc:title>
  <dc:creator>Windows User</dc:creator>
  <cp:lastModifiedBy>Windows User</cp:lastModifiedBy>
  <cp:revision>2</cp:revision>
  <dcterms:created xsi:type="dcterms:W3CDTF">2020-10-18T23:37:15Z</dcterms:created>
  <dcterms:modified xsi:type="dcterms:W3CDTF">2021-09-23T03:42:42Z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1E08B64E-0ADE-4D07-AC13-2662EC20A564</vt:lpwstr>
  </property>
  <property fmtid="{D5CDD505-2E9C-101B-9397-08002B2CF9AE}" pid="3" name="ArticulatePath">
    <vt:lpwstr>Presentation3</vt:lpwstr>
  </property>
</Properties>
</file>