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61" r:id="rId3"/>
    <p:sldId id="259" r:id="rId4"/>
    <p:sldId id="263" r:id="rId5"/>
    <p:sldId id="264" r:id="rId6"/>
    <p:sldId id="267" r:id="rId7"/>
    <p:sldId id="268" r:id="rId8"/>
    <p:sldId id="269" r:id="rId9"/>
    <p:sldId id="270" r:id="rId10"/>
    <p:sldId id="272" r:id="rId11"/>
    <p:sldId id="274" r:id="rId12"/>
    <p:sldId id="277" r:id="rId13"/>
    <p:sldId id="278" r:id="rId14"/>
    <p:sldId id="276"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CC"/>
    <a:srgbClr val="FF2549"/>
    <a:srgbClr val="007033"/>
    <a:srgbClr val="9EFF29"/>
    <a:srgbClr val="C33A1F"/>
    <a:srgbClr val="003635"/>
    <a:srgbClr val="D6370C"/>
    <a:srgbClr val="1D3A00"/>
    <a:srgbClr val="FF8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432" y="-7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26"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12/15/2022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88142" y="2359742"/>
            <a:ext cx="7093974" cy="1039761"/>
          </a:xfrm>
          <a:noFill/>
          <a:effectLst>
            <a:outerShdw blurRad="50800" dist="38100" dir="2700000" algn="tl" rotWithShape="0">
              <a:prstClr val="black">
                <a:alpha val="40000"/>
              </a:prstClr>
            </a:outerShdw>
          </a:effectLst>
        </p:spPr>
        <p:txBody>
          <a:bodyPr>
            <a:normAutofit/>
          </a:bodyPr>
          <a:lstStyle>
            <a:lvl1pPr algn="ctr">
              <a:defRPr sz="3600">
                <a:solidFill>
                  <a:schemeClr val="tx1"/>
                </a:solidFill>
              </a:defRPr>
            </a:lvl1pPr>
          </a:lstStyle>
          <a:p>
            <a:r>
              <a:rPr lang="en-US" dirty="0"/>
              <a:t>Click to edit </a:t>
            </a:r>
            <a:r>
              <a:rPr lang="en-US" dirty="0" smtClean="0"/>
              <a:t>Master </a:t>
            </a:r>
            <a:r>
              <a:rPr lang="en-US" dirty="0"/>
              <a:t>title style</a:t>
            </a:r>
          </a:p>
        </p:txBody>
      </p:sp>
      <p:sp>
        <p:nvSpPr>
          <p:cNvPr id="3" name="Subtitle 2"/>
          <p:cNvSpPr>
            <a:spLocks noGrp="1"/>
          </p:cNvSpPr>
          <p:nvPr>
            <p:ph type="subTitle" idx="1"/>
          </p:nvPr>
        </p:nvSpPr>
        <p:spPr>
          <a:xfrm>
            <a:off x="988143" y="3406881"/>
            <a:ext cx="7101347" cy="678426"/>
          </a:xfrm>
        </p:spPr>
        <p:txBody>
          <a:bodyPr>
            <a:normAutofit/>
          </a:bodyPr>
          <a:lstStyle>
            <a:lvl1pPr marL="0" indent="0" algn="ctr">
              <a:buNone/>
              <a:defRPr sz="2800" b="0" i="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826" y="298078"/>
            <a:ext cx="8259098" cy="763526"/>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63714" y="1423219"/>
            <a:ext cx="8246070" cy="3355258"/>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1711" y="443407"/>
            <a:ext cx="6305833" cy="725349"/>
          </a:xfrm>
        </p:spPr>
        <p:txBody>
          <a:bodyPr>
            <a:normAutofit/>
          </a:bodyPr>
          <a:lstStyle>
            <a:lvl1pPr algn="l">
              <a:defRPr sz="3600">
                <a:solidFill>
                  <a:schemeClr val="tx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94070" y="1177436"/>
            <a:ext cx="6327059" cy="3511061"/>
          </a:xfrm>
        </p:spPr>
        <p:txBody>
          <a:bodyPr/>
          <a:lstStyle>
            <a:lvl1pPr>
              <a:defRPr sz="2800">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8446" y="315893"/>
            <a:ext cx="8093365" cy="763525"/>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485910"/>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58307"/>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485910"/>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58307"/>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12/15/2022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35369" y="522716"/>
            <a:ext cx="5758963" cy="27304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ctrTitle"/>
          </p:nvPr>
        </p:nvSpPr>
        <p:spPr>
          <a:xfrm>
            <a:off x="423401" y="453658"/>
            <a:ext cx="8030496" cy="1069256"/>
          </a:xfrm>
        </p:spPr>
        <p:txBody>
          <a:bodyPr>
            <a:normAutofit/>
          </a:bodyPr>
          <a:lstStyle/>
          <a:p>
            <a:r>
              <a:rPr lang="id-ID" dirty="0" smtClean="0">
                <a:latin typeface="Algerian" panose="04020705040A02060702" pitchFamily="82" charset="0"/>
              </a:rPr>
              <a:t>PENDIDIKAN PANCASILA</a:t>
            </a:r>
            <a:r>
              <a:rPr lang="en-US" dirty="0" smtClean="0"/>
              <a:t> </a:t>
            </a:r>
            <a:endParaRPr lang="en-US" dirty="0"/>
          </a:p>
        </p:txBody>
      </p:sp>
      <p:sp>
        <p:nvSpPr>
          <p:cNvPr id="6" name="Rectangle 5"/>
          <p:cNvSpPr/>
          <p:nvPr/>
        </p:nvSpPr>
        <p:spPr>
          <a:xfrm>
            <a:off x="1559168" y="692701"/>
            <a:ext cx="5758963" cy="2730438"/>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Scroll 2"/>
          <p:cNvSpPr/>
          <p:nvPr/>
        </p:nvSpPr>
        <p:spPr>
          <a:xfrm>
            <a:off x="0" y="325315"/>
            <a:ext cx="4659923" cy="3965332"/>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2" name="Title 1"/>
          <p:cNvSpPr>
            <a:spLocks noGrp="1"/>
          </p:cNvSpPr>
          <p:nvPr>
            <p:ph type="title"/>
          </p:nvPr>
        </p:nvSpPr>
        <p:spPr>
          <a:xfrm>
            <a:off x="720969" y="1017708"/>
            <a:ext cx="3472962" cy="134084"/>
          </a:xfrm>
        </p:spPr>
        <p:txBody>
          <a:bodyPr>
            <a:noAutofit/>
          </a:bodyPr>
          <a:lstStyle/>
          <a:p>
            <a:r>
              <a:rPr lang="id-ID" sz="1600" dirty="0" smtClean="0">
                <a:ln w="0"/>
                <a:solidFill>
                  <a:schemeClr val="tx1"/>
                </a:solidFill>
                <a:effectLst>
                  <a:outerShdw blurRad="38100" dist="19050" dir="2700000" algn="tl" rotWithShape="0">
                    <a:schemeClr val="dk1">
                      <a:alpha val="40000"/>
                    </a:schemeClr>
                  </a:outerShdw>
                </a:effectLst>
              </a:rPr>
              <a:t>  </a:t>
            </a:r>
            <a:br>
              <a:rPr lang="id-ID" sz="1600" dirty="0" smtClean="0">
                <a:ln w="0"/>
                <a:solidFill>
                  <a:schemeClr val="tx1"/>
                </a:solidFill>
                <a:effectLst>
                  <a:outerShdw blurRad="38100" dist="19050" dir="2700000" algn="tl" rotWithShape="0">
                    <a:schemeClr val="dk1">
                      <a:alpha val="40000"/>
                    </a:schemeClr>
                  </a:outerShdw>
                </a:effectLst>
              </a:rPr>
            </a:br>
            <a:r>
              <a:rPr lang="id-ID" sz="1600" dirty="0" smtClean="0">
                <a:ln w="0"/>
                <a:solidFill>
                  <a:schemeClr val="tx1"/>
                </a:solidFill>
                <a:effectLst>
                  <a:outerShdw blurRad="38100" dist="19050" dir="2700000" algn="tl" rotWithShape="0">
                    <a:schemeClr val="dk1">
                      <a:alpha val="40000"/>
                    </a:schemeClr>
                  </a:outerShdw>
                </a:effectLst>
              </a:rPr>
              <a:t> </a:t>
            </a:r>
            <a:r>
              <a:rPr lang="id-ID" sz="1600" dirty="0" smtClean="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3</a:t>
            </a:r>
            <a:r>
              <a:rPr lang="id-ID" sz="160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 Pancasila sebagai Pandangan Hidup Bangsa Indonesia</a:t>
            </a:r>
            <a:r>
              <a:rPr lang="id-ID" sz="1600" dirty="0">
                <a:latin typeface="Baskerville Old Face" panose="02020602080505020303" pitchFamily="18" charset="0"/>
              </a:rPr>
              <a:t/>
            </a:r>
            <a:br>
              <a:rPr lang="id-ID" sz="1600" dirty="0">
                <a:latin typeface="Baskerville Old Face" panose="02020602080505020303" pitchFamily="18" charset="0"/>
              </a:rPr>
            </a:br>
            <a:endParaRPr lang="id-ID" sz="1600" dirty="0">
              <a:latin typeface="Baskerville Old Face" panose="02020602080505020303" pitchFamily="18" charset="0"/>
            </a:endParaRPr>
          </a:p>
        </p:txBody>
      </p:sp>
      <p:sp>
        <p:nvSpPr>
          <p:cNvPr id="6" name="Content Placeholder 5"/>
          <p:cNvSpPr>
            <a:spLocks noGrp="1"/>
          </p:cNvSpPr>
          <p:nvPr>
            <p:ph idx="1"/>
          </p:nvPr>
        </p:nvSpPr>
        <p:spPr>
          <a:xfrm>
            <a:off x="600075" y="1423219"/>
            <a:ext cx="3593856" cy="2800767"/>
          </a:xfrm>
          <a:prstGeom prst="rect">
            <a:avLst/>
          </a:prstGeom>
        </p:spPr>
        <p:txBody>
          <a:bodyPr wrap="square">
            <a:spAutoFit/>
          </a:bodyPr>
          <a:lstStyle/>
          <a:p>
            <a:pPr marL="0" indent="0">
              <a:buNone/>
            </a:pPr>
            <a:r>
              <a:rPr lang="id-ID" sz="1600" dirty="0" smtClean="0">
                <a:latin typeface="Baskerville Old Face" panose="02020602080505020303" pitchFamily="18" charset="0"/>
              </a:rPr>
              <a:t>        Pancasila </a:t>
            </a:r>
            <a:r>
              <a:rPr lang="id-ID" sz="1600" dirty="0">
                <a:latin typeface="Baskerville Old Face" panose="02020602080505020303" pitchFamily="18" charset="0"/>
              </a:rPr>
              <a:t>dikatakan sebagai pandangan hidup bangsa,artinya nilai-nilai ketuhanan, kemanusiaan, persatuan, kerakyatan, dan keadilan diyakini kebenarannya, kebaikannya, keindahannya, dan kegunaanya oleh bangsa Indonesia yang di jadikan sebagai pedoman kehidupan bermasyarakat dan berbangsa dan menimbulkan tekad yang kuat untuk mengamalkannya dalam kehidupan nyata (Bakry,1994: 158).</a:t>
            </a:r>
          </a:p>
        </p:txBody>
      </p:sp>
      <p:sp>
        <p:nvSpPr>
          <p:cNvPr id="7" name="Vertical Scroll 6"/>
          <p:cNvSpPr/>
          <p:nvPr/>
        </p:nvSpPr>
        <p:spPr>
          <a:xfrm>
            <a:off x="4659924" y="395654"/>
            <a:ext cx="4193930" cy="3824653"/>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1600" dirty="0"/>
              <a:t/>
            </a:r>
            <a:br>
              <a:rPr lang="id-ID" sz="1600" dirty="0"/>
            </a:br>
            <a:endParaRPr lang="id-ID" dirty="0"/>
          </a:p>
        </p:txBody>
      </p:sp>
      <p:sp>
        <p:nvSpPr>
          <p:cNvPr id="8" name="TextBox 7"/>
          <p:cNvSpPr txBox="1"/>
          <p:nvPr/>
        </p:nvSpPr>
        <p:spPr>
          <a:xfrm>
            <a:off x="5394813" y="1362729"/>
            <a:ext cx="2659455" cy="2677656"/>
          </a:xfrm>
          <a:prstGeom prst="rect">
            <a:avLst/>
          </a:prstGeom>
          <a:noFill/>
        </p:spPr>
        <p:txBody>
          <a:bodyPr wrap="square" rtlCol="0">
            <a:spAutoFit/>
          </a:bodyPr>
          <a:lstStyle/>
          <a:p>
            <a:r>
              <a:rPr lang="id-ID" sz="1400" dirty="0">
                <a:latin typeface="Baskerville Old Face" panose="02020602080505020303" pitchFamily="18" charset="0"/>
              </a:rPr>
              <a:t>Sebagaimana dikatakan Von Savigny bahwa setiap bangsa mempunyai jiwanya masing-masing, yang dinamakan Volkgeist (Jiwa rakyat atau jiwa bngsa).Pancasila sebagai jiwa bangsa lahir bersamaan dengan lahirnya bangsa Indonesia.Pancasila telah ada sejak dahulu kala bersamaan dengan adanya bangsa Indonesia (Bakry,1994:157).</a:t>
            </a:r>
          </a:p>
        </p:txBody>
      </p:sp>
      <p:sp>
        <p:nvSpPr>
          <p:cNvPr id="10" name="TextBox 9"/>
          <p:cNvSpPr txBox="1"/>
          <p:nvPr/>
        </p:nvSpPr>
        <p:spPr>
          <a:xfrm>
            <a:off x="5394814" y="869221"/>
            <a:ext cx="2724150" cy="1107996"/>
          </a:xfrm>
          <a:prstGeom prst="rect">
            <a:avLst/>
          </a:prstGeom>
          <a:noFill/>
        </p:spPr>
        <p:txBody>
          <a:bodyPr wrap="square" rtlCol="0">
            <a:spAutoFit/>
          </a:bodyPr>
          <a:lstStyle/>
          <a:p>
            <a:r>
              <a:rPr lang="id-ID" sz="1600" dirty="0">
                <a:ln w="0"/>
                <a:effectLst>
                  <a:outerShdw blurRad="38100" dist="19050" dir="2700000" algn="tl" rotWithShape="0">
                    <a:schemeClr val="dk1">
                      <a:alpha val="40000"/>
                    </a:schemeClr>
                  </a:outerShdw>
                </a:effectLst>
                <a:latin typeface="Baskerville Old Face" panose="02020602080505020303" pitchFamily="18" charset="0"/>
              </a:rPr>
              <a:t>4. Pancasila sebagai jiwa Bangsa</a:t>
            </a:r>
            <a:r>
              <a:rPr lang="id-ID" sz="1600" dirty="0">
                <a:latin typeface="Baskerville Old Face" panose="02020602080505020303" pitchFamily="18" charset="0"/>
              </a:rPr>
              <a:t/>
            </a:r>
            <a:br>
              <a:rPr lang="id-ID" sz="1600" dirty="0">
                <a:latin typeface="Baskerville Old Face" panose="02020602080505020303" pitchFamily="18" charset="0"/>
              </a:rPr>
            </a:br>
            <a:endParaRPr lang="id-ID" sz="1600" dirty="0" smtClean="0">
              <a:latin typeface="Baskerville Old Face" panose="02020602080505020303" pitchFamily="18" charset="0"/>
            </a:endParaRPr>
          </a:p>
          <a:p>
            <a:endParaRPr lang="id-ID" dirty="0"/>
          </a:p>
        </p:txBody>
      </p:sp>
    </p:spTree>
    <p:extLst>
      <p:ext uri="{BB962C8B-B14F-4D97-AF65-F5344CB8AC3E}">
        <p14:creationId xmlns:p14="http://schemas.microsoft.com/office/powerpoint/2010/main" val="3207188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Scroll 2"/>
          <p:cNvSpPr/>
          <p:nvPr/>
        </p:nvSpPr>
        <p:spPr>
          <a:xfrm>
            <a:off x="0" y="188972"/>
            <a:ext cx="4619625" cy="4440178"/>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2" name="Title 1"/>
          <p:cNvSpPr>
            <a:spLocks noGrp="1"/>
          </p:cNvSpPr>
          <p:nvPr>
            <p:ph type="title"/>
          </p:nvPr>
        </p:nvSpPr>
        <p:spPr>
          <a:xfrm>
            <a:off x="981074" y="802611"/>
            <a:ext cx="2447926" cy="876300"/>
          </a:xfrm>
        </p:spPr>
        <p:txBody>
          <a:bodyPr>
            <a:normAutofit/>
          </a:bodyPr>
          <a:lstStyle/>
          <a:p>
            <a:r>
              <a:rPr lang="id-ID" sz="1600" dirty="0" smtClean="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 5</a:t>
            </a:r>
            <a:r>
              <a:rPr lang="id-ID" sz="1600" dirty="0">
                <a:ln w="0"/>
                <a:solidFill>
                  <a:schemeClr val="tx1"/>
                </a:solidFill>
                <a:effectLst>
                  <a:outerShdw blurRad="38100" dist="19050" dir="2700000" algn="tl" rotWithShape="0">
                    <a:schemeClr val="dk1">
                      <a:alpha val="40000"/>
                    </a:schemeClr>
                  </a:outerShdw>
                </a:effectLst>
                <a:latin typeface="Baskerville Old Face" panose="02020602080505020303" pitchFamily="18" charset="0"/>
              </a:rPr>
              <a:t>. Pancasila Sebagai Perjanjian Luhur</a:t>
            </a:r>
            <a:r>
              <a:rPr lang="id-ID" sz="1600" dirty="0">
                <a:latin typeface="Baskerville Old Face" panose="02020602080505020303" pitchFamily="18" charset="0"/>
              </a:rPr>
              <a:t/>
            </a:r>
            <a:br>
              <a:rPr lang="id-ID" sz="1600" dirty="0">
                <a:latin typeface="Baskerville Old Face" panose="02020602080505020303" pitchFamily="18" charset="0"/>
              </a:rPr>
            </a:br>
            <a:endParaRPr lang="id-ID" sz="1600" dirty="0">
              <a:latin typeface="Baskerville Old Face" panose="02020602080505020303" pitchFamily="18" charset="0"/>
            </a:endParaRPr>
          </a:p>
        </p:txBody>
      </p:sp>
      <p:sp>
        <p:nvSpPr>
          <p:cNvPr id="6" name="Content Placeholder 5"/>
          <p:cNvSpPr>
            <a:spLocks noGrp="1"/>
          </p:cNvSpPr>
          <p:nvPr>
            <p:ph idx="1"/>
          </p:nvPr>
        </p:nvSpPr>
        <p:spPr>
          <a:xfrm>
            <a:off x="981074" y="1527994"/>
            <a:ext cx="2584286" cy="2585323"/>
          </a:xfrm>
          <a:prstGeom prst="rect">
            <a:avLst/>
          </a:prstGeom>
        </p:spPr>
        <p:txBody>
          <a:bodyPr wrap="square">
            <a:spAutoFit/>
          </a:bodyPr>
          <a:lstStyle/>
          <a:p>
            <a:pPr marL="0" indent="0">
              <a:buNone/>
            </a:pPr>
            <a:r>
              <a:rPr lang="id-ID" sz="1800" dirty="0">
                <a:latin typeface="Baskerville Old Face" panose="02020602080505020303" pitchFamily="18" charset="0"/>
              </a:rPr>
              <a:t>Perjanjian luhur artinya nilai-nilai Pancasila sebagai jiwa bangsa dan kepribadian bangsa disepakati oleh pendiri negara (political consensus) sebagai dasar negara Indonesia (Bakry,1994:161).</a:t>
            </a:r>
          </a:p>
        </p:txBody>
      </p:sp>
      <p:sp>
        <p:nvSpPr>
          <p:cNvPr id="5" name="Vertical Scroll 4"/>
          <p:cNvSpPr/>
          <p:nvPr/>
        </p:nvSpPr>
        <p:spPr>
          <a:xfrm>
            <a:off x="4546435" y="188972"/>
            <a:ext cx="4216566" cy="4373503"/>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r>
              <a:rPr lang="id-ID" sz="2000" dirty="0">
                <a:latin typeface="Baskerville Old Face" panose="02020602080505020303" pitchFamily="18" charset="0"/>
              </a:rPr>
              <a:t>1.sumber historis Pancasila</a:t>
            </a:r>
            <a:br>
              <a:rPr lang="id-ID" sz="2000" dirty="0">
                <a:latin typeface="Baskerville Old Face" panose="02020602080505020303" pitchFamily="18" charset="0"/>
              </a:rPr>
            </a:br>
            <a:r>
              <a:rPr lang="id-ID" sz="2000" dirty="0">
                <a:latin typeface="Baskerville Old Face" panose="02020602080505020303" pitchFamily="18" charset="0"/>
              </a:rPr>
              <a:t>2.sumber sosiologis Pancasila</a:t>
            </a:r>
            <a:br>
              <a:rPr lang="id-ID" sz="2000" dirty="0">
                <a:latin typeface="Baskerville Old Face" panose="02020602080505020303" pitchFamily="18" charset="0"/>
              </a:rPr>
            </a:br>
            <a:r>
              <a:rPr lang="id-ID" sz="2000" dirty="0">
                <a:latin typeface="Baskerville Old Face" panose="02020602080505020303" pitchFamily="18" charset="0"/>
              </a:rPr>
              <a:t>3. sumber politis Pancasila</a:t>
            </a:r>
          </a:p>
        </p:txBody>
      </p:sp>
      <p:sp>
        <p:nvSpPr>
          <p:cNvPr id="7" name="TextBox 6"/>
          <p:cNvSpPr txBox="1"/>
          <p:nvPr/>
        </p:nvSpPr>
        <p:spPr>
          <a:xfrm>
            <a:off x="5267325" y="802611"/>
            <a:ext cx="2600325" cy="1323439"/>
          </a:xfrm>
          <a:prstGeom prst="rect">
            <a:avLst/>
          </a:prstGeom>
          <a:noFill/>
        </p:spPr>
        <p:txBody>
          <a:bodyPr wrap="square" rtlCol="0">
            <a:spAutoFit/>
          </a:bodyPr>
          <a:lstStyle/>
          <a:p>
            <a:r>
              <a:rPr lang="id-ID" sz="1600" dirty="0">
                <a:ln w="0"/>
                <a:effectLst>
                  <a:outerShdw blurRad="38100" dist="19050" dir="2700000" algn="tl" rotWithShape="0">
                    <a:schemeClr val="dk1">
                      <a:alpha val="40000"/>
                    </a:schemeClr>
                  </a:outerShdw>
                </a:effectLst>
                <a:latin typeface="Baskerville Old Face" panose="02020602080505020303" pitchFamily="18" charset="0"/>
              </a:rPr>
              <a:t>C. Menggali sumber Historis</a:t>
            </a:r>
            <a:r>
              <a:rPr lang="id-ID" sz="1600" dirty="0" smtClean="0">
                <a:ln w="0"/>
                <a:effectLst>
                  <a:outerShdw blurRad="38100" dist="19050" dir="2700000" algn="tl" rotWithShape="0">
                    <a:schemeClr val="dk1">
                      <a:alpha val="40000"/>
                    </a:schemeClr>
                  </a:outerShdw>
                </a:effectLst>
                <a:latin typeface="Baskerville Old Face" panose="02020602080505020303" pitchFamily="18" charset="0"/>
              </a:rPr>
              <a:t>, sosiologi, solitis </a:t>
            </a:r>
            <a:r>
              <a:rPr lang="id-ID" sz="1600" dirty="0">
                <a:ln w="0"/>
                <a:effectLst>
                  <a:outerShdw blurRad="38100" dist="19050" dir="2700000" algn="tl" rotWithShape="0">
                    <a:schemeClr val="dk1">
                      <a:alpha val="40000"/>
                    </a:schemeClr>
                  </a:outerShdw>
                </a:effectLst>
                <a:latin typeface="Baskerville Old Face" panose="02020602080505020303" pitchFamily="18" charset="0"/>
              </a:rPr>
              <a:t>tentang </a:t>
            </a:r>
            <a:r>
              <a:rPr lang="id-ID" sz="1600" dirty="0" smtClean="0">
                <a:ln w="0"/>
                <a:effectLst>
                  <a:outerShdw blurRad="38100" dist="19050" dir="2700000" algn="tl" rotWithShape="0">
                    <a:schemeClr val="dk1">
                      <a:alpha val="40000"/>
                    </a:schemeClr>
                  </a:outerShdw>
                </a:effectLst>
                <a:latin typeface="Baskerville Old Face" panose="02020602080505020303" pitchFamily="18" charset="0"/>
              </a:rPr>
              <a:t>Pancasila </a:t>
            </a:r>
            <a:r>
              <a:rPr lang="id-ID" sz="1600" dirty="0">
                <a:ln w="0"/>
                <a:effectLst>
                  <a:outerShdw blurRad="38100" dist="19050" dir="2700000" algn="tl" rotWithShape="0">
                    <a:schemeClr val="dk1">
                      <a:alpha val="40000"/>
                    </a:schemeClr>
                  </a:outerShdw>
                </a:effectLst>
                <a:latin typeface="Baskerville Old Face" panose="02020602080505020303" pitchFamily="18" charset="0"/>
              </a:rPr>
              <a:t>dalam kajian sejarah bangsa </a:t>
            </a:r>
            <a:r>
              <a:rPr lang="id-ID" sz="1600" dirty="0" smtClean="0">
                <a:ln w="0"/>
                <a:effectLst>
                  <a:outerShdw blurRad="38100" dist="19050" dir="2700000" algn="tl" rotWithShape="0">
                    <a:schemeClr val="dk1">
                      <a:alpha val="40000"/>
                    </a:schemeClr>
                  </a:outerShdw>
                </a:effectLst>
                <a:latin typeface="Baskerville Old Face" panose="02020602080505020303" pitchFamily="18" charset="0"/>
              </a:rPr>
              <a:t>Indonesia :</a:t>
            </a:r>
            <a:r>
              <a:rPr lang="id-ID" sz="1600" dirty="0">
                <a:latin typeface="Baskerville Old Face" panose="02020602080505020303" pitchFamily="18" charset="0"/>
              </a:rPr>
              <a:t/>
            </a:r>
            <a:br>
              <a:rPr lang="id-ID" sz="1600" dirty="0">
                <a:latin typeface="Baskerville Old Face" panose="02020602080505020303" pitchFamily="18" charset="0"/>
              </a:rPr>
            </a:br>
            <a:endParaRPr lang="id-ID" sz="1600" dirty="0">
              <a:latin typeface="Baskerville Old Face" panose="02020602080505020303" pitchFamily="18" charset="0"/>
            </a:endParaRPr>
          </a:p>
        </p:txBody>
      </p:sp>
    </p:spTree>
    <p:extLst>
      <p:ext uri="{BB962C8B-B14F-4D97-AF65-F5344CB8AC3E}">
        <p14:creationId xmlns:p14="http://schemas.microsoft.com/office/powerpoint/2010/main" val="2779600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49826" y="298078"/>
            <a:ext cx="7970274" cy="835397"/>
          </a:xfrm>
          <a:prstGeom prst="horizont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ln w="0"/>
              <a:solidFill>
                <a:schemeClr val="tx1"/>
              </a:solidFill>
              <a:effectLst>
                <a:outerShdw blurRad="38100" dist="19050" dir="2700000" algn="tl" rotWithShape="0">
                  <a:schemeClr val="dk1">
                    <a:alpha val="40000"/>
                  </a:schemeClr>
                </a:outerShdw>
              </a:effectLst>
            </a:endParaRPr>
          </a:p>
        </p:txBody>
      </p:sp>
      <p:sp>
        <p:nvSpPr>
          <p:cNvPr id="2" name="Title 1"/>
          <p:cNvSpPr>
            <a:spLocks noGrp="1"/>
          </p:cNvSpPr>
          <p:nvPr>
            <p:ph type="title"/>
          </p:nvPr>
        </p:nvSpPr>
        <p:spPr>
          <a:xfrm>
            <a:off x="619124" y="466724"/>
            <a:ext cx="7696201" cy="476251"/>
          </a:xfrm>
        </p:spPr>
        <p:txBody>
          <a:bodyPr>
            <a:normAutofit fontScale="90000"/>
          </a:bodyPr>
          <a:lstStyle/>
          <a:p>
            <a:pPr>
              <a:tabLst>
                <a:tab pos="1793875" algn="l"/>
              </a:tabLst>
            </a:pPr>
            <a:r>
              <a:rPr lang="id-ID" sz="2000" dirty="0" smtClean="0"/>
              <a:t/>
            </a:r>
            <a:br>
              <a:rPr lang="id-ID" sz="2000" dirty="0" smtClean="0"/>
            </a:br>
            <a:r>
              <a:rPr lang="id-ID" sz="2000" dirty="0"/>
              <a:t/>
            </a:r>
            <a:br>
              <a:rPr lang="id-ID" sz="2000" dirty="0"/>
            </a:br>
            <a:r>
              <a:rPr lang="id-ID" sz="2000" dirty="0" smtClean="0"/>
              <a:t/>
            </a:r>
            <a:br>
              <a:rPr lang="id-ID" sz="2000" dirty="0" smtClean="0"/>
            </a:br>
            <a:r>
              <a:rPr lang="id-ID" sz="2000" dirty="0"/>
              <a:t/>
            </a:r>
            <a:br>
              <a:rPr lang="id-ID" sz="2000" dirty="0"/>
            </a:br>
            <a:r>
              <a:rPr lang="id-ID" sz="2000" dirty="0" smtClean="0"/>
              <a:t/>
            </a:r>
            <a:br>
              <a:rPr lang="id-ID" sz="2000" dirty="0" smtClean="0"/>
            </a:br>
            <a:r>
              <a:rPr lang="id-ID" sz="2000" dirty="0"/>
              <a:t/>
            </a:r>
            <a:br>
              <a:rPr lang="id-ID" sz="2000" dirty="0"/>
            </a:br>
            <a:r>
              <a:rPr lang="id-ID" sz="2000" dirty="0" smtClean="0"/>
              <a:t/>
            </a:r>
            <a:br>
              <a:rPr lang="id-ID" sz="2000" dirty="0" smtClean="0"/>
            </a:br>
            <a:r>
              <a:rPr lang="id-ID" sz="2000" dirty="0"/>
              <a:t/>
            </a:r>
            <a:br>
              <a:rPr lang="id-ID" sz="2000" dirty="0"/>
            </a:br>
            <a:r>
              <a:rPr lang="id-ID" sz="2000" dirty="0" smtClean="0"/>
              <a:t/>
            </a:r>
            <a:br>
              <a:rPr lang="id-ID" sz="2000" dirty="0" smtClean="0"/>
            </a:br>
            <a:r>
              <a:rPr lang="id-ID" sz="2000" dirty="0" smtClean="0">
                <a:ln w="0"/>
                <a:solidFill>
                  <a:schemeClr val="tx1"/>
                </a:solidFill>
                <a:effectLst>
                  <a:outerShdw blurRad="38100" dist="19050" dir="2700000" algn="tl" rotWithShape="0">
                    <a:schemeClr val="dk1">
                      <a:alpha val="40000"/>
                    </a:schemeClr>
                  </a:outerShdw>
                </a:effectLst>
              </a:rPr>
              <a:t>D</a:t>
            </a:r>
            <a:r>
              <a:rPr lang="id-ID" sz="2000" dirty="0">
                <a:ln w="0"/>
                <a:solidFill>
                  <a:schemeClr val="tx1"/>
                </a:solidFill>
                <a:effectLst>
                  <a:outerShdw blurRad="38100" dist="19050" dir="2700000" algn="tl" rotWithShape="0">
                    <a:schemeClr val="dk1">
                      <a:alpha val="40000"/>
                    </a:schemeClr>
                  </a:outerShdw>
                </a:effectLst>
              </a:rPr>
              <a:t>. Mendeskripsikan Esensi dan Urgensi Pancasila dalam kajian sejarah      Indonesia untuk masa depan.</a:t>
            </a:r>
            <a:br>
              <a:rPr lang="id-ID" sz="2000" dirty="0">
                <a:ln w="0"/>
                <a:solidFill>
                  <a:schemeClr val="tx1"/>
                </a:solidFill>
                <a:effectLst>
                  <a:outerShdw blurRad="38100" dist="19050" dir="2700000" algn="tl" rotWithShape="0">
                    <a:schemeClr val="dk1">
                      <a:alpha val="40000"/>
                    </a:schemeClr>
                  </a:outerShdw>
                </a:effectLst>
              </a:rPr>
            </a:br>
            <a:r>
              <a:rPr lang="id-ID" dirty="0"/>
              <a:t/>
            </a:r>
            <a:br>
              <a:rPr lang="id-ID" dirty="0"/>
            </a:br>
            <a:r>
              <a:rPr lang="id-ID" sz="2000" dirty="0"/>
              <a:t>1.Essensi Pancasila dalam kajian sejarah bangsa</a:t>
            </a:r>
            <a:br>
              <a:rPr lang="id-ID" sz="2000" dirty="0"/>
            </a:br>
            <a:r>
              <a:rPr lang="id-ID" sz="2000" dirty="0"/>
              <a:t>   Pancasila merupakan Philosofische Grondslag dan Weltanschahauung, Pancasila di katakan sebagai filsafat dasar negara karena mengandung nilai-nilia Agama, budaya, dan adat istiadat</a:t>
            </a:r>
            <a:br>
              <a:rPr lang="id-ID" sz="2000" dirty="0"/>
            </a:br>
            <a:r>
              <a:rPr lang="id-ID" sz="2000" dirty="0"/>
              <a:t>2.Urgensi Pancasila dalam kajian sejarah Indonesia</a:t>
            </a:r>
            <a:br>
              <a:rPr lang="id-ID" sz="2000" dirty="0"/>
            </a:br>
            <a:r>
              <a:rPr lang="id-ID" sz="2000" dirty="0"/>
              <a:t>   Pancasila sangat penting dalam sejarah Indonesia  dikarnakan pengidentikan Pancasila dengan ideologi .</a:t>
            </a:r>
            <a:endParaRPr lang="en-US" sz="2000" dirty="0"/>
          </a:p>
        </p:txBody>
      </p:sp>
      <p:sp>
        <p:nvSpPr>
          <p:cNvPr id="3" name="Content Placeholder 2"/>
          <p:cNvSpPr>
            <a:spLocks noGrp="1"/>
          </p:cNvSpPr>
          <p:nvPr>
            <p:ph idx="1"/>
          </p:nvPr>
        </p:nvSpPr>
        <p:spPr/>
        <p:txBody>
          <a:bodyPr/>
          <a:lstStyle/>
          <a:p>
            <a:pPr marL="0" indent="0">
              <a:buNone/>
            </a:pPr>
            <a:endParaRPr lang="en-US" dirty="0"/>
          </a:p>
          <a:p>
            <a:endParaRPr lang="en-US" dirty="0"/>
          </a:p>
          <a:p>
            <a:endParaRPr lang="en-US" dirty="0"/>
          </a:p>
        </p:txBody>
      </p:sp>
      <p:sp>
        <p:nvSpPr>
          <p:cNvPr id="5" name="Rounded Rectangle 4"/>
          <p:cNvSpPr/>
          <p:nvPr/>
        </p:nvSpPr>
        <p:spPr>
          <a:xfrm>
            <a:off x="238125" y="1302121"/>
            <a:ext cx="8077199" cy="331750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ounded Rectangle 6"/>
          <p:cNvSpPr/>
          <p:nvPr/>
        </p:nvSpPr>
        <p:spPr>
          <a:xfrm>
            <a:off x="449826" y="1423219"/>
            <a:ext cx="7753350" cy="302222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mj-lt"/>
              <a:buAutoNum type="arabicPeriod"/>
            </a:pPr>
            <a:endParaRPr lang="id-ID" dirty="0"/>
          </a:p>
        </p:txBody>
      </p:sp>
      <p:sp>
        <p:nvSpPr>
          <p:cNvPr id="8" name="TextBox 7"/>
          <p:cNvSpPr txBox="1"/>
          <p:nvPr/>
        </p:nvSpPr>
        <p:spPr>
          <a:xfrm>
            <a:off x="781050" y="1695450"/>
            <a:ext cx="7058025" cy="2031325"/>
          </a:xfrm>
          <a:prstGeom prst="rect">
            <a:avLst/>
          </a:prstGeom>
          <a:noFill/>
        </p:spPr>
        <p:txBody>
          <a:bodyPr wrap="square" rtlCol="0">
            <a:spAutoFit/>
          </a:bodyPr>
          <a:lstStyle/>
          <a:p>
            <a:pPr marL="342900" indent="-342900">
              <a:buFont typeface="+mj-lt"/>
              <a:buAutoNum type="arabicPeriod"/>
            </a:pPr>
            <a:r>
              <a:rPr lang="id-ID" dirty="0" smtClean="0">
                <a:latin typeface="Arial Rounded MT Bold" panose="020F0704030504030204" pitchFamily="34" charset="0"/>
              </a:rPr>
              <a:t>Essensi Pancasila dalam kajian sejarah bangsa</a:t>
            </a:r>
          </a:p>
          <a:p>
            <a:r>
              <a:rPr lang="id-ID" dirty="0" smtClean="0">
                <a:latin typeface="Arial Rounded MT Bold" panose="020F0704030504030204" pitchFamily="34" charset="0"/>
              </a:rPr>
              <a:t>       Pancasila merupakan Philosofische Grondslag dan Weltanschahung, Pancasila di katakan sebagai filsafat negara karena mengandung Agama, budaya, adat istiadat.</a:t>
            </a:r>
          </a:p>
          <a:p>
            <a:r>
              <a:rPr lang="id-ID" dirty="0" smtClean="0">
                <a:latin typeface="Arial Rounded MT Bold" panose="020F0704030504030204" pitchFamily="34" charset="0"/>
              </a:rPr>
              <a:t>2. Urgensi Pancasila dalam kajian sejarah Indonesia</a:t>
            </a:r>
          </a:p>
          <a:p>
            <a:r>
              <a:rPr lang="id-ID" dirty="0">
                <a:latin typeface="Arial Rounded MT Bold" panose="020F0704030504030204" pitchFamily="34" charset="0"/>
              </a:rPr>
              <a:t> </a:t>
            </a:r>
            <a:r>
              <a:rPr lang="id-ID" dirty="0" smtClean="0">
                <a:latin typeface="Arial Rounded MT Bold" panose="020F0704030504030204" pitchFamily="34" charset="0"/>
              </a:rPr>
              <a:t>       Pancasila sangat penting dalam sejarah Indonesia dikarnakan pengidentikan Pancasila dengan Ideologi.</a:t>
            </a:r>
            <a:endParaRPr lang="id-ID" dirty="0">
              <a:latin typeface="Arial Rounded MT Bold" panose="020F0704030504030204" pitchFamily="34" charset="0"/>
            </a:endParaRPr>
          </a:p>
        </p:txBody>
      </p:sp>
    </p:spTree>
    <p:extLst>
      <p:ext uri="{BB962C8B-B14F-4D97-AF65-F5344CB8AC3E}">
        <p14:creationId xmlns:p14="http://schemas.microsoft.com/office/powerpoint/2010/main" val="99168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04800" y="390525"/>
            <a:ext cx="8424034" cy="40767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5" name="Oval 4"/>
          <p:cNvSpPr/>
          <p:nvPr/>
        </p:nvSpPr>
        <p:spPr>
          <a:xfrm>
            <a:off x="304800" y="295276"/>
            <a:ext cx="8424034" cy="387667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3" name="Content Placeholder 2"/>
          <p:cNvSpPr>
            <a:spLocks noGrp="1"/>
          </p:cNvSpPr>
          <p:nvPr>
            <p:ph idx="1"/>
          </p:nvPr>
        </p:nvSpPr>
        <p:spPr>
          <a:xfrm>
            <a:off x="1676400" y="1362075"/>
            <a:ext cx="6105525" cy="2124075"/>
          </a:xfrm>
        </p:spPr>
        <p:txBody>
          <a:bodyPr>
            <a:noAutofit/>
          </a:bodyPr>
          <a:lstStyle/>
          <a:p>
            <a:pPr marL="0" indent="0">
              <a:buNone/>
            </a:pPr>
            <a:r>
              <a:rPr lang="id-ID" sz="2400" dirty="0" smtClean="0">
                <a:latin typeface="Baskerville Old Face" panose="02020602080505020303" pitchFamily="18" charset="0"/>
              </a:rPr>
              <a:t>Sekian </a:t>
            </a:r>
            <a:r>
              <a:rPr lang="id-ID" sz="2400" dirty="0">
                <a:latin typeface="Baskerville Old Face" panose="02020602080505020303" pitchFamily="18" charset="0"/>
              </a:rPr>
              <a:t>dari PPT yang saya buat kurang </a:t>
            </a:r>
            <a:r>
              <a:rPr lang="id-ID" sz="2400" dirty="0" smtClean="0">
                <a:latin typeface="Baskerville Old Face" panose="02020602080505020303" pitchFamily="18" charset="0"/>
              </a:rPr>
              <a:t>lebihnya mohon maaf. </a:t>
            </a:r>
            <a:r>
              <a:rPr lang="id-ID" sz="2400" dirty="0">
                <a:latin typeface="Baskerville Old Face" panose="02020602080505020303" pitchFamily="18" charset="0"/>
              </a:rPr>
              <a:t>A</a:t>
            </a:r>
            <a:r>
              <a:rPr lang="id-ID" sz="2400" dirty="0" smtClean="0">
                <a:latin typeface="Baskerville Old Face" panose="02020602080505020303" pitchFamily="18" charset="0"/>
              </a:rPr>
              <a:t>pa </a:t>
            </a:r>
            <a:r>
              <a:rPr lang="id-ID" sz="2400" dirty="0">
                <a:latin typeface="Baskerville Old Face" panose="02020602080505020303" pitchFamily="18" charset="0"/>
              </a:rPr>
              <a:t>bila ada </a:t>
            </a:r>
            <a:r>
              <a:rPr lang="id-ID" sz="2400" dirty="0" smtClean="0">
                <a:latin typeface="Baskerville Old Face" panose="02020602080505020303" pitchFamily="18" charset="0"/>
              </a:rPr>
              <a:t>kurangnya saya dalam menulis </a:t>
            </a:r>
            <a:r>
              <a:rPr lang="id-ID" sz="2400" dirty="0">
                <a:latin typeface="Baskerville Old Face" panose="02020602080505020303" pitchFamily="18" charset="0"/>
              </a:rPr>
              <a:t>dan </a:t>
            </a:r>
            <a:r>
              <a:rPr lang="id-ID" sz="2400" dirty="0" smtClean="0">
                <a:latin typeface="Baskerville Old Face" panose="02020602080505020303" pitchFamily="18" charset="0"/>
              </a:rPr>
              <a:t>tanda baca, </a:t>
            </a:r>
            <a:r>
              <a:rPr lang="id-ID" sz="2400" dirty="0">
                <a:latin typeface="Baskerville Old Face" panose="02020602080505020303" pitchFamily="18" charset="0"/>
              </a:rPr>
              <a:t>saya mohon maaf dan Terimakasih.</a:t>
            </a:r>
            <a:br>
              <a:rPr lang="id-ID" sz="2400" dirty="0">
                <a:latin typeface="Baskerville Old Face" panose="02020602080505020303" pitchFamily="18" charset="0"/>
              </a:rPr>
            </a:br>
            <a:r>
              <a:rPr lang="id-ID" sz="2400" dirty="0" smtClean="0">
                <a:latin typeface="Baskerville Old Face" panose="02020602080505020303" pitchFamily="18" charset="0"/>
              </a:rPr>
              <a:t>                       Wa.salamualaikum.wr.wb</a:t>
            </a:r>
            <a:r>
              <a:rPr lang="id-ID" sz="2400" dirty="0">
                <a:latin typeface="Baskerville Old Face" panose="02020602080505020303" pitchFamily="18" charset="0"/>
              </a:rPr>
              <a:t/>
            </a:r>
            <a:br>
              <a:rPr lang="id-ID" sz="2400" dirty="0">
                <a:latin typeface="Baskerville Old Face" panose="02020602080505020303" pitchFamily="18" charset="0"/>
              </a:rPr>
            </a:br>
            <a:endParaRPr lang="en-US" sz="2400" dirty="0">
              <a:latin typeface="Baskerville Old Face" panose="02020602080505020303" pitchFamily="18" charset="0"/>
            </a:endParaRPr>
          </a:p>
        </p:txBody>
      </p:sp>
    </p:spTree>
    <p:extLst>
      <p:ext uri="{BB962C8B-B14F-4D97-AF65-F5344CB8AC3E}">
        <p14:creationId xmlns:p14="http://schemas.microsoft.com/office/powerpoint/2010/main" val="1084657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300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35369" y="522716"/>
            <a:ext cx="5758963" cy="27304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ctrTitle"/>
          </p:nvPr>
        </p:nvSpPr>
        <p:spPr>
          <a:xfrm>
            <a:off x="423401" y="453658"/>
            <a:ext cx="8030496" cy="1069256"/>
          </a:xfrm>
        </p:spPr>
        <p:txBody>
          <a:bodyPr>
            <a:normAutofit/>
          </a:bodyPr>
          <a:lstStyle/>
          <a:p>
            <a:r>
              <a:rPr lang="id-ID" sz="1800" dirty="0" smtClean="0">
                <a:latin typeface="Arial" panose="020B0604020202020204" pitchFamily="34" charset="0"/>
                <a:cs typeface="Arial" panose="020B0604020202020204" pitchFamily="34" charset="0"/>
              </a:rPr>
              <a:t>As.salamualaikum.wr.wb</a:t>
            </a:r>
            <a:r>
              <a:rPr lang="en-US" dirty="0" smtClean="0"/>
              <a:t> </a:t>
            </a:r>
            <a:endParaRPr lang="en-US" dirty="0"/>
          </a:p>
        </p:txBody>
      </p:sp>
      <p:sp>
        <p:nvSpPr>
          <p:cNvPr id="3" name="Subtitle 2"/>
          <p:cNvSpPr>
            <a:spLocks noGrp="1"/>
          </p:cNvSpPr>
          <p:nvPr>
            <p:ph type="subTitle" idx="1"/>
          </p:nvPr>
        </p:nvSpPr>
        <p:spPr>
          <a:xfrm>
            <a:off x="390217" y="1692899"/>
            <a:ext cx="8096864" cy="730043"/>
          </a:xfrm>
        </p:spPr>
        <p:txBody>
          <a:bodyPr>
            <a:normAutofit fontScale="70000" lnSpcReduction="20000"/>
          </a:bodyPr>
          <a:lstStyle/>
          <a:p>
            <a:r>
              <a:rPr lang="id-ID" sz="3100" b="1" dirty="0">
                <a:latin typeface="Algerian" panose="04020705040A02060702" pitchFamily="82" charset="0"/>
              </a:rPr>
              <a:t>PANCASILA DALAM ARUS SEJARAH </a:t>
            </a:r>
          </a:p>
          <a:p>
            <a:r>
              <a:rPr lang="id-ID" sz="3100" b="1" dirty="0">
                <a:latin typeface="Algerian" panose="04020705040A02060702" pitchFamily="82" charset="0"/>
              </a:rPr>
              <a:t>BANGSA </a:t>
            </a:r>
          </a:p>
          <a:p>
            <a:endParaRPr lang="en-US" dirty="0">
              <a:latin typeface="Baskerville Old Face" panose="02020602080505020303" pitchFamily="18" charset="0"/>
            </a:endParaRPr>
          </a:p>
          <a:p>
            <a:endParaRPr lang="en-US" dirty="0"/>
          </a:p>
        </p:txBody>
      </p:sp>
      <p:sp>
        <p:nvSpPr>
          <p:cNvPr id="6" name="Rectangle 5"/>
          <p:cNvSpPr/>
          <p:nvPr/>
        </p:nvSpPr>
        <p:spPr>
          <a:xfrm>
            <a:off x="1559168" y="692701"/>
            <a:ext cx="5758963" cy="2730438"/>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50329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661124" y="104774"/>
            <a:ext cx="6327059" cy="1072662"/>
          </a:xfrm>
          <a:prstGeom prst="horizontalScroll">
            <a:avLst/>
          </a:prstGeom>
          <a:noFill/>
        </p:spPr>
        <p:style>
          <a:lnRef idx="2">
            <a:schemeClr val="dk1"/>
          </a:lnRef>
          <a:fillRef idx="1">
            <a:schemeClr val="lt1"/>
          </a:fillRef>
          <a:effectRef idx="0">
            <a:schemeClr val="dk1"/>
          </a:effectRef>
          <a:fontRef idx="minor">
            <a:schemeClr val="dk1"/>
          </a:fontRef>
        </p:style>
        <p:txBody>
          <a:bodyPr rtlCol="0" anchor="t"/>
          <a:lstStyle/>
          <a:p>
            <a:pPr algn="ctr"/>
            <a:endParaRPr lang="id-ID"/>
          </a:p>
        </p:txBody>
      </p:sp>
      <p:sp>
        <p:nvSpPr>
          <p:cNvPr id="4" name="Title 3"/>
          <p:cNvSpPr>
            <a:spLocks noGrp="1"/>
          </p:cNvSpPr>
          <p:nvPr>
            <p:ph type="title"/>
          </p:nvPr>
        </p:nvSpPr>
        <p:spPr>
          <a:xfrm>
            <a:off x="1134206" y="589085"/>
            <a:ext cx="5380893" cy="350959"/>
          </a:xfrm>
          <a:solidFill>
            <a:schemeClr val="bg1"/>
          </a:solidFill>
          <a:ln>
            <a:noFill/>
          </a:ln>
        </p:spPr>
        <p:txBody>
          <a:bodyPr>
            <a:normAutofit fontScale="90000"/>
          </a:bodyPr>
          <a:lstStyle/>
          <a:p>
            <a:r>
              <a:rPr lang="id-ID" b="1" dirty="0"/>
              <a:t> </a:t>
            </a:r>
            <a:r>
              <a:rPr lang="id-ID" sz="2200" b="1" dirty="0"/>
              <a:t>A. Menelusuri Konsep dan Urgensi Pancasila dalam Arus Sejarah Bangsa Indonesia.</a:t>
            </a:r>
            <a:r>
              <a:rPr lang="id-ID" dirty="0"/>
              <a:t/>
            </a:r>
            <a:br>
              <a:rPr lang="id-ID" dirty="0"/>
            </a:br>
            <a:endParaRPr lang="en-US" dirty="0"/>
          </a:p>
        </p:txBody>
      </p:sp>
      <p:sp>
        <p:nvSpPr>
          <p:cNvPr id="6" name="Rounded Rectangle 5"/>
          <p:cNvSpPr/>
          <p:nvPr/>
        </p:nvSpPr>
        <p:spPr>
          <a:xfrm>
            <a:off x="494070" y="1177436"/>
            <a:ext cx="6610115" cy="375504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5" name="Content Placeholder 4"/>
          <p:cNvSpPr>
            <a:spLocks noGrp="1"/>
          </p:cNvSpPr>
          <p:nvPr>
            <p:ph idx="1"/>
          </p:nvPr>
        </p:nvSpPr>
        <p:spPr>
          <a:xfrm>
            <a:off x="661124" y="1538654"/>
            <a:ext cx="6160005" cy="3149843"/>
          </a:xfrm>
        </p:spPr>
        <p:txBody>
          <a:bodyPr>
            <a:normAutofit fontScale="62500" lnSpcReduction="20000"/>
          </a:bodyPr>
          <a:lstStyle/>
          <a:p>
            <a:pPr marL="514350" indent="-514350">
              <a:buAutoNum type="arabicPeriod"/>
            </a:pPr>
            <a:r>
              <a:rPr lang="id-ID" b="1" dirty="0" smtClean="0"/>
              <a:t>Periode </a:t>
            </a:r>
            <a:r>
              <a:rPr lang="id-ID" b="1" dirty="0"/>
              <a:t>Pengusulan </a:t>
            </a:r>
            <a:r>
              <a:rPr lang="id-ID" b="1" dirty="0" smtClean="0"/>
              <a:t>Pancasil</a:t>
            </a:r>
          </a:p>
          <a:p>
            <a:pPr marL="0" indent="0">
              <a:buNone/>
            </a:pPr>
            <a:endParaRPr lang="id-ID" dirty="0">
              <a:solidFill>
                <a:schemeClr val="tx1"/>
              </a:solidFill>
            </a:endParaRPr>
          </a:p>
          <a:p>
            <a:pPr marL="0" indent="0">
              <a:buNone/>
            </a:pPr>
            <a:r>
              <a:rPr lang="id-ID" dirty="0" smtClean="0">
                <a:solidFill>
                  <a:schemeClr val="tx1"/>
                </a:solidFill>
              </a:rPr>
              <a:t>         </a:t>
            </a:r>
            <a:r>
              <a:rPr lang="id-ID" dirty="0" smtClean="0">
                <a:solidFill>
                  <a:schemeClr val="tx1"/>
                </a:solidFill>
                <a:latin typeface="Baskerville Old Face" panose="02020602080505020303" pitchFamily="18" charset="0"/>
              </a:rPr>
              <a:t>Perumusan </a:t>
            </a:r>
            <a:r>
              <a:rPr lang="id-ID" dirty="0">
                <a:solidFill>
                  <a:schemeClr val="tx1"/>
                </a:solidFill>
                <a:latin typeface="Baskerville Old Face" panose="02020602080505020303" pitchFamily="18" charset="0"/>
              </a:rPr>
              <a:t>Pancasila itu pada awalnya dilakukan dalam sidang BPUPKI pertama yang dilaksanakan pada 29 Mei sampai dengan 1 Juni 1945 BPUPKI dibentuk oleh pemerintah pendukung jepang pada 29 April 1945 dengan jumlah anggota 60 orang. Badan ini diketuahi oleh dr. Rajiman Wedyodiningrat yang di dampingi oleh dua orang ketua Muda (Wakil Ketua), yaitu Raden Panji Suroso dan Ichibangase (orang jepang).</a:t>
            </a:r>
            <a:endParaRPr lang="id-ID" sz="3600" dirty="0">
              <a:solidFill>
                <a:schemeClr val="tx1"/>
              </a:solidFill>
              <a:latin typeface="Baskerville Old Face" panose="02020602080505020303" pitchFamily="18" charset="0"/>
            </a:endParaRPr>
          </a:p>
          <a:p>
            <a:pPr marL="0" indent="0">
              <a:buNone/>
            </a:pPr>
            <a:endParaRPr lang="id-ID" dirty="0">
              <a:latin typeface="Baskerville Old Face" panose="02020602080505020303" pitchFamily="18" charset="0"/>
            </a:endParaRPr>
          </a:p>
          <a:p>
            <a:pPr marL="0" indent="0">
              <a:buNone/>
            </a:pPr>
            <a:r>
              <a:rPr lang="id-ID" dirty="0"/>
              <a:t> </a:t>
            </a:r>
            <a:r>
              <a:rPr lang="id-ID" dirty="0" smtClean="0"/>
              <a:t>      </a:t>
            </a:r>
            <a:endParaRPr lang="en-US" dirty="0"/>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70339" y="712178"/>
            <a:ext cx="4607170" cy="3692768"/>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4" name="Text Placeholder 6"/>
          <p:cNvSpPr>
            <a:spLocks noGrp="1"/>
          </p:cNvSpPr>
          <p:nvPr>
            <p:ph idx="1"/>
          </p:nvPr>
        </p:nvSpPr>
        <p:spPr>
          <a:xfrm>
            <a:off x="580292" y="931986"/>
            <a:ext cx="3622431" cy="3033346"/>
          </a:xfrm>
        </p:spPr>
        <p:txBody>
          <a:bodyPr>
            <a:normAutofit fontScale="92500" lnSpcReduction="10000"/>
          </a:bodyPr>
          <a:lstStyle/>
          <a:p>
            <a:pPr marL="0" indent="0">
              <a:buNone/>
            </a:pPr>
            <a:r>
              <a:rPr lang="id-ID" dirty="0">
                <a:solidFill>
                  <a:prstClr val="black"/>
                </a:solidFill>
              </a:rPr>
              <a:t/>
            </a:r>
            <a:br>
              <a:rPr lang="id-ID" dirty="0">
                <a:solidFill>
                  <a:prstClr val="black"/>
                </a:solidFill>
              </a:rPr>
            </a:br>
            <a:r>
              <a:rPr lang="id-ID" dirty="0" smtClean="0">
                <a:solidFill>
                  <a:prstClr val="black"/>
                </a:solidFill>
              </a:rPr>
              <a:t>          </a:t>
            </a:r>
            <a:r>
              <a:rPr lang="id-ID" sz="1800" dirty="0" smtClean="0">
                <a:solidFill>
                  <a:prstClr val="black"/>
                </a:solidFill>
                <a:latin typeface="Baskerville Old Face" panose="02020602080505020303" pitchFamily="18" charset="0"/>
              </a:rPr>
              <a:t>BPUPKI </a:t>
            </a:r>
            <a:r>
              <a:rPr lang="id-ID" sz="1800" dirty="0">
                <a:solidFill>
                  <a:prstClr val="black"/>
                </a:solidFill>
                <a:latin typeface="Baskerville Old Face" panose="02020602080505020303" pitchFamily="18" charset="0"/>
              </a:rPr>
              <a:t>dilantik oleh Letjen Kumakichi Harada,</a:t>
            </a:r>
            <a:br>
              <a:rPr lang="id-ID" sz="1800" dirty="0">
                <a:solidFill>
                  <a:prstClr val="black"/>
                </a:solidFill>
                <a:latin typeface="Baskerville Old Face" panose="02020602080505020303" pitchFamily="18" charset="0"/>
              </a:rPr>
            </a:br>
            <a:r>
              <a:rPr lang="id-ID" sz="1800" dirty="0">
                <a:solidFill>
                  <a:prstClr val="black"/>
                </a:solidFill>
                <a:latin typeface="Baskerville Old Face" panose="02020602080505020303" pitchFamily="18" charset="0"/>
              </a:rPr>
              <a:t>panglima tentara ke-16 Jepang di Jakarta,pada 28 Mei 1945 dimulailah sidang yang pertama dengan materi pokok pembicaraan calon dasar negara.pengusul calon dasar negara dalam sidang BPUPKI adalah ir.Soekarno yang berpidato pada 1 juni 1945.</a:t>
            </a:r>
            <a:endParaRPr lang="en-US" sz="1800" dirty="0">
              <a:latin typeface="Baskerville Old Face" panose="02020602080505020303" pitchFamily="18" charset="0"/>
            </a:endParaRPr>
          </a:p>
        </p:txBody>
      </p:sp>
      <p:sp>
        <p:nvSpPr>
          <p:cNvPr id="3" name="Vertical Scroll 2"/>
          <p:cNvSpPr/>
          <p:nvPr/>
        </p:nvSpPr>
        <p:spPr>
          <a:xfrm>
            <a:off x="4554417" y="712179"/>
            <a:ext cx="4448908" cy="3692767"/>
          </a:xfrm>
          <a:prstGeom prst="verticalScroll">
            <a:avLst/>
          </a:prstGeom>
          <a:ln/>
        </p:spPr>
        <p:style>
          <a:lnRef idx="2">
            <a:schemeClr val="dk1"/>
          </a:lnRef>
          <a:fillRef idx="1">
            <a:schemeClr val="lt1"/>
          </a:fillRef>
          <a:effectRef idx="0">
            <a:schemeClr val="dk1"/>
          </a:effectRef>
          <a:fontRef idx="minor">
            <a:schemeClr val="dk1"/>
          </a:fontRef>
        </p:style>
        <p:txBody>
          <a:bodyPr rtlCol="0" anchor="ctr"/>
          <a:lstStyle/>
          <a:p>
            <a:r>
              <a:rPr lang="id-ID" dirty="0"/>
              <a:t/>
            </a:r>
            <a:br>
              <a:rPr lang="id-ID" dirty="0"/>
            </a:br>
            <a:endParaRPr lang="id-ID" dirty="0">
              <a:solidFill>
                <a:schemeClr val="bg1"/>
              </a:solidFill>
            </a:endParaRPr>
          </a:p>
        </p:txBody>
      </p:sp>
      <p:sp>
        <p:nvSpPr>
          <p:cNvPr id="6" name="TextBox 5"/>
          <p:cNvSpPr txBox="1"/>
          <p:nvPr/>
        </p:nvSpPr>
        <p:spPr>
          <a:xfrm>
            <a:off x="5105765" y="2215661"/>
            <a:ext cx="3411412" cy="2031325"/>
          </a:xfrm>
          <a:prstGeom prst="rect">
            <a:avLst/>
          </a:prstGeom>
          <a:noFill/>
        </p:spPr>
        <p:txBody>
          <a:bodyPr wrap="square" rtlCol="0">
            <a:spAutoFit/>
          </a:bodyPr>
          <a:lstStyle/>
          <a:p>
            <a:r>
              <a:rPr lang="id-ID" dirty="0">
                <a:latin typeface="Baskerville Old Face" panose="02020602080505020303" pitchFamily="18" charset="0"/>
              </a:rPr>
              <a:t>1.Nasionalisme atau kebangsaan   indanesia</a:t>
            </a:r>
            <a:r>
              <a:rPr lang="id-ID" dirty="0"/>
              <a:t/>
            </a:r>
            <a:br>
              <a:rPr lang="id-ID" dirty="0"/>
            </a:br>
            <a:r>
              <a:rPr lang="id-ID" dirty="0">
                <a:latin typeface="Baskerville Old Face" panose="02020602080505020303" pitchFamily="18" charset="0"/>
              </a:rPr>
              <a:t>2.Internasionlisme atau perikemanusiaan </a:t>
            </a:r>
            <a:br>
              <a:rPr lang="id-ID" dirty="0">
                <a:latin typeface="Baskerville Old Face" panose="02020602080505020303" pitchFamily="18" charset="0"/>
              </a:rPr>
            </a:br>
            <a:r>
              <a:rPr lang="id-ID" dirty="0">
                <a:latin typeface="Baskerville Old Face" panose="02020602080505020303" pitchFamily="18" charset="0"/>
              </a:rPr>
              <a:t>3.Mufakat atau Demokrasi</a:t>
            </a:r>
            <a:br>
              <a:rPr lang="id-ID" dirty="0">
                <a:latin typeface="Baskerville Old Face" panose="02020602080505020303" pitchFamily="18" charset="0"/>
              </a:rPr>
            </a:br>
            <a:r>
              <a:rPr lang="id-ID" dirty="0">
                <a:latin typeface="Baskerville Old Face" panose="02020602080505020303" pitchFamily="18" charset="0"/>
              </a:rPr>
              <a:t>4.Kesejahteraan sosial</a:t>
            </a:r>
            <a:br>
              <a:rPr lang="id-ID" dirty="0">
                <a:latin typeface="Baskerville Old Face" panose="02020602080505020303" pitchFamily="18" charset="0"/>
              </a:rPr>
            </a:br>
            <a:r>
              <a:rPr lang="id-ID" dirty="0">
                <a:latin typeface="Baskerville Old Face" panose="02020602080505020303" pitchFamily="18" charset="0"/>
              </a:rPr>
              <a:t>5.Ketuhanan yang berkebudayaan</a:t>
            </a:r>
          </a:p>
        </p:txBody>
      </p:sp>
      <p:sp>
        <p:nvSpPr>
          <p:cNvPr id="7" name="TextBox 6"/>
          <p:cNvSpPr txBox="1"/>
          <p:nvPr/>
        </p:nvSpPr>
        <p:spPr>
          <a:xfrm>
            <a:off x="5187462" y="1327639"/>
            <a:ext cx="3248018" cy="1200329"/>
          </a:xfrm>
          <a:prstGeom prst="rect">
            <a:avLst/>
          </a:prstGeom>
          <a:noFill/>
        </p:spPr>
        <p:txBody>
          <a:bodyPr wrap="square" rtlCol="0">
            <a:spAutoFit/>
          </a:bodyPr>
          <a:lstStyle/>
          <a:p>
            <a:r>
              <a:rPr lang="id-ID" dirty="0">
                <a:latin typeface="Baskerville Old Face" panose="02020602080505020303" pitchFamily="18" charset="0"/>
              </a:rPr>
              <a:t>Lima dasar negara yang dikemukakan ir.soekarno sebagai berikut:</a:t>
            </a:r>
            <a:br>
              <a:rPr lang="id-ID" dirty="0">
                <a:latin typeface="Baskerville Old Face" panose="02020602080505020303" pitchFamily="18" charset="0"/>
              </a:rPr>
            </a:br>
            <a:endParaRPr lang="id-ID" dirty="0">
              <a:latin typeface="Baskerville Old Face" panose="02020602080505020303" pitchFamily="18" charset="0"/>
            </a:endParaRPr>
          </a:p>
        </p:txBody>
      </p:sp>
    </p:spTree>
    <p:extLst>
      <p:ext uri="{BB962C8B-B14F-4D97-AF65-F5344CB8AC3E}">
        <p14:creationId xmlns:p14="http://schemas.microsoft.com/office/powerpoint/2010/main" val="3819660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1178169" y="114301"/>
            <a:ext cx="6770077" cy="951993"/>
          </a:xfrm>
          <a:prstGeom prst="horizont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2" name="Title 1"/>
          <p:cNvSpPr>
            <a:spLocks noGrp="1"/>
          </p:cNvSpPr>
          <p:nvPr>
            <p:ph type="title"/>
          </p:nvPr>
        </p:nvSpPr>
        <p:spPr>
          <a:xfrm>
            <a:off x="1723292" y="386861"/>
            <a:ext cx="8019428" cy="679433"/>
          </a:xfrm>
        </p:spPr>
        <p:txBody>
          <a:bodyPr>
            <a:normAutofit fontScale="90000"/>
          </a:bodyPr>
          <a:lstStyle/>
          <a:p>
            <a:r>
              <a:rPr lang="id-ID" dirty="0">
                <a:ln w="0"/>
                <a:solidFill>
                  <a:schemeClr val="tx1"/>
                </a:solidFill>
                <a:effectLst>
                  <a:outerShdw blurRad="38100" dist="19050" dir="2700000" algn="tl" rotWithShape="0">
                    <a:schemeClr val="dk1">
                      <a:alpha val="40000"/>
                    </a:schemeClr>
                  </a:outerShdw>
                </a:effectLst>
              </a:rPr>
              <a:t>2. Periode Perumasan Pancasila</a:t>
            </a:r>
            <a:br>
              <a:rPr lang="id-ID" dirty="0">
                <a:ln w="0"/>
                <a:solidFill>
                  <a:schemeClr val="tx1"/>
                </a:solidFill>
                <a:effectLst>
                  <a:outerShdw blurRad="38100" dist="19050" dir="2700000" algn="tl" rotWithShape="0">
                    <a:schemeClr val="dk1">
                      <a:alpha val="40000"/>
                    </a:schemeClr>
                  </a:outerShdw>
                </a:effectLst>
              </a:rPr>
            </a:br>
            <a:endParaRPr lang="id-ID" dirty="0">
              <a:ln w="0"/>
              <a:solidFill>
                <a:schemeClr val="tx1"/>
              </a:solidFill>
              <a:effectLst>
                <a:outerShdw blurRad="38100" dist="19050" dir="2700000" algn="tl" rotWithShape="0">
                  <a:schemeClr val="dk1">
                    <a:alpha val="40000"/>
                  </a:schemeClr>
                </a:outerShdw>
              </a:effectLst>
            </a:endParaRPr>
          </a:p>
        </p:txBody>
      </p:sp>
      <p:sp>
        <p:nvSpPr>
          <p:cNvPr id="5" name="Rounded Rectangle 4"/>
          <p:cNvSpPr/>
          <p:nvPr/>
        </p:nvSpPr>
        <p:spPr>
          <a:xfrm>
            <a:off x="463714" y="1283677"/>
            <a:ext cx="8245209" cy="292783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3" name="Content Placeholder 2"/>
          <p:cNvSpPr>
            <a:spLocks noGrp="1"/>
          </p:cNvSpPr>
          <p:nvPr>
            <p:ph idx="1"/>
          </p:nvPr>
        </p:nvSpPr>
        <p:spPr>
          <a:xfrm>
            <a:off x="650631" y="1494692"/>
            <a:ext cx="7842738" cy="2400300"/>
          </a:xfrm>
        </p:spPr>
        <p:txBody>
          <a:bodyPr>
            <a:normAutofit fontScale="92500" lnSpcReduction="10000"/>
          </a:bodyPr>
          <a:lstStyle/>
          <a:p>
            <a:pPr marL="0" indent="0">
              <a:buNone/>
            </a:pPr>
            <a:r>
              <a:rPr lang="id-ID" dirty="0" smtClean="0">
                <a:latin typeface="Baskerville Old Face" panose="02020602080505020303" pitchFamily="18" charset="0"/>
              </a:rPr>
              <a:t>        Hal </a:t>
            </a:r>
            <a:r>
              <a:rPr lang="id-ID" dirty="0">
                <a:latin typeface="Baskerville Old Face" panose="02020602080505020303" pitchFamily="18" charset="0"/>
              </a:rPr>
              <a:t>terpenting yang mengemukakan dalam sidang BPUPKI Kedua. </a:t>
            </a:r>
            <a:br>
              <a:rPr lang="id-ID" dirty="0">
                <a:latin typeface="Baskerville Old Face" panose="02020602080505020303" pitchFamily="18" charset="0"/>
              </a:rPr>
            </a:br>
            <a:r>
              <a:rPr lang="id-ID" dirty="0">
                <a:latin typeface="Baskerville Old Face" panose="02020602080505020303" pitchFamily="18" charset="0"/>
              </a:rPr>
              <a:t>16 Juli 1945 adalah disetujuinya naskah awal Pembukaan Hukum Dasar yang kemudian dikenal dengan nama Piagam Jakarta. Piagam Jakarta itu merupakan naskah awal pernyataan kemerdekaan indonesia. Pada aliena keempat.</a:t>
            </a:r>
          </a:p>
        </p:txBody>
      </p:sp>
    </p:spTree>
    <p:extLst>
      <p:ext uri="{BB962C8B-B14F-4D97-AF65-F5344CB8AC3E}">
        <p14:creationId xmlns:p14="http://schemas.microsoft.com/office/powerpoint/2010/main" val="236234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86860" y="-1"/>
            <a:ext cx="5852013" cy="1116623"/>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ounded Rectangle 4"/>
          <p:cNvSpPr/>
          <p:nvPr/>
        </p:nvSpPr>
        <p:spPr>
          <a:xfrm>
            <a:off x="298938" y="1257301"/>
            <a:ext cx="8484577" cy="333228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2" name="Title 1"/>
          <p:cNvSpPr>
            <a:spLocks noGrp="1"/>
          </p:cNvSpPr>
          <p:nvPr>
            <p:ph type="title"/>
          </p:nvPr>
        </p:nvSpPr>
        <p:spPr>
          <a:xfrm>
            <a:off x="572917" y="191231"/>
            <a:ext cx="5555321" cy="731961"/>
          </a:xfrm>
          <a:solidFill>
            <a:schemeClr val="bg1"/>
          </a:solidFill>
        </p:spPr>
        <p:txBody>
          <a:bodyPr>
            <a:normAutofit fontScale="90000"/>
          </a:bodyPr>
          <a:lstStyle/>
          <a:p>
            <a:r>
              <a:rPr lang="id-ID" dirty="0">
                <a:ln w="0"/>
                <a:solidFill>
                  <a:schemeClr val="tx1"/>
                </a:solidFill>
                <a:effectLst>
                  <a:outerShdw blurRad="38100" dist="19050" dir="2700000" algn="tl" rotWithShape="0">
                    <a:schemeClr val="dk1">
                      <a:alpha val="40000"/>
                    </a:schemeClr>
                  </a:outerShdw>
                </a:effectLst>
              </a:rPr>
              <a:t>3. Periode</a:t>
            </a:r>
            <a:r>
              <a:rPr lang="id-ID" b="1" dirty="0"/>
              <a:t> </a:t>
            </a:r>
            <a:r>
              <a:rPr lang="id-ID" dirty="0">
                <a:ln w="0"/>
                <a:solidFill>
                  <a:schemeClr val="tx1"/>
                </a:solidFill>
                <a:effectLst>
                  <a:outerShdw blurRad="38100" dist="19050" dir="2700000" algn="tl" rotWithShape="0">
                    <a:schemeClr val="dk1">
                      <a:alpha val="40000"/>
                    </a:schemeClr>
                  </a:outerShdw>
                </a:effectLst>
              </a:rPr>
              <a:t>Pengesahan</a:t>
            </a:r>
            <a:r>
              <a:rPr lang="id-ID" b="1" dirty="0"/>
              <a:t> </a:t>
            </a:r>
            <a:r>
              <a:rPr lang="id-ID" dirty="0">
                <a:ln w="0"/>
                <a:solidFill>
                  <a:schemeClr val="tx1"/>
                </a:solidFill>
                <a:effectLst>
                  <a:outerShdw blurRad="38100" dist="19050" dir="2700000" algn="tl" rotWithShape="0">
                    <a:schemeClr val="dk1">
                      <a:alpha val="40000"/>
                    </a:schemeClr>
                  </a:outerShdw>
                </a:effectLst>
              </a:rPr>
              <a:t>Pancasila</a:t>
            </a:r>
            <a:endParaRPr lang="id-ID" dirty="0"/>
          </a:p>
        </p:txBody>
      </p:sp>
      <p:sp>
        <p:nvSpPr>
          <p:cNvPr id="3" name="Content Placeholder 2"/>
          <p:cNvSpPr>
            <a:spLocks noGrp="1"/>
          </p:cNvSpPr>
          <p:nvPr>
            <p:ph idx="1"/>
          </p:nvPr>
        </p:nvSpPr>
        <p:spPr>
          <a:xfrm>
            <a:off x="463714" y="1257300"/>
            <a:ext cx="8246070" cy="3521177"/>
          </a:xfrm>
        </p:spPr>
        <p:txBody>
          <a:bodyPr>
            <a:normAutofit fontScale="92500"/>
          </a:bodyPr>
          <a:lstStyle/>
          <a:p>
            <a:pPr marL="0" indent="0">
              <a:buNone/>
            </a:pPr>
            <a:r>
              <a:rPr lang="id-ID" dirty="0">
                <a:latin typeface="Baskerville Old Face" panose="02020602080505020303" pitchFamily="18" charset="0"/>
              </a:rPr>
              <a:t>Setelah proklamasi kemerdekaan Indonesia pada tanggal 18 Agustus 1945,PPKI melakukan sidang untuk menentukan dan menegaskan posisi bangsa Indonesia Merdeka. PPKI merupakan panitia yang bertugas untuk mempersiapkan kemerdekaan Indonesia yang beranggotakan 21 orang dan jumlahnya bertambah saat enam orang masuk, dengan jumlah keseluruhan 27 orang. Dan sidang tersebut menghasilkan keputusan-keputusan penting yaitu Perumusan Pancasila.</a:t>
            </a:r>
          </a:p>
        </p:txBody>
      </p:sp>
    </p:spTree>
    <p:extLst>
      <p:ext uri="{BB962C8B-B14F-4D97-AF65-F5344CB8AC3E}">
        <p14:creationId xmlns:p14="http://schemas.microsoft.com/office/powerpoint/2010/main" val="1853726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070" y="142874"/>
            <a:ext cx="6305833" cy="1304925"/>
          </a:xfrm>
        </p:spPr>
        <p:txBody>
          <a:bodyPr>
            <a:normAutofit/>
          </a:bodyPr>
          <a:lstStyle/>
          <a:p>
            <a:r>
              <a:rPr lang="id-ID" dirty="0"/>
              <a:t/>
            </a:r>
            <a:br>
              <a:rPr lang="id-ID" dirty="0"/>
            </a:br>
            <a:endParaRPr lang="id-ID" dirty="0"/>
          </a:p>
        </p:txBody>
      </p:sp>
      <p:sp>
        <p:nvSpPr>
          <p:cNvPr id="10" name="Oval 9"/>
          <p:cNvSpPr/>
          <p:nvPr/>
        </p:nvSpPr>
        <p:spPr>
          <a:xfrm>
            <a:off x="359610" y="1349334"/>
            <a:ext cx="6550269" cy="325753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3" name="Content Placeholder 2"/>
          <p:cNvSpPr>
            <a:spLocks noGrp="1"/>
          </p:cNvSpPr>
          <p:nvPr>
            <p:ph idx="1"/>
          </p:nvPr>
        </p:nvSpPr>
        <p:spPr>
          <a:xfrm>
            <a:off x="1568551" y="1887856"/>
            <a:ext cx="4132385" cy="2180492"/>
          </a:xfrm>
        </p:spPr>
        <p:txBody>
          <a:bodyPr>
            <a:normAutofit fontScale="77500" lnSpcReduction="20000"/>
          </a:bodyPr>
          <a:lstStyle/>
          <a:p>
            <a:pPr marL="0" indent="0">
              <a:buNone/>
            </a:pPr>
            <a:r>
              <a:rPr lang="id-ID" dirty="0">
                <a:latin typeface="Baskerville Old Face" panose="02020602080505020303" pitchFamily="18" charset="0"/>
              </a:rPr>
              <a:t>1.Nasionalisme atau kebangsaan </a:t>
            </a:r>
            <a:r>
              <a:rPr lang="id-ID" dirty="0" smtClean="0">
                <a:latin typeface="Baskerville Old Face" panose="02020602080505020303" pitchFamily="18" charset="0"/>
              </a:rPr>
              <a:t>  indanesia</a:t>
            </a:r>
            <a:r>
              <a:rPr lang="id-ID" dirty="0">
                <a:latin typeface="Baskerville Old Face" panose="02020602080505020303" pitchFamily="18" charset="0"/>
              </a:rPr>
              <a:t/>
            </a:r>
            <a:br>
              <a:rPr lang="id-ID" dirty="0">
                <a:latin typeface="Baskerville Old Face" panose="02020602080505020303" pitchFamily="18" charset="0"/>
              </a:rPr>
            </a:br>
            <a:r>
              <a:rPr lang="id-ID" dirty="0">
                <a:latin typeface="Baskerville Old Face" panose="02020602080505020303" pitchFamily="18" charset="0"/>
              </a:rPr>
              <a:t>2.Internasionlisme atau perikemanusiaan </a:t>
            </a:r>
            <a:br>
              <a:rPr lang="id-ID" dirty="0">
                <a:latin typeface="Baskerville Old Face" panose="02020602080505020303" pitchFamily="18" charset="0"/>
              </a:rPr>
            </a:br>
            <a:r>
              <a:rPr lang="id-ID" dirty="0">
                <a:latin typeface="Baskerville Old Face" panose="02020602080505020303" pitchFamily="18" charset="0"/>
              </a:rPr>
              <a:t>3.Mufakat atau Demokrasi</a:t>
            </a:r>
            <a:br>
              <a:rPr lang="id-ID" dirty="0">
                <a:latin typeface="Baskerville Old Face" panose="02020602080505020303" pitchFamily="18" charset="0"/>
              </a:rPr>
            </a:br>
            <a:r>
              <a:rPr lang="id-ID" dirty="0">
                <a:latin typeface="Baskerville Old Face" panose="02020602080505020303" pitchFamily="18" charset="0"/>
              </a:rPr>
              <a:t>4.Kesejahteraan sosial</a:t>
            </a:r>
            <a:br>
              <a:rPr lang="id-ID" dirty="0">
                <a:latin typeface="Baskerville Old Face" panose="02020602080505020303" pitchFamily="18" charset="0"/>
              </a:rPr>
            </a:br>
            <a:r>
              <a:rPr lang="id-ID" dirty="0">
                <a:latin typeface="Baskerville Old Face" panose="02020602080505020303" pitchFamily="18" charset="0"/>
              </a:rPr>
              <a:t>5.Ketuhanan yang berkebudayaan</a:t>
            </a:r>
          </a:p>
        </p:txBody>
      </p:sp>
      <p:sp>
        <p:nvSpPr>
          <p:cNvPr id="9" name="Horizontal Scroll 8"/>
          <p:cNvSpPr/>
          <p:nvPr/>
        </p:nvSpPr>
        <p:spPr>
          <a:xfrm>
            <a:off x="359610" y="142874"/>
            <a:ext cx="6550269" cy="1132011"/>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p:cNvSpPr txBox="1"/>
          <p:nvPr/>
        </p:nvSpPr>
        <p:spPr>
          <a:xfrm>
            <a:off x="689322" y="333671"/>
            <a:ext cx="5890847" cy="1015663"/>
          </a:xfrm>
          <a:prstGeom prst="rect">
            <a:avLst/>
          </a:prstGeom>
          <a:noFill/>
        </p:spPr>
        <p:txBody>
          <a:bodyPr wrap="square" rtlCol="0">
            <a:spAutoFit/>
          </a:bodyPr>
          <a:lstStyle/>
          <a:p>
            <a:r>
              <a:rPr lang="id-ID" sz="2000" dirty="0">
                <a:latin typeface="+mj-lt"/>
              </a:rPr>
              <a:t>Lima dasar negara yang dikemukakan ir.soekarno sebagai berikut:</a:t>
            </a:r>
            <a:br>
              <a:rPr lang="id-ID" sz="2000" dirty="0">
                <a:latin typeface="+mj-lt"/>
              </a:rPr>
            </a:br>
            <a:endParaRPr lang="id-ID" sz="2000" dirty="0">
              <a:latin typeface="+mj-lt"/>
            </a:endParaRPr>
          </a:p>
        </p:txBody>
      </p:sp>
    </p:spTree>
    <p:extLst>
      <p:ext uri="{BB962C8B-B14F-4D97-AF65-F5344CB8AC3E}">
        <p14:creationId xmlns:p14="http://schemas.microsoft.com/office/powerpoint/2010/main" val="2924792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94070" y="-38833"/>
            <a:ext cx="6152915" cy="1397977"/>
          </a:xfrm>
          <a:prstGeom prst="horizont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5" name="Oval 4"/>
          <p:cNvSpPr/>
          <p:nvPr/>
        </p:nvSpPr>
        <p:spPr>
          <a:xfrm>
            <a:off x="494070" y="1441939"/>
            <a:ext cx="6258422" cy="31828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title"/>
          </p:nvPr>
        </p:nvSpPr>
        <p:spPr>
          <a:xfrm>
            <a:off x="722671" y="465258"/>
            <a:ext cx="5792430" cy="686534"/>
          </a:xfrm>
        </p:spPr>
        <p:txBody>
          <a:bodyPr>
            <a:normAutofit fontScale="90000"/>
          </a:bodyPr>
          <a:lstStyle/>
          <a:p>
            <a:r>
              <a:rPr lang="id-ID" dirty="0" smtClean="0"/>
              <a:t>Perumusan </a:t>
            </a:r>
            <a:r>
              <a:rPr lang="id-ID" dirty="0"/>
              <a:t>Pancasila sebagai berikut:</a:t>
            </a:r>
            <a:br>
              <a:rPr lang="id-ID" dirty="0"/>
            </a:br>
            <a:endParaRPr lang="id-ID" dirty="0"/>
          </a:p>
        </p:txBody>
      </p:sp>
      <p:sp>
        <p:nvSpPr>
          <p:cNvPr id="3" name="Content Placeholder 2"/>
          <p:cNvSpPr>
            <a:spLocks noGrp="1"/>
          </p:cNvSpPr>
          <p:nvPr>
            <p:ph idx="1"/>
          </p:nvPr>
        </p:nvSpPr>
        <p:spPr>
          <a:xfrm>
            <a:off x="1389185" y="1987062"/>
            <a:ext cx="4633548" cy="1846384"/>
          </a:xfrm>
        </p:spPr>
        <p:txBody>
          <a:bodyPr>
            <a:noAutofit/>
          </a:bodyPr>
          <a:lstStyle/>
          <a:p>
            <a:pPr marL="0" indent="0">
              <a:buNone/>
            </a:pPr>
            <a:r>
              <a:rPr lang="id-ID" sz="1800" dirty="0">
                <a:latin typeface="Baskerville Old Face" panose="02020602080505020303" pitchFamily="18" charset="0"/>
              </a:rPr>
              <a:t>1.Ketuhanan yang Maha Esa</a:t>
            </a:r>
            <a:br>
              <a:rPr lang="id-ID" sz="1800" dirty="0">
                <a:latin typeface="Baskerville Old Face" panose="02020602080505020303" pitchFamily="18" charset="0"/>
              </a:rPr>
            </a:br>
            <a:r>
              <a:rPr lang="id-ID" sz="1800" dirty="0">
                <a:latin typeface="Baskerville Old Face" panose="02020602080505020303" pitchFamily="18" charset="0"/>
              </a:rPr>
              <a:t>2.Kemanusiaan yang adil dan beradab</a:t>
            </a:r>
            <a:br>
              <a:rPr lang="id-ID" sz="1800" dirty="0">
                <a:latin typeface="Baskerville Old Face" panose="02020602080505020303" pitchFamily="18" charset="0"/>
              </a:rPr>
            </a:br>
            <a:r>
              <a:rPr lang="id-ID" sz="1800" dirty="0">
                <a:latin typeface="Baskerville Old Face" panose="02020602080505020303" pitchFamily="18" charset="0"/>
              </a:rPr>
              <a:t>3.Persatuan Indonesia</a:t>
            </a:r>
            <a:br>
              <a:rPr lang="id-ID" sz="1800" dirty="0">
                <a:latin typeface="Baskerville Old Face" panose="02020602080505020303" pitchFamily="18" charset="0"/>
              </a:rPr>
            </a:br>
            <a:r>
              <a:rPr lang="id-ID" sz="1800" dirty="0">
                <a:latin typeface="Baskerville Old Face" panose="02020602080505020303" pitchFamily="18" charset="0"/>
              </a:rPr>
              <a:t>4.Kerakyatan yang di pimpin oleh hikmat kebijaksanaan dalam permusyawaratan / perwakilan</a:t>
            </a:r>
            <a:br>
              <a:rPr lang="id-ID" sz="1800" dirty="0">
                <a:latin typeface="Baskerville Old Face" panose="02020602080505020303" pitchFamily="18" charset="0"/>
              </a:rPr>
            </a:br>
            <a:r>
              <a:rPr lang="id-ID" sz="1800" dirty="0">
                <a:latin typeface="Baskerville Old Face" panose="02020602080505020303" pitchFamily="18" charset="0"/>
              </a:rPr>
              <a:t>5.Keadilan sosial bagi seluruh rakyat Indonesia</a:t>
            </a:r>
          </a:p>
        </p:txBody>
      </p:sp>
    </p:spTree>
    <p:extLst>
      <p:ext uri="{BB962C8B-B14F-4D97-AF65-F5344CB8AC3E}">
        <p14:creationId xmlns:p14="http://schemas.microsoft.com/office/powerpoint/2010/main" val="119168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386863" y="0"/>
            <a:ext cx="6145822" cy="1177436"/>
          </a:xfrm>
          <a:prstGeom prst="horizont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4" name="Title 3"/>
          <p:cNvSpPr>
            <a:spLocks noGrp="1"/>
          </p:cNvSpPr>
          <p:nvPr>
            <p:ph type="title"/>
          </p:nvPr>
        </p:nvSpPr>
        <p:spPr>
          <a:xfrm>
            <a:off x="494070" y="142875"/>
            <a:ext cx="6305833" cy="1034561"/>
          </a:xfrm>
        </p:spPr>
        <p:txBody>
          <a:bodyPr>
            <a:normAutofit fontScale="90000"/>
          </a:bodyPr>
          <a:lstStyle/>
          <a:p>
            <a:r>
              <a:rPr lang="id-ID" sz="2200" dirty="0"/>
              <a:t>B. Menanya Alasan Diperlukannya Pancasila Dalam Kajian Sejarah Bangsa Indonesia</a:t>
            </a:r>
            <a:r>
              <a:rPr lang="id-ID" dirty="0"/>
              <a:t/>
            </a:r>
            <a:br>
              <a:rPr lang="id-ID" dirty="0"/>
            </a:br>
            <a:endParaRPr lang="en-US" dirty="0"/>
          </a:p>
        </p:txBody>
      </p:sp>
      <p:sp>
        <p:nvSpPr>
          <p:cNvPr id="3" name="Vertical Scroll 2"/>
          <p:cNvSpPr/>
          <p:nvPr/>
        </p:nvSpPr>
        <p:spPr>
          <a:xfrm>
            <a:off x="145074" y="1292102"/>
            <a:ext cx="3450980" cy="3271472"/>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sp>
        <p:nvSpPr>
          <p:cNvPr id="5" name="Content Placeholder 4"/>
          <p:cNvSpPr>
            <a:spLocks noGrp="1"/>
          </p:cNvSpPr>
          <p:nvPr>
            <p:ph idx="1"/>
          </p:nvPr>
        </p:nvSpPr>
        <p:spPr>
          <a:xfrm>
            <a:off x="615462" y="1767253"/>
            <a:ext cx="2373924" cy="2321170"/>
          </a:xfrm>
        </p:spPr>
        <p:txBody>
          <a:bodyPr>
            <a:normAutofit fontScale="25000" lnSpcReduction="20000"/>
          </a:bodyPr>
          <a:lstStyle/>
          <a:p>
            <a:pPr marL="0" indent="0">
              <a:buNone/>
            </a:pPr>
            <a:r>
              <a:rPr lang="id-ID" sz="3600" b="1" dirty="0"/>
              <a:t>1</a:t>
            </a:r>
            <a:r>
              <a:rPr lang="id-ID" sz="4400" b="1" dirty="0">
                <a:latin typeface="Baskerville Old Face" panose="02020602080505020303" pitchFamily="18" charset="0"/>
              </a:rPr>
              <a:t>. Pancasila Sejarah Bangsa Indonesia</a:t>
            </a:r>
            <a:endParaRPr lang="id-ID" sz="4400" b="1" dirty="0" smtClean="0">
              <a:latin typeface="Baskerville Old Face" panose="02020602080505020303" pitchFamily="18" charset="0"/>
            </a:endParaRPr>
          </a:p>
          <a:p>
            <a:pPr marL="0" indent="0">
              <a:buNone/>
            </a:pPr>
            <a:r>
              <a:rPr lang="id-ID" sz="4400" dirty="0">
                <a:latin typeface="Baskerville Old Face" panose="02020602080505020303" pitchFamily="18" charset="0"/>
              </a:rPr>
              <a:t> </a:t>
            </a:r>
            <a:r>
              <a:rPr lang="id-ID" sz="4400" dirty="0" smtClean="0">
                <a:latin typeface="Baskerville Old Face" panose="02020602080505020303" pitchFamily="18" charset="0"/>
              </a:rPr>
              <a:t>            </a:t>
            </a:r>
          </a:p>
          <a:p>
            <a:pPr marL="0" indent="0">
              <a:buNone/>
            </a:pPr>
            <a:r>
              <a:rPr lang="id-ID" sz="4400" dirty="0">
                <a:latin typeface="Baskerville Old Face" panose="02020602080505020303" pitchFamily="18" charset="0"/>
              </a:rPr>
              <a:t> </a:t>
            </a:r>
            <a:r>
              <a:rPr lang="id-ID" sz="4400" dirty="0" smtClean="0">
                <a:latin typeface="Baskerville Old Face" panose="02020602080505020303" pitchFamily="18" charset="0"/>
              </a:rPr>
              <a:t>            Pemaparan </a:t>
            </a:r>
            <a:r>
              <a:rPr lang="id-ID" sz="4400" dirty="0">
                <a:latin typeface="Baskerville Old Face" panose="02020602080505020303" pitchFamily="18" charset="0"/>
              </a:rPr>
              <a:t>tentang Pancasila sebagai identitas dapat di temukan dalam bentuk bahasan sejarah bangsa Indonesia maupun dalam bentuk bahasan tentang pemerintahan Indonesia.Asad Ali dalam buku Negara Pancasila: Jalan Kemashlahatan Berbangsa mengatakan</a:t>
            </a:r>
            <a:br>
              <a:rPr lang="id-ID" sz="4400" dirty="0">
                <a:latin typeface="Baskerville Old Face" panose="02020602080505020303" pitchFamily="18" charset="0"/>
              </a:rPr>
            </a:br>
            <a:r>
              <a:rPr lang="id-ID" sz="4400" dirty="0">
                <a:latin typeface="Baskerville Old Face" panose="02020602080505020303" pitchFamily="18" charset="0"/>
              </a:rPr>
              <a:t>bahwa Pancasila sebagai identitas kultural dapat ditelusuri dari kehidupan agama yang berlaku dalam masyarakat Inonesia.Karena tradisi dan kultural dapat ditelusuri melalui peran agama besar,seperti: Peradaban Hindu,Buddha,Islam,dan Kristen.</a:t>
            </a:r>
            <a:endParaRPr lang="id-ID" sz="4400" dirty="0" smtClean="0">
              <a:solidFill>
                <a:schemeClr val="tx1"/>
              </a:solidFill>
              <a:latin typeface="Baskerville Old Face" panose="02020602080505020303" pitchFamily="18" charset="0"/>
            </a:endParaRPr>
          </a:p>
          <a:p>
            <a:pPr marL="0" indent="0">
              <a:buNone/>
            </a:pPr>
            <a:endParaRPr lang="id-ID" dirty="0">
              <a:solidFill>
                <a:schemeClr val="tx1"/>
              </a:solidFill>
            </a:endParaRPr>
          </a:p>
          <a:p>
            <a:pPr marL="0" indent="0">
              <a:buNone/>
            </a:pPr>
            <a:r>
              <a:rPr lang="id-ID" dirty="0" smtClean="0">
                <a:solidFill>
                  <a:schemeClr val="tx1"/>
                </a:solidFill>
              </a:rPr>
              <a:t>         </a:t>
            </a:r>
            <a:endParaRPr lang="id-ID" sz="3600" dirty="0">
              <a:solidFill>
                <a:schemeClr val="tx1"/>
              </a:solidFill>
            </a:endParaRPr>
          </a:p>
          <a:p>
            <a:pPr marL="0" indent="0">
              <a:buNone/>
            </a:pPr>
            <a:endParaRPr lang="id-ID" dirty="0"/>
          </a:p>
          <a:p>
            <a:pPr marL="0" indent="0">
              <a:buNone/>
            </a:pPr>
            <a:r>
              <a:rPr lang="id-ID" dirty="0"/>
              <a:t> </a:t>
            </a:r>
            <a:r>
              <a:rPr lang="id-ID" dirty="0" smtClean="0"/>
              <a:t>      </a:t>
            </a:r>
            <a:endParaRPr lang="en-US" dirty="0"/>
          </a:p>
        </p:txBody>
      </p:sp>
      <p:sp>
        <p:nvSpPr>
          <p:cNvPr id="6" name="Vertical Scroll 5"/>
          <p:cNvSpPr/>
          <p:nvPr/>
        </p:nvSpPr>
        <p:spPr>
          <a:xfrm>
            <a:off x="3459774" y="1320311"/>
            <a:ext cx="3494941" cy="3243263"/>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r>
              <a:rPr lang="id-ID" sz="1200" dirty="0">
                <a:latin typeface="Baskerville Old Face" panose="02020602080505020303" pitchFamily="18" charset="0"/>
              </a:rPr>
              <a:t>Pancasila disebut juga sebagai kepribadian bangsa Indonesia, artinnya nilai-nilai ketuhanan,kemanusiaan,persatuan,kerakyatan,dan keadilan diwujudkan dalam sikap mental dan tingkah laku dan perbuatan bangsa.</a:t>
            </a:r>
            <a:br>
              <a:rPr lang="id-ID" sz="1200" dirty="0">
                <a:latin typeface="Baskerville Old Face" panose="02020602080505020303" pitchFamily="18" charset="0"/>
              </a:rPr>
            </a:br>
            <a:endParaRPr lang="id-ID" sz="1200" dirty="0">
              <a:latin typeface="Baskerville Old Face" panose="02020602080505020303" pitchFamily="18" charset="0"/>
            </a:endParaRPr>
          </a:p>
        </p:txBody>
      </p:sp>
      <p:sp>
        <p:nvSpPr>
          <p:cNvPr id="14" name="TextBox 13"/>
          <p:cNvSpPr txBox="1"/>
          <p:nvPr/>
        </p:nvSpPr>
        <p:spPr>
          <a:xfrm>
            <a:off x="4188562" y="1705707"/>
            <a:ext cx="2108453" cy="461665"/>
          </a:xfrm>
          <a:prstGeom prst="rect">
            <a:avLst/>
          </a:prstGeom>
          <a:noFill/>
        </p:spPr>
        <p:txBody>
          <a:bodyPr wrap="square" rtlCol="0">
            <a:spAutoFit/>
          </a:bodyPr>
          <a:lstStyle/>
          <a:p>
            <a:r>
              <a:rPr lang="id-ID" sz="1200" dirty="0">
                <a:ln w="0"/>
                <a:effectLst>
                  <a:outerShdw blurRad="38100" dist="19050" dir="2700000" algn="tl" rotWithShape="0">
                    <a:schemeClr val="dk1">
                      <a:alpha val="40000"/>
                    </a:schemeClr>
                  </a:outerShdw>
                </a:effectLst>
                <a:latin typeface="Baskerville Old Face" panose="02020602080505020303" pitchFamily="18" charset="0"/>
              </a:rPr>
              <a:t>2. Pancasila sebagai kepribadian bangsa Indonesia</a:t>
            </a:r>
            <a:endParaRPr lang="id-ID" sz="1200" dirty="0">
              <a:latin typeface="Baskerville Old Face" panose="02020602080505020303" pitchFamily="18" charset="0"/>
            </a:endParaRPr>
          </a:p>
        </p:txBody>
      </p:sp>
    </p:spTree>
    <p:extLst>
      <p:ext uri="{BB962C8B-B14F-4D97-AF65-F5344CB8AC3E}">
        <p14:creationId xmlns:p14="http://schemas.microsoft.com/office/powerpoint/2010/main" val="529668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On-screen Show (16:9)</PresentationFormat>
  <Paragraphs>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PENDIDIKAN PANCASILA </vt:lpstr>
      <vt:lpstr>As.salamualaikum.wr.wb </vt:lpstr>
      <vt:lpstr> A. Menelusuri Konsep dan Urgensi Pancasila dalam Arus Sejarah Bangsa Indonesia. </vt:lpstr>
      <vt:lpstr>PowerPoint Presentation</vt:lpstr>
      <vt:lpstr>2. Periode Perumasan Pancasila </vt:lpstr>
      <vt:lpstr>3. Periode Pengesahan Pancasila</vt:lpstr>
      <vt:lpstr> </vt:lpstr>
      <vt:lpstr>Perumusan Pancasila sebagai berikut: </vt:lpstr>
      <vt:lpstr>B. Menanya Alasan Diperlukannya Pancasila Dalam Kajian Sejarah Bangsa Indonesia </vt:lpstr>
      <vt:lpstr>    3. Pancasila sebagai Pandangan Hidup Bangsa Indonesia </vt:lpstr>
      <vt:lpstr> 5. Pancasila Sebagai Perjanjian Luhur </vt:lpstr>
      <vt:lpstr>         D. Mendeskripsikan Esensi dan Urgensi Pancasila dalam kajian sejarah      Indonesia untuk masa depan.  1.Essensi Pancasila dalam kajian sejarah bangsa    Pancasila merupakan Philosofische Grondslag dan Weltanschahauung, Pancasila di katakan sebagai filsafat dasar negara karena mengandung nilai-nilia Agama, budaya, dan adat istiadat 2.Urgensi Pancasila dalam kajian sejarah Indonesia    Pancasila sangat penting dalam sejarah Indonesia  dikarnakan pengidentikan Pancasila dengan ideologi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2022-12-15T04:09:01Z</dcterms:modified>
</cp:coreProperties>
</file>