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68" r:id="rId3"/>
    <p:sldId id="263" r:id="rId4"/>
    <p:sldId id="264" r:id="rId5"/>
    <p:sldId id="265" r:id="rId6"/>
    <p:sldId id="275" r:id="rId7"/>
    <p:sldId id="276" r:id="rId8"/>
    <p:sldId id="278" r:id="rId9"/>
    <p:sldId id="27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64" d="100"/>
          <a:sy n="64" d="100"/>
        </p:scale>
        <p:origin x="68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9/16/2021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B6EE-9C51-43B2-811E-DB228A06502C}"/>
              </a:ext>
            </a:extLst>
          </p:cNvPr>
          <p:cNvSpPr>
            <a:spLocks noGrp="1"/>
          </p:cNvSpPr>
          <p:nvPr>
            <p:ph type="ctrTitle"/>
          </p:nvPr>
        </p:nvSpPr>
        <p:spPr>
          <a:xfrm>
            <a:off x="1507067" y="1345915"/>
            <a:ext cx="7766936" cy="2732925"/>
          </a:xfrm>
        </p:spPr>
        <p:txBody>
          <a:bodyPr anchor="t"/>
          <a:lstStyle/>
          <a:p>
            <a:r>
              <a:rPr lang="en-US" dirty="0">
                <a:solidFill>
                  <a:srgbClr val="C00000"/>
                </a:solidFill>
                <a:latin typeface="Eras Demi ITC" panose="020B0805030504020804" pitchFamily="34" charset="0"/>
              </a:rPr>
              <a:t>ETIKA ADMINISTRASI PUBLIK</a:t>
            </a:r>
            <a:br>
              <a:rPr lang="en-US" dirty="0">
                <a:solidFill>
                  <a:srgbClr val="C00000"/>
                </a:solidFill>
                <a:latin typeface="Eras Demi ITC" panose="020B0805030504020804" pitchFamily="34" charset="0"/>
              </a:rPr>
            </a:br>
            <a:r>
              <a:rPr lang="en-US" dirty="0">
                <a:solidFill>
                  <a:srgbClr val="C00000"/>
                </a:solidFill>
                <a:latin typeface="Eras Demi ITC" panose="020B0805030504020804" pitchFamily="34" charset="0"/>
              </a:rPr>
              <a:t>4</a:t>
            </a:r>
          </a:p>
        </p:txBody>
      </p:sp>
      <p:sp>
        <p:nvSpPr>
          <p:cNvPr id="3" name="Subtitle 2">
            <a:extLst>
              <a:ext uri="{FF2B5EF4-FFF2-40B4-BE49-F238E27FC236}">
                <a16:creationId xmlns:a16="http://schemas.microsoft.com/office/drawing/2014/main" id="{52A8DEBB-2C06-4B2E-BEBF-F2B9BFABDEED}"/>
              </a:ext>
            </a:extLst>
          </p:cNvPr>
          <p:cNvSpPr>
            <a:spLocks noGrp="1"/>
          </p:cNvSpPr>
          <p:nvPr>
            <p:ph type="subTitle" idx="1"/>
          </p:nvPr>
        </p:nvSpPr>
        <p:spPr>
          <a:xfrm>
            <a:off x="1507067" y="5219271"/>
            <a:ext cx="7766936" cy="893853"/>
          </a:xfrm>
        </p:spPr>
        <p:txBody>
          <a:bodyPr/>
          <a:lstStyle/>
          <a:p>
            <a:pPr>
              <a:spcBef>
                <a:spcPts val="0"/>
              </a:spcBef>
            </a:pPr>
            <a:r>
              <a:rPr lang="pt-BR" sz="2400" dirty="0">
                <a:solidFill>
                  <a:srgbClr val="C00000"/>
                </a:solidFill>
                <a:latin typeface="Eras Demi ITC" panose="020B0805030504020804" pitchFamily="34" charset="0"/>
              </a:rPr>
              <a:t>Apandi, S.Sos,. M.Si.</a:t>
            </a:r>
          </a:p>
          <a:p>
            <a:pPr>
              <a:spcBef>
                <a:spcPts val="0"/>
              </a:spcBef>
            </a:pPr>
            <a:r>
              <a:rPr lang="pt-BR" dirty="0">
                <a:solidFill>
                  <a:srgbClr val="C00000"/>
                </a:solidFill>
                <a:latin typeface="Eras Demi ITC" panose="020B0805030504020804" pitchFamily="34" charset="0"/>
              </a:rPr>
              <a:t>apandi@fisip.unila.ac.id</a:t>
            </a:r>
          </a:p>
          <a:p>
            <a:endParaRPr lang="en-US" dirty="0"/>
          </a:p>
        </p:txBody>
      </p:sp>
    </p:spTree>
    <p:extLst>
      <p:ext uri="{BB962C8B-B14F-4D97-AF65-F5344CB8AC3E}">
        <p14:creationId xmlns:p14="http://schemas.microsoft.com/office/powerpoint/2010/main" val="374909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595901" y="1715784"/>
            <a:ext cx="9441951" cy="4366516"/>
          </a:xfrm>
        </p:spPr>
        <p:txBody>
          <a:bodyPr anchor="t"/>
          <a:lstStyle/>
          <a:p>
            <a:pPr algn="l">
              <a:tabLst>
                <a:tab pos="339725" algn="l"/>
              </a:tabLst>
            </a:pPr>
            <a:r>
              <a:rPr lang="en-US" sz="2400" dirty="0" err="1">
                <a:solidFill>
                  <a:srgbClr val="C00000"/>
                </a:solidFill>
                <a:latin typeface="Eras Demi ITC" panose="020B0805030504020804" pitchFamily="34" charset="0"/>
              </a:rPr>
              <a:t>Tujuan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Pembelajaran</a:t>
            </a:r>
            <a:br>
              <a:rPr lang="en-US" sz="2400" dirty="0">
                <a:solidFill>
                  <a:srgbClr val="C00000"/>
                </a:solidFill>
                <a:latin typeface="Eras Demi ITC" panose="020B0805030504020804" pitchFamily="34" charset="0"/>
              </a:rPr>
            </a:b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1. </a:t>
            </a:r>
            <a:r>
              <a:rPr lang="en-US" sz="2400" dirty="0" err="1">
                <a:solidFill>
                  <a:srgbClr val="C00000"/>
                </a:solidFill>
                <a:latin typeface="Eras Demi ITC" panose="020B0805030504020804" pitchFamily="34" charset="0"/>
              </a:rPr>
              <a:t>memahami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pelanggaran</a:t>
            </a:r>
            <a:r>
              <a:rPr lang="en-US" sz="2400" dirty="0">
                <a:solidFill>
                  <a:srgbClr val="C00000"/>
                </a:solidFill>
                <a:latin typeface="Eras Demi ITC" panose="020B0805030504020804" pitchFamily="34" charset="0"/>
              </a:rPr>
              <a:t> dan factor </a:t>
            </a:r>
            <a:r>
              <a:rPr lang="en-US" sz="2400" dirty="0" err="1">
                <a:solidFill>
                  <a:srgbClr val="C00000"/>
                </a:solidFill>
                <a:latin typeface="Eras Demi ITC" panose="020B0805030504020804" pitchFamily="34" charset="0"/>
              </a:rPr>
              <a:t>penyebab</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public</a:t>
            </a: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2. </a:t>
            </a:r>
            <a:r>
              <a:rPr lang="en-US" sz="2400" dirty="0" err="1">
                <a:solidFill>
                  <a:srgbClr val="C00000"/>
                </a:solidFill>
                <a:latin typeface="Eras Demi ITC" panose="020B0805030504020804" pitchFamily="34" charset="0"/>
              </a:rPr>
              <a:t>mengetahui</a:t>
            </a:r>
            <a:r>
              <a:rPr lang="en-US" sz="2400" dirty="0">
                <a:solidFill>
                  <a:srgbClr val="C00000"/>
                </a:solidFill>
                <a:latin typeface="Eras Demi ITC" panose="020B0805030504020804" pitchFamily="34" charset="0"/>
              </a:rPr>
              <a:t> dan </a:t>
            </a:r>
            <a:r>
              <a:rPr lang="en-US" sz="2400" dirty="0" err="1">
                <a:solidFill>
                  <a:srgbClr val="C00000"/>
                </a:solidFill>
                <a:latin typeface="Eras Demi ITC" panose="020B0805030504020804" pitchFamily="34" charset="0"/>
              </a:rPr>
              <a:t>menjelaskan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implementasi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public </a:t>
            </a:r>
            <a:r>
              <a:rPr lang="en-US" sz="2400" dirty="0" err="1">
                <a:solidFill>
                  <a:srgbClr val="C00000"/>
                </a:solidFill>
                <a:latin typeface="Eras Demi ITC" panose="020B0805030504020804" pitchFamily="34" charset="0"/>
              </a:rPr>
              <a:t>sebagai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upaya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mengatasi</a:t>
            </a:r>
            <a:r>
              <a:rPr lang="en-US" sz="2400" dirty="0">
                <a:solidFill>
                  <a:srgbClr val="C00000"/>
                </a:solidFill>
                <a:latin typeface="Eras Demi ITC" panose="020B0805030504020804" pitchFamily="34" charset="0"/>
              </a:rPr>
              <a:t> Mal-</a:t>
            </a:r>
            <a:r>
              <a:rPr lang="en-US" sz="2400" dirty="0" err="1">
                <a:solidFill>
                  <a:srgbClr val="C00000"/>
                </a:solidFill>
                <a:latin typeface="Eras Demi ITC" panose="020B0805030504020804" pitchFamily="34" charset="0"/>
              </a:rPr>
              <a:t>Administrasi</a:t>
            </a:r>
            <a:endParaRPr lang="en-US" sz="2400" dirty="0">
              <a:solidFill>
                <a:srgbClr val="C00000"/>
              </a:solidFill>
              <a:latin typeface="Eras Demi ITC" panose="020B0805030504020804" pitchFamily="34" charset="0"/>
            </a:endParaRPr>
          </a:p>
        </p:txBody>
      </p:sp>
    </p:spTree>
    <p:extLst>
      <p:ext uri="{BB962C8B-B14F-4D97-AF65-F5344CB8AC3E}">
        <p14:creationId xmlns:p14="http://schemas.microsoft.com/office/powerpoint/2010/main" val="4158512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657546" y="308225"/>
            <a:ext cx="9421402" cy="6421347"/>
          </a:xfrm>
        </p:spPr>
        <p:txBody>
          <a:bodyPr anchor="t"/>
          <a:lstStyle/>
          <a:p>
            <a:pPr algn="l"/>
            <a:r>
              <a:rPr lang="en-US" sz="3200" dirty="0" err="1">
                <a:solidFill>
                  <a:srgbClr val="C00000"/>
                </a:solidFill>
                <a:latin typeface="Eras Demi ITC" panose="020B0805030504020804" pitchFamily="34" charset="0"/>
              </a:rPr>
              <a:t>Pelanggran</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Etika</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Administrasi</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Publik</a:t>
            </a:r>
            <a:br>
              <a:rPr lang="en-US" sz="32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Pelanggaran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disebut</a:t>
            </a:r>
            <a:r>
              <a:rPr lang="en-US" sz="2000" dirty="0">
                <a:solidFill>
                  <a:srgbClr val="C00000"/>
                </a:solidFill>
                <a:latin typeface="Eras Demi ITC" panose="020B0805030504020804" pitchFamily="34" charset="0"/>
              </a:rPr>
              <a:t> juga mal-</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Mal-</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merupakan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praktek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menyimpang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praktek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menjauhkan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pencapaian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tujuan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(Widodo, 2001: 259).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Flippo</a:t>
            </a:r>
            <a:r>
              <a:rPr lang="en-US" sz="2000" dirty="0">
                <a:solidFill>
                  <a:srgbClr val="C00000"/>
                </a:solidFill>
                <a:latin typeface="Eras Demi ITC" panose="020B0805030504020804" pitchFamily="34" charset="0"/>
              </a:rPr>
              <a:t> (1983: 188) mal-</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penyalahgunaan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wewenang</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sering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dilakukan</a:t>
            </a:r>
            <a:r>
              <a:rPr lang="en-US" sz="2000" dirty="0">
                <a:solidFill>
                  <a:srgbClr val="C00000"/>
                </a:solidFill>
                <a:latin typeface="Eras Demi ITC" panose="020B0805030504020804" pitchFamily="34" charset="0"/>
              </a:rPr>
              <a:t> oleh </a:t>
            </a:r>
            <a:r>
              <a:rPr lang="en-US" sz="2000" dirty="0" err="1">
                <a:solidFill>
                  <a:srgbClr val="C00000"/>
                </a:solidFill>
                <a:latin typeface="Eras Demi ITC" panose="020B0805030504020804" pitchFamily="34" charset="0"/>
              </a:rPr>
              <a:t>seorang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pega-wai</a:t>
            </a:r>
            <a:r>
              <a:rPr lang="en-US" sz="2000" dirty="0">
                <a:solidFill>
                  <a:srgbClr val="C00000"/>
                </a:solidFill>
                <a:latin typeface="Eras Demi ITC" panose="020B0805030504020804" pitchFamily="34" charset="0"/>
              </a:rPr>
              <a:t> negara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menjalankan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tugas-tugasnya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beri-kut</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1. </a:t>
            </a:r>
            <a:r>
              <a:rPr lang="en-US" sz="2000" dirty="0" err="1">
                <a:solidFill>
                  <a:srgbClr val="C00000"/>
                </a:solidFill>
                <a:latin typeface="Eras Demi ITC" panose="020B0805030504020804" pitchFamily="34" charset="0"/>
              </a:rPr>
              <a:t>Ketidakjujuran</a:t>
            </a:r>
            <a:r>
              <a:rPr lang="en-US" sz="2000" dirty="0">
                <a:solidFill>
                  <a:srgbClr val="C00000"/>
                </a:solidFill>
                <a:latin typeface="Eras Demi ITC" panose="020B0805030504020804" pitchFamily="34" charset="0"/>
              </a:rPr>
              <a:t> (dishonesty).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2. </a:t>
            </a:r>
            <a:r>
              <a:rPr lang="en-US" sz="2000" dirty="0" err="1">
                <a:solidFill>
                  <a:srgbClr val="C00000"/>
                </a:solidFill>
                <a:latin typeface="Eras Demi ITC" panose="020B0805030504020804" pitchFamily="34" charset="0"/>
              </a:rPr>
              <a:t>Perilaku</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buruk</a:t>
            </a:r>
            <a:r>
              <a:rPr lang="en-US" sz="2000" dirty="0">
                <a:solidFill>
                  <a:srgbClr val="C00000"/>
                </a:solidFill>
                <a:latin typeface="Eras Demi ITC" panose="020B0805030504020804" pitchFamily="34" charset="0"/>
              </a:rPr>
              <a:t> (unethical </a:t>
            </a:r>
            <a:r>
              <a:rPr lang="en-US" sz="2000" dirty="0" err="1">
                <a:solidFill>
                  <a:srgbClr val="C00000"/>
                </a:solidFill>
                <a:latin typeface="Eras Demi ITC" panose="020B0805030504020804" pitchFamily="34" charset="0"/>
              </a:rPr>
              <a:t>behaviour</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3. </a:t>
            </a:r>
            <a:r>
              <a:rPr lang="en-US" sz="2000" dirty="0" err="1">
                <a:solidFill>
                  <a:srgbClr val="C00000"/>
                </a:solidFill>
                <a:latin typeface="Eras Demi ITC" panose="020B0805030504020804" pitchFamily="34" charset="0"/>
              </a:rPr>
              <a:t>Konflik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kepentingan</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4. </a:t>
            </a:r>
            <a:r>
              <a:rPr lang="en-US" sz="2000" dirty="0" err="1">
                <a:solidFill>
                  <a:srgbClr val="C00000"/>
                </a:solidFill>
                <a:latin typeface="Eras Demi ITC" panose="020B0805030504020804" pitchFamily="34" charset="0"/>
              </a:rPr>
              <a:t>Melanggar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peraturan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perundang-undangan</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5. </a:t>
            </a:r>
            <a:r>
              <a:rPr lang="en-US" sz="2000" dirty="0" err="1">
                <a:solidFill>
                  <a:srgbClr val="C00000"/>
                </a:solidFill>
                <a:latin typeface="Eras Demi ITC" panose="020B0805030504020804" pitchFamily="34" charset="0"/>
              </a:rPr>
              <a:t>Perlakuan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adil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terhadap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bawahan</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6. </a:t>
            </a:r>
            <a:r>
              <a:rPr lang="en-US" sz="2000" dirty="0" err="1">
                <a:solidFill>
                  <a:srgbClr val="C00000"/>
                </a:solidFill>
                <a:latin typeface="Eras Demi ITC" panose="020B0805030504020804" pitchFamily="34" charset="0"/>
              </a:rPr>
              <a:t>Pelanggaran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terhadap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prosedur</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7.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menghormati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kehendak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pembuat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peraturan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perundangan</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8. </a:t>
            </a:r>
            <a:r>
              <a:rPr lang="en-US" sz="2000" dirty="0" err="1">
                <a:solidFill>
                  <a:srgbClr val="C00000"/>
                </a:solidFill>
                <a:latin typeface="Eras Demi ITC" panose="020B0805030504020804" pitchFamily="34" charset="0"/>
              </a:rPr>
              <a:t>Inefisiensi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pemborosan</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9. </a:t>
            </a:r>
            <a:r>
              <a:rPr lang="en-US" sz="2000" dirty="0" err="1">
                <a:solidFill>
                  <a:srgbClr val="C00000"/>
                </a:solidFill>
                <a:latin typeface="Eras Demi ITC" panose="020B0805030504020804" pitchFamily="34" charset="0"/>
              </a:rPr>
              <a:t>Menutupi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kesalahan</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10. </a:t>
            </a:r>
            <a:r>
              <a:rPr lang="en-US" sz="2000" dirty="0" err="1">
                <a:solidFill>
                  <a:srgbClr val="C00000"/>
                </a:solidFill>
                <a:latin typeface="Eras Demi ITC" panose="020B0805030504020804" pitchFamily="34" charset="0"/>
              </a:rPr>
              <a:t>Kegagalan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mengambil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prakarsa</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endParaRPr lang="en-US" sz="2000" dirty="0">
              <a:solidFill>
                <a:srgbClr val="C00000"/>
              </a:solidFill>
              <a:latin typeface="Eras Demi ITC" panose="020B0805030504020804" pitchFamily="34" charset="0"/>
            </a:endParaRPr>
          </a:p>
        </p:txBody>
      </p:sp>
    </p:spTree>
    <p:extLst>
      <p:ext uri="{BB962C8B-B14F-4D97-AF65-F5344CB8AC3E}">
        <p14:creationId xmlns:p14="http://schemas.microsoft.com/office/powerpoint/2010/main" val="2082565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708917" y="226031"/>
            <a:ext cx="9390580" cy="6534365"/>
          </a:xfrm>
        </p:spPr>
        <p:txBody>
          <a:bodyPr anchor="t"/>
          <a:lstStyle/>
          <a:p>
            <a:pPr algn="l">
              <a:tabLst>
                <a:tab pos="339725" algn="l"/>
              </a:tabLst>
            </a:pPr>
            <a:r>
              <a:rPr lang="en-US" sz="2000" dirty="0" err="1">
                <a:solidFill>
                  <a:srgbClr val="C00000"/>
                </a:solidFill>
                <a:latin typeface="Eras Demi ITC" panose="020B0805030504020804" pitchFamily="34" charset="0"/>
              </a:rPr>
              <a:t>Selain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Douglas (1953:61) mal-</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tindakan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perilaku</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harus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dihindari</a:t>
            </a:r>
            <a:r>
              <a:rPr lang="en-US" sz="2000" dirty="0">
                <a:solidFill>
                  <a:srgbClr val="C00000"/>
                </a:solidFill>
                <a:latin typeface="Eras Demi ITC" panose="020B0805030504020804" pitchFamily="34" charset="0"/>
              </a:rPr>
              <a:t> oleh </a:t>
            </a:r>
            <a:r>
              <a:rPr lang="en-US" sz="2000" dirty="0" err="1">
                <a:solidFill>
                  <a:srgbClr val="C00000"/>
                </a:solidFill>
                <a:latin typeface="Eras Demi ITC" panose="020B0805030504020804" pitchFamily="34" charset="0"/>
              </a:rPr>
              <a:t>pejabat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1) </a:t>
            </a:r>
            <a:r>
              <a:rPr lang="en-US" sz="2000" dirty="0" err="1">
                <a:solidFill>
                  <a:srgbClr val="C00000"/>
                </a:solidFill>
                <a:latin typeface="Eras Demi ITC" panose="020B0805030504020804" pitchFamily="34" charset="0"/>
              </a:rPr>
              <a:t>ikut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serta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transaksi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bisnis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pribadi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perusahaan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swasta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keuntungan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pribadi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meng-atasnamakan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jabatan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kedinasan</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2) </a:t>
            </a:r>
            <a:r>
              <a:rPr lang="en-US" sz="2000" dirty="0" err="1">
                <a:solidFill>
                  <a:srgbClr val="C00000"/>
                </a:solidFill>
                <a:latin typeface="Eras Demi ITC" panose="020B0805030504020804" pitchFamily="34" charset="0"/>
              </a:rPr>
              <a:t>menerima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segala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hadiah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pihak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swasta</a:t>
            </a:r>
            <a:r>
              <a:rPr lang="en-US" sz="2000" dirty="0">
                <a:solidFill>
                  <a:srgbClr val="C00000"/>
                </a:solidFill>
                <a:latin typeface="Eras Demi ITC" panose="020B0805030504020804" pitchFamily="34" charset="0"/>
              </a:rPr>
              <a:t> pada </a:t>
            </a:r>
            <a:r>
              <a:rPr lang="en-US" sz="2000" dirty="0" err="1">
                <a:solidFill>
                  <a:srgbClr val="C00000"/>
                </a:solidFill>
                <a:latin typeface="Eras Demi ITC" panose="020B0805030504020804" pitchFamily="34" charset="0"/>
              </a:rPr>
              <a:t>saat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melaksanakan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transaksi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kepentingan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kedinasan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pemerintah</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3) </a:t>
            </a:r>
            <a:r>
              <a:rPr lang="en-US" sz="2000" dirty="0" err="1">
                <a:solidFill>
                  <a:srgbClr val="C00000"/>
                </a:solidFill>
                <a:latin typeface="Eras Demi ITC" panose="020B0805030504020804" pitchFamily="34" charset="0"/>
              </a:rPr>
              <a:t>membicarakan</a:t>
            </a:r>
            <a:r>
              <a:rPr lang="en-US" sz="2000" dirty="0">
                <a:solidFill>
                  <a:srgbClr val="C00000"/>
                </a:solidFill>
                <a:latin typeface="Eras Demi ITC" panose="020B0805030504020804" pitchFamily="34" charset="0"/>
              </a:rPr>
              <a:t> masa </a:t>
            </a:r>
            <a:r>
              <a:rPr lang="en-US" sz="2000" dirty="0" err="1">
                <a:solidFill>
                  <a:srgbClr val="C00000"/>
                </a:solidFill>
                <a:latin typeface="Eras Demi ITC" panose="020B0805030504020804" pitchFamily="34" charset="0"/>
              </a:rPr>
              <a:t>depan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peluang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kerja</a:t>
            </a:r>
            <a:r>
              <a:rPr lang="en-US" sz="2000" dirty="0">
                <a:solidFill>
                  <a:srgbClr val="C00000"/>
                </a:solidFill>
                <a:latin typeface="Eras Demi ITC" panose="020B0805030504020804" pitchFamily="34" charset="0"/>
              </a:rPr>
              <a:t> di </a:t>
            </a:r>
            <a:r>
              <a:rPr lang="en-US" sz="2000" dirty="0" err="1">
                <a:solidFill>
                  <a:srgbClr val="C00000"/>
                </a:solidFill>
                <a:latin typeface="Eras Demi ITC" panose="020B0805030504020804" pitchFamily="34" charset="0"/>
              </a:rPr>
              <a:t>luar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instansi</a:t>
            </a:r>
            <a:r>
              <a:rPr lang="en-US" sz="2000" dirty="0">
                <a:solidFill>
                  <a:srgbClr val="C00000"/>
                </a:solidFill>
                <a:latin typeface="Eras Demi ITC" panose="020B0805030504020804" pitchFamily="34" charset="0"/>
              </a:rPr>
              <a:t> pada </a:t>
            </a:r>
            <a:r>
              <a:rPr lang="en-US" sz="2000" dirty="0" err="1">
                <a:solidFill>
                  <a:srgbClr val="C00000"/>
                </a:solidFill>
                <a:latin typeface="Eras Demi ITC" panose="020B0805030504020804" pitchFamily="34" charset="0"/>
              </a:rPr>
              <a:t>saat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pejabat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pemerintah</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4) </a:t>
            </a:r>
            <a:r>
              <a:rPr lang="en-US" sz="2000" dirty="0" err="1">
                <a:solidFill>
                  <a:srgbClr val="C00000"/>
                </a:solidFill>
                <a:latin typeface="Eras Demi ITC" panose="020B0805030504020804" pitchFamily="34" charset="0"/>
              </a:rPr>
              <a:t>membocorkan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informasi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komersial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ekonomis</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bersifat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rahasia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pihak-pihak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berhak</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5) </a:t>
            </a:r>
            <a:r>
              <a:rPr lang="en-US" sz="2000" dirty="0" err="1">
                <a:solidFill>
                  <a:srgbClr val="C00000"/>
                </a:solidFill>
                <a:latin typeface="Eras Demi ITC" panose="020B0805030504020804" pitchFamily="34" charset="0"/>
              </a:rPr>
              <a:t>terlalu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erat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ber-urusan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orang-orang di </a:t>
            </a:r>
            <a:r>
              <a:rPr lang="en-US" sz="2000" dirty="0" err="1">
                <a:solidFill>
                  <a:srgbClr val="C00000"/>
                </a:solidFill>
                <a:latin typeface="Eras Demi ITC" panose="020B0805030504020804" pitchFamily="34" charset="0"/>
              </a:rPr>
              <a:t>luar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instansi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pemerintah</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menjalankan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bisnis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pokoknya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tergantung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izin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pemerintah</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Penyimpangan-penyimpangan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perilaku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administror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(mal-</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inilah</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saat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banyak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disoroti</a:t>
            </a:r>
            <a:r>
              <a:rPr lang="en-US" sz="2000" dirty="0">
                <a:solidFill>
                  <a:srgbClr val="C00000"/>
                </a:solidFill>
                <a:latin typeface="Eras Demi ITC" panose="020B0805030504020804" pitchFamily="34" charset="0"/>
              </a:rPr>
              <a:t> oleh </a:t>
            </a:r>
            <a:r>
              <a:rPr lang="en-US" sz="2000" dirty="0" err="1">
                <a:solidFill>
                  <a:srgbClr val="C00000"/>
                </a:solidFill>
                <a:latin typeface="Eras Demi ITC" panose="020B0805030504020804" pitchFamily="34" charset="0"/>
              </a:rPr>
              <a:t>masyarakat</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Hal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boleh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dibiarkan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karena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menggerogoti</a:t>
            </a:r>
            <a:r>
              <a:rPr lang="en-US" sz="2000" dirty="0">
                <a:solidFill>
                  <a:srgbClr val="C00000"/>
                </a:solidFill>
                <a:latin typeface="Eras Demi ITC" panose="020B0805030504020804" pitchFamily="34" charset="0"/>
              </a:rPr>
              <a:t> rasa </a:t>
            </a:r>
            <a:r>
              <a:rPr lang="en-US" sz="2000" dirty="0" err="1">
                <a:solidFill>
                  <a:srgbClr val="C00000"/>
                </a:solidFill>
                <a:latin typeface="Eras Demi ITC" panose="020B0805030504020804" pitchFamily="34" charset="0"/>
              </a:rPr>
              <a:t>kepercayaan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masyarakat</a:t>
            </a:r>
            <a:r>
              <a:rPr lang="en-US" sz="2000" dirty="0">
                <a:solidFill>
                  <a:srgbClr val="C00000"/>
                </a:solidFill>
                <a:latin typeface="Eras Demi ITC" panose="020B0805030504020804" pitchFamily="34" charset="0"/>
              </a:rPr>
              <a:t> pada </a:t>
            </a:r>
            <a:r>
              <a:rPr lang="en-US" sz="2000" dirty="0" err="1">
                <a:solidFill>
                  <a:srgbClr val="C00000"/>
                </a:solidFill>
                <a:latin typeface="Eras Demi ITC" panose="020B0805030504020804" pitchFamily="34" charset="0"/>
              </a:rPr>
              <a:t>pemerintah</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Oleh </a:t>
            </a:r>
            <a:r>
              <a:rPr lang="en-US" sz="2000" dirty="0" err="1">
                <a:solidFill>
                  <a:srgbClr val="C00000"/>
                </a:solidFill>
                <a:latin typeface="Eras Demi ITC" panose="020B0805030504020804" pitchFamily="34" charset="0"/>
              </a:rPr>
              <a:t>karena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harus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segera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dicarikan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jalan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keluarnya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yaitu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mengimplementasikan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endParaRPr lang="en-US" sz="2000" dirty="0"/>
          </a:p>
        </p:txBody>
      </p:sp>
    </p:spTree>
    <p:extLst>
      <p:ext uri="{BB962C8B-B14F-4D97-AF65-F5344CB8AC3E}">
        <p14:creationId xmlns:p14="http://schemas.microsoft.com/office/powerpoint/2010/main" val="3362274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688369" y="195209"/>
            <a:ext cx="9328934" cy="6575462"/>
          </a:xfrm>
        </p:spPr>
        <p:txBody>
          <a:bodyPr anchor="t"/>
          <a:lstStyle/>
          <a:p>
            <a:pPr algn="l"/>
            <a:r>
              <a:rPr lang="en-US" sz="2800" dirty="0" err="1">
                <a:solidFill>
                  <a:srgbClr val="C00000"/>
                </a:solidFill>
                <a:latin typeface="Eras Demi ITC" panose="020B0805030504020804" pitchFamily="34" charset="0"/>
              </a:rPr>
              <a:t>Faktor</a:t>
            </a:r>
            <a:r>
              <a:rPr lang="en-US" sz="2800" dirty="0">
                <a:solidFill>
                  <a:srgbClr val="C00000"/>
                </a:solidFill>
                <a:latin typeface="Eras Demi ITC" panose="020B0805030504020804" pitchFamily="34" charset="0"/>
              </a:rPr>
              <a:t> </a:t>
            </a:r>
            <a:r>
              <a:rPr lang="en-US" sz="2800" dirty="0" err="1">
                <a:solidFill>
                  <a:srgbClr val="C00000"/>
                </a:solidFill>
                <a:latin typeface="Eras Demi ITC" panose="020B0805030504020804" pitchFamily="34" charset="0"/>
              </a:rPr>
              <a:t>Penyebab</a:t>
            </a:r>
            <a:r>
              <a:rPr lang="en-US" sz="2800" dirty="0">
                <a:solidFill>
                  <a:srgbClr val="C00000"/>
                </a:solidFill>
                <a:latin typeface="Eras Demi ITC" panose="020B0805030504020804" pitchFamily="34" charset="0"/>
              </a:rPr>
              <a:t> </a:t>
            </a:r>
            <a:r>
              <a:rPr lang="en-US" sz="2800" dirty="0" err="1">
                <a:solidFill>
                  <a:srgbClr val="C00000"/>
                </a:solidFill>
                <a:latin typeface="Eras Demi ITC" panose="020B0805030504020804" pitchFamily="34" charset="0"/>
              </a:rPr>
              <a:t>Terjadinya</a:t>
            </a:r>
            <a:r>
              <a:rPr lang="en-US" sz="2800" dirty="0">
                <a:solidFill>
                  <a:srgbClr val="C00000"/>
                </a:solidFill>
                <a:latin typeface="Eras Demi ITC" panose="020B0805030504020804" pitchFamily="34" charset="0"/>
              </a:rPr>
              <a:t> </a:t>
            </a:r>
            <a:r>
              <a:rPr lang="en-US" sz="2800" dirty="0" err="1">
                <a:solidFill>
                  <a:srgbClr val="C00000"/>
                </a:solidFill>
                <a:latin typeface="Eras Demi ITC" panose="020B0805030504020804" pitchFamily="34" charset="0"/>
              </a:rPr>
              <a:t>Pelangggaran</a:t>
            </a:r>
            <a:r>
              <a:rPr lang="en-US" sz="2800" dirty="0">
                <a:solidFill>
                  <a:srgbClr val="C00000"/>
                </a:solidFill>
                <a:latin typeface="Eras Demi ITC" panose="020B0805030504020804" pitchFamily="34" charset="0"/>
              </a:rPr>
              <a:t> </a:t>
            </a:r>
            <a:br>
              <a:rPr lang="en-US" sz="2800" dirty="0">
                <a:solidFill>
                  <a:srgbClr val="C00000"/>
                </a:solidFill>
                <a:latin typeface="Eras Demi ITC" panose="020B0805030504020804" pitchFamily="34" charset="0"/>
              </a:rPr>
            </a:br>
            <a:r>
              <a:rPr lang="en-US" sz="2800" dirty="0" err="1">
                <a:solidFill>
                  <a:srgbClr val="C00000"/>
                </a:solidFill>
                <a:latin typeface="Eras Demi ITC" panose="020B0805030504020804" pitchFamily="34" charset="0"/>
              </a:rPr>
              <a:t>Etika</a:t>
            </a:r>
            <a:r>
              <a:rPr lang="en-US" sz="2800" dirty="0">
                <a:solidFill>
                  <a:srgbClr val="C00000"/>
                </a:solidFill>
                <a:latin typeface="Eras Demi ITC" panose="020B0805030504020804" pitchFamily="34" charset="0"/>
              </a:rPr>
              <a:t> </a:t>
            </a:r>
            <a:r>
              <a:rPr lang="en-US" sz="2800" dirty="0" err="1">
                <a:solidFill>
                  <a:srgbClr val="C00000"/>
                </a:solidFill>
                <a:latin typeface="Eras Demi ITC" panose="020B0805030504020804" pitchFamily="34" charset="0"/>
              </a:rPr>
              <a:t>Administrasi</a:t>
            </a:r>
            <a:r>
              <a:rPr lang="en-US" sz="2800" dirty="0">
                <a:solidFill>
                  <a:srgbClr val="C00000"/>
                </a:solidFill>
                <a:latin typeface="Eras Demi ITC" panose="020B0805030504020804" pitchFamily="34" charset="0"/>
              </a:rPr>
              <a:t> </a:t>
            </a:r>
            <a:r>
              <a:rPr lang="en-US" sz="2800" dirty="0" err="1">
                <a:solidFill>
                  <a:srgbClr val="C00000"/>
                </a:solidFill>
                <a:latin typeface="Eras Demi ITC" panose="020B0805030504020804" pitchFamily="34" charset="0"/>
              </a:rPr>
              <a:t>Publik</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Banyak </a:t>
            </a:r>
            <a:r>
              <a:rPr lang="en-US" sz="2000" dirty="0" err="1">
                <a:solidFill>
                  <a:srgbClr val="C00000"/>
                </a:solidFill>
                <a:latin typeface="Eras Demi ITC" panose="020B0805030504020804" pitchFamily="34" charset="0"/>
              </a:rPr>
              <a:t>faktor</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menyebabkan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terjadinya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pelanggaran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terhadap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Menurut</a:t>
            </a:r>
            <a:r>
              <a:rPr lang="en-US" sz="2000" dirty="0">
                <a:solidFill>
                  <a:srgbClr val="C00000"/>
                </a:solidFill>
                <a:latin typeface="Eras Demi ITC" panose="020B0805030504020804" pitchFamily="34" charset="0"/>
              </a:rPr>
              <a:t> Widodo (2001: 264-267), mal-</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disebabkan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karena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dua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faktor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berikut</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1. </a:t>
            </a:r>
            <a:r>
              <a:rPr lang="en-US" sz="2000" dirty="0" err="1">
                <a:solidFill>
                  <a:srgbClr val="C00000"/>
                </a:solidFill>
                <a:latin typeface="Eras Demi ITC" panose="020B0805030504020804" pitchFamily="34" charset="0"/>
              </a:rPr>
              <a:t>Faktor</a:t>
            </a:r>
            <a:r>
              <a:rPr lang="en-US" sz="2000" dirty="0">
                <a:solidFill>
                  <a:srgbClr val="C00000"/>
                </a:solidFill>
                <a:latin typeface="Eras Demi ITC" panose="020B0805030504020804" pitchFamily="34" charset="0"/>
              </a:rPr>
              <a:t> internal. </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Faktor</a:t>
            </a:r>
            <a:r>
              <a:rPr lang="en-US" sz="2000" dirty="0">
                <a:solidFill>
                  <a:srgbClr val="C00000"/>
                </a:solidFill>
                <a:latin typeface="Eras Demi ITC" panose="020B0805030504020804" pitchFamily="34" charset="0"/>
              </a:rPr>
              <a:t> internal </a:t>
            </a:r>
            <a:r>
              <a:rPr lang="en-US" sz="2000" dirty="0" err="1">
                <a:solidFill>
                  <a:srgbClr val="C00000"/>
                </a:solidFill>
                <a:latin typeface="Eras Demi ITC" panose="020B0805030504020804" pitchFamily="34" charset="0"/>
              </a:rPr>
              <a:t>berupa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ke-pribadian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seseorang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Faktor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kepribadian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berwujud</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niat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kemauan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dorongan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tumbuh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seseorang</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melakukan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tindakan</a:t>
            </a:r>
            <a:r>
              <a:rPr lang="en-US" sz="2000" dirty="0">
                <a:solidFill>
                  <a:srgbClr val="C00000"/>
                </a:solidFill>
                <a:latin typeface="Eras Demi ITC" panose="020B0805030504020804" pitchFamily="34" charset="0"/>
              </a:rPr>
              <a:t> mal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Faktor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disebabkan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karena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lemahnya</a:t>
            </a:r>
            <a:r>
              <a:rPr lang="en-US" sz="2000" dirty="0">
                <a:solidFill>
                  <a:srgbClr val="C00000"/>
                </a:solidFill>
                <a:latin typeface="Eras Demi ITC" panose="020B0805030504020804" pitchFamily="34" charset="0"/>
              </a:rPr>
              <a:t> mental, </a:t>
            </a:r>
            <a:r>
              <a:rPr lang="en-US" sz="2000" dirty="0" err="1">
                <a:solidFill>
                  <a:srgbClr val="C00000"/>
                </a:solidFill>
                <a:latin typeface="Eras Demi ITC" panose="020B0805030504020804" pitchFamily="34" charset="0"/>
              </a:rPr>
              <a:t>dangkalnya</a:t>
            </a:r>
            <a:r>
              <a:rPr lang="en-US" sz="2000" dirty="0">
                <a:solidFill>
                  <a:srgbClr val="C00000"/>
                </a:solidFill>
                <a:latin typeface="Eras Demi ITC" panose="020B0805030504020804" pitchFamily="34" charset="0"/>
              </a:rPr>
              <a:t> agama dan </a:t>
            </a:r>
            <a:r>
              <a:rPr lang="en-US" sz="2000" dirty="0" err="1">
                <a:solidFill>
                  <a:srgbClr val="C00000"/>
                </a:solidFill>
                <a:latin typeface="Eras Demi ITC" panose="020B0805030504020804" pitchFamily="34" charset="0"/>
              </a:rPr>
              <a:t>keimanan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seseorang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Selain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faktor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tersebut</a:t>
            </a:r>
            <a:r>
              <a:rPr lang="en-US" sz="2000" dirty="0">
                <a:solidFill>
                  <a:srgbClr val="C00000"/>
                </a:solidFill>
                <a:latin typeface="Eras Demi ITC" panose="020B0805030504020804" pitchFamily="34" charset="0"/>
              </a:rPr>
              <a:t> juga </a:t>
            </a:r>
            <a:r>
              <a:rPr lang="en-US" sz="2000" dirty="0" err="1">
                <a:solidFill>
                  <a:srgbClr val="C00000"/>
                </a:solidFill>
                <a:latin typeface="Eras Demi ITC" panose="020B0805030504020804" pitchFamily="34" charset="0"/>
              </a:rPr>
              <a:t>disebabkan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faktor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eksternal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seperti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kebutuhan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keluarga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kesempatan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lingkungan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kerja</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lemahnya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pengawasan</a:t>
            </a:r>
            <a:r>
              <a:rPr lang="en-US" sz="2000" dirty="0">
                <a:solidFill>
                  <a:srgbClr val="C00000"/>
                </a:solidFill>
                <a:latin typeface="Eras Demi ITC" panose="020B0805030504020804" pitchFamily="34" charset="0"/>
              </a:rPr>
              <a:t>, dan lain </a:t>
            </a:r>
            <a:r>
              <a:rPr lang="en-US" sz="2000" dirty="0" err="1">
                <a:solidFill>
                  <a:srgbClr val="C00000"/>
                </a:solidFill>
                <a:latin typeface="Eras Demi ITC" panose="020B0805030504020804" pitchFamily="34" charset="0"/>
              </a:rPr>
              <a:t>sebagainya</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2. </a:t>
            </a:r>
            <a:r>
              <a:rPr lang="en-US" sz="2000" dirty="0" err="1">
                <a:solidFill>
                  <a:srgbClr val="C00000"/>
                </a:solidFill>
                <a:latin typeface="Eras Demi ITC" panose="020B0805030504020804" pitchFamily="34" charset="0"/>
              </a:rPr>
              <a:t>Faktor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eksternal</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Faktor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ekternal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adalah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faktor</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berada</a:t>
            </a:r>
            <a:r>
              <a:rPr lang="en-US" sz="2000" dirty="0">
                <a:solidFill>
                  <a:srgbClr val="C00000"/>
                </a:solidFill>
                <a:latin typeface="Eras Demi ITC" panose="020B0805030504020804" pitchFamily="34" charset="0"/>
              </a:rPr>
              <a:t> di </a:t>
            </a:r>
            <a:r>
              <a:rPr lang="en-US" sz="2000" dirty="0" err="1">
                <a:solidFill>
                  <a:srgbClr val="C00000"/>
                </a:solidFill>
                <a:latin typeface="Eras Demi ITC" panose="020B0805030504020804" pitchFamily="34" charset="0"/>
              </a:rPr>
              <a:t>luar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diri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seorang</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melakukantindakan</a:t>
            </a:r>
            <a:r>
              <a:rPr lang="en-US" sz="2000" dirty="0">
                <a:solidFill>
                  <a:srgbClr val="C00000"/>
                </a:solidFill>
                <a:latin typeface="Eras Demi ITC" panose="020B0805030504020804" pitchFamily="34" charset="0"/>
              </a:rPr>
              <a:t> mal-</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seperti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lemahnya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peraturan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lemahnya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lembaga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kontrol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lingkungan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kerja</a:t>
            </a:r>
            <a:r>
              <a:rPr lang="en-US" sz="2000" dirty="0">
                <a:solidFill>
                  <a:srgbClr val="C00000"/>
                </a:solidFill>
                <a:latin typeface="Eras Demi ITC" panose="020B0805030504020804" pitchFamily="34" charset="0"/>
              </a:rPr>
              <a:t> dan lain </a:t>
            </a:r>
            <a:r>
              <a:rPr lang="en-US" sz="2000" dirty="0" err="1">
                <a:solidFill>
                  <a:srgbClr val="C00000"/>
                </a:solidFill>
                <a:latin typeface="Eras Demi ITC" panose="020B0805030504020804" pitchFamily="34" charset="0"/>
              </a:rPr>
              <a:t>sebagainya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membuka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peluang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untuk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melakukan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tindakan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korupsi</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endParaRPr lang="en-US" sz="2000" dirty="0">
              <a:solidFill>
                <a:srgbClr val="C00000"/>
              </a:solidFill>
              <a:latin typeface="Eras Demi ITC" panose="020B0805030504020804" pitchFamily="34" charset="0"/>
            </a:endParaRPr>
          </a:p>
        </p:txBody>
      </p:sp>
    </p:spTree>
    <p:extLst>
      <p:ext uri="{BB962C8B-B14F-4D97-AF65-F5344CB8AC3E}">
        <p14:creationId xmlns:p14="http://schemas.microsoft.com/office/powerpoint/2010/main" val="3610006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698643" y="195209"/>
            <a:ext cx="9565240" cy="6462445"/>
          </a:xfrm>
        </p:spPr>
        <p:txBody>
          <a:bodyPr anchor="t"/>
          <a:lstStyle/>
          <a:p>
            <a:pPr algn="l">
              <a:tabLst>
                <a:tab pos="339725" algn="l"/>
              </a:tabLst>
            </a:pPr>
            <a:r>
              <a:rPr lang="en-US" sz="1900" dirty="0" err="1">
                <a:solidFill>
                  <a:srgbClr val="C00000"/>
                </a:solidFill>
                <a:latin typeface="Eras Demi ITC" panose="020B0805030504020804" pitchFamily="34" charset="0"/>
              </a:rPr>
              <a:t>Selain</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kedua</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faktor</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tersebut</a:t>
            </a:r>
            <a:r>
              <a:rPr lang="en-US" sz="1900" dirty="0">
                <a:solidFill>
                  <a:srgbClr val="C00000"/>
                </a:solidFill>
                <a:latin typeface="Eras Demi ITC" panose="020B0805030504020804" pitchFamily="34" charset="0"/>
              </a:rPr>
              <a:t>, </a:t>
            </a:r>
            <a:r>
              <a:rPr lang="en-US" sz="1900" dirty="0" err="1">
                <a:solidFill>
                  <a:srgbClr val="FF0000"/>
                </a:solidFill>
                <a:latin typeface="Eras Demi ITC" panose="020B0805030504020804" pitchFamily="34" charset="0"/>
              </a:rPr>
              <a:t>menurut</a:t>
            </a:r>
            <a:r>
              <a:rPr lang="en-US" sz="1900" dirty="0">
                <a:solidFill>
                  <a:srgbClr val="FF0000"/>
                </a:solidFill>
                <a:latin typeface="Eras Demi ITC" panose="020B0805030504020804" pitchFamily="34" charset="0"/>
              </a:rPr>
              <a:t> Steinberg dan </a:t>
            </a:r>
            <a:r>
              <a:rPr lang="en-US" sz="1900" dirty="0" err="1">
                <a:solidFill>
                  <a:srgbClr val="FF0000"/>
                </a:solidFill>
                <a:latin typeface="Eras Demi ITC" panose="020B0805030504020804" pitchFamily="34" charset="0"/>
              </a:rPr>
              <a:t>Austern</a:t>
            </a:r>
            <a:r>
              <a:rPr lang="en-US" sz="1900" dirty="0">
                <a:solidFill>
                  <a:srgbClr val="FF0000"/>
                </a:solidFill>
                <a:latin typeface="Eras Demi ITC" panose="020B0805030504020804" pitchFamily="34" charset="0"/>
              </a:rPr>
              <a:t> </a:t>
            </a:r>
            <a:r>
              <a:rPr lang="en-US" sz="1900" dirty="0">
                <a:solidFill>
                  <a:srgbClr val="C00000"/>
                </a:solidFill>
                <a:latin typeface="Eras Demi ITC" panose="020B0805030504020804" pitchFamily="34" charset="0"/>
              </a:rPr>
              <a:t>(1999: 23-55; Ibrahim, 1990: 115) </a:t>
            </a:r>
            <a:r>
              <a:rPr lang="en-US" sz="1900" dirty="0">
                <a:solidFill>
                  <a:srgbClr val="FF0000"/>
                </a:solidFill>
                <a:latin typeface="Eras Demi ITC" panose="020B0805030504020804" pitchFamily="34" charset="0"/>
              </a:rPr>
              <a:t>mal-</a:t>
            </a:r>
            <a:r>
              <a:rPr lang="en-US" sz="1900" dirty="0" err="1">
                <a:solidFill>
                  <a:srgbClr val="FF0000"/>
                </a:solidFill>
                <a:latin typeface="Eras Demi ITC" panose="020B0805030504020804" pitchFamily="34" charset="0"/>
              </a:rPr>
              <a:t>administrasi</a:t>
            </a:r>
            <a:r>
              <a:rPr lang="en-US" sz="1900" dirty="0">
                <a:solidFill>
                  <a:srgbClr val="FF0000"/>
                </a:solidFill>
                <a:latin typeface="Eras Demi ITC" panose="020B0805030504020804" pitchFamily="34" charset="0"/>
              </a:rPr>
              <a:t> </a:t>
            </a:r>
            <a:r>
              <a:rPr lang="en-US" sz="1900" dirty="0" err="1">
                <a:solidFill>
                  <a:srgbClr val="FF0000"/>
                </a:solidFill>
                <a:latin typeface="Eras Demi ITC" panose="020B0805030504020804" pitchFamily="34" charset="0"/>
              </a:rPr>
              <a:t>terjadi</a:t>
            </a:r>
            <a:r>
              <a:rPr lang="en-US" sz="1900" dirty="0">
                <a:solidFill>
                  <a:srgbClr val="FF0000"/>
                </a:solidFill>
                <a:latin typeface="Eras Demi ITC" panose="020B0805030504020804" pitchFamily="34" charset="0"/>
              </a:rPr>
              <a:t> </a:t>
            </a:r>
            <a:r>
              <a:rPr lang="en-US" sz="1900" dirty="0" err="1">
                <a:solidFill>
                  <a:srgbClr val="FF0000"/>
                </a:solidFill>
                <a:latin typeface="Eras Demi ITC" panose="020B0805030504020804" pitchFamily="34" charset="0"/>
              </a:rPr>
              <a:t>karena</a:t>
            </a:r>
            <a:r>
              <a:rPr lang="en-US" sz="1900" dirty="0">
                <a:solidFill>
                  <a:srgbClr val="FF0000"/>
                </a:solidFill>
                <a:latin typeface="Eras Demi ITC" panose="020B0805030504020804" pitchFamily="34" charset="0"/>
              </a:rPr>
              <a:t> </a:t>
            </a:r>
            <a:r>
              <a:rPr lang="en-US" sz="1900" dirty="0" err="1">
                <a:solidFill>
                  <a:srgbClr val="FF0000"/>
                </a:solidFill>
                <a:latin typeface="Eras Demi ITC" panose="020B0805030504020804" pitchFamily="34" charset="0"/>
              </a:rPr>
              <a:t>disebabkan</a:t>
            </a:r>
            <a:r>
              <a:rPr lang="en-US" sz="1900" dirty="0">
                <a:solidFill>
                  <a:srgbClr val="FF0000"/>
                </a:solidFill>
                <a:latin typeface="Eras Demi ITC" panose="020B0805030504020804" pitchFamily="34" charset="0"/>
              </a:rPr>
              <a:t> </a:t>
            </a:r>
            <a:r>
              <a:rPr lang="en-US" sz="1900" dirty="0" err="1">
                <a:solidFill>
                  <a:srgbClr val="FF0000"/>
                </a:solidFill>
                <a:latin typeface="Eras Demi ITC" panose="020B0805030504020804" pitchFamily="34" charset="0"/>
              </a:rPr>
              <a:t>beberapa</a:t>
            </a:r>
            <a:r>
              <a:rPr lang="en-US" sz="1900" dirty="0">
                <a:solidFill>
                  <a:srgbClr val="FF0000"/>
                </a:solidFill>
                <a:latin typeface="Eras Demi ITC" panose="020B0805030504020804" pitchFamily="34" charset="0"/>
              </a:rPr>
              <a:t> </a:t>
            </a:r>
            <a:r>
              <a:rPr lang="en-US" sz="1900" dirty="0" err="1">
                <a:solidFill>
                  <a:srgbClr val="FF0000"/>
                </a:solidFill>
                <a:latin typeface="Eras Demi ITC" panose="020B0805030504020804" pitchFamily="34" charset="0"/>
              </a:rPr>
              <a:t>hal</a:t>
            </a:r>
            <a:r>
              <a:rPr lang="en-US" sz="1900" dirty="0">
                <a:solidFill>
                  <a:srgbClr val="FF0000"/>
                </a:solidFill>
                <a:latin typeface="Eras Demi ITC" panose="020B0805030504020804" pitchFamily="34" charset="0"/>
              </a:rPr>
              <a:t>.</a:t>
            </a:r>
            <a:br>
              <a:rPr lang="en-US" sz="1900" dirty="0">
                <a:solidFill>
                  <a:srgbClr val="FF0000"/>
                </a:solidFill>
                <a:latin typeface="Eras Demi ITC" panose="020B0805030504020804" pitchFamily="34" charset="0"/>
              </a:rPr>
            </a:br>
            <a:r>
              <a:rPr lang="en-US" sz="1900" dirty="0">
                <a:solidFill>
                  <a:srgbClr val="C00000"/>
                </a:solidFill>
                <a:latin typeface="Eras Demi ITC" panose="020B0805030504020804" pitchFamily="34" charset="0"/>
              </a:rPr>
              <a:t>a. 	</a:t>
            </a:r>
            <a:r>
              <a:rPr lang="en-US" sz="1900" dirty="0" err="1">
                <a:solidFill>
                  <a:srgbClr val="C00000"/>
                </a:solidFill>
                <a:latin typeface="Eras Demi ITC" panose="020B0805030504020804" pitchFamily="34" charset="0"/>
              </a:rPr>
              <a:t>Pelanggar</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etika</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menganggap</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tindakannya</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sebagai</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iktikad</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baik</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untuk</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menolong</a:t>
            </a:r>
            <a:br>
              <a:rPr lang="en-US" sz="1900" dirty="0">
                <a:solidFill>
                  <a:srgbClr val="C00000"/>
                </a:solidFill>
                <a:latin typeface="Eras Demi ITC" panose="020B0805030504020804" pitchFamily="34" charset="0"/>
              </a:rPr>
            </a:br>
            <a:r>
              <a:rPr lang="en-US" sz="1900" dirty="0">
                <a:solidFill>
                  <a:srgbClr val="C00000"/>
                </a:solidFill>
                <a:latin typeface="Eras Demi ITC" panose="020B0805030504020804" pitchFamily="34" charset="0"/>
              </a:rPr>
              <a:t>b. 	</a:t>
            </a:r>
            <a:r>
              <a:rPr lang="en-US" sz="1900" dirty="0" err="1">
                <a:solidFill>
                  <a:srgbClr val="C00000"/>
                </a:solidFill>
                <a:latin typeface="Eras Demi ITC" panose="020B0805030504020804" pitchFamily="34" charset="0"/>
              </a:rPr>
              <a:t>Kekurangpahaman</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akan</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kode</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etik</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hukum</a:t>
            </a:r>
            <a:r>
              <a:rPr lang="en-US" sz="1900" dirty="0">
                <a:solidFill>
                  <a:srgbClr val="C00000"/>
                </a:solidFill>
                <a:latin typeface="Eras Demi ITC" panose="020B0805030504020804" pitchFamily="34" charset="0"/>
              </a:rPr>
              <a:t> dan </a:t>
            </a:r>
            <a:r>
              <a:rPr lang="en-US" sz="1900" dirty="0" err="1">
                <a:solidFill>
                  <a:srgbClr val="C00000"/>
                </a:solidFill>
                <a:latin typeface="Eras Demi ITC" panose="020B0805030504020804" pitchFamily="34" charset="0"/>
              </a:rPr>
              <a:t>kebijakan</a:t>
            </a:r>
            <a:r>
              <a:rPr lang="en-US" sz="1900" dirty="0">
                <a:solidFill>
                  <a:srgbClr val="C00000"/>
                </a:solidFill>
                <a:latin typeface="Eras Demi ITC" panose="020B0805030504020804" pitchFamily="34" charset="0"/>
              </a:rPr>
              <a:t>/program yang </a:t>
            </a:r>
            <a:r>
              <a:rPr lang="en-US" sz="1900" dirty="0" err="1">
                <a:solidFill>
                  <a:srgbClr val="C00000"/>
                </a:solidFill>
                <a:latin typeface="Eras Demi ITC" panose="020B0805030504020804" pitchFamily="34" charset="0"/>
              </a:rPr>
              <a:t>benar</a:t>
            </a:r>
            <a:br>
              <a:rPr lang="en-US" sz="1900" dirty="0">
                <a:solidFill>
                  <a:srgbClr val="C00000"/>
                </a:solidFill>
                <a:latin typeface="Eras Demi ITC" panose="020B0805030504020804" pitchFamily="34" charset="0"/>
              </a:rPr>
            </a:br>
            <a:r>
              <a:rPr lang="en-US" sz="1900" dirty="0">
                <a:solidFill>
                  <a:srgbClr val="C00000"/>
                </a:solidFill>
                <a:latin typeface="Eras Demi ITC" panose="020B0805030504020804" pitchFamily="34" charset="0"/>
              </a:rPr>
              <a:t>c. 	</a:t>
            </a:r>
            <a:r>
              <a:rPr lang="en-US" sz="1900" dirty="0" err="1">
                <a:solidFill>
                  <a:srgbClr val="C00000"/>
                </a:solidFill>
                <a:latin typeface="Eras Demi ITC" panose="020B0805030504020804" pitchFamily="34" charset="0"/>
              </a:rPr>
              <a:t>Sifat</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egois</a:t>
            </a:r>
            <a:r>
              <a:rPr lang="en-US" sz="1900" dirty="0">
                <a:solidFill>
                  <a:srgbClr val="C00000"/>
                </a:solidFill>
                <a:latin typeface="Eras Demi ITC" panose="020B0805030504020804" pitchFamily="34" charset="0"/>
              </a:rPr>
              <a:t> yang </a:t>
            </a:r>
            <a:r>
              <a:rPr lang="en-US" sz="1900" dirty="0" err="1">
                <a:solidFill>
                  <a:srgbClr val="C00000"/>
                </a:solidFill>
                <a:latin typeface="Eras Demi ITC" panose="020B0805030504020804" pitchFamily="34" charset="0"/>
              </a:rPr>
              <a:t>menganggap</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dirinya</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sudah</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benar</a:t>
            </a:r>
            <a:r>
              <a:rPr lang="en-US" sz="1900" dirty="0">
                <a:solidFill>
                  <a:srgbClr val="C00000"/>
                </a:solidFill>
                <a:latin typeface="Eras Demi ITC" panose="020B0805030504020804" pitchFamily="34" charset="0"/>
              </a:rPr>
              <a:t> dan </a:t>
            </a:r>
            <a:r>
              <a:rPr lang="en-US" sz="1900" dirty="0" err="1">
                <a:solidFill>
                  <a:srgbClr val="C00000"/>
                </a:solidFill>
                <a:latin typeface="Eras Demi ITC" panose="020B0805030504020804" pitchFamily="34" charset="0"/>
              </a:rPr>
              <a:t>memang</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menjadi</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wewenangnya</a:t>
            </a:r>
            <a:br>
              <a:rPr lang="en-US" sz="1900" dirty="0">
                <a:solidFill>
                  <a:srgbClr val="C00000"/>
                </a:solidFill>
                <a:latin typeface="Eras Demi ITC" panose="020B0805030504020804" pitchFamily="34" charset="0"/>
              </a:rPr>
            </a:br>
            <a:r>
              <a:rPr lang="en-US" sz="1900" dirty="0">
                <a:solidFill>
                  <a:srgbClr val="C00000"/>
                </a:solidFill>
                <a:latin typeface="Eras Demi ITC" panose="020B0805030504020804" pitchFamily="34" charset="0"/>
              </a:rPr>
              <a:t>d. 	</a:t>
            </a:r>
            <a:r>
              <a:rPr lang="en-US" sz="1900" dirty="0" err="1">
                <a:solidFill>
                  <a:srgbClr val="C00000"/>
                </a:solidFill>
                <a:latin typeface="Eras Demi ITC" panose="020B0805030504020804" pitchFamily="34" charset="0"/>
              </a:rPr>
              <a:t>Serakah</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dengan</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dalih</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penghasilan</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tidak</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cukup</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sebagai</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balas</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jasa</a:t>
            </a:r>
            <a:r>
              <a:rPr lang="en-US" sz="1900" dirty="0">
                <a:solidFill>
                  <a:srgbClr val="C00000"/>
                </a:solidFill>
                <a:latin typeface="Eras Demi ITC" panose="020B0805030504020804" pitchFamily="34" charset="0"/>
              </a:rPr>
              <a:t> yang </a:t>
            </a:r>
            <a:r>
              <a:rPr lang="en-US" sz="1900" dirty="0" err="1">
                <a:solidFill>
                  <a:srgbClr val="C00000"/>
                </a:solidFill>
                <a:latin typeface="Eras Demi ITC" panose="020B0805030504020804" pitchFamily="34" charset="0"/>
              </a:rPr>
              <a:t>wajar</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atau</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memang</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menganut</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konsep</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aji</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mumpung</a:t>
            </a:r>
            <a:br>
              <a:rPr lang="en-US" sz="1900" dirty="0">
                <a:solidFill>
                  <a:srgbClr val="C00000"/>
                </a:solidFill>
                <a:latin typeface="Eras Demi ITC" panose="020B0805030504020804" pitchFamily="34" charset="0"/>
              </a:rPr>
            </a:br>
            <a:r>
              <a:rPr lang="en-US" sz="1900" dirty="0">
                <a:solidFill>
                  <a:srgbClr val="C00000"/>
                </a:solidFill>
                <a:latin typeface="Eras Demi ITC" panose="020B0805030504020804" pitchFamily="34" charset="0"/>
              </a:rPr>
              <a:t>e. 	</a:t>
            </a:r>
            <a:r>
              <a:rPr lang="en-US" sz="1900" dirty="0" err="1">
                <a:solidFill>
                  <a:srgbClr val="C00000"/>
                </a:solidFill>
                <a:latin typeface="Eras Demi ITC" panose="020B0805030504020804" pitchFamily="34" charset="0"/>
              </a:rPr>
              <a:t>Menganggap</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memang</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ada</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dalam</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kewenangan</a:t>
            </a:r>
            <a:r>
              <a:rPr lang="en-US" sz="1900" dirty="0">
                <a:solidFill>
                  <a:srgbClr val="C00000"/>
                </a:solidFill>
                <a:latin typeface="Eras Demi ITC" panose="020B0805030504020804" pitchFamily="34" charset="0"/>
              </a:rPr>
              <a:t> dan </a:t>
            </a:r>
            <a:r>
              <a:rPr lang="en-US" sz="1900" dirty="0" err="1">
                <a:solidFill>
                  <a:srgbClr val="C00000"/>
                </a:solidFill>
                <a:latin typeface="Eras Demi ITC" panose="020B0805030504020804" pitchFamily="34" charset="0"/>
              </a:rPr>
              <a:t>hak</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prerogatifnya</a:t>
            </a:r>
            <a:br>
              <a:rPr lang="en-US" sz="1900" dirty="0">
                <a:solidFill>
                  <a:srgbClr val="C00000"/>
                </a:solidFill>
                <a:latin typeface="Eras Demi ITC" panose="020B0805030504020804" pitchFamily="34" charset="0"/>
              </a:rPr>
            </a:br>
            <a:r>
              <a:rPr lang="en-US" sz="1900" dirty="0">
                <a:solidFill>
                  <a:srgbClr val="C00000"/>
                </a:solidFill>
                <a:latin typeface="Eras Demi ITC" panose="020B0805030504020804" pitchFamily="34" charset="0"/>
              </a:rPr>
              <a:t>f. 	</a:t>
            </a:r>
            <a:r>
              <a:rPr lang="en-US" sz="1900" dirty="0" err="1">
                <a:solidFill>
                  <a:srgbClr val="C00000"/>
                </a:solidFill>
                <a:latin typeface="Eras Demi ITC" panose="020B0805030504020804" pitchFamily="34" charset="0"/>
              </a:rPr>
              <a:t>Menganggap</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dalam</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kategori</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persahabatan</a:t>
            </a:r>
            <a:r>
              <a:rPr lang="en-US" sz="1900" dirty="0">
                <a:solidFill>
                  <a:srgbClr val="C00000"/>
                </a:solidFill>
                <a:latin typeface="Eras Demi ITC" panose="020B0805030504020804" pitchFamily="34" charset="0"/>
              </a:rPr>
              <a:t> yang </a:t>
            </a:r>
            <a:r>
              <a:rPr lang="en-US" sz="1900" dirty="0" err="1">
                <a:solidFill>
                  <a:srgbClr val="C00000"/>
                </a:solidFill>
                <a:latin typeface="Eras Demi ITC" panose="020B0805030504020804" pitchFamily="34" charset="0"/>
              </a:rPr>
              <a:t>diasumsikan</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sendiri</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serta</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kepentingan</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ideologi</a:t>
            </a:r>
            <a:r>
              <a:rPr lang="en-US" sz="1900" dirty="0">
                <a:solidFill>
                  <a:srgbClr val="C00000"/>
                </a:solidFill>
                <a:latin typeface="Eras Demi ITC" panose="020B0805030504020804" pitchFamily="34" charset="0"/>
              </a:rPr>
              <a:t>/</a:t>
            </a:r>
            <a:r>
              <a:rPr lang="en-US" sz="1900" dirty="0" err="1">
                <a:solidFill>
                  <a:srgbClr val="C00000"/>
                </a:solidFill>
                <a:latin typeface="Eras Demi ITC" panose="020B0805030504020804" pitchFamily="34" charset="0"/>
              </a:rPr>
              <a:t>politik</a:t>
            </a:r>
            <a:br>
              <a:rPr lang="en-US" sz="1900" dirty="0">
                <a:solidFill>
                  <a:srgbClr val="C00000"/>
                </a:solidFill>
                <a:latin typeface="Eras Demi ITC" panose="020B0805030504020804" pitchFamily="34" charset="0"/>
              </a:rPr>
            </a:br>
            <a:r>
              <a:rPr lang="en-US" sz="1900" dirty="0">
                <a:solidFill>
                  <a:srgbClr val="C00000"/>
                </a:solidFill>
                <a:latin typeface="Eras Demi ITC" panose="020B0805030504020804" pitchFamily="34" charset="0"/>
              </a:rPr>
              <a:t>g. 	Karena </a:t>
            </a:r>
            <a:r>
              <a:rPr lang="en-US" sz="1900" dirty="0" err="1">
                <a:solidFill>
                  <a:srgbClr val="C00000"/>
                </a:solidFill>
                <a:latin typeface="Eras Demi ITC" panose="020B0805030504020804" pitchFamily="34" charset="0"/>
              </a:rPr>
              <a:t>kepentingan</a:t>
            </a:r>
            <a:r>
              <a:rPr lang="en-US" sz="1900" dirty="0">
                <a:solidFill>
                  <a:srgbClr val="C00000"/>
                </a:solidFill>
                <a:latin typeface="Eras Demi ITC" panose="020B0805030504020804" pitchFamily="34" charset="0"/>
              </a:rPr>
              <a:t>/</a:t>
            </a:r>
            <a:r>
              <a:rPr lang="en-US" sz="1900" dirty="0" err="1">
                <a:solidFill>
                  <a:srgbClr val="C00000"/>
                </a:solidFill>
                <a:latin typeface="Eras Demi ITC" panose="020B0805030504020804" pitchFamily="34" charset="0"/>
              </a:rPr>
              <a:t>desakan</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keluarga</a:t>
            </a:r>
            <a:r>
              <a:rPr lang="en-US" sz="1900" dirty="0">
                <a:solidFill>
                  <a:srgbClr val="C00000"/>
                </a:solidFill>
                <a:latin typeface="Eras Demi ITC" panose="020B0805030504020804" pitchFamily="34" charset="0"/>
              </a:rPr>
              <a:t> dan </a:t>
            </a:r>
            <a:r>
              <a:rPr lang="en-US" sz="1900" dirty="0" err="1">
                <a:solidFill>
                  <a:srgbClr val="C00000"/>
                </a:solidFill>
                <a:latin typeface="Eras Demi ITC" panose="020B0805030504020804" pitchFamily="34" charset="0"/>
              </a:rPr>
              <a:t>prestise</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pribadi</a:t>
            </a:r>
            <a:br>
              <a:rPr lang="en-US" sz="1900" dirty="0">
                <a:solidFill>
                  <a:srgbClr val="C00000"/>
                </a:solidFill>
                <a:latin typeface="Eras Demi ITC" panose="020B0805030504020804" pitchFamily="34" charset="0"/>
              </a:rPr>
            </a:br>
            <a:r>
              <a:rPr lang="en-US" sz="1900" dirty="0">
                <a:solidFill>
                  <a:srgbClr val="C00000"/>
                </a:solidFill>
                <a:latin typeface="Eras Demi ITC" panose="020B0805030504020804" pitchFamily="34" charset="0"/>
              </a:rPr>
              <a:t>h. “</a:t>
            </a:r>
            <a:r>
              <a:rPr lang="en-US" sz="1900" dirty="0" err="1">
                <a:solidFill>
                  <a:srgbClr val="C00000"/>
                </a:solidFill>
                <a:latin typeface="Eras Demi ITC" panose="020B0805030504020804" pitchFamily="34" charset="0"/>
              </a:rPr>
              <a:t>Pintu</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berputar</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pasca</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penyelenggara</a:t>
            </a:r>
            <a:r>
              <a:rPr lang="en-US" sz="1900" dirty="0">
                <a:solidFill>
                  <a:srgbClr val="C00000"/>
                </a:solidFill>
                <a:latin typeface="Eras Demi ITC" panose="020B0805030504020804" pitchFamily="34" charset="0"/>
              </a:rPr>
              <a:t> yang </a:t>
            </a:r>
            <a:r>
              <a:rPr lang="en-US" sz="1900" dirty="0" err="1">
                <a:solidFill>
                  <a:srgbClr val="C00000"/>
                </a:solidFill>
                <a:latin typeface="Eras Demi ITC" panose="020B0805030504020804" pitchFamily="34" charset="0"/>
              </a:rPr>
              <a:t>bersangkutan</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dengan</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kelompoknya</a:t>
            </a:r>
            <a:br>
              <a:rPr lang="en-US" sz="1900" dirty="0">
                <a:solidFill>
                  <a:srgbClr val="C00000"/>
                </a:solidFill>
                <a:latin typeface="Eras Demi ITC" panose="020B0805030504020804" pitchFamily="34" charset="0"/>
              </a:rPr>
            </a:br>
            <a:r>
              <a:rPr lang="en-US" sz="1900" dirty="0" err="1">
                <a:solidFill>
                  <a:srgbClr val="C00000"/>
                </a:solidFill>
                <a:latin typeface="Eras Demi ITC" panose="020B0805030504020804" pitchFamily="34" charset="0"/>
              </a:rPr>
              <a:t>i</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Berbagai</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tekanan</a:t>
            </a:r>
            <a:r>
              <a:rPr lang="en-US" sz="1900" dirty="0">
                <a:solidFill>
                  <a:srgbClr val="C00000"/>
                </a:solidFill>
                <a:latin typeface="Eras Demi ITC" panose="020B0805030504020804" pitchFamily="34" charset="0"/>
              </a:rPr>
              <a:t>/</a:t>
            </a:r>
            <a:r>
              <a:rPr lang="en-US" sz="1900" dirty="0" err="1">
                <a:solidFill>
                  <a:srgbClr val="C00000"/>
                </a:solidFill>
                <a:latin typeface="Eras Demi ITC" panose="020B0805030504020804" pitchFamily="34" charset="0"/>
              </a:rPr>
              <a:t>masalah</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keuangan</a:t>
            </a:r>
            <a:br>
              <a:rPr lang="en-US" sz="1900" dirty="0">
                <a:solidFill>
                  <a:srgbClr val="C00000"/>
                </a:solidFill>
                <a:latin typeface="Eras Demi ITC" panose="020B0805030504020804" pitchFamily="34" charset="0"/>
              </a:rPr>
            </a:br>
            <a:r>
              <a:rPr lang="en-US" sz="1900" dirty="0">
                <a:solidFill>
                  <a:srgbClr val="C00000"/>
                </a:solidFill>
                <a:latin typeface="Eras Demi ITC" panose="020B0805030504020804" pitchFamily="34" charset="0"/>
              </a:rPr>
              <a:t>j. 	</a:t>
            </a:r>
            <a:r>
              <a:rPr lang="en-US" sz="1900" dirty="0" err="1">
                <a:solidFill>
                  <a:srgbClr val="C00000"/>
                </a:solidFill>
                <a:latin typeface="Eras Demi ITC" panose="020B0805030504020804" pitchFamily="34" charset="0"/>
              </a:rPr>
              <a:t>Kebodohan</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merasa</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ditipu</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pura-pura</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tertipu</a:t>
            </a:r>
            <a:r>
              <a:rPr lang="en-US" sz="1900" dirty="0">
                <a:solidFill>
                  <a:srgbClr val="C00000"/>
                </a:solidFill>
                <a:latin typeface="Eras Demi ITC" panose="020B0805030504020804" pitchFamily="34" charset="0"/>
              </a:rPr>
              <a:t>)</a:t>
            </a:r>
            <a:br>
              <a:rPr lang="en-US" sz="1900" dirty="0">
                <a:solidFill>
                  <a:srgbClr val="C00000"/>
                </a:solidFill>
                <a:latin typeface="Eras Demi ITC" panose="020B0805030504020804" pitchFamily="34" charset="0"/>
              </a:rPr>
            </a:br>
            <a:r>
              <a:rPr lang="en-US" sz="1900" dirty="0">
                <a:solidFill>
                  <a:srgbClr val="C00000"/>
                </a:solidFill>
                <a:latin typeface="Eras Demi ITC" panose="020B0805030504020804" pitchFamily="34" charset="0"/>
              </a:rPr>
              <a:t>k. 	</a:t>
            </a:r>
            <a:r>
              <a:rPr lang="en-US" sz="1900" dirty="0" err="1">
                <a:solidFill>
                  <a:srgbClr val="C00000"/>
                </a:solidFill>
                <a:latin typeface="Eras Demi ITC" panose="020B0805030504020804" pitchFamily="34" charset="0"/>
              </a:rPr>
              <a:t>Berdalih</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memeras</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si</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pemeras</a:t>
            </a:r>
            <a:r>
              <a:rPr lang="en-US" sz="1900" dirty="0">
                <a:solidFill>
                  <a:srgbClr val="C00000"/>
                </a:solidFill>
                <a:latin typeface="Eras Demi ITC" panose="020B0805030504020804" pitchFamily="34" charset="0"/>
              </a:rPr>
              <a:t>”</a:t>
            </a:r>
            <a:br>
              <a:rPr lang="en-US" sz="1900" dirty="0">
                <a:solidFill>
                  <a:srgbClr val="C00000"/>
                </a:solidFill>
                <a:latin typeface="Eras Demi ITC" panose="020B0805030504020804" pitchFamily="34" charset="0"/>
              </a:rPr>
            </a:br>
            <a:r>
              <a:rPr lang="en-US" sz="1900" dirty="0">
                <a:solidFill>
                  <a:srgbClr val="C00000"/>
                </a:solidFill>
                <a:latin typeface="Eras Demi ITC" panose="020B0805030504020804" pitchFamily="34" charset="0"/>
              </a:rPr>
              <a:t>l. 	</a:t>
            </a:r>
            <a:r>
              <a:rPr lang="en-US" sz="1900" dirty="0" err="1">
                <a:solidFill>
                  <a:srgbClr val="C00000"/>
                </a:solidFill>
                <a:latin typeface="Eras Demi ITC" panose="020B0805030504020804" pitchFamily="34" charset="0"/>
              </a:rPr>
              <a:t>Perbuatannya</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dianggap</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sebagai</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tindakan</a:t>
            </a:r>
            <a:r>
              <a:rPr lang="en-US" sz="1900" dirty="0">
                <a:solidFill>
                  <a:srgbClr val="C00000"/>
                </a:solidFill>
                <a:latin typeface="Eras Demi ITC" panose="020B0805030504020804" pitchFamily="34" charset="0"/>
              </a:rPr>
              <a:t> yang </a:t>
            </a:r>
            <a:r>
              <a:rPr lang="en-US" sz="1900" dirty="0" err="1">
                <a:solidFill>
                  <a:srgbClr val="C00000"/>
                </a:solidFill>
                <a:latin typeface="Eras Demi ITC" panose="020B0805030504020804" pitchFamily="34" charset="0"/>
              </a:rPr>
              <a:t>wajar</a:t>
            </a:r>
            <a:br>
              <a:rPr lang="en-US" sz="1900" dirty="0">
                <a:solidFill>
                  <a:srgbClr val="C00000"/>
                </a:solidFill>
                <a:latin typeface="Eras Demi ITC" panose="020B0805030504020804" pitchFamily="34" charset="0"/>
              </a:rPr>
            </a:br>
            <a:r>
              <a:rPr lang="en-US" sz="1900" dirty="0">
                <a:solidFill>
                  <a:srgbClr val="C00000"/>
                </a:solidFill>
                <a:latin typeface="Eras Demi ITC" panose="020B0805030504020804" pitchFamily="34" charset="0"/>
              </a:rPr>
              <a:t>m. </a:t>
            </a:r>
            <a:r>
              <a:rPr lang="en-US" sz="1900" dirty="0" err="1">
                <a:solidFill>
                  <a:srgbClr val="C00000"/>
                </a:solidFill>
                <a:latin typeface="Eras Demi ITC" panose="020B0805030504020804" pitchFamily="34" charset="0"/>
              </a:rPr>
              <a:t>Berdalih</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ikut</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arus</a:t>
            </a:r>
            <a:br>
              <a:rPr lang="en-US" sz="1900" dirty="0">
                <a:solidFill>
                  <a:srgbClr val="C00000"/>
                </a:solidFill>
                <a:latin typeface="Eras Demi ITC" panose="020B0805030504020804" pitchFamily="34" charset="0"/>
              </a:rPr>
            </a:br>
            <a:r>
              <a:rPr lang="en-US" sz="1900" dirty="0">
                <a:solidFill>
                  <a:srgbClr val="C00000"/>
                </a:solidFill>
                <a:latin typeface="Eras Demi ITC" panose="020B0805030504020804" pitchFamily="34" charset="0"/>
              </a:rPr>
              <a:t>n. 	</a:t>
            </a:r>
            <a:r>
              <a:rPr lang="en-US" sz="1900" dirty="0" err="1">
                <a:solidFill>
                  <a:srgbClr val="C00000"/>
                </a:solidFill>
                <a:latin typeface="Eras Demi ITC" panose="020B0805030504020804" pitchFamily="34" charset="0"/>
              </a:rPr>
              <a:t>Berdalih</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hanya</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mengikuti</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perintah</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atasan</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wajib</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setor</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ke</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atasan</a:t>
            </a:r>
            <a:r>
              <a:rPr lang="en-US" sz="1900" dirty="0">
                <a:solidFill>
                  <a:srgbClr val="C00000"/>
                </a:solidFill>
                <a:latin typeface="Eras Demi ITC" panose="020B0805030504020804" pitchFamily="34" charset="0"/>
              </a:rPr>
              <a:t>)</a:t>
            </a:r>
            <a:br>
              <a:rPr lang="en-US" sz="1900" dirty="0">
                <a:solidFill>
                  <a:srgbClr val="C00000"/>
                </a:solidFill>
                <a:latin typeface="Eras Demi ITC" panose="020B0805030504020804" pitchFamily="34" charset="0"/>
              </a:rPr>
            </a:br>
            <a:r>
              <a:rPr lang="en-US" sz="1900" dirty="0">
                <a:solidFill>
                  <a:srgbClr val="C00000"/>
                </a:solidFill>
                <a:latin typeface="Eras Demi ITC" panose="020B0805030504020804" pitchFamily="34" charset="0"/>
              </a:rPr>
              <a:t>o. 	</a:t>
            </a:r>
            <a:r>
              <a:rPr lang="en-US" sz="1900" dirty="0" err="1">
                <a:solidFill>
                  <a:srgbClr val="C00000"/>
                </a:solidFill>
                <a:latin typeface="Eras Demi ITC" panose="020B0805030504020804" pitchFamily="34" charset="0"/>
              </a:rPr>
              <a:t>Berdalih</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untuk</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menjamin</a:t>
            </a:r>
            <a:r>
              <a:rPr lang="en-US" sz="1900" dirty="0">
                <a:solidFill>
                  <a:srgbClr val="C00000"/>
                </a:solidFill>
                <a:latin typeface="Eras Demi ITC" panose="020B0805030504020804" pitchFamily="34" charset="0"/>
              </a:rPr>
              <a:t> </a:t>
            </a:r>
            <a:r>
              <a:rPr lang="en-US" sz="1900" dirty="0" err="1">
                <a:solidFill>
                  <a:srgbClr val="C00000"/>
                </a:solidFill>
                <a:latin typeface="Eras Demi ITC" panose="020B0805030504020804" pitchFamily="34" charset="0"/>
              </a:rPr>
              <a:t>keselamatan</a:t>
            </a:r>
            <a:br>
              <a:rPr lang="en-US" sz="1900" dirty="0">
                <a:solidFill>
                  <a:srgbClr val="C00000"/>
                </a:solidFill>
                <a:latin typeface="Eras Demi ITC" panose="020B0805030504020804" pitchFamily="34" charset="0"/>
              </a:rPr>
            </a:br>
            <a:br>
              <a:rPr lang="en-US" sz="1800" dirty="0">
                <a:solidFill>
                  <a:srgbClr val="C00000"/>
                </a:solidFill>
                <a:latin typeface="Eras Demi ITC" panose="020B0805030504020804" pitchFamily="34" charset="0"/>
              </a:rPr>
            </a:br>
            <a:br>
              <a:rPr lang="en-US" sz="1800" dirty="0">
                <a:solidFill>
                  <a:srgbClr val="C00000"/>
                </a:solidFill>
                <a:latin typeface="Eras Demi ITC" panose="020B0805030504020804" pitchFamily="34" charset="0"/>
              </a:rPr>
            </a:br>
            <a:br>
              <a:rPr lang="en-US" sz="1800" dirty="0">
                <a:solidFill>
                  <a:srgbClr val="C00000"/>
                </a:solidFill>
                <a:latin typeface="Eras Demi ITC" panose="020B0805030504020804" pitchFamily="34" charset="0"/>
              </a:rPr>
            </a:br>
            <a:br>
              <a:rPr lang="en-US" sz="1800" dirty="0">
                <a:solidFill>
                  <a:srgbClr val="C00000"/>
                </a:solidFill>
                <a:latin typeface="Eras Demi ITC" panose="020B0805030504020804" pitchFamily="34" charset="0"/>
              </a:rPr>
            </a:br>
            <a:br>
              <a:rPr lang="en-US" sz="1800" dirty="0">
                <a:solidFill>
                  <a:srgbClr val="C00000"/>
                </a:solidFill>
                <a:latin typeface="Eras Demi ITC" panose="020B0805030504020804" pitchFamily="34" charset="0"/>
              </a:rPr>
            </a:br>
            <a:br>
              <a:rPr lang="en-US" sz="18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endParaRPr lang="en-US" sz="2800" dirty="0">
              <a:latin typeface="Eras Demi ITC" panose="020B0805030504020804" pitchFamily="34" charset="0"/>
            </a:endParaRPr>
          </a:p>
        </p:txBody>
      </p:sp>
    </p:spTree>
    <p:extLst>
      <p:ext uri="{BB962C8B-B14F-4D97-AF65-F5344CB8AC3E}">
        <p14:creationId xmlns:p14="http://schemas.microsoft.com/office/powerpoint/2010/main" val="2436247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729465" y="205483"/>
            <a:ext cx="9287838" cy="6493268"/>
          </a:xfrm>
        </p:spPr>
        <p:txBody>
          <a:bodyPr anchor="t"/>
          <a:lstStyle/>
          <a:p>
            <a:pPr algn="l"/>
            <a:r>
              <a:rPr lang="en-US" sz="3200" dirty="0" err="1">
                <a:solidFill>
                  <a:srgbClr val="C00000"/>
                </a:solidFill>
                <a:latin typeface="Eras Demi ITC" panose="020B0805030504020804" pitchFamily="34" charset="0"/>
              </a:rPr>
              <a:t>Implementasi</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Etika</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Administrasi</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Publik</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sebagai</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Upaya</a:t>
            </a:r>
            <a:r>
              <a:rPr lang="en-US" sz="3200" dirty="0">
                <a:solidFill>
                  <a:srgbClr val="C00000"/>
                </a:solidFill>
                <a:latin typeface="Eras Demi ITC" panose="020B0805030504020804" pitchFamily="34" charset="0"/>
              </a:rPr>
              <a:t> </a:t>
            </a:r>
            <a:r>
              <a:rPr lang="en-US" sz="3200" dirty="0" err="1">
                <a:solidFill>
                  <a:srgbClr val="C00000"/>
                </a:solidFill>
                <a:latin typeface="Eras Demi ITC" panose="020B0805030504020804" pitchFamily="34" charset="0"/>
              </a:rPr>
              <a:t>Mengatasi</a:t>
            </a:r>
            <a:r>
              <a:rPr lang="en-US" sz="3200" dirty="0">
                <a:solidFill>
                  <a:srgbClr val="C00000"/>
                </a:solidFill>
                <a:latin typeface="Eras Demi ITC" panose="020B0805030504020804" pitchFamily="34" charset="0"/>
              </a:rPr>
              <a:t> Mal-</a:t>
            </a:r>
            <a:r>
              <a:rPr lang="en-US" sz="3200" dirty="0" err="1">
                <a:solidFill>
                  <a:srgbClr val="C00000"/>
                </a:solidFill>
                <a:latin typeface="Eras Demi ITC" panose="020B0805030504020804" pitchFamily="34" charset="0"/>
              </a:rPr>
              <a:t>Administrasi</a:t>
            </a:r>
            <a:br>
              <a:rPr lang="en-US" sz="3200" dirty="0">
                <a:solidFill>
                  <a:srgbClr val="C00000"/>
                </a:solidFill>
                <a:latin typeface="Eras Demi ITC" panose="020B0805030504020804" pitchFamily="34" charset="0"/>
              </a:rPr>
            </a:br>
            <a:br>
              <a:rPr lang="en-US" sz="32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Penyalahgunaan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wewenang</a:t>
            </a:r>
            <a:r>
              <a:rPr lang="en-US" sz="2000" dirty="0">
                <a:solidFill>
                  <a:srgbClr val="C00000"/>
                </a:solidFill>
                <a:latin typeface="Eras Demi ITC" panose="020B0805030504020804" pitchFamily="34" charset="0"/>
              </a:rPr>
              <a:t> (mal-</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sering</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dilakukan</a:t>
            </a:r>
            <a:r>
              <a:rPr lang="en-US" sz="2000" dirty="0">
                <a:solidFill>
                  <a:srgbClr val="C00000"/>
                </a:solidFill>
                <a:latin typeface="Eras Demi ITC" panose="020B0805030504020804" pitchFamily="34" charset="0"/>
              </a:rPr>
              <a:t> oleh administrator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menjalankan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berupa</a:t>
            </a:r>
            <a:r>
              <a:rPr lang="en-US" sz="2000" dirty="0">
                <a:solidFill>
                  <a:srgbClr val="C00000"/>
                </a:solidFill>
                <a:latin typeface="Eras Demi ITC" panose="020B0805030504020804" pitchFamily="34" charset="0"/>
              </a:rPr>
              <a:t> KKN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segala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bentuknya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seperti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ketidak-jujuran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perilaku</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buruk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konflik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kepentingan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melanggar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peraturan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perundang-undangan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perlakuan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adil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terhadap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bawahan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pelanggaran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terhadap</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prosedur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menghormati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kehendak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pembuat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peraturan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perundangan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inefisiensi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atau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pemborosan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menutupi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kesalahan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kegagalan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mengambil</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prakarsa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Flippo</a:t>
            </a:r>
            <a:r>
              <a:rPr lang="en-US" sz="2000" dirty="0">
                <a:solidFill>
                  <a:srgbClr val="C00000"/>
                </a:solidFill>
                <a:latin typeface="Eras Demi ITC" panose="020B0805030504020804" pitchFamily="34" charset="0"/>
              </a:rPr>
              <a:t>, 1983: 188).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Hal </a:t>
            </a:r>
            <a:r>
              <a:rPr lang="en-US" sz="2000" dirty="0" err="1">
                <a:solidFill>
                  <a:srgbClr val="C00000"/>
                </a:solidFill>
                <a:latin typeface="Eras Demi ITC" panose="020B0805030504020804" pitchFamily="34" charset="0"/>
              </a:rPr>
              <a:t>tersebut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diatasi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mengimplementasikan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secara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konsisten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diwujudkannya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memiliki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budaya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serta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manajemen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diharapkan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menumbuhkan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budaya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organisasi</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manajemen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pemerintahan</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baik</a:t>
            </a:r>
            <a:r>
              <a:rPr lang="en-US" sz="2000" dirty="0">
                <a:solidFill>
                  <a:srgbClr val="C00000"/>
                </a:solidFill>
                <a:latin typeface="Eras Demi ITC" panose="020B0805030504020804" pitchFamily="34" charset="0"/>
              </a:rPr>
              <a:t> pula. Nilai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dimaksud</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antara</a:t>
            </a:r>
            <a:r>
              <a:rPr lang="en-US" sz="2000" dirty="0">
                <a:solidFill>
                  <a:srgbClr val="C00000"/>
                </a:solidFill>
                <a:latin typeface="Eras Demi ITC" panose="020B0805030504020804" pitchFamily="34" charset="0"/>
              </a:rPr>
              <a:t> lain, </a:t>
            </a:r>
            <a:r>
              <a:rPr lang="en-US" sz="2000" dirty="0" err="1">
                <a:solidFill>
                  <a:srgbClr val="C00000"/>
                </a:solidFill>
                <a:latin typeface="Eras Demi ITC" panose="020B0805030504020804" pitchFamily="34" charset="0"/>
              </a:rPr>
              <a:t>efisiensi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membedakan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milik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pribadi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milik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kantor</a:t>
            </a:r>
            <a:r>
              <a:rPr lang="en-US" sz="2000" dirty="0">
                <a:solidFill>
                  <a:srgbClr val="C00000"/>
                </a:solidFill>
                <a:latin typeface="Eras Demi ITC" panose="020B0805030504020804" pitchFamily="34" charset="0"/>
              </a:rPr>
              <a:t>, impersonal, </a:t>
            </a:r>
            <a:r>
              <a:rPr lang="en-US" sz="2000" dirty="0" err="1">
                <a:solidFill>
                  <a:srgbClr val="C00000"/>
                </a:solidFill>
                <a:latin typeface="Eras Demi ITC" panose="020B0805030504020804" pitchFamily="34" charset="0"/>
              </a:rPr>
              <a:t>merytal</a:t>
            </a:r>
            <a:r>
              <a:rPr lang="en-US" sz="2000" dirty="0">
                <a:solidFill>
                  <a:srgbClr val="C00000"/>
                </a:solidFill>
                <a:latin typeface="Eras Demi ITC" panose="020B0805030504020804" pitchFamily="34" charset="0"/>
              </a:rPr>
              <a:t> system, responsible, accountable, dan responsiveness (Widodo, 2001: 252-258).</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endParaRPr lang="en-US" sz="2000" dirty="0">
              <a:latin typeface="Eras Demi ITC" panose="020B0805030504020804" pitchFamily="34" charset="0"/>
            </a:endParaRPr>
          </a:p>
        </p:txBody>
      </p:sp>
    </p:spTree>
    <p:extLst>
      <p:ext uri="{BB962C8B-B14F-4D97-AF65-F5344CB8AC3E}">
        <p14:creationId xmlns:p14="http://schemas.microsoft.com/office/powerpoint/2010/main" val="2084292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595900" y="657546"/>
            <a:ext cx="9626887" cy="6010382"/>
          </a:xfrm>
        </p:spPr>
        <p:txBody>
          <a:bodyPr anchor="t"/>
          <a:lstStyle/>
          <a:p>
            <a:pPr algn="l">
              <a:tabLst>
                <a:tab pos="287338" algn="l"/>
              </a:tabLst>
            </a:pPr>
            <a:r>
              <a:rPr lang="en-US" sz="2000" dirty="0" err="1">
                <a:solidFill>
                  <a:srgbClr val="FF0000"/>
                </a:solidFill>
                <a:latin typeface="Eras Demi ITC" panose="020B0805030504020804" pitchFamily="34" charset="0"/>
              </a:rPr>
              <a:t>Etika</a:t>
            </a:r>
            <a:r>
              <a:rPr lang="en-US" sz="2000" dirty="0">
                <a:solidFill>
                  <a:srgbClr val="FF0000"/>
                </a:solidFill>
                <a:latin typeface="Eras Demi ITC" panose="020B0805030504020804" pitchFamily="34" charset="0"/>
              </a:rPr>
              <a:t> dan </a:t>
            </a:r>
            <a:r>
              <a:rPr lang="en-US" sz="2000" dirty="0" err="1">
                <a:solidFill>
                  <a:srgbClr val="FF0000"/>
                </a:solidFill>
                <a:latin typeface="Eras Demi ITC" panose="020B0805030504020804" pitchFamily="34" charset="0"/>
              </a:rPr>
              <a:t>kode</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etik</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administrasi</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publik</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tersebut</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diharapkan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menjadi</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pedoman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bagi</a:t>
            </a:r>
            <a:r>
              <a:rPr lang="en-US" sz="2000" dirty="0">
                <a:solidFill>
                  <a:srgbClr val="FF0000"/>
                </a:solidFill>
                <a:latin typeface="Eras Demi ITC" panose="020B0805030504020804" pitchFamily="34" charset="0"/>
              </a:rPr>
              <a:t> administrator </a:t>
            </a:r>
            <a:r>
              <a:rPr lang="en-US" sz="2000" dirty="0" err="1">
                <a:solidFill>
                  <a:srgbClr val="FF0000"/>
                </a:solidFill>
                <a:latin typeface="Eras Demi ITC" panose="020B0805030504020804" pitchFamily="34" charset="0"/>
              </a:rPr>
              <a:t>publik</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dalam</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menjalankan</a:t>
            </a:r>
            <a:r>
              <a:rPr lang="en-US" sz="2000" dirty="0">
                <a:solidFill>
                  <a:srgbClr val="FF0000"/>
                </a:solidFill>
                <a:latin typeface="Eras Demi ITC" panose="020B0805030504020804" pitchFamily="34" charset="0"/>
              </a:rPr>
              <a:t> </a:t>
            </a:r>
            <a:r>
              <a:rPr lang="en-US" sz="2000" dirty="0" err="1">
                <a:solidFill>
                  <a:srgbClr val="FF0000"/>
                </a:solidFill>
                <a:latin typeface="Eras Demi ITC" panose="020B0805030504020804" pitchFamily="34" charset="0"/>
              </a:rPr>
              <a:t>tugas</a:t>
            </a:r>
            <a:r>
              <a:rPr lang="en-US" sz="2000" dirty="0">
                <a:solidFill>
                  <a:srgbClr val="FF0000"/>
                </a:solidFill>
                <a:latin typeface="Eras Demi ITC" panose="020B0805030504020804" pitchFamily="34" charset="0"/>
              </a:rPr>
              <a:t> dan </a:t>
            </a:r>
            <a:r>
              <a:rPr lang="en-US" sz="2000" dirty="0" err="1">
                <a:solidFill>
                  <a:srgbClr val="FF0000"/>
                </a:solidFill>
                <a:latin typeface="Eras Demi ITC" panose="020B0805030504020804" pitchFamily="34" charset="0"/>
              </a:rPr>
              <a:t>kewenangannya</a:t>
            </a:r>
            <a:r>
              <a:rPr lang="en-US" sz="2000" dirty="0">
                <a:solidFill>
                  <a:srgbClr val="FF0000"/>
                </a:solidFill>
                <a:latin typeface="Eras Demi ITC" panose="020B0805030504020804" pitchFamily="34" charset="0"/>
              </a:rPr>
              <a:t>.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Hal </a:t>
            </a:r>
            <a:r>
              <a:rPr lang="en-US" sz="2000" dirty="0" err="1">
                <a:solidFill>
                  <a:srgbClr val="C00000"/>
                </a:solidFill>
                <a:latin typeface="Eras Demi ITC" panose="020B0805030504020804" pitchFamily="34" charset="0"/>
              </a:rPr>
              <a:t>ini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sesuai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dengan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fungsi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sebagaimana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disampaikan</a:t>
            </a:r>
            <a:r>
              <a:rPr lang="en-US" sz="2000" dirty="0">
                <a:solidFill>
                  <a:srgbClr val="C00000"/>
                </a:solidFill>
                <a:latin typeface="Eras Demi ITC" panose="020B0805030504020804" pitchFamily="34" charset="0"/>
              </a:rPr>
              <a:t> oleh Widodo (2001:252) </a:t>
            </a:r>
            <a:r>
              <a:rPr lang="en-US" sz="2000" dirty="0" err="1">
                <a:solidFill>
                  <a:srgbClr val="C00000"/>
                </a:solidFill>
                <a:latin typeface="Eras Demi ITC" panose="020B0805030504020804" pitchFamily="34" charset="0"/>
              </a:rPr>
              <a:t>yaitu</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1.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pedoman</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acuan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bagi</a:t>
            </a:r>
            <a:r>
              <a:rPr lang="en-US" sz="2000" dirty="0">
                <a:solidFill>
                  <a:srgbClr val="C00000"/>
                </a:solidFill>
                <a:latin typeface="Eras Demi ITC" panose="020B0805030504020804" pitchFamily="34" charset="0"/>
              </a:rPr>
              <a:t> administrator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menjalankan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kewenangannya</a:t>
            </a:r>
            <a:r>
              <a:rPr lang="en-US" sz="2000" dirty="0">
                <a:solidFill>
                  <a:srgbClr val="C00000"/>
                </a:solidFill>
                <a:latin typeface="Eras Demi ITC" panose="020B0805030504020804" pitchFamily="34" charset="0"/>
              </a:rPr>
              <a:t>; </a:t>
            </a:r>
            <a:br>
              <a:rPr lang="en-US" sz="2000" dirty="0">
                <a:solidFill>
                  <a:srgbClr val="C00000"/>
                </a:solidFill>
                <a:latin typeface="Eras Demi ITC" panose="020B0805030504020804" pitchFamily="34" charset="0"/>
              </a:rPr>
            </a:br>
            <a:r>
              <a:rPr lang="en-US" sz="2000" dirty="0">
                <a:solidFill>
                  <a:srgbClr val="C00000"/>
                </a:solidFill>
                <a:latin typeface="Eras Demi ITC" panose="020B0805030504020804" pitchFamily="34" charset="0"/>
              </a:rPr>
              <a:t>2.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birokrasi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standar</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penilaian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perilaku</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tindakan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administratorpublik</a:t>
            </a:r>
            <a:r>
              <a:rPr lang="en-US" sz="2000" dirty="0">
                <a:solidFill>
                  <a:srgbClr val="C00000"/>
                </a:solidFill>
                <a:latin typeface="Eras Demi ITC" panose="020B0805030504020804" pitchFamily="34" charset="0"/>
              </a:rPr>
              <a:t>.</a:t>
            </a:r>
            <a:br>
              <a:rPr lang="en-US" sz="2000" dirty="0">
                <a:solidFill>
                  <a:srgbClr val="C00000"/>
                </a:solidFill>
                <a:latin typeface="Eras Demi ITC" panose="020B0805030504020804" pitchFamily="34" charset="0"/>
              </a:rPr>
            </a:br>
            <a:br>
              <a:rPr lang="en-US" sz="2000" dirty="0">
                <a:solidFill>
                  <a:srgbClr val="C00000"/>
                </a:solidFill>
                <a:latin typeface="Eras Demi ITC" panose="020B0805030504020804" pitchFamily="34" charset="0"/>
              </a:rPr>
            </a:br>
            <a:r>
              <a:rPr lang="en-US" sz="2000" dirty="0" err="1">
                <a:solidFill>
                  <a:srgbClr val="C00000"/>
                </a:solidFill>
                <a:latin typeface="Eras Demi ITC" panose="020B0805030504020804" pitchFamily="34" charset="0"/>
              </a:rPr>
              <a:t>Jika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nilai-nilai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etika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sebagaimana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digambarkan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diatas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sudah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menjadi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suatu</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norma</a:t>
            </a:r>
            <a:r>
              <a:rPr lang="en-US" sz="2000" dirty="0">
                <a:solidFill>
                  <a:srgbClr val="C00000"/>
                </a:solidFill>
                <a:latin typeface="Eras Demi ITC" panose="020B0805030504020804" pitchFamily="34" charset="0"/>
              </a:rPr>
              <a:t> yang </a:t>
            </a:r>
            <a:r>
              <a:rPr lang="en-US" sz="2000" dirty="0" err="1">
                <a:solidFill>
                  <a:srgbClr val="C00000"/>
                </a:solidFill>
                <a:latin typeface="Eras Demi ITC" panose="020B0805030504020804" pitchFamily="34" charset="0"/>
              </a:rPr>
              <a:t>harus</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diikuti</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dipatuhi</a:t>
            </a:r>
            <a:r>
              <a:rPr lang="en-US" sz="2000" dirty="0">
                <a:solidFill>
                  <a:srgbClr val="C00000"/>
                </a:solidFill>
                <a:latin typeface="Eras Demi ITC" panose="020B0805030504020804" pitchFamily="34" charset="0"/>
              </a:rPr>
              <a:t> oleh </a:t>
            </a:r>
            <a:r>
              <a:rPr lang="en-US" sz="2000" dirty="0" err="1">
                <a:solidFill>
                  <a:srgbClr val="C00000"/>
                </a:solidFill>
                <a:latin typeface="Eras Demi ITC" panose="020B0805030504020804" pitchFamily="34" charset="0"/>
              </a:rPr>
              <a:t>setiap</a:t>
            </a:r>
            <a:r>
              <a:rPr lang="en-US" sz="2000" dirty="0">
                <a:solidFill>
                  <a:srgbClr val="C00000"/>
                </a:solidFill>
                <a:latin typeface="Eras Demi ITC" panose="020B0805030504020804" pitchFamily="34" charset="0"/>
              </a:rPr>
              <a:t> administrator </a:t>
            </a:r>
            <a:r>
              <a:rPr lang="en-US" sz="2000" dirty="0" err="1">
                <a:solidFill>
                  <a:srgbClr val="C00000"/>
                </a:solidFill>
                <a:latin typeface="Eras Demi ITC" panose="020B0805030504020804" pitchFamily="34" charset="0"/>
              </a:rPr>
              <a:t>publik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menjalankan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tugas</a:t>
            </a:r>
            <a:r>
              <a:rPr lang="en-US" sz="2000" dirty="0">
                <a:solidFill>
                  <a:srgbClr val="C00000"/>
                </a:solidFill>
                <a:latin typeface="Eras Demi ITC" panose="020B0805030504020804" pitchFamily="34" charset="0"/>
              </a:rPr>
              <a:t> dan </a:t>
            </a:r>
            <a:r>
              <a:rPr lang="en-US" sz="2000" dirty="0" err="1">
                <a:solidFill>
                  <a:srgbClr val="C00000"/>
                </a:solidFill>
                <a:latin typeface="Eras Demi ITC" panose="020B0805030504020804" pitchFamily="34" charset="0"/>
              </a:rPr>
              <a:t>kewenangannya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maka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akan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dapat</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mencegah</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timbulnya</a:t>
            </a:r>
            <a:r>
              <a:rPr lang="en-US" sz="2000" dirty="0">
                <a:solidFill>
                  <a:srgbClr val="C00000"/>
                </a:solidFill>
                <a:latin typeface="Eras Demi ITC" panose="020B0805030504020804" pitchFamily="34" charset="0"/>
              </a:rPr>
              <a:t> mal-</a:t>
            </a:r>
            <a:r>
              <a:rPr lang="en-US" sz="2000" dirty="0" err="1">
                <a:solidFill>
                  <a:srgbClr val="C00000"/>
                </a:solidFill>
                <a:latin typeface="Eras Demi ITC" panose="020B0805030504020804" pitchFamily="34" charset="0"/>
              </a:rPr>
              <a:t>administrasi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seperti</a:t>
            </a:r>
            <a:r>
              <a:rPr lang="en-US" sz="2000" dirty="0">
                <a:solidFill>
                  <a:srgbClr val="C00000"/>
                </a:solidFill>
                <a:latin typeface="Eras Demi ITC" panose="020B0805030504020804" pitchFamily="34" charset="0"/>
              </a:rPr>
              <a:t> KKN </a:t>
            </a:r>
            <a:r>
              <a:rPr lang="en-US" sz="2000" dirty="0" err="1">
                <a:solidFill>
                  <a:srgbClr val="C00000"/>
                </a:solidFill>
                <a:latin typeface="Eras Demi ITC" panose="020B0805030504020804" pitchFamily="34" charset="0"/>
              </a:rPr>
              <a:t>dalam</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berbagai</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bentuknya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meskipun</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tidak</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ada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lembaga</a:t>
            </a:r>
            <a:r>
              <a:rPr lang="en-US" sz="2000" dirty="0">
                <a:solidFill>
                  <a:srgbClr val="C00000"/>
                </a:solidFill>
                <a:latin typeface="Eras Demi ITC" panose="020B0805030504020804" pitchFamily="34" charset="0"/>
              </a:rPr>
              <a:t> </a:t>
            </a:r>
            <a:r>
              <a:rPr lang="en-US" sz="2000" dirty="0" err="1">
                <a:solidFill>
                  <a:srgbClr val="C00000"/>
                </a:solidFill>
                <a:latin typeface="Eras Demi ITC" panose="020B0805030504020804" pitchFamily="34" charset="0"/>
              </a:rPr>
              <a:t>pengawasan</a:t>
            </a:r>
            <a:r>
              <a:rPr lang="en-US" sz="2000" dirty="0">
                <a:solidFill>
                  <a:srgbClr val="C00000"/>
                </a:solidFill>
                <a:latin typeface="Eras Demi ITC" panose="020B0805030504020804" pitchFamily="34" charset="0"/>
              </a:rPr>
              <a:t>. </a:t>
            </a:r>
            <a:endParaRPr lang="en-US" sz="2000" dirty="0">
              <a:latin typeface="Eras Demi ITC" panose="020B0805030504020804" pitchFamily="34" charset="0"/>
            </a:endParaRPr>
          </a:p>
        </p:txBody>
      </p:sp>
    </p:spTree>
    <p:extLst>
      <p:ext uri="{BB962C8B-B14F-4D97-AF65-F5344CB8AC3E}">
        <p14:creationId xmlns:p14="http://schemas.microsoft.com/office/powerpoint/2010/main" val="2194839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BD10A-2AAB-4551-94C9-68239FA480DB}"/>
              </a:ext>
            </a:extLst>
          </p:cNvPr>
          <p:cNvSpPr>
            <a:spLocks noGrp="1"/>
          </p:cNvSpPr>
          <p:nvPr>
            <p:ph type="ctrTitle"/>
          </p:nvPr>
        </p:nvSpPr>
        <p:spPr>
          <a:xfrm>
            <a:off x="626723" y="390418"/>
            <a:ext cx="9760449" cy="6215864"/>
          </a:xfrm>
        </p:spPr>
        <p:txBody>
          <a:bodyPr anchor="t"/>
          <a:lstStyle/>
          <a:p>
            <a:pPr algn="l">
              <a:tabLst>
                <a:tab pos="339725" algn="l"/>
              </a:tabLst>
            </a:pPr>
            <a:r>
              <a:rPr lang="en-US" sz="2400" dirty="0" err="1">
                <a:solidFill>
                  <a:schemeClr val="tx1"/>
                </a:solidFill>
                <a:latin typeface="Eras Demi ITC" panose="020B0805030504020804" pitchFamily="34" charset="0"/>
              </a:rPr>
              <a:t>Dengan</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demikian</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dapat</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disimpulkan</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bahwa</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skala</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prioritas</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untuk</a:t>
            </a:r>
            <a:r>
              <a:rPr lang="en-US" sz="2400" dirty="0">
                <a:solidFill>
                  <a:schemeClr val="tx1"/>
                </a:solidFill>
                <a:latin typeface="Eras Demi ITC" panose="020B0805030504020804" pitchFamily="34" charset="0"/>
              </a:rPr>
              <a:t> </a:t>
            </a:r>
            <a:r>
              <a:rPr lang="en-US" sz="2400" b="1" dirty="0" err="1">
                <a:solidFill>
                  <a:srgbClr val="FF0000"/>
                </a:solidFill>
                <a:latin typeface="Eras Demi ITC" panose="020B0805030504020804" pitchFamily="34" charset="0"/>
              </a:rPr>
              <a:t>mencegah</a:t>
            </a:r>
            <a:r>
              <a:rPr lang="en-US" sz="2400" b="1" dirty="0">
                <a:solidFill>
                  <a:srgbClr val="FF0000"/>
                </a:solidFill>
                <a:latin typeface="Eras Demi ITC" panose="020B0805030504020804" pitchFamily="34" charset="0"/>
              </a:rPr>
              <a:t> </a:t>
            </a:r>
            <a:r>
              <a:rPr lang="en-US" sz="2400" b="1" dirty="0" err="1">
                <a:solidFill>
                  <a:srgbClr val="FF0000"/>
                </a:solidFill>
                <a:latin typeface="Eras Demi ITC" panose="020B0805030504020804" pitchFamily="34" charset="0"/>
              </a:rPr>
              <a:t>terjadinya</a:t>
            </a:r>
            <a:r>
              <a:rPr lang="en-US" sz="2400" b="1" dirty="0">
                <a:solidFill>
                  <a:srgbClr val="FF0000"/>
                </a:solidFill>
                <a:latin typeface="Eras Demi ITC" panose="020B0805030504020804" pitchFamily="34" charset="0"/>
              </a:rPr>
              <a:t> mal-</a:t>
            </a:r>
            <a:r>
              <a:rPr lang="en-US" sz="2400" b="1" dirty="0" err="1">
                <a:solidFill>
                  <a:srgbClr val="FF0000"/>
                </a:solidFill>
                <a:latin typeface="Eras Demi ITC" panose="020B0805030504020804" pitchFamily="34" charset="0"/>
              </a:rPr>
              <a:t>administrasi</a:t>
            </a:r>
            <a:r>
              <a:rPr lang="en-US" sz="2400" b="1" dirty="0">
                <a:solidFill>
                  <a:srgbClr val="FF0000"/>
                </a:solidFill>
                <a:latin typeface="Eras Demi ITC" panose="020B0805030504020804" pitchFamily="34" charset="0"/>
              </a:rPr>
              <a:t> </a:t>
            </a:r>
            <a:r>
              <a:rPr lang="en-US" sz="2400" b="1" dirty="0" err="1">
                <a:solidFill>
                  <a:srgbClr val="FF0000"/>
                </a:solidFill>
                <a:latin typeface="Eras Demi ITC" panose="020B0805030504020804" pitchFamily="34" charset="0"/>
              </a:rPr>
              <a:t>publik</a:t>
            </a:r>
            <a:r>
              <a:rPr lang="en-US" sz="2400" b="1" dirty="0">
                <a:solidFill>
                  <a:srgbClr val="FF0000"/>
                </a:solidFill>
                <a:latin typeface="Eras Demi ITC" panose="020B0805030504020804" pitchFamily="34" charset="0"/>
              </a:rPr>
              <a:t> </a:t>
            </a:r>
            <a:r>
              <a:rPr lang="en-US" sz="2400" dirty="0" err="1">
                <a:solidFill>
                  <a:schemeClr val="tx1"/>
                </a:solidFill>
                <a:latin typeface="Eras Demi ITC" panose="020B0805030504020804" pitchFamily="34" charset="0"/>
              </a:rPr>
              <a:t>seperti</a:t>
            </a:r>
            <a:r>
              <a:rPr lang="en-US" sz="2400" dirty="0">
                <a:solidFill>
                  <a:schemeClr val="tx1"/>
                </a:solidFill>
                <a:latin typeface="Eras Demi ITC" panose="020B0805030504020804" pitchFamily="34" charset="0"/>
              </a:rPr>
              <a:t> KKN </a:t>
            </a:r>
            <a:r>
              <a:rPr lang="en-US" sz="2400" dirty="0" err="1">
                <a:solidFill>
                  <a:schemeClr val="tx1"/>
                </a:solidFill>
                <a:latin typeface="Eras Demi ITC" panose="020B0805030504020804" pitchFamily="34" charset="0"/>
              </a:rPr>
              <a:t>adalah</a:t>
            </a:r>
            <a:r>
              <a:rPr lang="en-US" sz="2400" dirty="0">
                <a:solidFill>
                  <a:srgbClr val="C00000"/>
                </a:solidFill>
                <a:latin typeface="Eras Demi ITC" panose="020B0805030504020804" pitchFamily="34" charset="0"/>
              </a:rPr>
              <a:t>: </a:t>
            </a:r>
            <a:br>
              <a:rPr lang="en-US" sz="2400" dirty="0">
                <a:solidFill>
                  <a:srgbClr val="C00000"/>
                </a:solidFill>
                <a:latin typeface="Eras Demi ITC" panose="020B0805030504020804" pitchFamily="34" charset="0"/>
              </a:rPr>
            </a:b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1. </a:t>
            </a:r>
            <a:r>
              <a:rPr lang="en-US" sz="2400" dirty="0" err="1">
                <a:solidFill>
                  <a:srgbClr val="C00000"/>
                </a:solidFill>
                <a:latin typeface="Eras Demi ITC" panose="020B0805030504020804" pitchFamily="34" charset="0"/>
              </a:rPr>
              <a:t>Perlu</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adanya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kontrol</a:t>
            </a:r>
            <a:r>
              <a:rPr lang="en-US" sz="2400" dirty="0">
                <a:solidFill>
                  <a:srgbClr val="C00000"/>
                </a:solidFill>
                <a:latin typeface="Eras Demi ITC" panose="020B0805030504020804" pitchFamily="34" charset="0"/>
              </a:rPr>
              <a:t> internal yang </a:t>
            </a:r>
            <a:r>
              <a:rPr lang="en-US" sz="2400" dirty="0" err="1">
                <a:solidFill>
                  <a:srgbClr val="C00000"/>
                </a:solidFill>
                <a:latin typeface="Eras Demi ITC" panose="020B0805030504020804" pitchFamily="34" charset="0"/>
              </a:rPr>
              <a:t>kuat</a:t>
            </a:r>
            <a:r>
              <a:rPr lang="en-US" sz="2400" dirty="0">
                <a:solidFill>
                  <a:srgbClr val="C00000"/>
                </a:solidFill>
                <a:latin typeface="Eras Demi ITC" panose="020B0805030504020804" pitchFamily="34" charset="0"/>
              </a:rPr>
              <a:t> pada </a:t>
            </a:r>
            <a:r>
              <a:rPr lang="en-US" sz="2400" dirty="0" err="1">
                <a:solidFill>
                  <a:srgbClr val="C00000"/>
                </a:solidFill>
                <a:latin typeface="Eras Demi ITC" panose="020B0805030504020804" pitchFamily="34" charset="0"/>
              </a:rPr>
              <a:t>diri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penyelenggara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publik</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dapat</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membentuk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kepribadian</a:t>
            </a:r>
            <a:r>
              <a:rPr lang="en-US" sz="2400" dirty="0">
                <a:solidFill>
                  <a:srgbClr val="C00000"/>
                </a:solidFill>
                <a:latin typeface="Eras Demi ITC" panose="020B0805030504020804" pitchFamily="34" charset="0"/>
              </a:rPr>
              <a:t> yang </a:t>
            </a:r>
            <a:r>
              <a:rPr lang="en-US" sz="2400" dirty="0" err="1">
                <a:solidFill>
                  <a:srgbClr val="C00000"/>
                </a:solidFill>
                <a:latin typeface="Eras Demi ITC" panose="020B0805030504020804" pitchFamily="34" charset="0"/>
              </a:rPr>
              <a:t>dilandasi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nilai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keimanan</a:t>
            </a:r>
            <a:r>
              <a:rPr lang="en-US" sz="2400" dirty="0">
                <a:solidFill>
                  <a:srgbClr val="C00000"/>
                </a:solidFill>
                <a:latin typeface="Eras Demi ITC" panose="020B0805030504020804" pitchFamily="34" charset="0"/>
              </a:rPr>
              <a:t> dan </a:t>
            </a:r>
            <a:r>
              <a:rPr lang="en-US" sz="2400" dirty="0" err="1">
                <a:solidFill>
                  <a:srgbClr val="C00000"/>
                </a:solidFill>
                <a:latin typeface="Eras Demi ITC" panose="020B0805030504020804" pitchFamily="34" charset="0"/>
              </a:rPr>
              <a:t>keagamaan</a:t>
            </a:r>
            <a:r>
              <a:rPr lang="en-US" sz="2400" dirty="0">
                <a:solidFill>
                  <a:srgbClr val="C00000"/>
                </a:solidFill>
                <a:latin typeface="Eras Demi ITC" panose="020B0805030504020804" pitchFamily="34" charset="0"/>
              </a:rPr>
              <a:t>; </a:t>
            </a: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2. </a:t>
            </a:r>
            <a:r>
              <a:rPr lang="en-US" sz="2400" dirty="0" err="1">
                <a:solidFill>
                  <a:srgbClr val="C00000"/>
                </a:solidFill>
                <a:latin typeface="Eras Demi ITC" panose="020B0805030504020804" pitchFamily="34" charset="0"/>
              </a:rPr>
              <a:t>Adalah</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mengimplementasikan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etika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administrasi</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publik</a:t>
            </a:r>
            <a:r>
              <a:rPr lang="en-US" sz="2400" dirty="0">
                <a:solidFill>
                  <a:srgbClr val="C00000"/>
                </a:solidFill>
                <a:latin typeface="Eras Demi ITC" panose="020B0805030504020804" pitchFamily="34" charset="0"/>
              </a:rPr>
              <a:t>; </a:t>
            </a:r>
            <a:br>
              <a:rPr lang="en-US" sz="2400" dirty="0">
                <a:solidFill>
                  <a:srgbClr val="C00000"/>
                </a:solidFill>
                <a:latin typeface="Eras Demi ITC" panose="020B0805030504020804" pitchFamily="34" charset="0"/>
              </a:rPr>
            </a:br>
            <a:r>
              <a:rPr lang="en-US" sz="2400" dirty="0">
                <a:solidFill>
                  <a:srgbClr val="C00000"/>
                </a:solidFill>
                <a:latin typeface="Eras Demi ITC" panose="020B0805030504020804" pitchFamily="34" charset="0"/>
              </a:rPr>
              <a:t>3. </a:t>
            </a:r>
            <a:r>
              <a:rPr lang="en-US" sz="2400" dirty="0" err="1">
                <a:solidFill>
                  <a:srgbClr val="C00000"/>
                </a:solidFill>
                <a:latin typeface="Eras Demi ITC" panose="020B0805030504020804" pitchFamily="34" charset="0"/>
              </a:rPr>
              <a:t>Adanya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kontrol</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eksternal</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dalam</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wujud</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adanya</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pengawasan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baik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pengawasan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politik</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fungsional</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maupun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pengawasan</a:t>
            </a:r>
            <a:r>
              <a:rPr lang="en-US" sz="2400" dirty="0">
                <a:solidFill>
                  <a:srgbClr val="C00000"/>
                </a:solidFill>
                <a:latin typeface="Eras Demi ITC" panose="020B0805030504020804" pitchFamily="34" charset="0"/>
              </a:rPr>
              <a:t> 	</a:t>
            </a:r>
            <a:r>
              <a:rPr lang="en-US" sz="2400" dirty="0" err="1">
                <a:solidFill>
                  <a:srgbClr val="C00000"/>
                </a:solidFill>
                <a:latin typeface="Eras Demi ITC" panose="020B0805030504020804" pitchFamily="34" charset="0"/>
              </a:rPr>
              <a:t>masyarakat</a:t>
            </a:r>
            <a:r>
              <a:rPr lang="en-US" sz="2400" dirty="0">
                <a:solidFill>
                  <a:srgbClr val="C00000"/>
                </a:solidFill>
                <a:latin typeface="Eras Demi ITC" panose="020B0805030504020804" pitchFamily="34" charset="0"/>
              </a:rPr>
              <a:t>. </a:t>
            </a:r>
            <a:br>
              <a:rPr lang="en-US" sz="2400" dirty="0">
                <a:solidFill>
                  <a:srgbClr val="C00000"/>
                </a:solidFill>
                <a:latin typeface="Eras Demi ITC" panose="020B0805030504020804" pitchFamily="34" charset="0"/>
              </a:rPr>
            </a:br>
            <a:br>
              <a:rPr lang="en-US" sz="2400" dirty="0">
                <a:solidFill>
                  <a:srgbClr val="C00000"/>
                </a:solidFill>
                <a:latin typeface="Eras Demi ITC" panose="020B0805030504020804" pitchFamily="34" charset="0"/>
              </a:rPr>
            </a:br>
            <a:r>
              <a:rPr lang="en-US" sz="2400" dirty="0" err="1">
                <a:solidFill>
                  <a:schemeClr val="tx1"/>
                </a:solidFill>
                <a:latin typeface="Eras Demi ITC" panose="020B0805030504020804" pitchFamily="34" charset="0"/>
              </a:rPr>
              <a:t>Namun</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akan</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jauh</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lebih</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efektif</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jika</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ketiganya</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dapat</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diberlakukan</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secara</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bersamaan</a:t>
            </a:r>
            <a:r>
              <a:rPr lang="en-US" sz="2400" dirty="0">
                <a:solidFill>
                  <a:schemeClr val="tx1"/>
                </a:solidFill>
                <a:latin typeface="Eras Demi ITC" panose="020B0805030504020804" pitchFamily="34" charset="0"/>
              </a:rPr>
              <a:t>. </a:t>
            </a:r>
            <a:br>
              <a:rPr lang="en-US" sz="2400" dirty="0">
                <a:solidFill>
                  <a:schemeClr val="tx1"/>
                </a:solidFill>
                <a:latin typeface="Eras Demi ITC" panose="020B0805030504020804" pitchFamily="34" charset="0"/>
              </a:rPr>
            </a:br>
            <a:r>
              <a:rPr lang="en-US" sz="2400" dirty="0" err="1">
                <a:solidFill>
                  <a:schemeClr val="tx1"/>
                </a:solidFill>
                <a:latin typeface="Eras Demi ITC" panose="020B0805030504020804" pitchFamily="34" charset="0"/>
              </a:rPr>
              <a:t>Dengan</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demikian</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maka</a:t>
            </a:r>
            <a:r>
              <a:rPr lang="en-US" sz="2400" dirty="0">
                <a:solidFill>
                  <a:schemeClr val="tx1"/>
                </a:solidFill>
                <a:latin typeface="Eras Demi ITC" panose="020B0805030504020804" pitchFamily="34" charset="0"/>
              </a:rPr>
              <a:t> mal-</a:t>
            </a:r>
            <a:r>
              <a:rPr lang="en-US" sz="2400" dirty="0" err="1">
                <a:solidFill>
                  <a:schemeClr val="tx1"/>
                </a:solidFill>
                <a:latin typeface="Eras Demi ITC" panose="020B0805030504020804" pitchFamily="34" charset="0"/>
              </a:rPr>
              <a:t>administrasi</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seperti</a:t>
            </a:r>
            <a:r>
              <a:rPr lang="en-US" sz="2400" dirty="0">
                <a:solidFill>
                  <a:schemeClr val="tx1"/>
                </a:solidFill>
                <a:latin typeface="Eras Demi ITC" panose="020B0805030504020804" pitchFamily="34" charset="0"/>
              </a:rPr>
              <a:t> KKN dan </a:t>
            </a:r>
            <a:r>
              <a:rPr lang="en-US" sz="2400" dirty="0" err="1">
                <a:solidFill>
                  <a:schemeClr val="tx1"/>
                </a:solidFill>
                <a:latin typeface="Eras Demi ITC" panose="020B0805030504020804" pitchFamily="34" charset="0"/>
              </a:rPr>
              <a:t>segala</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dimensinya</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bukan</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hanya</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dapat</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dicegah</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tapi</a:t>
            </a:r>
            <a:r>
              <a:rPr lang="en-US" sz="2400" dirty="0">
                <a:solidFill>
                  <a:schemeClr val="tx1"/>
                </a:solidFill>
                <a:latin typeface="Eras Demi ITC" panose="020B0805030504020804" pitchFamily="34" charset="0"/>
              </a:rPr>
              <a:t> juga </a:t>
            </a:r>
            <a:r>
              <a:rPr lang="en-US" sz="2400" dirty="0" err="1">
                <a:solidFill>
                  <a:schemeClr val="tx1"/>
                </a:solidFill>
                <a:latin typeface="Eras Demi ITC" panose="020B0805030504020804" pitchFamily="34" charset="0"/>
              </a:rPr>
              <a:t>dapat</a:t>
            </a:r>
            <a:r>
              <a:rPr lang="en-US" sz="2400" dirty="0">
                <a:solidFill>
                  <a:schemeClr val="tx1"/>
                </a:solidFill>
                <a:latin typeface="Eras Demi ITC" panose="020B0805030504020804" pitchFamily="34" charset="0"/>
              </a:rPr>
              <a:t> </a:t>
            </a:r>
            <a:r>
              <a:rPr lang="en-US" sz="2400" dirty="0" err="1">
                <a:solidFill>
                  <a:schemeClr val="tx1"/>
                </a:solidFill>
                <a:latin typeface="Eras Demi ITC" panose="020B0805030504020804" pitchFamily="34" charset="0"/>
              </a:rPr>
              <a:t>diberantas</a:t>
            </a:r>
            <a:r>
              <a:rPr lang="en-US" sz="2400" dirty="0">
                <a:solidFill>
                  <a:schemeClr val="tx1"/>
                </a:solidFill>
                <a:latin typeface="Eras Demi ITC" panose="020B0805030504020804" pitchFamily="34" charset="0"/>
              </a:rPr>
              <a:t>.</a:t>
            </a:r>
          </a:p>
        </p:txBody>
      </p:sp>
    </p:spTree>
    <p:extLst>
      <p:ext uri="{BB962C8B-B14F-4D97-AF65-F5344CB8AC3E}">
        <p14:creationId xmlns:p14="http://schemas.microsoft.com/office/powerpoint/2010/main" val="416005193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TotalTime>
  <Words>123</Words>
  <Application>Microsoft Office PowerPoint</Application>
  <PresentationFormat>Widescreen</PresentationFormat>
  <Paragraphs>11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Eras Demi ITC</vt:lpstr>
      <vt:lpstr>Trebuchet MS</vt:lpstr>
      <vt:lpstr>Wingdings 3</vt:lpstr>
      <vt:lpstr>Facet</vt:lpstr>
      <vt:lpstr>ETIKA ADMINISTRASI PUBLIK 4</vt:lpstr>
      <vt:lpstr>Tujuan Pembelajaran  1. memahami pelanggaran dan factor penyebab etika  administrasi public 2. mengetahui dan menjelaskan implementasi etika administrasi  public sebagai upaya mengatasi Mal-Administrasi</vt:lpstr>
      <vt:lpstr>Pelanggran Etika Administrasi Publik  Pelanggaran etika administrasi publik disebut juga mal-administrasi.  Mal-administrasi merupakan suatu praktek yang menyimpang dari etika administrasi atau suatu praktek administrasi yang menjauhkan dari pencapaian tujuan administrasi (Widodo, 2001: 259).   Menurut Flippo (1983: 188) mal-administrasi atau penyalahgunaan wewenang yang sering dilakukan oleh seorang pega-wai negara dalam menjalankan tugas-tugasnya sebagai beri-kut: 1. Ketidakjujuran (dishonesty).  2. Perilaku yang buruk (unethical behaviour).  3. Konflik kepentingan.  4. Melanggar peraturan perundang-undangan. 5. Perlakuan yang tidak adil terhadap bawahan.  6. Pelanggaran terhadap prosedur.  7. Tidak menghormati kehendak pembuat peraturan perundangan.  8. Inefisiensi atau pemborosan.  9. Menutupi kesalahan.  10. Kegagalan mengambil prakarsa.  </vt:lpstr>
      <vt:lpstr>Selain itu, menurut Douglas (1953:61) mal-administrasi atau tindakan atau perilaku yang harus dihindari oleh pejabat publik adalah:   1) ikut serta dalam transaksi bisnis pribadi atau perusahaan swasta untuk  keuntungan pribadi dengan meng-atasnamakan jabatan kedinasan;  2) menerima segala hadiah dari pihak swasta pada saat melaksanakan  transaksi untuk kepentingan kedinasan atau pemerintah;  3) membicarakan masa depan peluang kerja di luar instansi pada saat  berada dalam tugas sebagai pejabat pemerintah;  4) membocorkan informasi komersial atau ekonomis yang bersifat rahasia  kepada pihak-pihak yang tidak berhak;  5) terlalu erat ber-urusan dengan orang-orang di luar instansi pemerintah  yang dalam menjalankan bisnis pokoknya tergantung dari izin  pemerintah.  Penyimpangan-penyimpangan perilaku administror publik (mal-administrasi) inilah yang saat ini banyak disoroti oleh masyarakat.  Hal ini tidak boleh dibiarkan karena akan menggerogoti rasa kepercayaan masyarakat pada pemerintah.  Oleh karena itu harus segera dicarikan jalan keluarnya yaitu mengimplementasikan etika administrasi publik dengan baik. </vt:lpstr>
      <vt:lpstr>Faktor Penyebab Terjadinya Pelangggaran  Etika Administrasi Publik Banyak faktor yang menyebabkan terjadinya pelanggaran terhadap etika administrasi publik. Menurut Widodo (2001: 264-267), mal-administrasi publik disebabkan karena dua faktor sebagai berikut.  1. Faktor internal.  Faktor internal berupa ke-pribadian seseorang. Faktor kepribadian ini berwujud niat, kemauan, dorongan yang tumbuh dari dalam diri seseorang yang melakukan tindakan mal administrasi. Faktor ini disebabkan karena lemahnya mental, dangkalnya agama dan keimanan seseorang. Selain itu faktor tersebut juga disebabkan faktor eksternal seperti kebutuhan keluarga, kesempatan, lingkungan kerja dan lemahnya pengawasan, dan lain sebagainya.  2. Faktor eksternal.  Faktor ekternal adalah faktor yang berada di luar diri seorang yang melakukantindakan mal-administrasi seperti lemahnya peraturan, lemahnya lembaga kontrol, lingkungan kerja dan lain sebagainya yang membuka peluang untuk melakukan tindakan korupsi. </vt:lpstr>
      <vt:lpstr>Selain kedua faktor tersebut, menurut Steinberg dan Austern (1999: 23-55; Ibrahim, 1990: 115) mal-administrasi terjadi karena disebabkan beberapa hal. a.  Pelanggar etika menganggap tindakannya sebagai iktikad baik untuk  menolong b.  Kekurangpahaman akan kode etik, hukum dan kebijakan/program yang benar c.  Sifat egois yang menganggap dirinya sudah benar dan memang menjadi  wewenangnya d.  Serakah dengan dalih penghasilan tidak cukup, sebagai balas jasa yang wajar  atau memang menganut konsep aji mumpung e.  Menganggap memang ada dalam kewenangan dan hak prerogatifnya f.  Menganggap dalam kategori persahabatan yang diasumsikan sendiri, serta  kepentingan ideologi/politik g.  Karena kepentingan/desakan keluarga dan prestise pribadi h. “Pintu berputar” pasca penyelenggara yang bersangkutan dengan  kelompoknya i.  Berbagai tekanan/masalah keuangan j.  Kebodohan, merasa ditipu (pura-pura tertipu) k.  Berdalih “memeras si pemeras” l.  Perbuatannya dianggap sebagai tindakan yang wajar m. Berdalih ikut arus n.  Berdalih hanya mengikuti perintah atasan (wajib setor ke atasan) o.  Berdalih untuk menjamin keselamatan        </vt:lpstr>
      <vt:lpstr>Implementasi Etika Administrasi Publik sebagai Upaya Mengatasi Mal-Administrasi  Penyalahgunaan wewenang (mal-administrasi) yang sering dilakukan oleh administrator publik dalam menjalankan tugas-nya berupa KKN dengan segala bentuknya seperti ketidak-jujuran, perilaku yang buruk, konflik kepentingan, melanggar peraturan perundang-undangan, perlakuan yang tidak adil terhadap bawahan, pelanggaran terhadap prosedur, tidak menghormati kehendak pembuat peraturan perundangan, inefisiensi atau pemborosan, menutupi kesalahan dan kegagalan mengambil prakarsa (Flippo, 1983: 188).  Hal tersebut dapat diatasi dengan mengimplementasikan etika administrasi publik secara baik dan konsisten. Dengan diwujudkannya etika administrasi publik yang baik dan memiliki budaya organisasi serta manajemen yang baik diharapkan dapat menumbuhkan budaya organisasi dan manajemen pemerintahan yang baik pula. Nilai etika administrasi publik yang dimaksud antara lain, efisiensi, membedakan milik pribadi dengan milik kantor, impersonal, merytal system, responsible, accountable, dan responsiveness (Widodo, 2001: 252-258).       </vt:lpstr>
      <vt:lpstr>Etika dan kode etik administrasi publik tersebut diharapkan menjadi pedoman bagi administrator publik dalam menjalankan tugas dan kewenangannya.   Hal ini sesuai dengan fungsi etika administrasi publik sebagaimana disampaikan oleh Widodo (2001:252) yaitu:   1. Sebagai pedoman dan acuan bagi administrator publik dalam menjalankan  tugas dan kewenangannya;  2. Etika administrasi publik (etika birokrasi) sebagai standar penilaian perilaku  dan tindakan administratorpublik.  Jika nilai-nilai etika administrasi publik sebagaimana digambarkan diatas sudah menjadi suatu norma yang harus diikuti dan dipatuhi oleh setiap administrator publik dalam menjalankan tugas dan kewenangannya, maka akan dapat mencegah timbulnya mal-administrasi seperti KKN dalam berbagai bentuknya, meskipun tidak ada lembaga pengawasan. </vt:lpstr>
      <vt:lpstr>Dengan demikian dapat disimpulkan bahwa skala prioritas untuk mencegah terjadinya mal-administrasi publik seperti KKN adalah:   1. Perlu adanya kontrol internal yang kuat pada diri  penyelenggara administrasi publik, yang dapat membentuk  kepribadian yang dilandasi nilai keimanan dan keagamaan;  2. Adalah mengimplementasikan etika administrasi publik;  3. Adanya kontrol eksternal dalam wujud adanya pengawasan,  baik pengawasan politik, fungsional maupun pengawasan  masyarakat.   Namun akan jauh lebih efektif jika ketiganya dapat diberlakukan secara bersamaan.  Dengan demikian maka mal-administrasi seperti KKN dan segala dimensinya bukan hanya dapat dicegah tapi juga dapat diberantas.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12</cp:revision>
  <dcterms:created xsi:type="dcterms:W3CDTF">2021-09-09T01:56:08Z</dcterms:created>
  <dcterms:modified xsi:type="dcterms:W3CDTF">2021-09-16T02:17:00Z</dcterms:modified>
</cp:coreProperties>
</file>