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2" r:id="rId3"/>
    <p:sldId id="257" r:id="rId4"/>
    <p:sldId id="273" r:id="rId5"/>
    <p:sldId id="274" r:id="rId6"/>
    <p:sldId id="275" r:id="rId7"/>
    <p:sldId id="258" r:id="rId8"/>
    <p:sldId id="259" r:id="rId9"/>
    <p:sldId id="260" r:id="rId10"/>
    <p:sldId id="261" r:id="rId11"/>
    <p:sldId id="262" r:id="rId12"/>
    <p:sldId id="276" r:id="rId13"/>
    <p:sldId id="263" r:id="rId14"/>
    <p:sldId id="277" r:id="rId15"/>
    <p:sldId id="278" r:id="rId16"/>
    <p:sldId id="264" r:id="rId17"/>
    <p:sldId id="265" r:id="rId18"/>
    <p:sldId id="266" r:id="rId19"/>
    <p:sldId id="267" r:id="rId20"/>
    <p:sldId id="279" r:id="rId21"/>
    <p:sldId id="280" r:id="rId22"/>
    <p:sldId id="268" r:id="rId23"/>
    <p:sldId id="269" r:id="rId24"/>
  </p:sldIdLst>
  <p:sldSz cx="18288000" cy="10287000"/>
  <p:notesSz cx="6858000" cy="9144000"/>
  <p:embeddedFontLst>
    <p:embeddedFont>
      <p:font typeface="Archivo Narrow" charset="0"/>
      <p:regular r:id="rId25"/>
    </p:embeddedFont>
    <p:embeddedFont>
      <p:font typeface="Calibri" pitchFamily="34" charset="0"/>
      <p:regular r:id="rId26"/>
      <p:bold r:id="rId27"/>
      <p:italic r:id="rId28"/>
      <p:boldItalic r:id="rId29"/>
    </p:embeddedFont>
    <p:embeddedFont>
      <p:font typeface="Archivo Narrow Bold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262275" y="3383740"/>
            <a:ext cx="9945163" cy="1639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600"/>
              </a:lnSpc>
            </a:pPr>
            <a:endParaRPr lang="en-US" sz="12000" dirty="0">
              <a:solidFill>
                <a:srgbClr val="FF7C64"/>
              </a:solidFill>
              <a:latin typeface="Archivo Narrow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3631752" y="7479061"/>
            <a:ext cx="6558303" cy="652253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4769793" y="-614405"/>
            <a:ext cx="6558303" cy="652253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62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452215" y="-4852545"/>
            <a:ext cx="6558303" cy="652253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09800" y="3086100"/>
            <a:ext cx="55964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Konsep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dan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Urgensi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Penegakan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Hukum</a:t>
            </a:r>
            <a:r>
              <a:rPr lang="en-US" sz="4000" b="1" dirty="0" smtClean="0">
                <a:solidFill>
                  <a:schemeClr val="bg1"/>
                </a:solidFill>
              </a:rPr>
              <a:t> yang </a:t>
            </a:r>
            <a:r>
              <a:rPr lang="en-US" sz="4000" b="1" dirty="0" err="1" smtClean="0">
                <a:solidFill>
                  <a:schemeClr val="bg1"/>
                </a:solidFill>
              </a:rPr>
              <a:t>Berkeadilan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029394" y="1620236"/>
            <a:ext cx="6967335" cy="1183666"/>
            <a:chOff x="0" y="0"/>
            <a:chExt cx="9289780" cy="1578221"/>
          </a:xfrm>
        </p:grpSpPr>
        <p:sp>
          <p:nvSpPr>
            <p:cNvPr id="4" name="TextBox 4"/>
            <p:cNvSpPr txBox="1"/>
            <p:nvPr/>
          </p:nvSpPr>
          <p:spPr>
            <a:xfrm>
              <a:off x="0" y="0"/>
              <a:ext cx="9289780" cy="647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9"/>
                </a:lnSpc>
              </a:pPr>
              <a:endParaRPr lang="en-US" sz="3199" dirty="0">
                <a:solidFill>
                  <a:srgbClr val="FF7C64"/>
                </a:solidFill>
                <a:latin typeface="Open Sauce 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96524"/>
              <a:ext cx="9289780" cy="581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40"/>
                </a:lnSpc>
              </a:pPr>
              <a:endParaRPr lang="en-US" sz="2400" dirty="0">
                <a:solidFill>
                  <a:srgbClr val="FFFFFF"/>
                </a:solidFill>
                <a:latin typeface="Open Sauce Light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457200" y="876300"/>
            <a:ext cx="914400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macam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perspektifnya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pun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timbul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mapan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diterapkan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dimungkinkan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saling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pengaruh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integrasi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universal.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filosofis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tersendiri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tergantung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norma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sosial-budaya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bangsanya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mengurai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sudut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hermeneutik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Penelusuran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perspektif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hermeneutik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seyogyanya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dibingkai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perspektif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agar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diperoleh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temu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mudah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pengimplementasiannya</a:t>
            </a:r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668000" y="1562100"/>
            <a:ext cx="7162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Khusus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berwibawa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dihadapan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kalangan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raga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menegakkan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menimbulkan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penyimpangan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siapa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pun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memegang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kewenangan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nantinya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berdampak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tatanan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krisis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regional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berimplikasi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internasional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6309" y="2012664"/>
            <a:ext cx="8349863" cy="1333698"/>
            <a:chOff x="0" y="-9525"/>
            <a:chExt cx="11133150" cy="1778264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1133150" cy="17782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439"/>
                </a:lnSpc>
              </a:pPr>
              <a:endParaRPr lang="en-US" sz="8699" dirty="0">
                <a:solidFill>
                  <a:srgbClr val="102B30"/>
                </a:solidFill>
                <a:latin typeface="Archivo Narrow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10523"/>
              <a:ext cx="11133150" cy="65650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4199"/>
                </a:lnSpc>
              </a:pPr>
              <a:endParaRPr lang="en-US" sz="2999" dirty="0">
                <a:solidFill>
                  <a:srgbClr val="FF7C64"/>
                </a:solidFill>
                <a:latin typeface="Open Sauce Bold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2505" b="2505"/>
          <a:stretch>
            <a:fillRect/>
          </a:stretch>
        </p:blipFill>
        <p:spPr>
          <a:xfrm>
            <a:off x="11068245" y="0"/>
            <a:ext cx="7219755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266700"/>
            <a:ext cx="9144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b="1" dirty="0" err="1" smtClean="0"/>
              <a:t>Menggali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Sumber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Historis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Sosiologis</a:t>
            </a:r>
            <a:r>
              <a:rPr lang="en-US" sz="3200" b="1" dirty="0" smtClean="0"/>
              <a:t>, </a:t>
            </a:r>
          </a:p>
          <a:p>
            <a:r>
              <a:rPr lang="en-US" sz="3200" b="1" dirty="0" err="1" smtClean="0"/>
              <a:t>Politis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tentang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Penegakan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Hukum</a:t>
            </a:r>
            <a:r>
              <a:rPr lang="en-US" sz="3200" b="1" dirty="0" smtClean="0"/>
              <a:t> yang</a:t>
            </a:r>
          </a:p>
          <a:p>
            <a:r>
              <a:rPr lang="en-US" sz="3200" b="1" dirty="0" err="1" smtClean="0"/>
              <a:t>Berkeadilan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</a:t>
            </a:r>
            <a:r>
              <a:rPr lang="en-US" sz="3200" b="1" dirty="0" smtClean="0"/>
              <a:t> Indonesia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457200" y="2324100"/>
            <a:ext cx="9144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disusunlah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peraturan-peraturan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2800" b="1" dirty="0" smtClean="0">
                <a:latin typeface="Times New Roman" pitchFamily="18" charset="0"/>
                <a:cs typeface="Times New Roman" pitchFamily="18" charset="0"/>
              </a:rPr>
              <a:t>mengatur hubungan manusia atau warga negara dengan negara, serta mengatur organ-organ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pembagian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privat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antarmanusia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menyangkut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" (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jual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beli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sewa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menyewa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pembagian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waris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6934200" y="2171700"/>
            <a:ext cx="10896600" cy="533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organ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perseorangan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menyangkut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perampokan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pencurian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pembunuhan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penganiayaan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kriminal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15798" y="522818"/>
            <a:ext cx="6656601" cy="457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62000" y="6134100"/>
            <a:ext cx="6172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Peraturan-peraturan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baik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bersifat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publik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menyangkut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kepentingan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umum</a:t>
            </a:r>
            <a:r>
              <a:rPr lang="en-US" sz="2400" b="1" dirty="0" smtClean="0"/>
              <a:t> </a:t>
            </a:r>
            <a:r>
              <a:rPr lang="nb-NO" sz="2400" b="1" dirty="0" smtClean="0"/>
              <a:t>maupun yang bersifat privat menyangkut kepentingan pribadi, harus dilaksanakan </a:t>
            </a:r>
            <a:r>
              <a:rPr lang="nb-NO" sz="2400" dirty="0" smtClean="0"/>
              <a:t>. 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685800" y="7734300"/>
            <a:ext cx="5943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/>
              <a:t>ditegakkan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dalam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kehidupan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bermasyarakat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berbangsa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dan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bernegara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Apabila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segala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tindakan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pemerintah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aparatur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berwajib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menjalankan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tugas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sesuai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dengan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atau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dilandasi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oleh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 yang </a:t>
            </a:r>
            <a:r>
              <a:rPr lang="en-US" sz="2400" b="1" dirty="0" err="1" smtClean="0"/>
              <a:t>berlaku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maka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tersebut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disebut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negara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hukum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8" name="Left-Up Arrow 7"/>
          <p:cNvSpPr/>
          <p:nvPr/>
        </p:nvSpPr>
        <p:spPr>
          <a:xfrm>
            <a:off x="6858000" y="7353300"/>
            <a:ext cx="3200400" cy="19050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3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61607">
            <a:off x="4814638" y="837753"/>
            <a:ext cx="8658724" cy="861149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81000" y="571500"/>
            <a:ext cx="7962145" cy="3016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Gustav </a:t>
            </a:r>
            <a:r>
              <a:rPr lang="en-US" sz="2800" dirty="0" err="1" smtClean="0">
                <a:solidFill>
                  <a:schemeClr val="bg1"/>
                </a:solidFill>
              </a:rPr>
              <a:t>Radbruch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seorang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ahli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filsafat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Jerman</a:t>
            </a:r>
            <a:r>
              <a:rPr lang="en-US" sz="2800" dirty="0" smtClean="0">
                <a:solidFill>
                  <a:schemeClr val="bg1"/>
                </a:solidFill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</a:rPr>
              <a:t>dalam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Sudikno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Mertokusumo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nn-NO" sz="2800" dirty="0" smtClean="0">
                <a:solidFill>
                  <a:schemeClr val="bg1"/>
                </a:solidFill>
              </a:rPr>
              <a:t>1986:130), menyatakan bahwa untuk menegakkan hukum ada tiga unsur yang selalu harus </a:t>
            </a:r>
            <a:r>
              <a:rPr lang="en-US" sz="2800" dirty="0" err="1" smtClean="0">
                <a:solidFill>
                  <a:schemeClr val="bg1"/>
                </a:solidFill>
              </a:rPr>
              <a:t>diperhatikan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yaitu</a:t>
            </a:r>
            <a:r>
              <a:rPr lang="en-US" sz="2800" dirty="0" smtClean="0">
                <a:solidFill>
                  <a:schemeClr val="bg1"/>
                </a:solidFill>
              </a:rPr>
              <a:t> : </a:t>
            </a:r>
          </a:p>
          <a:p>
            <a:pPr algn="just"/>
            <a:r>
              <a:rPr lang="en-US" sz="2800" dirty="0" smtClean="0">
                <a:solidFill>
                  <a:schemeClr val="bg1"/>
                </a:solidFill>
              </a:rPr>
              <a:t>(1) </a:t>
            </a:r>
            <a:r>
              <a:rPr lang="en-US" sz="2800" i="1" dirty="0" err="1" smtClean="0">
                <a:solidFill>
                  <a:schemeClr val="bg1"/>
                </a:solidFill>
              </a:rPr>
              <a:t>Gerechtigheit</a:t>
            </a:r>
            <a:r>
              <a:rPr lang="en-US" sz="2800" i="1" dirty="0" smtClean="0">
                <a:solidFill>
                  <a:schemeClr val="bg1"/>
                </a:solidFill>
              </a:rPr>
              <a:t>, </a:t>
            </a:r>
            <a:r>
              <a:rPr lang="en-US" sz="2800" i="1" dirty="0" err="1" smtClean="0">
                <a:solidFill>
                  <a:schemeClr val="bg1"/>
                </a:solidFill>
              </a:rPr>
              <a:t>atau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unsur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keadilan</a:t>
            </a:r>
            <a:r>
              <a:rPr lang="en-US" sz="2800" i="1" dirty="0" smtClean="0">
                <a:solidFill>
                  <a:schemeClr val="bg1"/>
                </a:solidFill>
              </a:rPr>
              <a:t>; </a:t>
            </a:r>
          </a:p>
          <a:p>
            <a:pPr algn="just"/>
            <a:r>
              <a:rPr lang="en-US" sz="2800" i="1" dirty="0" smtClean="0">
                <a:solidFill>
                  <a:schemeClr val="bg1"/>
                </a:solidFill>
              </a:rPr>
              <a:t>(2) </a:t>
            </a:r>
            <a:r>
              <a:rPr lang="en-US" sz="2800" i="1" dirty="0" err="1" smtClean="0">
                <a:solidFill>
                  <a:schemeClr val="bg1"/>
                </a:solidFill>
              </a:rPr>
              <a:t>Zeckmaessigkeit</a:t>
            </a:r>
            <a:r>
              <a:rPr lang="en-US" sz="2800" i="1" dirty="0" smtClean="0">
                <a:solidFill>
                  <a:schemeClr val="bg1"/>
                </a:solidFill>
              </a:rPr>
              <a:t>, </a:t>
            </a:r>
            <a:r>
              <a:rPr lang="en-US" sz="2800" i="1" dirty="0" err="1" smtClean="0">
                <a:solidFill>
                  <a:schemeClr val="bg1"/>
                </a:solidFill>
              </a:rPr>
              <a:t>atau</a:t>
            </a:r>
            <a:r>
              <a:rPr lang="en-US" sz="2800" i="1" dirty="0" smtClean="0">
                <a:solidFill>
                  <a:schemeClr val="bg1"/>
                </a:solidFill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</a:rPr>
              <a:t>unsur</a:t>
            </a:r>
            <a:endParaRPr lang="en-US" sz="2800" i="1" dirty="0" smtClean="0">
              <a:solidFill>
                <a:schemeClr val="bg1"/>
              </a:solidFill>
            </a:endParaRPr>
          </a:p>
          <a:p>
            <a:pPr algn="just"/>
            <a:r>
              <a:rPr lang="de-DE" sz="2800" dirty="0" smtClean="0">
                <a:solidFill>
                  <a:schemeClr val="bg1"/>
                </a:solidFill>
              </a:rPr>
              <a:t>kemanfaatan; dan (3) </a:t>
            </a:r>
            <a:r>
              <a:rPr lang="de-DE" sz="2800" i="1" dirty="0" smtClean="0">
                <a:solidFill>
                  <a:schemeClr val="bg1"/>
                </a:solidFill>
              </a:rPr>
              <a:t>Sicherheit, atau unsur kepastian</a:t>
            </a:r>
            <a:r>
              <a:rPr lang="de-DE" sz="2800" i="1" dirty="0" smtClean="0"/>
              <a:t>.</a:t>
            </a:r>
            <a:endParaRPr lang="en-US" sz="2800" dirty="0">
              <a:solidFill>
                <a:srgbClr val="FF7C64"/>
              </a:solidFill>
              <a:latin typeface="Archivo Narrow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66800" y="453390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endParaRPr lang="en-US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sv-SE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 merupakan unsur yang harus diperhatikan dalam menegakkan hukum. Artinya bahwa dalam pelaksanaan hukum para aparat penegak hukum harus bersikap adil.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keresahan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wibawa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aparatnya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luntur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ketentraman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terancam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stabilitas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2) </a:t>
            </a:r>
            <a:r>
              <a:rPr lang="en-US" dirty="0" err="1" smtClean="0"/>
              <a:t>Kemanfaatan</a:t>
            </a:r>
            <a:endParaRPr lang="en-US" dirty="0" smtClean="0"/>
          </a:p>
          <a:p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,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aparatur</a:t>
            </a:r>
            <a:r>
              <a:rPr lang="en-US" dirty="0" smtClean="0"/>
              <a:t> </a:t>
            </a:r>
            <a:r>
              <a:rPr lang="en-US" dirty="0" err="1" smtClean="0"/>
              <a:t>penegak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tugasnya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agar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kegunaan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610600" y="2171700"/>
            <a:ext cx="9144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hakikatnya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sewenang-wenang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memungkinkan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dituntut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pertanggungjawaban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perbuatannya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terbukti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diperbuat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kepastian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timbul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keresahan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>
            <a:alpha val="3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1" y="1181100"/>
            <a:ext cx="8763000" cy="531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62000" y="342900"/>
            <a:ext cx="43877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Gambar . putusan pengadilan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0" y="4229100"/>
            <a:ext cx="8382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rangka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menegakkan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aparatur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menunaikan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tuntutannya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formal.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peraturan-peraturan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kepentingan-kepentingan dan hubungan-hubungan yang berupa perintah-perintah dan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larangan-larangan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Contohnya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(KUHP),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Perdata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Hukum Perdata (KUHPER). Dalam hukum material telah ditentukan aturan atau ketentuan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urved Right Arrow 4"/>
          <p:cNvSpPr/>
          <p:nvPr/>
        </p:nvSpPr>
        <p:spPr>
          <a:xfrm rot="20753185">
            <a:off x="4548484" y="7074551"/>
            <a:ext cx="4844820" cy="207001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98208" y="1021556"/>
            <a:ext cx="11404772" cy="2146940"/>
            <a:chOff x="0" y="-9525"/>
            <a:chExt cx="15206363" cy="2862587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5206363" cy="19056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280"/>
                </a:lnSpc>
              </a:pPr>
              <a:endParaRPr lang="en-US" sz="9400" dirty="0">
                <a:solidFill>
                  <a:srgbClr val="102B30"/>
                </a:solidFill>
                <a:latin typeface="Archivo Narrow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241783"/>
              <a:ext cx="15206363" cy="6112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74"/>
                </a:lnSpc>
              </a:pPr>
              <a:endParaRPr lang="en-US" sz="2499" dirty="0">
                <a:solidFill>
                  <a:srgbClr val="FF7C64"/>
                </a:solidFill>
                <a:latin typeface="Open Sauce Bold"/>
              </a:endParaRPr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alphaModFix amt="52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3852739" y="-633684"/>
            <a:ext cx="5849492" cy="411591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4800" y="876300"/>
            <a:ext cx="10363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aparatur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pun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melawan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vonis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menyelesaikan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norma-norma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larangan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berpedoman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disimpulkan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sarana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menegakkan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kewenangan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material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dipertahankan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1000" y="5372100"/>
            <a:ext cx="6324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patuh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menghormati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menegakkan hukum dengan jujur tanpa pilih kasih dan demi Keadilan Berdasarkan Kepada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hendaknya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penyuluhan-penyuluhan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intensif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persuasif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kesadaran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meningkat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  <a:alpha val="4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740575" y="1000125"/>
            <a:ext cx="8518725" cy="3655493"/>
            <a:chOff x="0" y="-38100"/>
            <a:chExt cx="11358300" cy="4873990"/>
          </a:xfrm>
        </p:grpSpPr>
        <p:sp>
          <p:nvSpPr>
            <p:cNvPr id="3" name="TextBox 3"/>
            <p:cNvSpPr txBox="1"/>
            <p:nvPr/>
          </p:nvSpPr>
          <p:spPr>
            <a:xfrm>
              <a:off x="0" y="-38100"/>
              <a:ext cx="11358300" cy="5007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219"/>
                </a:lnSpc>
              </a:pPr>
              <a:endParaRPr lang="en-US" sz="2300" dirty="0">
                <a:solidFill>
                  <a:srgbClr val="102B30"/>
                </a:solidFill>
                <a:latin typeface="Open Sauce Bold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797525"/>
              <a:ext cx="11358300" cy="19150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endParaRPr lang="en-US" sz="2000" dirty="0" smtClean="0">
                <a:solidFill>
                  <a:srgbClr val="102B30"/>
                </a:solidFill>
                <a:latin typeface="Open Sauce Light"/>
              </a:endParaRPr>
            </a:p>
            <a:p>
              <a:pPr>
                <a:lnSpc>
                  <a:spcPts val="2800"/>
                </a:lnSpc>
              </a:pPr>
              <a:endParaRPr lang="en-US" sz="2000" dirty="0" smtClean="0">
                <a:solidFill>
                  <a:srgbClr val="102B30"/>
                </a:solidFill>
                <a:latin typeface="Open Sauce Light"/>
              </a:endParaRPr>
            </a:p>
            <a:p>
              <a:pPr>
                <a:lnSpc>
                  <a:spcPts val="2800"/>
                </a:lnSpc>
              </a:pPr>
              <a:endParaRPr lang="en-US" sz="2000" dirty="0" smtClean="0">
                <a:solidFill>
                  <a:srgbClr val="102B30"/>
                </a:solidFill>
                <a:latin typeface="Open Sauce Light"/>
              </a:endParaRPr>
            </a:p>
            <a:p>
              <a:pPr>
                <a:lnSpc>
                  <a:spcPts val="2800"/>
                </a:lnSpc>
              </a:pPr>
              <a:endParaRPr lang="en-US" sz="2000" dirty="0">
                <a:solidFill>
                  <a:srgbClr val="102B30"/>
                </a:solidFill>
                <a:latin typeface="Open Sauce Light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4398163"/>
              <a:ext cx="11358300" cy="437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00"/>
                </a:lnSpc>
              </a:pPr>
              <a:r>
                <a:rPr lang="en-US" sz="2000" dirty="0" smtClean="0">
                  <a:solidFill>
                    <a:srgbClr val="102B30"/>
                  </a:solidFill>
                  <a:latin typeface="Open Sauce Light"/>
                </a:rPr>
                <a:t>.</a:t>
              </a:r>
              <a:endParaRPr lang="en-US" sz="2000" dirty="0">
                <a:solidFill>
                  <a:srgbClr val="102B30"/>
                </a:solidFill>
                <a:latin typeface="Open Sauce Light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28700" y="977585"/>
            <a:ext cx="6466972" cy="3550556"/>
            <a:chOff x="0" y="-9525"/>
            <a:chExt cx="8622629" cy="473407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9525"/>
              <a:ext cx="8622629" cy="1846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800"/>
                </a:lnSpc>
              </a:pPr>
              <a:endParaRPr lang="en-US" sz="9000" dirty="0">
                <a:solidFill>
                  <a:srgbClr val="102B30"/>
                </a:solidFill>
                <a:latin typeface="Archivo Narrow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114297"/>
              <a:ext cx="8622629" cy="6102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74"/>
                </a:lnSpc>
              </a:pPr>
              <a:endParaRPr lang="en-US" sz="2499" dirty="0">
                <a:solidFill>
                  <a:srgbClr val="FF7C64"/>
                </a:solidFill>
                <a:latin typeface="Open Sauce Bold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alphaModFix amt="17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9120144">
            <a:off x="-2463045" y="7237643"/>
            <a:ext cx="8476077" cy="842984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81000" y="342900"/>
            <a:ext cx="6248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Untuk menjalankan hukum sebagaimana mestinya, maka dibentuk beberapa lembaga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Kepolisian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penyidik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Kejaksaan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utamanya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penuntut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Kehakiman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berfungsi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pemutus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382000" y="95250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Kepolisian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Kepolisian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bertugas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memelihara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kaitannya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khususnya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Acara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Kepolisian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penyelidik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penyidik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153400" y="35433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Kejaksaan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No. 16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2004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Kejaksaan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dinyatakan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Jaksa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pejabat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fungsional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diberi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400" b="1" dirty="0" smtClean="0">
                <a:latin typeface="Times New Roman" pitchFamily="18" charset="0"/>
                <a:cs typeface="Times New Roman" pitchFamily="18" charset="0"/>
              </a:rPr>
              <a:t>undang-undang untuk bertindak sebagai penuntut umum dan pelaksanaan putusan pengadilan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tetap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undangundang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153400" y="6819901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c. </a:t>
            </a:r>
            <a:r>
              <a:rPr lang="en-US" sz="2400" dirty="0" err="1" smtClean="0"/>
              <a:t>Kehakiman</a:t>
            </a:r>
            <a:endParaRPr lang="en-US" sz="2400" dirty="0" smtClean="0"/>
          </a:p>
          <a:p>
            <a:pPr algn="just"/>
            <a:r>
              <a:rPr lang="en-US" sz="2400" dirty="0" err="1" smtClean="0"/>
              <a:t>Kehakiman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lembaga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diberi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mengadili</a:t>
            </a:r>
            <a:r>
              <a:rPr lang="en-US" sz="2400" dirty="0" smtClean="0"/>
              <a:t>. </a:t>
            </a:r>
            <a:r>
              <a:rPr lang="en-US" sz="2400" dirty="0" err="1" smtClean="0"/>
              <a:t>Adapun</a:t>
            </a:r>
            <a:r>
              <a:rPr lang="en-US" sz="2400" dirty="0" smtClean="0"/>
              <a:t> Hakim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pejabat</a:t>
            </a:r>
            <a:r>
              <a:rPr lang="en-US" sz="2400" dirty="0" smtClean="0"/>
              <a:t> </a:t>
            </a:r>
            <a:r>
              <a:rPr lang="en-US" sz="2400" dirty="0" err="1" smtClean="0"/>
              <a:t>peradilan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diberi</a:t>
            </a:r>
            <a:r>
              <a:rPr lang="en-US" sz="2400" dirty="0" smtClean="0"/>
              <a:t> </a:t>
            </a:r>
            <a:r>
              <a:rPr lang="en-US" sz="2400" dirty="0" err="1" smtClean="0"/>
              <a:t>wewenang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undang-undang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mengadili</a:t>
            </a:r>
            <a:r>
              <a:rPr lang="en-US" sz="2400" dirty="0" smtClean="0"/>
              <a:t>.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Pasal</a:t>
            </a:r>
            <a:r>
              <a:rPr lang="en-US" sz="2400" dirty="0" smtClean="0"/>
              <a:t> 1 UU </a:t>
            </a:r>
            <a:r>
              <a:rPr lang="en-US" sz="2400" dirty="0" err="1" smtClean="0"/>
              <a:t>Nomor</a:t>
            </a:r>
            <a:r>
              <a:rPr lang="en-US" sz="2400" dirty="0" smtClean="0"/>
              <a:t> 8 tahun1981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Undang-Undang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Acara</a:t>
            </a:r>
            <a:r>
              <a:rPr lang="en-US" sz="2400" dirty="0" smtClean="0"/>
              <a:t> </a:t>
            </a:r>
            <a:r>
              <a:rPr lang="en-US" sz="2400" dirty="0" err="1" smtClean="0"/>
              <a:t>Pidana</a:t>
            </a:r>
            <a:r>
              <a:rPr lang="en-US" sz="2400" dirty="0" smtClean="0"/>
              <a:t> (KUHAP) </a:t>
            </a:r>
            <a:r>
              <a:rPr lang="en-US" sz="2400" dirty="0" err="1" smtClean="0"/>
              <a:t>mengadili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serangkaian</a:t>
            </a:r>
            <a:r>
              <a:rPr lang="en-US" sz="2400" dirty="0" smtClean="0"/>
              <a:t> </a:t>
            </a:r>
            <a:r>
              <a:rPr lang="en-US" sz="2400" dirty="0" err="1" smtClean="0"/>
              <a:t>tindakan</a:t>
            </a:r>
            <a:r>
              <a:rPr lang="en-US" sz="2400" dirty="0" smtClean="0"/>
              <a:t> hakim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menerima</a:t>
            </a:r>
            <a:r>
              <a:rPr lang="en-US" sz="2400" dirty="0" smtClean="0"/>
              <a:t>, </a:t>
            </a:r>
            <a:r>
              <a:rPr lang="en-US" sz="2400" dirty="0" err="1" smtClean="0"/>
              <a:t>memeriksa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memutus</a:t>
            </a:r>
            <a:r>
              <a:rPr lang="en-US" sz="2400" dirty="0" smtClean="0"/>
              <a:t> </a:t>
            </a:r>
            <a:r>
              <a:rPr lang="en-US" sz="2400" dirty="0" err="1" smtClean="0"/>
              <a:t>perkara</a:t>
            </a:r>
            <a:r>
              <a:rPr lang="en-US" sz="2400" dirty="0" smtClean="0"/>
              <a:t> </a:t>
            </a:r>
            <a:r>
              <a:rPr lang="en-US" sz="2400" dirty="0" err="1" smtClean="0"/>
              <a:t>pidana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asas</a:t>
            </a:r>
            <a:r>
              <a:rPr lang="en-US" sz="2400" dirty="0" smtClean="0"/>
              <a:t> </a:t>
            </a:r>
            <a:r>
              <a:rPr lang="en-US" sz="2400" dirty="0" err="1" smtClean="0"/>
              <a:t>bebas</a:t>
            </a:r>
            <a:r>
              <a:rPr lang="en-US" sz="2400" dirty="0" smtClean="0"/>
              <a:t>, </a:t>
            </a:r>
            <a:r>
              <a:rPr lang="en-US" sz="2400" dirty="0" err="1" smtClean="0"/>
              <a:t>jujur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memihak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sidang</a:t>
            </a:r>
            <a:r>
              <a:rPr lang="en-US" sz="2400" dirty="0" smtClean="0"/>
              <a:t> </a:t>
            </a:r>
            <a:r>
              <a:rPr lang="en-US" sz="2400" dirty="0" err="1" smtClean="0"/>
              <a:t>pengadilan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menurut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diatur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undangundang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17" name="Left-Up Arrow 16"/>
          <p:cNvSpPr/>
          <p:nvPr/>
        </p:nvSpPr>
        <p:spPr>
          <a:xfrm flipH="1">
            <a:off x="3276600" y="3771900"/>
            <a:ext cx="4572000" cy="25146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95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92272" y="2201736"/>
            <a:ext cx="13394144" cy="3613288"/>
            <a:chOff x="0" y="0"/>
            <a:chExt cx="17858858" cy="4817717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7858858" cy="18126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799"/>
                </a:lnSpc>
              </a:pPr>
              <a:endParaRPr lang="en-US" sz="8999" dirty="0">
                <a:solidFill>
                  <a:srgbClr val="FFFFFF"/>
                </a:solidFill>
                <a:latin typeface="Archivo Narrow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4078577"/>
              <a:ext cx="17858858" cy="7391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619"/>
                </a:lnSpc>
              </a:pPr>
              <a:endParaRPr lang="en-US" sz="3299" dirty="0">
                <a:solidFill>
                  <a:srgbClr val="FF7C64"/>
                </a:solidFill>
                <a:latin typeface="Open Sauce Bold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609600" y="495300"/>
            <a:ext cx="9144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solidFill>
                  <a:schemeClr val="bg1"/>
                </a:solidFill>
              </a:rPr>
              <a:t>Keempat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lingkungan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tersebut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masing-masing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mempunyai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lingkungan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wewenang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mengadili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perkara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tertentu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meliputi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badan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secara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bertingkat</a:t>
            </a:r>
            <a:r>
              <a:rPr lang="en-US" sz="2400" dirty="0" smtClean="0">
                <a:solidFill>
                  <a:schemeClr val="bg1"/>
                </a:solidFill>
              </a:rPr>
              <a:t>.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militer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Agama, </a:t>
            </a:r>
            <a:r>
              <a:rPr lang="en-US" sz="2400" dirty="0" err="1" smtClean="0">
                <a:solidFill>
                  <a:schemeClr val="bg1"/>
                </a:solidFill>
              </a:rPr>
              <a:t>dan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Tata Usaha Negara </a:t>
            </a:r>
            <a:r>
              <a:rPr lang="en-US" sz="2400" dirty="0" err="1" smtClean="0">
                <a:solidFill>
                  <a:schemeClr val="bg1"/>
                </a:solidFill>
              </a:rPr>
              <a:t>merupakan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peradilan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khusus</a:t>
            </a:r>
            <a:r>
              <a:rPr lang="en-US" sz="2400" dirty="0" smtClean="0">
                <a:solidFill>
                  <a:schemeClr val="bg1"/>
                </a:solidFill>
              </a:rPr>
              <a:t>, </a:t>
            </a:r>
            <a:r>
              <a:rPr lang="en-US" sz="2400" dirty="0" err="1" smtClean="0">
                <a:solidFill>
                  <a:schemeClr val="bg1"/>
                </a:solidFill>
              </a:rPr>
              <a:t>karena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mengadili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perkara-perkara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tertentu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atau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mengadili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sv-SE" sz="2400" dirty="0" smtClean="0">
                <a:solidFill>
                  <a:schemeClr val="bg1"/>
                </a:solidFill>
              </a:rPr>
              <a:t>golongan/kelompok rakyat tertentu. Sedangkan peradilan umum merupakan peradilan bagi</a:t>
            </a:r>
          </a:p>
          <a:p>
            <a:pPr algn="just"/>
            <a:r>
              <a:rPr lang="en-US" sz="2400" dirty="0" err="1" smtClean="0">
                <a:solidFill>
                  <a:schemeClr val="bg1"/>
                </a:solidFill>
              </a:rPr>
              <a:t>rakyat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pada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umumnya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baik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mengenai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perkara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Perdata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maupun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perkara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</a:rPr>
              <a:t>Pidana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076700"/>
            <a:ext cx="30342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Agama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4838700"/>
            <a:ext cx="30139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Militer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5600700"/>
            <a:ext cx="4701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Tata Usaha Negara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058400" y="1028700"/>
            <a:ext cx="69342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i-FI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 umum adalah salah satu pelaksanaan kekuasaan kehakiman bagi rakyat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pencari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Rakyat (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kejahatan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diadili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menyelesaikan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perkara-perkara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wewenang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1887200" y="6438900"/>
            <a:ext cx="5562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wewenangnya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Tingkat II.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61607">
            <a:off x="13657874" y="-4959564"/>
            <a:ext cx="7202852" cy="716356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61607">
            <a:off x="-4799577" y="7045791"/>
            <a:ext cx="7202852" cy="71635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1028700"/>
            <a:ext cx="708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hakim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diajukan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Banding.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Banding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ditangani oleh Pengadilan Tinggi yang berkedudukan di setiap ibukota Propinsi. Dengan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banding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mengadili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banding)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perdata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perkara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diadili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diputuskan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3000" y="24003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Tingkat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Kasasi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hakim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meminta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kasasi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Mahkamah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Kasasi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sebutan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Mahkamah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Di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Mahkamah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Pengadilan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berkedudukan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Ibu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kota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RI.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hukumnya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Indonesia.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9200" y="6667500"/>
            <a:ext cx="7543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dimaksud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KUHAP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syarat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0287000" cy="7810500"/>
          </a:xfrm>
        </p:spPr>
        <p:txBody>
          <a:bodyPr>
            <a:normAutofit/>
          </a:bodyPr>
          <a:lstStyle/>
          <a:p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erat</a:t>
            </a:r>
            <a:r>
              <a:rPr lang="en-US" dirty="0" smtClean="0"/>
              <a:t> </a:t>
            </a:r>
            <a:r>
              <a:rPr lang="en-US" dirty="0" err="1" smtClean="0"/>
              <a:t>kaitannya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disarankan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mengkaji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“</a:t>
            </a:r>
            <a:r>
              <a:rPr lang="en-US" i="1" dirty="0" err="1" smtClean="0"/>
              <a:t>Ilmu</a:t>
            </a:r>
            <a:r>
              <a:rPr lang="en-US" i="1" dirty="0" smtClean="0"/>
              <a:t> Negara </a:t>
            </a:r>
            <a:r>
              <a:rPr lang="en-US" i="1" dirty="0" err="1" smtClean="0"/>
              <a:t>Umum</a:t>
            </a:r>
            <a:r>
              <a:rPr lang="en-US" i="1" dirty="0" smtClean="0"/>
              <a:t>”.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Kranenburg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Tk.B.Sabaroedin</a:t>
            </a:r>
            <a:r>
              <a:rPr lang="en-US" dirty="0" smtClean="0"/>
              <a:t> (1975)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cukup</a:t>
            </a:r>
            <a:r>
              <a:rPr lang="en-US" dirty="0" smtClean="0"/>
              <a:t>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aman</a:t>
            </a:r>
            <a:r>
              <a:rPr lang="en-US" dirty="0" smtClean="0"/>
              <a:t>,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r>
              <a:rPr lang="en-US" dirty="0" smtClean="0"/>
              <a:t>,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sejahtera</a:t>
            </a:r>
            <a:r>
              <a:rPr lang="en-US" dirty="0" smtClean="0"/>
              <a:t>.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terlalu</a:t>
            </a:r>
            <a:r>
              <a:rPr lang="en-US" dirty="0" smtClean="0"/>
              <a:t> </a:t>
            </a:r>
            <a:r>
              <a:rPr lang="en-US" dirty="0" err="1" smtClean="0"/>
              <a:t>sempit</a:t>
            </a:r>
            <a:r>
              <a:rPr lang="en-US" dirty="0" smtClean="0"/>
              <a:t>.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agar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terjamin</a:t>
            </a:r>
            <a:r>
              <a:rPr lang="en-US" dirty="0" smtClean="0"/>
              <a:t> </a:t>
            </a:r>
            <a:r>
              <a:rPr lang="en-US" dirty="0" err="1" smtClean="0"/>
              <a:t>kesejahteraannya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keamanannya</a:t>
            </a:r>
            <a:r>
              <a:rPr lang="en-US" dirty="0" smtClean="0"/>
              <a:t>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lain,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ikut</a:t>
            </a:r>
            <a:r>
              <a:rPr lang="en-US" dirty="0" smtClean="0"/>
              <a:t> </a:t>
            </a:r>
            <a:r>
              <a:rPr lang="en-US" dirty="0" err="1" smtClean="0"/>
              <a:t>menyejahterakan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.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Kranenburg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77600" y="876300"/>
            <a:ext cx="64008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eft-Up Arrow 4"/>
          <p:cNvSpPr/>
          <p:nvPr/>
        </p:nvSpPr>
        <p:spPr>
          <a:xfrm rot="19177730" flipH="1">
            <a:off x="9630642" y="7170826"/>
            <a:ext cx="3352800" cy="2089734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571500"/>
            <a:ext cx="11201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Persoalan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kapan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tertuduh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terdakwa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mendapat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69 KUHAP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ditegaskan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menghubungi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sejak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ditangkap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ditahan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".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menghubungi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berbicara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tingkat </a:t>
            </a:r>
            <a:r>
              <a:rPr lang="sv-SE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pemeriksaan dan setiap waktu untuk kepentingan pembelaan perkarannya. </a:t>
            </a:r>
            <a:r>
              <a:rPr lang="sv-SE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Hak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lain 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sehubungan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pembelaan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kliennya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nn-NO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nn-NO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tersangka) adalah mengirim dan menerima surat dari tersangka setiap kali </a:t>
            </a:r>
            <a:r>
              <a:rPr lang="nn-NO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dikehendaki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olehnya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eran Masyarakat Dalam Penegakan Hukum Di Indonesia | Klipaa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39600" y="5448300"/>
            <a:ext cx="5943600" cy="3829050"/>
          </a:xfrm>
          <a:prstGeom prst="rect">
            <a:avLst/>
          </a:prstGeom>
          <a:noFill/>
        </p:spPr>
      </p:pic>
      <p:sp>
        <p:nvSpPr>
          <p:cNvPr id="8" name="Bent Arrow 7"/>
          <p:cNvSpPr/>
          <p:nvPr/>
        </p:nvSpPr>
        <p:spPr>
          <a:xfrm flipV="1">
            <a:off x="7467600" y="6819900"/>
            <a:ext cx="4267200" cy="2362200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11506200" y="4229100"/>
            <a:ext cx="6781800" cy="11185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75"/>
              </a:lnSpc>
            </a:pPr>
            <a:r>
              <a:rPr lang="en-US" sz="6554" dirty="0" smtClean="0">
                <a:solidFill>
                  <a:srgbClr val="FF7C64"/>
                </a:solidFill>
                <a:latin typeface="Archivo Narrow Bold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chivo Narrow Bold"/>
              </a:rPr>
              <a:t>Gambar</a:t>
            </a:r>
            <a:r>
              <a:rPr lang="en-US" sz="3200" dirty="0" smtClean="0">
                <a:solidFill>
                  <a:schemeClr val="bg1"/>
                </a:solidFill>
                <a:latin typeface="Archivo Narrow Bold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chivo Narrow Bold"/>
              </a:rPr>
              <a:t>Penegak</a:t>
            </a:r>
            <a:r>
              <a:rPr lang="en-US" sz="3200" dirty="0" smtClean="0">
                <a:solidFill>
                  <a:schemeClr val="bg1"/>
                </a:solidFill>
                <a:latin typeface="Archivo Narrow Bold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chivo Narrow Bold"/>
              </a:rPr>
              <a:t>Hukum</a:t>
            </a:r>
            <a:endParaRPr lang="en-US" sz="3200" dirty="0">
              <a:solidFill>
                <a:schemeClr val="bg1"/>
              </a:solidFill>
              <a:latin typeface="Archivo Narrow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5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"/>
            <a:ext cx="8382000" cy="1417638"/>
          </a:xfrm>
        </p:spPr>
        <p:txBody>
          <a:bodyPr>
            <a:noAutofit/>
          </a:bodyPr>
          <a:lstStyle/>
          <a:p>
            <a:pPr algn="l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3200" dirty="0" smtClean="0">
                <a:latin typeface="Times New Roman" pitchFamily="18" charset="0"/>
                <a:cs typeface="Times New Roman" pitchFamily="18" charset="0"/>
              </a:rPr>
              <a:t>diperhatikan </a:t>
            </a:r>
            <a:r>
              <a:rPr lang="fi-FI" sz="3200" dirty="0" smtClean="0">
                <a:latin typeface="Times New Roman" pitchFamily="18" charset="0"/>
                <a:cs typeface="Times New Roman" pitchFamily="18" charset="0"/>
              </a:rPr>
              <a:t>oleh semua pihak, yaitu: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9400" y="4229100"/>
            <a:ext cx="118110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penegak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memeriksa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terdakwa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kesempatan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terdakwa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bantuan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tersangka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terdakwa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penasehat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hukumnya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Up-Down Arrow 4"/>
          <p:cNvSpPr/>
          <p:nvPr/>
        </p:nvSpPr>
        <p:spPr>
          <a:xfrm>
            <a:off x="2362200" y="2019300"/>
            <a:ext cx="1143000" cy="21336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73381"/>
            <a:ext cx="16230600" cy="1128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75"/>
              </a:lnSpc>
            </a:pPr>
            <a:r>
              <a:rPr lang="en-US" sz="6554" dirty="0" err="1" smtClean="0">
                <a:solidFill>
                  <a:srgbClr val="FF7C64"/>
                </a:solidFill>
                <a:latin typeface="Archivo Narrow Bold"/>
              </a:rPr>
              <a:t>Studi</a:t>
            </a:r>
            <a:r>
              <a:rPr lang="en-US" sz="6554" dirty="0" smtClean="0">
                <a:solidFill>
                  <a:srgbClr val="FF7C64"/>
                </a:solidFill>
                <a:latin typeface="Archivo Narrow Bold"/>
              </a:rPr>
              <a:t> </a:t>
            </a:r>
            <a:r>
              <a:rPr lang="en-US" sz="6554" dirty="0" err="1" smtClean="0">
                <a:solidFill>
                  <a:srgbClr val="FF7C64"/>
                </a:solidFill>
                <a:latin typeface="Archivo Narrow Bold"/>
              </a:rPr>
              <a:t>Kasus</a:t>
            </a:r>
            <a:r>
              <a:rPr lang="en-US" sz="6554" dirty="0" smtClean="0">
                <a:solidFill>
                  <a:srgbClr val="FF7C64"/>
                </a:solidFill>
                <a:latin typeface="Archivo Narrow Bold"/>
              </a:rPr>
              <a:t> </a:t>
            </a:r>
            <a:r>
              <a:rPr lang="en-US" sz="6554" dirty="0" err="1" smtClean="0">
                <a:solidFill>
                  <a:srgbClr val="FF7C64"/>
                </a:solidFill>
                <a:latin typeface="Archivo Narrow Bold"/>
              </a:rPr>
              <a:t>Materi</a:t>
            </a:r>
            <a:r>
              <a:rPr lang="en-US" sz="6554" dirty="0" smtClean="0">
                <a:solidFill>
                  <a:srgbClr val="FF7C64"/>
                </a:solidFill>
                <a:latin typeface="Archivo Narrow Bold"/>
              </a:rPr>
              <a:t> </a:t>
            </a:r>
            <a:r>
              <a:rPr lang="en-US" sz="6554" dirty="0" err="1" smtClean="0">
                <a:solidFill>
                  <a:srgbClr val="FF7C64"/>
                </a:solidFill>
                <a:latin typeface="Archivo Narrow Bold"/>
              </a:rPr>
              <a:t>Penutup</a:t>
            </a:r>
            <a:endParaRPr lang="en-US" sz="6554" dirty="0">
              <a:solidFill>
                <a:srgbClr val="FF7C64"/>
              </a:solidFill>
              <a:latin typeface="Archivo Narrow Bol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0" y="369570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mengenal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masalah-masalah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gagasan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kritis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usulan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memperbaikinya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7239000" y="2400300"/>
            <a:ext cx="914400" cy="1219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95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919902" y="2549802"/>
            <a:ext cx="8627375" cy="5591274"/>
            <a:chOff x="0" y="-161925"/>
            <a:chExt cx="11503166" cy="7455033"/>
          </a:xfrm>
        </p:grpSpPr>
        <p:sp>
          <p:nvSpPr>
            <p:cNvPr id="3" name="TextBox 3"/>
            <p:cNvSpPr txBox="1"/>
            <p:nvPr/>
          </p:nvSpPr>
          <p:spPr>
            <a:xfrm>
              <a:off x="0" y="-161925"/>
              <a:ext cx="11503166" cy="74550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0919"/>
                </a:lnSpc>
              </a:pPr>
              <a:r>
                <a:rPr lang="en-US" sz="7799" dirty="0">
                  <a:solidFill>
                    <a:srgbClr val="FFFFFF"/>
                  </a:solidFill>
                  <a:latin typeface="Archivo Narrow"/>
                </a:rPr>
                <a:t>"</a:t>
              </a:r>
              <a:r>
                <a:rPr lang="en-US" sz="7799" dirty="0" err="1" smtClean="0">
                  <a:solidFill>
                    <a:srgbClr val="FFFFFF"/>
                  </a:solidFill>
                  <a:latin typeface="Archivo Narrow"/>
                </a:rPr>
                <a:t>Terimakasih</a:t>
              </a:r>
              <a:endParaRPr lang="en-US" sz="7799" dirty="0" smtClean="0">
                <a:solidFill>
                  <a:srgbClr val="FFFFFF"/>
                </a:solidFill>
                <a:latin typeface="Archivo Narrow"/>
              </a:endParaRPr>
            </a:p>
            <a:p>
              <a:pPr>
                <a:lnSpc>
                  <a:spcPts val="10919"/>
                </a:lnSpc>
              </a:pPr>
              <a:endParaRPr lang="en-US" sz="7799" dirty="0" smtClean="0">
                <a:solidFill>
                  <a:srgbClr val="FFFFFF"/>
                </a:solidFill>
                <a:latin typeface="Archivo Narrow"/>
              </a:endParaRPr>
            </a:p>
            <a:p>
              <a:pPr>
                <a:lnSpc>
                  <a:spcPts val="10919"/>
                </a:lnSpc>
              </a:pPr>
              <a:r>
                <a:rPr lang="en-US" sz="7799" dirty="0" err="1" smtClean="0">
                  <a:solidFill>
                    <a:srgbClr val="FFFFFF"/>
                  </a:solidFill>
                  <a:latin typeface="Archivo Narrow"/>
                </a:rPr>
                <a:t>Wassallammuallaikum</a:t>
              </a:r>
              <a:r>
                <a:rPr lang="en-US" sz="7799" dirty="0" smtClean="0">
                  <a:solidFill>
                    <a:srgbClr val="FFFFFF"/>
                  </a:solidFill>
                  <a:latin typeface="Archivo Narrow"/>
                </a:rPr>
                <a:t> </a:t>
              </a:r>
              <a:r>
                <a:rPr lang="en-US" sz="7799" dirty="0" err="1" smtClean="0">
                  <a:solidFill>
                    <a:srgbClr val="FFFFFF"/>
                  </a:solidFill>
                  <a:latin typeface="Archivo Narrow"/>
                </a:rPr>
                <a:t>wr</a:t>
              </a:r>
              <a:r>
                <a:rPr lang="en-US" sz="7799" dirty="0" smtClean="0">
                  <a:solidFill>
                    <a:srgbClr val="FFFFFF"/>
                  </a:solidFill>
                  <a:latin typeface="Archivo Narrow"/>
                </a:rPr>
                <a:t> </a:t>
              </a:r>
              <a:r>
                <a:rPr lang="en-US" sz="7799" dirty="0" err="1" smtClean="0">
                  <a:solidFill>
                    <a:srgbClr val="FFFFFF"/>
                  </a:solidFill>
                  <a:latin typeface="Archivo Narrow"/>
                </a:rPr>
                <a:t>wb</a:t>
              </a:r>
              <a:r>
                <a:rPr lang="en-US" sz="7799" dirty="0" smtClean="0">
                  <a:solidFill>
                    <a:srgbClr val="FFFFFF"/>
                  </a:solidFill>
                  <a:latin typeface="Archivo Narrow"/>
                </a:rPr>
                <a:t>.”</a:t>
              </a:r>
              <a:endParaRPr lang="en-US" sz="7799" dirty="0">
                <a:solidFill>
                  <a:srgbClr val="FFFFFF"/>
                </a:solidFill>
                <a:latin typeface="Archivo Narrow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055045"/>
              <a:ext cx="11503166" cy="5471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499"/>
                </a:lnSpc>
              </a:pPr>
              <a:endParaRPr lang="en-US" sz="2499" dirty="0">
                <a:solidFill>
                  <a:srgbClr val="FF7C64"/>
                </a:solidFill>
                <a:latin typeface="Open Sauce Bold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2505" r="15678" b="2505"/>
          <a:stretch>
            <a:fillRect/>
          </a:stretch>
        </p:blipFill>
        <p:spPr>
          <a:xfrm>
            <a:off x="0" y="0"/>
            <a:ext cx="6087771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7012" y="1861217"/>
            <a:ext cx="8433598" cy="3833387"/>
            <a:chOff x="0" y="0"/>
            <a:chExt cx="11244797" cy="5111183"/>
          </a:xfrm>
        </p:grpSpPr>
        <p:sp>
          <p:nvSpPr>
            <p:cNvPr id="3" name="TextBox 3"/>
            <p:cNvSpPr txBox="1"/>
            <p:nvPr/>
          </p:nvSpPr>
          <p:spPr>
            <a:xfrm>
              <a:off x="0" y="0"/>
              <a:ext cx="11244797" cy="14754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759"/>
                </a:lnSpc>
              </a:pPr>
              <a:endParaRPr lang="en-US" sz="7299" dirty="0">
                <a:solidFill>
                  <a:srgbClr val="102B30"/>
                </a:solidFill>
                <a:latin typeface="Archivo Narrow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478190"/>
              <a:ext cx="11244797" cy="6329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>
                <a:lnSpc>
                  <a:spcPts val="4224"/>
                </a:lnSpc>
                <a:buFont typeface="Arial"/>
                <a:buChar char="•"/>
              </a:pPr>
              <a:endParaRPr lang="en-US" sz="2400" dirty="0">
                <a:solidFill>
                  <a:srgbClr val="102B30"/>
                </a:solidFill>
                <a:latin typeface="Open Sauce Light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857269" y="2153083"/>
            <a:ext cx="6402031" cy="636711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521970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Kranenburg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dianut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negara-negara</a:t>
            </a:r>
            <a:r>
              <a:rPr lang="en-US" sz="2400" dirty="0" smtClean="0"/>
              <a:t> modern.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Indonesia? Negara </a:t>
            </a:r>
            <a:r>
              <a:rPr lang="en-US" sz="2400" dirty="0" err="1" smtClean="0"/>
              <a:t>Kesatuan</a:t>
            </a:r>
            <a:r>
              <a:rPr lang="en-US" sz="2400" dirty="0" smtClean="0"/>
              <a:t> </a:t>
            </a:r>
            <a:r>
              <a:rPr lang="en-US" sz="2400" dirty="0" err="1" smtClean="0"/>
              <a:t>Republik</a:t>
            </a:r>
            <a:r>
              <a:rPr lang="en-US" sz="2400" dirty="0" smtClean="0"/>
              <a:t> Indonesia (NKRI)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. </a:t>
            </a:r>
            <a:r>
              <a:rPr lang="en-US" sz="2400" dirty="0" err="1" smtClean="0"/>
              <a:t>Artinya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bukan</a:t>
            </a:r>
            <a:r>
              <a:rPr lang="en-US" sz="2400" dirty="0" smtClean="0"/>
              <a:t> </a:t>
            </a:r>
            <a:r>
              <a:rPr lang="en-US" sz="2400" dirty="0" err="1" smtClean="0"/>
              <a:t>didasarkan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kekuasaan</a:t>
            </a:r>
            <a:r>
              <a:rPr lang="en-US" sz="2400" dirty="0" smtClean="0"/>
              <a:t> </a:t>
            </a:r>
            <a:r>
              <a:rPr lang="en-US" sz="2400" dirty="0" err="1" smtClean="0"/>
              <a:t>belaka</a:t>
            </a:r>
            <a:r>
              <a:rPr lang="en-US" sz="2400" dirty="0" smtClean="0"/>
              <a:t> </a:t>
            </a:r>
            <a:r>
              <a:rPr lang="en-US" sz="2400" dirty="0" err="1" smtClean="0"/>
              <a:t>melainkan</a:t>
            </a:r>
            <a:r>
              <a:rPr lang="en-US" sz="2400" dirty="0" smtClean="0"/>
              <a:t> </a:t>
            </a:r>
            <a:r>
              <a:rPr lang="en-US" sz="2400" dirty="0" err="1" smtClean="0"/>
              <a:t>negara</a:t>
            </a:r>
            <a:endParaRPr lang="en-US" sz="2400" dirty="0" smtClean="0"/>
          </a:p>
          <a:p>
            <a:r>
              <a:rPr lang="en-US" sz="2400" dirty="0" smtClean="0"/>
              <a:t>yang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hukum</a:t>
            </a:r>
            <a:r>
              <a:rPr lang="en-US" sz="2400" dirty="0" smtClean="0"/>
              <a:t>, </a:t>
            </a:r>
            <a:r>
              <a:rPr lang="en-US" sz="2400" dirty="0" err="1" smtClean="0"/>
              <a:t>artinya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persoalan</a:t>
            </a:r>
            <a:r>
              <a:rPr lang="en-US" sz="2400" dirty="0" smtClean="0"/>
              <a:t> </a:t>
            </a:r>
            <a:r>
              <a:rPr lang="en-US" sz="2400" dirty="0" err="1" smtClean="0"/>
              <a:t>kemasyarakatan</a:t>
            </a:r>
            <a:r>
              <a:rPr lang="en-US" sz="2400" dirty="0" smtClean="0"/>
              <a:t>, </a:t>
            </a:r>
            <a:r>
              <a:rPr lang="en-US" sz="2400" dirty="0" err="1" smtClean="0"/>
              <a:t>kewarganegaraan</a:t>
            </a:r>
            <a:r>
              <a:rPr lang="en-US" sz="2400" dirty="0" smtClean="0"/>
              <a:t>, </a:t>
            </a:r>
            <a:r>
              <a:rPr lang="fi-FI" sz="2400" dirty="0" smtClean="0"/>
              <a:t>pemerintahan atau kenegaraan harus didasarkan atas hukum.</a:t>
            </a:r>
            <a:endParaRPr lang="en-US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0" y="1866900"/>
            <a:ext cx="732898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9372600" y="7505700"/>
            <a:ext cx="9144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Gambar. 1 Wajibkah negara melindungi, mencerdaskan, dan mensejahterakan kehidupan mereka?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Inspirasi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bangsa.com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1943100"/>
            <a:ext cx="754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ditegakkan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Indonesia (NKRI)?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Penjelasan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1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penegakan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indonesia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, </a:t>
            </a:r>
            <a:r>
              <a:rPr lang="en-US" dirty="0" err="1" smtClean="0"/>
              <a:t>apakah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gambar</a:t>
            </a:r>
            <a:r>
              <a:rPr lang="en-US" dirty="0" smtClean="0"/>
              <a:t> 1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dijalankan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peraturannya</a:t>
            </a:r>
            <a:r>
              <a:rPr lang="en-US" dirty="0" smtClean="0"/>
              <a:t>. </a:t>
            </a:r>
            <a:r>
              <a:rPr lang="en-US" dirty="0" err="1" smtClean="0"/>
              <a:t>Gambar</a:t>
            </a:r>
            <a:r>
              <a:rPr lang="en-US" dirty="0" smtClean="0"/>
              <a:t> 1 </a:t>
            </a:r>
            <a:r>
              <a:rPr lang="en-US" dirty="0" err="1" smtClean="0"/>
              <a:t>mengingatkan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seorang</a:t>
            </a:r>
            <a:r>
              <a:rPr lang="en-US" dirty="0" smtClean="0"/>
              <a:t> </a:t>
            </a:r>
            <a:r>
              <a:rPr lang="en-US" dirty="0" err="1" smtClean="0"/>
              <a:t>pemimpin</a:t>
            </a:r>
            <a:r>
              <a:rPr lang="en-US" dirty="0" smtClean="0"/>
              <a:t> yang </a:t>
            </a:r>
            <a:r>
              <a:rPr lang="en-US" dirty="0" err="1" smtClean="0"/>
              <a:t>baik</a:t>
            </a:r>
            <a:r>
              <a:rPr lang="en-US" dirty="0" smtClean="0"/>
              <a:t> yang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kesejahteraan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mencerdaskan</a:t>
            </a:r>
            <a:r>
              <a:rPr lang="en-US" dirty="0" smtClean="0"/>
              <a:t> </a:t>
            </a:r>
            <a:r>
              <a:rPr lang="en-US" dirty="0" err="1" smtClean="0"/>
              <a:t>anak</a:t>
            </a:r>
            <a:r>
              <a:rPr lang="en-US" dirty="0" smtClean="0"/>
              <a:t> </a:t>
            </a:r>
            <a:r>
              <a:rPr lang="en-US" dirty="0" err="1" smtClean="0"/>
              <a:t>bangsa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0" y="1866900"/>
            <a:ext cx="732898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Left-Right Arrow 4"/>
          <p:cNvSpPr/>
          <p:nvPr/>
        </p:nvSpPr>
        <p:spPr>
          <a:xfrm>
            <a:off x="8458200" y="3695700"/>
            <a:ext cx="2209800" cy="8382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8800" y="5524500"/>
            <a:ext cx="8229600" cy="39624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Studi</a:t>
            </a:r>
            <a:r>
              <a:rPr lang="en-US" dirty="0" smtClean="0"/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Indonesia?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warga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Negara </a:t>
            </a:r>
            <a:r>
              <a:rPr lang="en-US" dirty="0" err="1" smtClean="0"/>
              <a:t>Republik</a:t>
            </a:r>
            <a:r>
              <a:rPr lang="en-US" dirty="0" smtClean="0"/>
              <a:t> Indonesia </a:t>
            </a:r>
            <a:r>
              <a:rPr lang="en-US" dirty="0" err="1" smtClean="0"/>
              <a:t>Tahun</a:t>
            </a:r>
            <a:r>
              <a:rPr lang="en-US" dirty="0" smtClean="0"/>
              <a:t> 1945 (UUD NRI 1945).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dianjurkan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mengkaji</a:t>
            </a:r>
            <a:r>
              <a:rPr lang="en-US" dirty="0" smtClean="0"/>
              <a:t> </a:t>
            </a:r>
            <a:r>
              <a:rPr lang="en-US" dirty="0" err="1" smtClean="0"/>
              <a:t>Bab</a:t>
            </a:r>
            <a:r>
              <a:rPr lang="en-US" dirty="0" smtClean="0"/>
              <a:t> IX, </a:t>
            </a:r>
            <a:r>
              <a:rPr lang="en-US" dirty="0" err="1" smtClean="0"/>
              <a:t>Pasal</a:t>
            </a:r>
            <a:r>
              <a:rPr lang="en-US" dirty="0" smtClean="0"/>
              <a:t> 24, 24 A, 24 B, 24 C, </a:t>
            </a:r>
            <a:r>
              <a:rPr lang="en-US" dirty="0" err="1" smtClean="0"/>
              <a:t>dan</a:t>
            </a:r>
            <a:r>
              <a:rPr lang="en-US" dirty="0" smtClean="0"/>
              <a:t> 25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Kehakiman</a:t>
            </a:r>
            <a:r>
              <a:rPr lang="en-US" dirty="0" smtClean="0"/>
              <a:t>.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kehakiman</a:t>
            </a:r>
            <a:r>
              <a:rPr lang="en-US" dirty="0" smtClean="0"/>
              <a:t>,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dikeluarkan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Nomor</a:t>
            </a:r>
            <a:r>
              <a:rPr lang="en-US" dirty="0" smtClean="0"/>
              <a:t> 48 </a:t>
            </a:r>
            <a:r>
              <a:rPr lang="en-US" dirty="0" err="1" smtClean="0"/>
              <a:t>tahun</a:t>
            </a:r>
            <a:r>
              <a:rPr lang="en-US" dirty="0" smtClean="0"/>
              <a:t> 2009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Kehakiman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urved Down Arrow 3"/>
          <p:cNvSpPr/>
          <p:nvPr/>
        </p:nvSpPr>
        <p:spPr>
          <a:xfrm>
            <a:off x="9067800" y="3771900"/>
            <a:ext cx="2286000" cy="1371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08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Gambar</a:t>
            </a:r>
            <a:r>
              <a:rPr lang="en-US" dirty="0" smtClean="0"/>
              <a:t> 3. </a:t>
            </a:r>
            <a:r>
              <a:rPr lang="en-US" dirty="0" err="1" smtClean="0"/>
              <a:t>Mahkamah</a:t>
            </a:r>
            <a:r>
              <a:rPr lang="en-US" dirty="0" smtClean="0"/>
              <a:t> </a:t>
            </a:r>
            <a:r>
              <a:rPr lang="en-US" dirty="0" err="1" smtClean="0"/>
              <a:t>Agung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err="1" smtClean="0"/>
              <a:t>Sumber</a:t>
            </a:r>
            <a:r>
              <a:rPr lang="en-US" dirty="0" smtClean="0"/>
              <a:t>: http://www.deliknews.com/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90750" y="2077244"/>
            <a:ext cx="7943850" cy="595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1277600" y="1866900"/>
            <a:ext cx="6629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Negara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UUD NRI 1945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Mahkamah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Agung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(MA), MA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urved Left Arrow 5"/>
          <p:cNvSpPr/>
          <p:nvPr/>
        </p:nvSpPr>
        <p:spPr>
          <a:xfrm rot="2666814">
            <a:off x="10820218" y="4598472"/>
            <a:ext cx="1638088" cy="245429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470168" y="3133671"/>
            <a:ext cx="10473417" cy="2426831"/>
            <a:chOff x="0" y="-9525"/>
            <a:chExt cx="13964556" cy="3235774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13964556" cy="199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759"/>
                </a:lnSpc>
              </a:pPr>
              <a:r>
                <a:rPr lang="en-US" sz="9799" dirty="0" err="1" smtClean="0">
                  <a:solidFill>
                    <a:srgbClr val="FF7C64"/>
                  </a:solidFill>
                  <a:latin typeface="Archivo Narrow"/>
                </a:rPr>
                <a:t>Studi</a:t>
              </a:r>
              <a:r>
                <a:rPr lang="en-US" sz="9799" dirty="0" smtClean="0">
                  <a:solidFill>
                    <a:srgbClr val="FF7C64"/>
                  </a:solidFill>
                  <a:latin typeface="Archivo Narrow"/>
                </a:rPr>
                <a:t> </a:t>
              </a:r>
              <a:r>
                <a:rPr lang="en-US" sz="9799" dirty="0" err="1" smtClean="0">
                  <a:solidFill>
                    <a:srgbClr val="FF7C64"/>
                  </a:solidFill>
                  <a:latin typeface="Archivo Narrow"/>
                </a:rPr>
                <a:t>Kasus</a:t>
              </a:r>
              <a:r>
                <a:rPr lang="en-US" sz="9799" dirty="0" smtClean="0">
                  <a:solidFill>
                    <a:srgbClr val="FF7C64"/>
                  </a:solidFill>
                  <a:latin typeface="Archivo Narrow"/>
                </a:rPr>
                <a:t> </a:t>
              </a:r>
              <a:r>
                <a:rPr lang="en-US" sz="9799" dirty="0" err="1" smtClean="0">
                  <a:solidFill>
                    <a:srgbClr val="FF7C64"/>
                  </a:solidFill>
                  <a:latin typeface="Archivo Narrow"/>
                </a:rPr>
                <a:t>Materi</a:t>
              </a:r>
              <a:endParaRPr lang="en-US" sz="9799" dirty="0">
                <a:solidFill>
                  <a:srgbClr val="FF7C64"/>
                </a:solidFill>
                <a:latin typeface="Archivo Narrow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577609"/>
              <a:ext cx="13964556" cy="648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2800" dirty="0" smtClean="0">
                  <a:solidFill>
                    <a:srgbClr val="FFFFFF"/>
                  </a:solidFill>
                  <a:latin typeface="Open Sauce Light"/>
                </a:rPr>
                <a:t>.</a:t>
              </a:r>
              <a:endParaRPr lang="en-US" sz="2800" dirty="0">
                <a:solidFill>
                  <a:srgbClr val="FFFFFF"/>
                </a:solidFill>
                <a:latin typeface="Open Sauce Light"/>
              </a:endParaRP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5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1617663" y="2743202"/>
            <a:ext cx="6822551" cy="48005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324600" y="4686300"/>
            <a:ext cx="9144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Bagaimana pelaksanaan penegakan hukum untuk tercapainya rasa keadilan</a:t>
            </a:r>
          </a:p>
          <a:p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dianjurkan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menelusuri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rujukan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penegakan</a:t>
            </a:r>
            <a:endParaRPr lang="en-US" sz="3200" dirty="0" smtClean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3200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95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38225" y="1524301"/>
            <a:ext cx="7111023" cy="5833639"/>
            <a:chOff x="0" y="-9525"/>
            <a:chExt cx="9481364" cy="7778186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9481364" cy="28058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99"/>
                </a:lnSpc>
              </a:pPr>
              <a:r>
                <a:rPr lang="sv-SE" sz="2400" b="1" dirty="0" smtClean="0">
                  <a:latin typeface="Times New Roman" pitchFamily="18" charset="0"/>
                  <a:cs typeface="Times New Roman" pitchFamily="18" charset="0"/>
                </a:rPr>
                <a:t>B. Menanya Alasan Mengapa Diperlukan Penegakan Hukum yang Berkeadilan</a:t>
              </a:r>
              <a:endParaRPr lang="en-US" sz="2400" dirty="0">
                <a:solidFill>
                  <a:srgbClr val="FF7C64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3870158"/>
              <a:ext cx="9481364" cy="389850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pPr marL="518160" lvl="1" indent="-259080">
                <a:lnSpc>
                  <a:spcPts val="3840"/>
                </a:lnSpc>
                <a:buFont typeface="Arial"/>
                <a:buChar char="•"/>
              </a:pPr>
              <a:endParaRPr lang="en-US" sz="2400" dirty="0">
                <a:solidFill>
                  <a:srgbClr val="FFFFFF"/>
                </a:solidFill>
                <a:latin typeface="Open Sauce Light"/>
              </a:endParaRPr>
            </a:p>
          </p:txBody>
        </p:sp>
      </p:grpSp>
      <p:sp>
        <p:nvSpPr>
          <p:cNvPr id="5" name="AutoShape 5"/>
          <p:cNvSpPr/>
          <p:nvPr/>
        </p:nvSpPr>
        <p:spPr>
          <a:xfrm rot="-5400000">
            <a:off x="3613833" y="5138738"/>
            <a:ext cx="11069859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6" name="Group 6"/>
          <p:cNvGrpSpPr/>
          <p:nvPr/>
        </p:nvGrpSpPr>
        <p:grpSpPr>
          <a:xfrm>
            <a:off x="10157802" y="1524301"/>
            <a:ext cx="7111023" cy="8099156"/>
            <a:chOff x="0" y="-9525"/>
            <a:chExt cx="9481364" cy="10798878"/>
          </a:xfrm>
        </p:grpSpPr>
        <p:sp>
          <p:nvSpPr>
            <p:cNvPr id="7" name="TextBox 7"/>
            <p:cNvSpPr txBox="1"/>
            <p:nvPr/>
          </p:nvSpPr>
          <p:spPr>
            <a:xfrm>
              <a:off x="0" y="-9525"/>
              <a:ext cx="9481364" cy="15105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999"/>
                </a:lnSpc>
              </a:pPr>
              <a:endParaRPr lang="en-US" sz="7499" dirty="0">
                <a:solidFill>
                  <a:srgbClr val="FF7C64"/>
                </a:solidFill>
                <a:latin typeface="Archivo Narrow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768076"/>
              <a:ext cx="9481364" cy="902127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518160" lvl="1" indent="-259080">
                <a:lnSpc>
                  <a:spcPts val="3840"/>
                </a:lnSpc>
              </a:pPr>
              <a:endParaRPr lang="en-US" sz="2400" dirty="0" smtClean="0">
                <a:solidFill>
                  <a:srgbClr val="FFFFFF"/>
                </a:solidFill>
                <a:latin typeface="Open Sauce Light"/>
              </a:endParaRPr>
            </a:p>
            <a:p>
              <a:r>
                <a:rPr lang="nn-NO" sz="2400" b="1" dirty="0" smtClean="0">
                  <a:latin typeface="Times New Roman" pitchFamily="18" charset="0"/>
                  <a:cs typeface="Times New Roman" pitchFamily="18" charset="0"/>
                </a:rPr>
                <a:t>Beberapa di antaranya yang terkait dengan masalah penegakan</a:t>
              </a:r>
            </a:p>
            <a:p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hukum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adalah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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Perilaku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warga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negara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khususnya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oknum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aparatur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negara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banyak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belum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baik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terpuji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seperti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masih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ada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praktik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KKN,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praktik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suap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perilaku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premanisme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perilaku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lain yang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tidak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terpuji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);</a:t>
              </a: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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Masih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ada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potensi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konflik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kekerasan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sosial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(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seperti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SARA,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tawuran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pelanggaran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HAM,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etnosentris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dll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.);</a:t>
              </a: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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Maraknya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kasus-kasus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ketidakadilan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sosial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hukum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belum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diselesaikan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ditangani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secara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tuntas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;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dan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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Penegakan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hukum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lemah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karena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hukum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bagaikan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pisau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yang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tajam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bawah</a:t>
              </a:r>
              <a:endParaRPr lang="en-US" sz="2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tetapi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tumpul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ke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b="1" dirty="0" err="1" smtClean="0">
                  <a:latin typeface="Times New Roman" pitchFamily="18" charset="0"/>
                  <a:cs typeface="Times New Roman" pitchFamily="18" charset="0"/>
                </a:rPr>
                <a:t>atas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en-US" sz="2400" b="1" dirty="0" smtClean="0">
                  <a:solidFill>
                    <a:srgbClr val="FFFF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4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457200" y="4000500"/>
            <a:ext cx="7696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Dari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sebanyak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tuntutan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terlihat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arah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tersisa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hampir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hari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media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elektronik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cetak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menayangkan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rasa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sz="2400" b="1" dirty="0" smtClean="0">
                <a:latin typeface="Times New Roman" pitchFamily="18" charset="0"/>
                <a:cs typeface="Times New Roman" pitchFamily="18" charset="0"/>
              </a:rPr>
              <a:t>masyarakat maupun masalah pelanggaran HAM dan KKN</a:t>
            </a:r>
            <a:r>
              <a:rPr lang="fi-FI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346665">
            <a:off x="13698353" y="-2914049"/>
            <a:ext cx="7202852" cy="71635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26000"/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1346665">
            <a:off x="7313057" y="-5014027"/>
            <a:ext cx="7202852" cy="716356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17044" y="1644341"/>
            <a:ext cx="8488290" cy="2257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59"/>
              </a:lnSpc>
            </a:pPr>
            <a:r>
              <a:rPr lang="en-US" sz="7299" dirty="0" err="1" smtClean="0">
                <a:solidFill>
                  <a:srgbClr val="FF7C64"/>
                </a:solidFill>
                <a:latin typeface="Archivo Narrow"/>
              </a:rPr>
              <a:t>Contoh</a:t>
            </a:r>
            <a:r>
              <a:rPr lang="en-US" sz="7299" dirty="0" smtClean="0">
                <a:solidFill>
                  <a:srgbClr val="FF7C64"/>
                </a:solidFill>
                <a:latin typeface="Archivo Narrow"/>
              </a:rPr>
              <a:t> </a:t>
            </a:r>
            <a:r>
              <a:rPr lang="en-US" sz="7299" dirty="0" err="1" smtClean="0">
                <a:solidFill>
                  <a:srgbClr val="FF7C64"/>
                </a:solidFill>
                <a:latin typeface="Archivo Narrow"/>
              </a:rPr>
              <a:t>Penegakan</a:t>
            </a:r>
            <a:r>
              <a:rPr lang="en-US" sz="7299" dirty="0" smtClean="0">
                <a:solidFill>
                  <a:srgbClr val="FF7C64"/>
                </a:solidFill>
                <a:latin typeface="Archivo Narrow"/>
              </a:rPr>
              <a:t> </a:t>
            </a:r>
            <a:r>
              <a:rPr lang="en-US" sz="7299" dirty="0" err="1" smtClean="0">
                <a:solidFill>
                  <a:srgbClr val="FF7C64"/>
                </a:solidFill>
                <a:latin typeface="Archivo Narrow"/>
              </a:rPr>
              <a:t>Hukum</a:t>
            </a:r>
            <a:r>
              <a:rPr lang="en-US" sz="7299" dirty="0" smtClean="0">
                <a:solidFill>
                  <a:srgbClr val="FF7C64"/>
                </a:solidFill>
                <a:latin typeface="Archivo Narrow"/>
              </a:rPr>
              <a:t> </a:t>
            </a:r>
            <a:r>
              <a:rPr lang="en-US" sz="7299" dirty="0" err="1" smtClean="0">
                <a:solidFill>
                  <a:srgbClr val="FF7C64"/>
                </a:solidFill>
                <a:latin typeface="Archivo Narrow"/>
              </a:rPr>
              <a:t>berkeadilan</a:t>
            </a:r>
            <a:endParaRPr lang="en-US" sz="7299" dirty="0">
              <a:solidFill>
                <a:srgbClr val="FF7C64"/>
              </a:solidFill>
              <a:latin typeface="Archivo Narrow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217044" y="5797406"/>
            <a:ext cx="166688" cy="166688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C64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217044" y="5086350"/>
            <a:ext cx="2459408" cy="476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102B30"/>
                </a:solidFill>
                <a:latin typeface="Open Sauce Bold"/>
              </a:rPr>
              <a:t>1G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565670" y="5086350"/>
            <a:ext cx="2459408" cy="476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799">
                <a:solidFill>
                  <a:srgbClr val="102B30"/>
                </a:solidFill>
                <a:latin typeface="Open Sauce Bold"/>
              </a:rPr>
              <a:t>2G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565670" y="5797406"/>
            <a:ext cx="166688" cy="166688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C64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7914296" y="5797406"/>
            <a:ext cx="166688" cy="166688"/>
            <a:chOff x="0" y="0"/>
            <a:chExt cx="6350000" cy="6350000"/>
          </a:xfrm>
        </p:grpSpPr>
        <p:sp>
          <p:nvSpPr>
            <p:cNvPr id="16" name="Freeform 1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C64"/>
            </a:solidFill>
          </p:spPr>
        </p:sp>
      </p:grpSp>
      <p:grpSp>
        <p:nvGrpSpPr>
          <p:cNvPr id="17" name="Group 17"/>
          <p:cNvGrpSpPr/>
          <p:nvPr/>
        </p:nvGrpSpPr>
        <p:grpSpPr>
          <a:xfrm>
            <a:off x="11262922" y="5797406"/>
            <a:ext cx="166688" cy="166688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C64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4611548" y="5797406"/>
            <a:ext cx="166688" cy="166688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7C64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7914296" y="6282747"/>
            <a:ext cx="2459408" cy="1014227"/>
            <a:chOff x="0" y="-38100"/>
            <a:chExt cx="3279211" cy="1352303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38100"/>
              <a:ext cx="3279211" cy="55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 lang="en-US" sz="2600" dirty="0">
                <a:solidFill>
                  <a:srgbClr val="102B30"/>
                </a:solidFill>
                <a:latin typeface="Open Sauce"/>
              </a:endParaRP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859804"/>
              <a:ext cx="3279211" cy="454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endParaRPr lang="en-US" sz="2100" dirty="0">
                <a:solidFill>
                  <a:srgbClr val="102B30"/>
                </a:solidFill>
                <a:latin typeface="Open Sauce Light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1262922" y="6282747"/>
            <a:ext cx="2459408" cy="1014227"/>
            <a:chOff x="0" y="-38100"/>
            <a:chExt cx="3279211" cy="1352303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38100"/>
              <a:ext cx="3279211" cy="55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 lang="en-US" sz="2600" dirty="0">
                <a:solidFill>
                  <a:srgbClr val="102B30"/>
                </a:solidFill>
                <a:latin typeface="Open Sauce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859804"/>
              <a:ext cx="3279211" cy="454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endParaRPr lang="en-US" sz="2100" dirty="0">
                <a:solidFill>
                  <a:srgbClr val="102B30"/>
                </a:solidFill>
                <a:latin typeface="Open Sauce Light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4611548" y="6282747"/>
            <a:ext cx="2459408" cy="1014227"/>
            <a:chOff x="0" y="-38100"/>
            <a:chExt cx="3279211" cy="1352303"/>
          </a:xfrm>
        </p:grpSpPr>
        <p:sp>
          <p:nvSpPr>
            <p:cNvPr id="34" name="TextBox 34"/>
            <p:cNvSpPr txBox="1"/>
            <p:nvPr/>
          </p:nvSpPr>
          <p:spPr>
            <a:xfrm>
              <a:off x="0" y="-38100"/>
              <a:ext cx="3279211" cy="559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640"/>
                </a:lnSpc>
              </a:pPr>
              <a:endParaRPr lang="en-US" sz="2600" dirty="0">
                <a:solidFill>
                  <a:srgbClr val="102B30"/>
                </a:solidFill>
                <a:latin typeface="Open Sauce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859804"/>
              <a:ext cx="3279211" cy="4543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40"/>
                </a:lnSpc>
              </a:pPr>
              <a:endParaRPr lang="en-US" sz="2100" dirty="0">
                <a:solidFill>
                  <a:srgbClr val="102B30"/>
                </a:solidFill>
                <a:latin typeface="Open Sauce Light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4431146"/>
            <a:ext cx="6705600" cy="5613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Rectangle 36"/>
          <p:cNvSpPr/>
          <p:nvPr/>
        </p:nvSpPr>
        <p:spPr>
          <a:xfrm>
            <a:off x="8458200" y="392430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Suasana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disamping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penegakan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menyelesaikan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sering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pastinya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dijatuhkan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hukuman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perilakunya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pidana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dihukum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Indonesia.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2290</Words>
  <Application>Microsoft Office PowerPoint</Application>
  <PresentationFormat>Custom</PresentationFormat>
  <Paragraphs>106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Archivo Narrow</vt:lpstr>
      <vt:lpstr>Calibri</vt:lpstr>
      <vt:lpstr>Open Sauce Light</vt:lpstr>
      <vt:lpstr>Times New Roman</vt:lpstr>
      <vt:lpstr>Open Sauce Bold</vt:lpstr>
      <vt:lpstr>Open Sauce</vt:lpstr>
      <vt:lpstr>Archivo Narrow Bold</vt:lpstr>
      <vt:lpstr>Office Theme</vt:lpstr>
      <vt:lpstr>Slide 1</vt:lpstr>
      <vt:lpstr>Slide 2</vt:lpstr>
      <vt:lpstr>Slide 3</vt:lpstr>
      <vt:lpstr>Penjelasan Gambar 1</vt:lpstr>
      <vt:lpstr>Studi Kasus Pertama   Bagaimana kasus yang terjadi terkait penegakan hukum di negara Indonesia?  </vt:lpstr>
      <vt:lpstr>Gambar 3. Mahkamah Agung  Sumber: http://www.deliknews.com/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Dalam melaksanakan bantuan hukum, ada beberapa prinsip yang harus diperhatikan oleh semua pihak, yaitu: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Hijau Oranye Pola Teknologi Teknologi 5G Presentasi Teknologi</dc:title>
  <cp:lastModifiedBy>HP</cp:lastModifiedBy>
  <cp:revision>17</cp:revision>
  <dcterms:created xsi:type="dcterms:W3CDTF">2006-08-16T00:00:00Z</dcterms:created>
  <dcterms:modified xsi:type="dcterms:W3CDTF">2022-01-26T03:06:46Z</dcterms:modified>
  <dc:identifier>DAE2LaDghvw</dc:identifier>
</cp:coreProperties>
</file>