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sldIdLst>
    <p:sldId id="257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79" autoAdjust="0"/>
    <p:restoredTop sz="94624" autoAdjust="0"/>
  </p:normalViewPr>
  <p:slideViewPr>
    <p:cSldViewPr>
      <p:cViewPr varScale="1">
        <p:scale>
          <a:sx n="74" d="100"/>
          <a:sy n="74" d="100"/>
        </p:scale>
        <p:origin x="-105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20046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A64639-FD01-46E7-8B79-74B0CAFDCF88}" type="datetimeFigureOut">
              <a:rPr lang="en-US" smtClean="0"/>
              <a:pPr/>
              <a:t>2/6/2020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9A0B26-3C3F-4B3D-84B6-1947F9E1D8F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B53F2A-A64D-4679-890F-9B8A52B64994}" type="slidenum">
              <a:rPr lang="en-US"/>
              <a:pPr/>
              <a:t>1</a:t>
            </a:fld>
            <a:endParaRPr lang="en-US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02A48B-FD69-4431-AF3C-EA9532F668B3}" type="slidenum">
              <a:rPr lang="en-US"/>
              <a:pPr/>
              <a:t>10</a:t>
            </a:fld>
            <a:endParaRPr lang="en-US"/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085F8A-8A86-4F46-B20B-2889DC8D3E2A}" type="slidenum">
              <a:rPr lang="en-US"/>
              <a:pPr/>
              <a:t>2</a:t>
            </a:fld>
            <a:endParaRPr lang="en-US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326A0F-41B8-4244-AC38-5E4221DA1ACF}" type="slidenum">
              <a:rPr lang="en-US"/>
              <a:pPr/>
              <a:t>3</a:t>
            </a:fld>
            <a:endParaRPr lang="en-US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97A14A-88E0-414A-93CA-CFC828422D1F}" type="slidenum">
              <a:rPr lang="en-US"/>
              <a:pPr/>
              <a:t>4</a:t>
            </a:fld>
            <a:endParaRPr lang="en-US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CD06DA-35EA-4DCB-A419-EE9EE8BCAA74}" type="slidenum">
              <a:rPr lang="en-US"/>
              <a:pPr/>
              <a:t>5</a:t>
            </a:fld>
            <a:endParaRPr lang="en-US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FE5B20-2E36-4BE1-9993-D44D1C0C4619}" type="slidenum">
              <a:rPr lang="en-US"/>
              <a:pPr/>
              <a:t>6</a:t>
            </a:fld>
            <a:endParaRPr lang="en-US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5F1236-2AB8-486C-BE5C-23C99C2CAD1A}" type="slidenum">
              <a:rPr lang="en-US"/>
              <a:pPr/>
              <a:t>7</a:t>
            </a:fld>
            <a:endParaRPr lang="en-US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F32D2D-3D34-4D7A-8E0F-F390BDE9116D}" type="slidenum">
              <a:rPr lang="en-US"/>
              <a:pPr/>
              <a:t>8</a:t>
            </a:fld>
            <a:endParaRPr lang="en-US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FB6741-AE9E-4DF8-A6C9-49DE8769B876}" type="slidenum">
              <a:rPr lang="en-US"/>
              <a:pPr/>
              <a:t>9</a:t>
            </a:fld>
            <a:endParaRPr lang="en-US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6C537-ECFA-4A3E-A746-A1FEFA914C73}" type="datetimeFigureOut">
              <a:rPr lang="en-US" smtClean="0"/>
              <a:pPr/>
              <a:t>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B8043-3C11-4EDA-A6FB-3C7957EF5F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6C537-ECFA-4A3E-A746-A1FEFA914C73}" type="datetimeFigureOut">
              <a:rPr lang="en-US" smtClean="0"/>
              <a:pPr/>
              <a:t>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B8043-3C11-4EDA-A6FB-3C7957EF5F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6C537-ECFA-4A3E-A746-A1FEFA914C73}" type="datetimeFigureOut">
              <a:rPr lang="en-US" smtClean="0"/>
              <a:pPr/>
              <a:t>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B8043-3C11-4EDA-A6FB-3C7957EF5F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6C537-ECFA-4A3E-A746-A1FEFA914C73}" type="datetimeFigureOut">
              <a:rPr lang="en-US" smtClean="0"/>
              <a:pPr/>
              <a:t>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B8043-3C11-4EDA-A6FB-3C7957EF5F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6C537-ECFA-4A3E-A746-A1FEFA914C73}" type="datetimeFigureOut">
              <a:rPr lang="en-US" smtClean="0"/>
              <a:pPr/>
              <a:t>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B8043-3C11-4EDA-A6FB-3C7957EF5F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6C537-ECFA-4A3E-A746-A1FEFA914C73}" type="datetimeFigureOut">
              <a:rPr lang="en-US" smtClean="0"/>
              <a:pPr/>
              <a:t>2/6/2020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B8043-3C11-4EDA-A6FB-3C7957EF5F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6C537-ECFA-4A3E-A746-A1FEFA914C73}" type="datetimeFigureOut">
              <a:rPr lang="en-US" smtClean="0"/>
              <a:pPr/>
              <a:t>2/6/2020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B8043-3C11-4EDA-A6FB-3C7957EF5F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6C537-ECFA-4A3E-A746-A1FEFA914C73}" type="datetimeFigureOut">
              <a:rPr lang="en-US" smtClean="0"/>
              <a:pPr/>
              <a:t>2/6/2020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B8043-3C11-4EDA-A6FB-3C7957EF5F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6C537-ECFA-4A3E-A746-A1FEFA914C73}" type="datetimeFigureOut">
              <a:rPr lang="en-US" smtClean="0"/>
              <a:pPr/>
              <a:t>2/6/2020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B8043-3C11-4EDA-A6FB-3C7957EF5F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6C537-ECFA-4A3E-A746-A1FEFA914C73}" type="datetimeFigureOut">
              <a:rPr lang="en-US" smtClean="0"/>
              <a:pPr/>
              <a:t>2/6/2020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B8043-3C11-4EDA-A6FB-3C7957EF5F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6C537-ECFA-4A3E-A746-A1FEFA914C73}" type="datetimeFigureOut">
              <a:rPr lang="en-US" smtClean="0"/>
              <a:pPr/>
              <a:t>2/6/2020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B8043-3C11-4EDA-A6FB-3C7957EF5F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F6C537-ECFA-4A3E-A746-A1FEFA914C73}" type="datetimeFigureOut">
              <a:rPr lang="en-US" smtClean="0"/>
              <a:pPr/>
              <a:t>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FB8043-3C11-4EDA-A6FB-3C7957EF5F3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393585"/>
            <a:ext cx="9144000" cy="2438400"/>
          </a:xfrm>
          <a:solidFill>
            <a:schemeClr val="folHlink"/>
          </a:solidFill>
          <a:ln>
            <a:solidFill>
              <a:schemeClr val="accent2"/>
            </a:solidFill>
          </a:ln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Comic Sans MS" pitchFamily="66" charset="0"/>
              </a:rPr>
              <a:t>PANCASILA SEBAGAI SISTEM FILSAFAT</a:t>
            </a:r>
            <a:br>
              <a:rPr lang="en-US" b="1" dirty="0" smtClean="0">
                <a:solidFill>
                  <a:schemeClr val="bg1"/>
                </a:solidFill>
                <a:latin typeface="Comic Sans MS" pitchFamily="66" charset="0"/>
              </a:rPr>
            </a:br>
            <a:r>
              <a:rPr lang="en-US" b="1" dirty="0" smtClean="0">
                <a:solidFill>
                  <a:schemeClr val="bg1"/>
                </a:solidFill>
                <a:latin typeface="Comic Sans MS" pitchFamily="66" charset="0"/>
              </a:rPr>
              <a:t>(</a:t>
            </a:r>
            <a:r>
              <a:rPr lang="en-US" b="1" dirty="0" smtClean="0">
                <a:solidFill>
                  <a:schemeClr val="bg1"/>
                </a:solidFill>
                <a:latin typeface="Comic Sans MS" pitchFamily="66" charset="0"/>
              </a:rPr>
              <a:t>PENGERTIAN FILSAFAT)</a:t>
            </a:r>
            <a:endParaRPr lang="en-US" b="1" dirty="0">
              <a:solidFill>
                <a:schemeClr val="bg1"/>
              </a:solidFill>
              <a:latin typeface="Comic Sans MS" pitchFamily="66" charset="0"/>
            </a:endParaRPr>
          </a:p>
        </p:txBody>
      </p:sp>
      <p:pic>
        <p:nvPicPr>
          <p:cNvPr id="2052" name="Picture 4" descr="garud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56000" y="771657"/>
            <a:ext cx="2032000" cy="205740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0" fill="hold"/>
                                        <p:tgtEl>
                                          <p:spTgt spid="205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0" fill="hold"/>
                                        <p:tgtEl>
                                          <p:spTgt spid="205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205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0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226719"/>
            <a:ext cx="8686800" cy="3733800"/>
          </a:xfrm>
        </p:spPr>
        <p:txBody>
          <a:bodyPr/>
          <a:lstStyle/>
          <a:p>
            <a:pPr algn="just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800" dirty="0" err="1">
                <a:latin typeface="Comic Sans MS" pitchFamily="66" charset="0"/>
              </a:rPr>
              <a:t>Membahas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Pancasila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sebagai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filsafat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berarti</a:t>
            </a:r>
            <a:r>
              <a:rPr lang="en-US" sz="2800" dirty="0">
                <a:latin typeface="Comic Sans MS" pitchFamily="66" charset="0"/>
              </a:rPr>
              <a:t>  </a:t>
            </a:r>
            <a:r>
              <a:rPr lang="en-US" sz="2800" dirty="0" err="1">
                <a:latin typeface="Comic Sans MS" pitchFamily="66" charset="0"/>
              </a:rPr>
              <a:t>mengungkapkan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konsep-konsep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kebenaran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Pancasila</a:t>
            </a:r>
            <a:r>
              <a:rPr lang="en-US" sz="2800" dirty="0">
                <a:latin typeface="Comic Sans MS" pitchFamily="66" charset="0"/>
              </a:rPr>
              <a:t> yang </a:t>
            </a:r>
            <a:r>
              <a:rPr lang="en-US" sz="2800" dirty="0" err="1">
                <a:latin typeface="Comic Sans MS" pitchFamily="66" charset="0"/>
              </a:rPr>
              <a:t>bukan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saja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ditujukan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pada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bangsa</a:t>
            </a:r>
            <a:r>
              <a:rPr lang="en-US" sz="2800" dirty="0">
                <a:latin typeface="Comic Sans MS" pitchFamily="66" charset="0"/>
              </a:rPr>
              <a:t> Indonesia, </a:t>
            </a:r>
            <a:r>
              <a:rPr lang="en-US" sz="2800" dirty="0" err="1">
                <a:latin typeface="Comic Sans MS" pitchFamily="66" charset="0"/>
              </a:rPr>
              <a:t>melainkan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juga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bagi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manusia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pada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umumnya</a:t>
            </a:r>
            <a:r>
              <a:rPr lang="en-US" sz="2800" dirty="0">
                <a:latin typeface="Comic Sans MS" pitchFamily="66" charset="0"/>
              </a:rPr>
              <a:t>.</a:t>
            </a:r>
          </a:p>
          <a:p>
            <a:pPr algn="just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800" dirty="0" err="1">
                <a:latin typeface="Comic Sans MS" pitchFamily="66" charset="0"/>
              </a:rPr>
              <a:t>Wawasan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filsafat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meliputi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bidang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atau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aspek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penyelidikan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ontologi</a:t>
            </a:r>
            <a:r>
              <a:rPr lang="en-US" sz="2800" dirty="0">
                <a:latin typeface="Comic Sans MS" pitchFamily="66" charset="0"/>
              </a:rPr>
              <a:t>, </a:t>
            </a:r>
            <a:r>
              <a:rPr lang="en-US" sz="2800" dirty="0" err="1">
                <a:latin typeface="Comic Sans MS" pitchFamily="66" charset="0"/>
              </a:rPr>
              <a:t>epistemologi</a:t>
            </a:r>
            <a:r>
              <a:rPr lang="en-US" sz="2800" dirty="0">
                <a:latin typeface="Comic Sans MS" pitchFamily="66" charset="0"/>
              </a:rPr>
              <a:t>, </a:t>
            </a:r>
            <a:r>
              <a:rPr lang="en-US" sz="2800" dirty="0" err="1">
                <a:latin typeface="Comic Sans MS" pitchFamily="66" charset="0"/>
              </a:rPr>
              <a:t>dan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aksiologi</a:t>
            </a:r>
            <a:r>
              <a:rPr lang="en-US" sz="2800" dirty="0">
                <a:latin typeface="Comic Sans MS" pitchFamily="66" charset="0"/>
              </a:rPr>
              <a:t>. </a:t>
            </a:r>
            <a:r>
              <a:rPr lang="en-US" sz="2800" dirty="0" err="1">
                <a:latin typeface="Comic Sans MS" pitchFamily="66" charset="0"/>
              </a:rPr>
              <a:t>Ketiga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bidang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tersebut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dapat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dianggap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mencakup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kesemestaan</a:t>
            </a:r>
            <a:r>
              <a:rPr lang="en-US" sz="2800" dirty="0" smtClean="0">
                <a:latin typeface="Comic Sans MS" pitchFamily="66" charset="0"/>
              </a:rPr>
              <a:t>.</a:t>
            </a:r>
            <a:endParaRPr lang="en-US" sz="2800" dirty="0">
              <a:latin typeface="Comic Sans MS" pitchFamily="66" charset="0"/>
            </a:endParaRPr>
          </a:p>
        </p:txBody>
      </p:sp>
      <p:sp>
        <p:nvSpPr>
          <p:cNvPr id="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837F9-9EDF-40A6-B9D0-B41E1D0F05A1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  <p:transition spd="slow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7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381000"/>
            <a:ext cx="8229600" cy="4457700"/>
          </a:xfrm>
        </p:spPr>
        <p:txBody>
          <a:bodyPr>
            <a:normAutofit lnSpcReduction="10000"/>
          </a:bodyPr>
          <a:lstStyle/>
          <a:p>
            <a:pPr algn="just">
              <a:buClr>
                <a:schemeClr val="tx1"/>
              </a:buClr>
              <a:buFont typeface="Wingdings" pitchFamily="2" charset="2"/>
              <a:buChar char="§"/>
            </a:pPr>
            <a:r>
              <a:rPr lang="en-US" b="1" dirty="0" err="1">
                <a:latin typeface="Comic Sans MS" pitchFamily="66" charset="0"/>
                <a:cs typeface="Times New Roman" pitchFamily="18" charset="0"/>
              </a:rPr>
              <a:t>Pengertian</a:t>
            </a:r>
            <a:r>
              <a:rPr lang="en-US" b="1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b="1" dirty="0" err="1">
                <a:latin typeface="Comic Sans MS" pitchFamily="66" charset="0"/>
                <a:cs typeface="Times New Roman" pitchFamily="18" charset="0"/>
              </a:rPr>
              <a:t>Filsafat</a:t>
            </a:r>
            <a:endParaRPr lang="en-US" b="1" dirty="0">
              <a:latin typeface="Comic Sans MS" pitchFamily="66" charset="0"/>
              <a:cs typeface="Times New Roman" pitchFamily="18" charset="0"/>
            </a:endParaRPr>
          </a:p>
          <a:p>
            <a:pPr lvl="1" algn="just">
              <a:buClr>
                <a:schemeClr val="tx1"/>
              </a:buClr>
              <a:buFont typeface="Wingdings" pitchFamily="2" charset="2"/>
              <a:buChar char="§"/>
            </a:pPr>
            <a:r>
              <a:rPr lang="en-US" dirty="0" err="1">
                <a:latin typeface="Comic Sans MS" pitchFamily="66" charset="0"/>
                <a:cs typeface="Times New Roman" pitchFamily="18" charset="0"/>
              </a:rPr>
              <a:t>Istilah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 ‘</a:t>
            </a:r>
            <a:r>
              <a:rPr lang="en-US" dirty="0" err="1">
                <a:latin typeface="Comic Sans MS" pitchFamily="66" charset="0"/>
                <a:cs typeface="Times New Roman" pitchFamily="18" charset="0"/>
              </a:rPr>
              <a:t>filsafat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’ </a:t>
            </a:r>
            <a:r>
              <a:rPr lang="en-US" dirty="0" err="1">
                <a:latin typeface="Comic Sans MS" pitchFamily="66" charset="0"/>
                <a:cs typeface="Times New Roman" pitchFamily="18" charset="0"/>
              </a:rPr>
              <a:t>secara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dirty="0" err="1">
                <a:latin typeface="Comic Sans MS" pitchFamily="66" charset="0"/>
                <a:cs typeface="Times New Roman" pitchFamily="18" charset="0"/>
              </a:rPr>
              <a:t>etimologis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dirty="0" err="1">
                <a:latin typeface="Comic Sans MS" pitchFamily="66" charset="0"/>
                <a:cs typeface="Times New Roman" pitchFamily="18" charset="0"/>
              </a:rPr>
              <a:t>merupakan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dirty="0" err="1">
                <a:latin typeface="Comic Sans MS" pitchFamily="66" charset="0"/>
                <a:cs typeface="Times New Roman" pitchFamily="18" charset="0"/>
              </a:rPr>
              <a:t>padanan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dirty="0" err="1">
                <a:latin typeface="Comic Sans MS" pitchFamily="66" charset="0"/>
                <a:cs typeface="Times New Roman" pitchFamily="18" charset="0"/>
              </a:rPr>
              <a:t>kata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dirty="0" err="1">
                <a:latin typeface="Comic Sans MS" pitchFamily="66" charset="0"/>
                <a:cs typeface="Times New Roman" pitchFamily="18" charset="0"/>
              </a:rPr>
              <a:t>falsafah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 (Arab) </a:t>
            </a:r>
            <a:r>
              <a:rPr lang="en-US" dirty="0" err="1">
                <a:latin typeface="Comic Sans MS" pitchFamily="66" charset="0"/>
                <a:cs typeface="Times New Roman" pitchFamily="18" charset="0"/>
              </a:rPr>
              <a:t>dan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i="1" dirty="0">
                <a:latin typeface="Comic Sans MS" pitchFamily="66" charset="0"/>
                <a:cs typeface="Times New Roman" pitchFamily="18" charset="0"/>
              </a:rPr>
              <a:t>philosophy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 (</a:t>
            </a:r>
            <a:r>
              <a:rPr lang="en-US" dirty="0" err="1">
                <a:latin typeface="Comic Sans MS" pitchFamily="66" charset="0"/>
                <a:cs typeface="Times New Roman" pitchFamily="18" charset="0"/>
              </a:rPr>
              <a:t>Inggris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) yang </a:t>
            </a:r>
            <a:r>
              <a:rPr lang="en-US" dirty="0" err="1">
                <a:latin typeface="Comic Sans MS" pitchFamily="66" charset="0"/>
                <a:cs typeface="Times New Roman" pitchFamily="18" charset="0"/>
              </a:rPr>
              <a:t>berasal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dirty="0" err="1">
                <a:latin typeface="Comic Sans MS" pitchFamily="66" charset="0"/>
                <a:cs typeface="Times New Roman" pitchFamily="18" charset="0"/>
              </a:rPr>
              <a:t>dari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dirty="0" err="1">
                <a:latin typeface="Comic Sans MS" pitchFamily="66" charset="0"/>
                <a:cs typeface="Times New Roman" pitchFamily="18" charset="0"/>
              </a:rPr>
              <a:t>bahasa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dirty="0" err="1">
                <a:latin typeface="Comic Sans MS" pitchFamily="66" charset="0"/>
                <a:cs typeface="Times New Roman" pitchFamily="18" charset="0"/>
              </a:rPr>
              <a:t>Yunani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dirty="0" smtClean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(</a:t>
            </a:r>
            <a:r>
              <a:rPr lang="en-US" i="1" dirty="0" err="1">
                <a:latin typeface="Comic Sans MS" pitchFamily="66" charset="0"/>
                <a:cs typeface="Times New Roman" pitchFamily="18" charset="0"/>
              </a:rPr>
              <a:t>philosophia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).</a:t>
            </a:r>
          </a:p>
          <a:p>
            <a:pPr lvl="1" algn="just">
              <a:buClr>
                <a:schemeClr val="tx1"/>
              </a:buClr>
              <a:buFont typeface="Wingdings" pitchFamily="2" charset="2"/>
              <a:buChar char="§"/>
            </a:pPr>
            <a:r>
              <a:rPr lang="en-US" dirty="0" err="1">
                <a:latin typeface="Comic Sans MS" pitchFamily="66" charset="0"/>
                <a:cs typeface="Times New Roman" pitchFamily="18" charset="0"/>
              </a:rPr>
              <a:t>Kata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i="1" dirty="0" err="1">
                <a:latin typeface="Comic Sans MS" pitchFamily="66" charset="0"/>
                <a:cs typeface="Times New Roman" pitchFamily="18" charset="0"/>
              </a:rPr>
              <a:t>philosophia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dirty="0" err="1">
                <a:latin typeface="Comic Sans MS" pitchFamily="66" charset="0"/>
                <a:cs typeface="Times New Roman" pitchFamily="18" charset="0"/>
              </a:rPr>
              <a:t>merupakan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dirty="0" err="1">
                <a:latin typeface="Comic Sans MS" pitchFamily="66" charset="0"/>
                <a:cs typeface="Times New Roman" pitchFamily="18" charset="0"/>
              </a:rPr>
              <a:t>kata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dirty="0" err="1">
                <a:latin typeface="Comic Sans MS" pitchFamily="66" charset="0"/>
                <a:cs typeface="Times New Roman" pitchFamily="18" charset="0"/>
              </a:rPr>
              <a:t>majemuk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 yang </a:t>
            </a:r>
            <a:r>
              <a:rPr lang="en-US" dirty="0" err="1">
                <a:latin typeface="Comic Sans MS" pitchFamily="66" charset="0"/>
                <a:cs typeface="Times New Roman" pitchFamily="18" charset="0"/>
              </a:rPr>
              <a:t>terususun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dirty="0" err="1">
                <a:latin typeface="Comic Sans MS" pitchFamily="66" charset="0"/>
                <a:cs typeface="Times New Roman" pitchFamily="18" charset="0"/>
              </a:rPr>
              <a:t>dari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dirty="0" err="1">
                <a:latin typeface="Comic Sans MS" pitchFamily="66" charset="0"/>
                <a:cs typeface="Times New Roman" pitchFamily="18" charset="0"/>
              </a:rPr>
              <a:t>kata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i="1" dirty="0" err="1">
                <a:latin typeface="Comic Sans MS" pitchFamily="66" charset="0"/>
                <a:cs typeface="Times New Roman" pitchFamily="18" charset="0"/>
              </a:rPr>
              <a:t>philos</a:t>
            </a:r>
            <a:r>
              <a:rPr lang="en-US" i="1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dirty="0" err="1">
                <a:latin typeface="Comic Sans MS" pitchFamily="66" charset="0"/>
                <a:cs typeface="Times New Roman" pitchFamily="18" charset="0"/>
              </a:rPr>
              <a:t>atau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i="1" dirty="0" err="1">
                <a:latin typeface="Comic Sans MS" pitchFamily="66" charset="0"/>
                <a:cs typeface="Times New Roman" pitchFamily="18" charset="0"/>
              </a:rPr>
              <a:t>philein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 yang </a:t>
            </a:r>
            <a:r>
              <a:rPr lang="en-US" dirty="0" err="1">
                <a:latin typeface="Comic Sans MS" pitchFamily="66" charset="0"/>
                <a:cs typeface="Times New Roman" pitchFamily="18" charset="0"/>
              </a:rPr>
              <a:t>berarti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dirty="0" err="1">
                <a:latin typeface="Comic Sans MS" pitchFamily="66" charset="0"/>
                <a:cs typeface="Times New Roman" pitchFamily="18" charset="0"/>
              </a:rPr>
              <a:t>kekasih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, </a:t>
            </a:r>
            <a:r>
              <a:rPr lang="en-US" dirty="0" err="1">
                <a:latin typeface="Comic Sans MS" pitchFamily="66" charset="0"/>
                <a:cs typeface="Times New Roman" pitchFamily="18" charset="0"/>
              </a:rPr>
              <a:t>sahabat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, </a:t>
            </a:r>
            <a:r>
              <a:rPr lang="en-US" dirty="0" err="1">
                <a:latin typeface="Comic Sans MS" pitchFamily="66" charset="0"/>
                <a:cs typeface="Times New Roman" pitchFamily="18" charset="0"/>
              </a:rPr>
              <a:t>mencintai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dirty="0" err="1">
                <a:latin typeface="Comic Sans MS" pitchFamily="66" charset="0"/>
                <a:cs typeface="Times New Roman" pitchFamily="18" charset="0"/>
              </a:rPr>
              <a:t>dan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dirty="0" err="1">
                <a:latin typeface="Comic Sans MS" pitchFamily="66" charset="0"/>
                <a:cs typeface="Times New Roman" pitchFamily="18" charset="0"/>
              </a:rPr>
              <a:t>kata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i="1" dirty="0" err="1">
                <a:latin typeface="Comic Sans MS" pitchFamily="66" charset="0"/>
                <a:cs typeface="Times New Roman" pitchFamily="18" charset="0"/>
              </a:rPr>
              <a:t>sophia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 yang </a:t>
            </a:r>
            <a:r>
              <a:rPr lang="en-US" dirty="0" err="1">
                <a:latin typeface="Comic Sans MS" pitchFamily="66" charset="0"/>
                <a:cs typeface="Times New Roman" pitchFamily="18" charset="0"/>
              </a:rPr>
              <a:t>berarti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dirty="0" err="1">
                <a:latin typeface="Comic Sans MS" pitchFamily="66" charset="0"/>
                <a:cs typeface="Times New Roman" pitchFamily="18" charset="0"/>
              </a:rPr>
              <a:t>kebijaksanaan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, </a:t>
            </a:r>
            <a:r>
              <a:rPr lang="en-US" dirty="0" err="1">
                <a:latin typeface="Comic Sans MS" pitchFamily="66" charset="0"/>
                <a:cs typeface="Times New Roman" pitchFamily="18" charset="0"/>
              </a:rPr>
              <a:t>hikmat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, </a:t>
            </a:r>
            <a:r>
              <a:rPr lang="en-US" dirty="0" err="1">
                <a:latin typeface="Comic Sans MS" pitchFamily="66" charset="0"/>
                <a:cs typeface="Times New Roman" pitchFamily="18" charset="0"/>
              </a:rPr>
              <a:t>kearifan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, </a:t>
            </a:r>
            <a:r>
              <a:rPr lang="en-US" dirty="0" err="1">
                <a:latin typeface="Comic Sans MS" pitchFamily="66" charset="0"/>
                <a:cs typeface="Times New Roman" pitchFamily="18" charset="0"/>
              </a:rPr>
              <a:t>pengetahuan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.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2D860-7C5C-403F-A21C-F025EE401EBE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685800"/>
            <a:ext cx="8686800" cy="5440363"/>
          </a:xfrm>
        </p:spPr>
        <p:txBody>
          <a:bodyPr>
            <a:normAutofit lnSpcReduction="10000"/>
          </a:bodyPr>
          <a:lstStyle/>
          <a:p>
            <a:pPr lvl="1" algn="just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US" dirty="0" err="1">
                <a:latin typeface="Comic Sans MS" pitchFamily="66" charset="0"/>
                <a:cs typeface="Times New Roman" pitchFamily="18" charset="0"/>
              </a:rPr>
              <a:t>Dengan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dirty="0" err="1">
                <a:latin typeface="Comic Sans MS" pitchFamily="66" charset="0"/>
                <a:cs typeface="Times New Roman" pitchFamily="18" charset="0"/>
              </a:rPr>
              <a:t>demikian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i="1" dirty="0" err="1">
                <a:latin typeface="Comic Sans MS" pitchFamily="66" charset="0"/>
                <a:cs typeface="Times New Roman" pitchFamily="18" charset="0"/>
              </a:rPr>
              <a:t>philosophia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dirty="0" err="1">
                <a:latin typeface="Comic Sans MS" pitchFamily="66" charset="0"/>
                <a:cs typeface="Times New Roman" pitchFamily="18" charset="0"/>
              </a:rPr>
              <a:t>secara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dirty="0" err="1">
                <a:latin typeface="Comic Sans MS" pitchFamily="66" charset="0"/>
                <a:cs typeface="Times New Roman" pitchFamily="18" charset="0"/>
              </a:rPr>
              <a:t>harafiah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dirty="0" err="1">
                <a:latin typeface="Comic Sans MS" pitchFamily="66" charset="0"/>
                <a:cs typeface="Times New Roman" pitchFamily="18" charset="0"/>
              </a:rPr>
              <a:t>berarti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dirty="0" err="1">
                <a:latin typeface="Comic Sans MS" pitchFamily="66" charset="0"/>
                <a:cs typeface="Times New Roman" pitchFamily="18" charset="0"/>
              </a:rPr>
              <a:t>mencintai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dirty="0" err="1">
                <a:latin typeface="Comic Sans MS" pitchFamily="66" charset="0"/>
                <a:cs typeface="Times New Roman" pitchFamily="18" charset="0"/>
              </a:rPr>
              <a:t>kebijaksanaan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, </a:t>
            </a:r>
            <a:r>
              <a:rPr lang="en-US" dirty="0" err="1">
                <a:latin typeface="Comic Sans MS" pitchFamily="66" charset="0"/>
                <a:cs typeface="Times New Roman" pitchFamily="18" charset="0"/>
              </a:rPr>
              <a:t>mencintai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dirty="0" err="1">
                <a:latin typeface="Comic Sans MS" pitchFamily="66" charset="0"/>
                <a:cs typeface="Times New Roman" pitchFamily="18" charset="0"/>
              </a:rPr>
              <a:t>hikmat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dirty="0" err="1">
                <a:latin typeface="Comic Sans MS" pitchFamily="66" charset="0"/>
                <a:cs typeface="Times New Roman" pitchFamily="18" charset="0"/>
              </a:rPr>
              <a:t>atau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dirty="0" err="1">
                <a:latin typeface="Comic Sans MS" pitchFamily="66" charset="0"/>
                <a:cs typeface="Times New Roman" pitchFamily="18" charset="0"/>
              </a:rPr>
              <a:t>mencintai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dirty="0" err="1">
                <a:latin typeface="Comic Sans MS" pitchFamily="66" charset="0"/>
                <a:cs typeface="Times New Roman" pitchFamily="18" charset="0"/>
              </a:rPr>
              <a:t>pengetahuan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. </a:t>
            </a:r>
            <a:endParaRPr lang="en-US" dirty="0">
              <a:latin typeface="Comic Sans MS" pitchFamily="66" charset="0"/>
            </a:endParaRPr>
          </a:p>
          <a:p>
            <a:pPr lvl="1" algn="just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US" dirty="0" err="1">
                <a:latin typeface="Comic Sans MS" pitchFamily="66" charset="0"/>
                <a:cs typeface="Times New Roman" pitchFamily="18" charset="0"/>
              </a:rPr>
              <a:t>Cinta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dirty="0" err="1">
                <a:latin typeface="Comic Sans MS" pitchFamily="66" charset="0"/>
                <a:cs typeface="Times New Roman" pitchFamily="18" charset="0"/>
              </a:rPr>
              <a:t>mempunyai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dirty="0" err="1">
                <a:latin typeface="Comic Sans MS" pitchFamily="66" charset="0"/>
                <a:cs typeface="Times New Roman" pitchFamily="18" charset="0"/>
              </a:rPr>
              <a:t>pengertian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 yang </a:t>
            </a:r>
            <a:r>
              <a:rPr lang="en-US" dirty="0" err="1">
                <a:latin typeface="Comic Sans MS" pitchFamily="66" charset="0"/>
                <a:cs typeface="Times New Roman" pitchFamily="18" charset="0"/>
              </a:rPr>
              <a:t>luas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. </a:t>
            </a:r>
            <a:r>
              <a:rPr lang="en-US" dirty="0" err="1">
                <a:latin typeface="Comic Sans MS" pitchFamily="66" charset="0"/>
                <a:cs typeface="Times New Roman" pitchFamily="18" charset="0"/>
              </a:rPr>
              <a:t>Sedangkan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dirty="0" err="1">
                <a:latin typeface="Comic Sans MS" pitchFamily="66" charset="0"/>
                <a:cs typeface="Times New Roman" pitchFamily="18" charset="0"/>
              </a:rPr>
              <a:t>kebijaksanaan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dirty="0" err="1">
                <a:latin typeface="Comic Sans MS" pitchFamily="66" charset="0"/>
                <a:cs typeface="Times New Roman" pitchFamily="18" charset="0"/>
              </a:rPr>
              <a:t>mempunyai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dirty="0" err="1">
                <a:latin typeface="Comic Sans MS" pitchFamily="66" charset="0"/>
                <a:cs typeface="Times New Roman" pitchFamily="18" charset="0"/>
              </a:rPr>
              <a:t>arti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 yang </a:t>
            </a:r>
            <a:r>
              <a:rPr lang="en-US" dirty="0" err="1">
                <a:latin typeface="Comic Sans MS" pitchFamily="66" charset="0"/>
                <a:cs typeface="Times New Roman" pitchFamily="18" charset="0"/>
              </a:rPr>
              <a:t>bermacam-macam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 yang </a:t>
            </a:r>
            <a:r>
              <a:rPr lang="en-US" dirty="0" err="1">
                <a:latin typeface="Comic Sans MS" pitchFamily="66" charset="0"/>
                <a:cs typeface="Times New Roman" pitchFamily="18" charset="0"/>
              </a:rPr>
              <a:t>berbeda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dirty="0" err="1">
                <a:latin typeface="Comic Sans MS" pitchFamily="66" charset="0"/>
                <a:cs typeface="Times New Roman" pitchFamily="18" charset="0"/>
              </a:rPr>
              <a:t>satu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dirty="0" err="1">
                <a:latin typeface="Comic Sans MS" pitchFamily="66" charset="0"/>
                <a:cs typeface="Times New Roman" pitchFamily="18" charset="0"/>
              </a:rPr>
              <a:t>dari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 yang </a:t>
            </a:r>
            <a:r>
              <a:rPr lang="en-US" dirty="0" err="1">
                <a:latin typeface="Comic Sans MS" pitchFamily="66" charset="0"/>
                <a:cs typeface="Times New Roman" pitchFamily="18" charset="0"/>
              </a:rPr>
              <a:t>lainnya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.</a:t>
            </a:r>
          </a:p>
          <a:p>
            <a:pPr lvl="1" algn="just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US" dirty="0" err="1">
                <a:latin typeface="Comic Sans MS" pitchFamily="66" charset="0"/>
                <a:cs typeface="Times New Roman" pitchFamily="18" charset="0"/>
              </a:rPr>
              <a:t>Istilah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dirty="0" err="1">
                <a:latin typeface="Comic Sans MS" pitchFamily="66" charset="0"/>
                <a:cs typeface="Times New Roman" pitchFamily="18" charset="0"/>
              </a:rPr>
              <a:t>philosophos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dirty="0" err="1">
                <a:latin typeface="Comic Sans MS" pitchFamily="66" charset="0"/>
                <a:cs typeface="Times New Roman" pitchFamily="18" charset="0"/>
              </a:rPr>
              <a:t>pertama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 kali </a:t>
            </a:r>
            <a:r>
              <a:rPr lang="en-US" dirty="0" err="1">
                <a:latin typeface="Comic Sans MS" pitchFamily="66" charset="0"/>
                <a:cs typeface="Times New Roman" pitchFamily="18" charset="0"/>
              </a:rPr>
              <a:t>digunakan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dirty="0" err="1">
                <a:latin typeface="Comic Sans MS" pitchFamily="66" charset="0"/>
                <a:cs typeface="Times New Roman" pitchFamily="18" charset="0"/>
              </a:rPr>
              <a:t>oleh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 Pythagoras. </a:t>
            </a:r>
          </a:p>
          <a:p>
            <a:pPr lvl="2" algn="just">
              <a:lnSpc>
                <a:spcPct val="90000"/>
              </a:lnSpc>
              <a:buClr>
                <a:schemeClr val="tx1"/>
              </a:buClr>
              <a:buFontTx/>
              <a:buChar char="•"/>
            </a:pPr>
            <a:r>
              <a:rPr lang="en-US" sz="2800" dirty="0" err="1">
                <a:latin typeface="Comic Sans MS" pitchFamily="66" charset="0"/>
                <a:cs typeface="Times New Roman" pitchFamily="18" charset="0"/>
              </a:rPr>
              <a:t>Ketika</a:t>
            </a:r>
            <a:r>
              <a:rPr lang="en-US" sz="2800" dirty="0">
                <a:latin typeface="Comic Sans MS" pitchFamily="66" charset="0"/>
                <a:cs typeface="Times New Roman" pitchFamily="18" charset="0"/>
              </a:rPr>
              <a:t> Pythagoras </a:t>
            </a:r>
            <a:r>
              <a:rPr lang="en-US" sz="2800" dirty="0" err="1">
                <a:latin typeface="Comic Sans MS" pitchFamily="66" charset="0"/>
                <a:cs typeface="Times New Roman" pitchFamily="18" charset="0"/>
              </a:rPr>
              <a:t>ditanya</a:t>
            </a:r>
            <a:r>
              <a:rPr lang="en-US" sz="2800" dirty="0">
                <a:latin typeface="Comic Sans MS" pitchFamily="66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Comic Sans MS" pitchFamily="66" charset="0"/>
                <a:cs typeface="Times New Roman" pitchFamily="18" charset="0"/>
              </a:rPr>
              <a:t>apakah</a:t>
            </a:r>
            <a:r>
              <a:rPr lang="en-US" sz="2800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Comic Sans MS" pitchFamily="66" charset="0"/>
                <a:cs typeface="Times New Roman" pitchFamily="18" charset="0"/>
              </a:rPr>
              <a:t>engkau</a:t>
            </a:r>
            <a:r>
              <a:rPr lang="en-US" sz="2800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Comic Sans MS" pitchFamily="66" charset="0"/>
                <a:cs typeface="Times New Roman" pitchFamily="18" charset="0"/>
              </a:rPr>
              <a:t>seorang</a:t>
            </a:r>
            <a:r>
              <a:rPr lang="en-US" sz="2800" dirty="0">
                <a:latin typeface="Comic Sans MS" pitchFamily="66" charset="0"/>
                <a:cs typeface="Times New Roman" pitchFamily="18" charset="0"/>
              </a:rPr>
              <a:t> yang </a:t>
            </a:r>
            <a:r>
              <a:rPr lang="en-US" sz="2800" dirty="0" err="1">
                <a:latin typeface="Comic Sans MS" pitchFamily="66" charset="0"/>
                <a:cs typeface="Times New Roman" pitchFamily="18" charset="0"/>
              </a:rPr>
              <a:t>bijaksana</a:t>
            </a:r>
            <a:r>
              <a:rPr lang="en-US" sz="2800" dirty="0">
                <a:latin typeface="Comic Sans MS" pitchFamily="66" charset="0"/>
                <a:cs typeface="Times New Roman" pitchFamily="18" charset="0"/>
              </a:rPr>
              <a:t>? </a:t>
            </a:r>
          </a:p>
          <a:p>
            <a:pPr lvl="2" algn="just">
              <a:lnSpc>
                <a:spcPct val="90000"/>
              </a:lnSpc>
              <a:buClr>
                <a:schemeClr val="tx1"/>
              </a:buClr>
              <a:buFontTx/>
              <a:buChar char="•"/>
            </a:pPr>
            <a:r>
              <a:rPr lang="en-US" sz="2800" dirty="0" err="1">
                <a:latin typeface="Comic Sans MS" pitchFamily="66" charset="0"/>
                <a:cs typeface="Times New Roman" pitchFamily="18" charset="0"/>
              </a:rPr>
              <a:t>Dengan</a:t>
            </a:r>
            <a:r>
              <a:rPr lang="en-US" sz="2800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Comic Sans MS" pitchFamily="66" charset="0"/>
                <a:cs typeface="Times New Roman" pitchFamily="18" charset="0"/>
              </a:rPr>
              <a:t>rendah</a:t>
            </a:r>
            <a:r>
              <a:rPr lang="en-US" sz="2800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Comic Sans MS" pitchFamily="66" charset="0"/>
                <a:cs typeface="Times New Roman" pitchFamily="18" charset="0"/>
              </a:rPr>
              <a:t>hati</a:t>
            </a:r>
            <a:r>
              <a:rPr lang="en-US" sz="2800" dirty="0">
                <a:latin typeface="Comic Sans MS" pitchFamily="66" charset="0"/>
                <a:cs typeface="Times New Roman" pitchFamily="18" charset="0"/>
              </a:rPr>
              <a:t> Pythagoras </a:t>
            </a:r>
            <a:r>
              <a:rPr lang="en-US" sz="2800" dirty="0" err="1">
                <a:latin typeface="Comic Sans MS" pitchFamily="66" charset="0"/>
                <a:cs typeface="Times New Roman" pitchFamily="18" charset="0"/>
              </a:rPr>
              <a:t>menjawab</a:t>
            </a:r>
            <a:r>
              <a:rPr lang="en-US" sz="2800" dirty="0">
                <a:latin typeface="Comic Sans MS" pitchFamily="66" charset="0"/>
                <a:cs typeface="Times New Roman" pitchFamily="18" charset="0"/>
              </a:rPr>
              <a:t>, ‘</a:t>
            </a:r>
            <a:r>
              <a:rPr lang="en-US" sz="2800" dirty="0" err="1">
                <a:latin typeface="Comic Sans MS" pitchFamily="66" charset="0"/>
                <a:cs typeface="Times New Roman" pitchFamily="18" charset="0"/>
              </a:rPr>
              <a:t>saya</a:t>
            </a:r>
            <a:r>
              <a:rPr lang="en-US" sz="2800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Comic Sans MS" pitchFamily="66" charset="0"/>
                <a:cs typeface="Times New Roman" pitchFamily="18" charset="0"/>
              </a:rPr>
              <a:t>hanyalah</a:t>
            </a:r>
            <a:r>
              <a:rPr lang="en-US" sz="2800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Comic Sans MS" pitchFamily="66" charset="0"/>
                <a:cs typeface="Times New Roman" pitchFamily="18" charset="0"/>
              </a:rPr>
              <a:t>philosophos</a:t>
            </a:r>
            <a:r>
              <a:rPr lang="en-US" sz="2800" dirty="0">
                <a:latin typeface="Comic Sans MS" pitchFamily="66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Comic Sans MS" pitchFamily="66" charset="0"/>
                <a:cs typeface="Times New Roman" pitchFamily="18" charset="0"/>
              </a:rPr>
              <a:t>yakni</a:t>
            </a:r>
            <a:r>
              <a:rPr lang="en-US" sz="2800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Comic Sans MS" pitchFamily="66" charset="0"/>
                <a:cs typeface="Times New Roman" pitchFamily="18" charset="0"/>
              </a:rPr>
              <a:t>orang</a:t>
            </a:r>
            <a:r>
              <a:rPr lang="en-US" sz="2800" dirty="0">
                <a:latin typeface="Comic Sans MS" pitchFamily="66" charset="0"/>
                <a:cs typeface="Times New Roman" pitchFamily="18" charset="0"/>
              </a:rPr>
              <a:t> yang </a:t>
            </a:r>
            <a:r>
              <a:rPr lang="en-US" sz="2800" dirty="0" err="1">
                <a:latin typeface="Comic Sans MS" pitchFamily="66" charset="0"/>
                <a:cs typeface="Times New Roman" pitchFamily="18" charset="0"/>
              </a:rPr>
              <a:t>mencintai</a:t>
            </a:r>
            <a:r>
              <a:rPr lang="en-US" sz="2800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Comic Sans MS" pitchFamily="66" charset="0"/>
                <a:cs typeface="Times New Roman" pitchFamily="18" charset="0"/>
              </a:rPr>
              <a:t>pengetahuan</a:t>
            </a:r>
            <a:r>
              <a:rPr lang="en-US" sz="2800" dirty="0">
                <a:latin typeface="Comic Sans MS" pitchFamily="66" charset="0"/>
                <a:cs typeface="Times New Roman" pitchFamily="18" charset="0"/>
              </a:rPr>
              <a:t>’.</a:t>
            </a:r>
            <a:r>
              <a:rPr lang="en-US" dirty="0">
                <a:latin typeface="Comic Sans MS" pitchFamily="66" charset="0"/>
              </a:rPr>
              <a:t> </a:t>
            </a:r>
            <a:endParaRPr lang="en-US" dirty="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A4061-E76E-4216-8AD0-E81C17A0560F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  <p:transition spd="slow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685800"/>
            <a:ext cx="8686800" cy="5440363"/>
          </a:xfrm>
        </p:spPr>
        <p:txBody>
          <a:bodyPr>
            <a:normAutofit fontScale="92500" lnSpcReduction="10000"/>
          </a:bodyPr>
          <a:lstStyle/>
          <a:p>
            <a:pPr lvl="1" algn="just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US" dirty="0" err="1">
                <a:latin typeface="Comic Sans MS" pitchFamily="66" charset="0"/>
              </a:rPr>
              <a:t>Ada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dua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pengertian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filsafat</a:t>
            </a:r>
            <a:r>
              <a:rPr lang="en-US" dirty="0">
                <a:latin typeface="Comic Sans MS" pitchFamily="66" charset="0"/>
              </a:rPr>
              <a:t>, </a:t>
            </a:r>
            <a:r>
              <a:rPr lang="en-US" dirty="0" err="1">
                <a:latin typeface="Comic Sans MS" pitchFamily="66" charset="0"/>
              </a:rPr>
              <a:t>yaitu</a:t>
            </a:r>
            <a:r>
              <a:rPr lang="en-US" dirty="0">
                <a:latin typeface="Comic Sans MS" pitchFamily="66" charset="0"/>
              </a:rPr>
              <a:t>:</a:t>
            </a:r>
          </a:p>
          <a:p>
            <a:pPr lvl="2" algn="just">
              <a:lnSpc>
                <a:spcPct val="90000"/>
              </a:lnSpc>
              <a:buClr>
                <a:schemeClr val="tx1"/>
              </a:buClr>
              <a:buFontTx/>
              <a:buBlip>
                <a:blip r:embed="rId4"/>
              </a:buBlip>
            </a:pPr>
            <a:r>
              <a:rPr lang="en-US" sz="2600" dirty="0" err="1">
                <a:latin typeface="Comic Sans MS" pitchFamily="66" charset="0"/>
              </a:rPr>
              <a:t>Filsafat</a:t>
            </a:r>
            <a:r>
              <a:rPr lang="en-US" sz="2600" dirty="0">
                <a:latin typeface="Comic Sans MS" pitchFamily="66" charset="0"/>
              </a:rPr>
              <a:t> </a:t>
            </a:r>
            <a:r>
              <a:rPr lang="en-US" sz="2600" dirty="0" err="1">
                <a:latin typeface="Comic Sans MS" pitchFamily="66" charset="0"/>
              </a:rPr>
              <a:t>dalam</a:t>
            </a:r>
            <a:r>
              <a:rPr lang="en-US" sz="2600" dirty="0">
                <a:latin typeface="Comic Sans MS" pitchFamily="66" charset="0"/>
              </a:rPr>
              <a:t> </a:t>
            </a:r>
            <a:r>
              <a:rPr lang="en-US" sz="2600" dirty="0" err="1">
                <a:latin typeface="Comic Sans MS" pitchFamily="66" charset="0"/>
              </a:rPr>
              <a:t>arti</a:t>
            </a:r>
            <a:r>
              <a:rPr lang="en-US" sz="2600" dirty="0">
                <a:latin typeface="Comic Sans MS" pitchFamily="66" charset="0"/>
              </a:rPr>
              <a:t> </a:t>
            </a:r>
            <a:r>
              <a:rPr lang="en-US" sz="2600" dirty="0" err="1">
                <a:latin typeface="Comic Sans MS" pitchFamily="66" charset="0"/>
              </a:rPr>
              <a:t>proses</a:t>
            </a:r>
            <a:r>
              <a:rPr lang="en-US" sz="2600" dirty="0">
                <a:latin typeface="Comic Sans MS" pitchFamily="66" charset="0"/>
              </a:rPr>
              <a:t> </a:t>
            </a:r>
            <a:r>
              <a:rPr lang="en-US" sz="2600" dirty="0" err="1">
                <a:latin typeface="Comic Sans MS" pitchFamily="66" charset="0"/>
              </a:rPr>
              <a:t>dan</a:t>
            </a:r>
            <a:r>
              <a:rPr lang="en-US" sz="2600" dirty="0">
                <a:latin typeface="Comic Sans MS" pitchFamily="66" charset="0"/>
              </a:rPr>
              <a:t> </a:t>
            </a:r>
            <a:r>
              <a:rPr lang="en-US" sz="2600" dirty="0" err="1">
                <a:latin typeface="Comic Sans MS" pitchFamily="66" charset="0"/>
              </a:rPr>
              <a:t>filsafat</a:t>
            </a:r>
            <a:r>
              <a:rPr lang="en-US" sz="2600" dirty="0">
                <a:latin typeface="Comic Sans MS" pitchFamily="66" charset="0"/>
              </a:rPr>
              <a:t> </a:t>
            </a:r>
            <a:r>
              <a:rPr lang="en-US" sz="2600" dirty="0" err="1">
                <a:latin typeface="Comic Sans MS" pitchFamily="66" charset="0"/>
              </a:rPr>
              <a:t>dalam</a:t>
            </a:r>
            <a:r>
              <a:rPr lang="en-US" sz="2600" dirty="0">
                <a:latin typeface="Comic Sans MS" pitchFamily="66" charset="0"/>
              </a:rPr>
              <a:t> </a:t>
            </a:r>
            <a:r>
              <a:rPr lang="en-US" sz="2600" dirty="0" err="1">
                <a:latin typeface="Comic Sans MS" pitchFamily="66" charset="0"/>
              </a:rPr>
              <a:t>arti</a:t>
            </a:r>
            <a:r>
              <a:rPr lang="en-US" sz="2600" dirty="0">
                <a:latin typeface="Comic Sans MS" pitchFamily="66" charset="0"/>
              </a:rPr>
              <a:t> </a:t>
            </a:r>
            <a:r>
              <a:rPr lang="en-US" sz="2600" dirty="0" err="1">
                <a:latin typeface="Comic Sans MS" pitchFamily="66" charset="0"/>
              </a:rPr>
              <a:t>produk</a:t>
            </a:r>
            <a:r>
              <a:rPr lang="en-US" sz="2600" dirty="0">
                <a:latin typeface="Comic Sans MS" pitchFamily="66" charset="0"/>
              </a:rPr>
              <a:t>.</a:t>
            </a:r>
          </a:p>
          <a:p>
            <a:pPr lvl="2" algn="just">
              <a:lnSpc>
                <a:spcPct val="90000"/>
              </a:lnSpc>
              <a:buClr>
                <a:schemeClr val="tx1"/>
              </a:buClr>
              <a:buFontTx/>
              <a:buBlip>
                <a:blip r:embed="rId4"/>
              </a:buBlip>
            </a:pPr>
            <a:r>
              <a:rPr lang="en-US" sz="2600" dirty="0" err="1">
                <a:latin typeface="Comic Sans MS" pitchFamily="66" charset="0"/>
              </a:rPr>
              <a:t>Filsafat</a:t>
            </a:r>
            <a:r>
              <a:rPr lang="en-US" sz="2600" dirty="0">
                <a:latin typeface="Comic Sans MS" pitchFamily="66" charset="0"/>
              </a:rPr>
              <a:t> </a:t>
            </a:r>
            <a:r>
              <a:rPr lang="en-US" sz="2600" dirty="0" err="1">
                <a:latin typeface="Comic Sans MS" pitchFamily="66" charset="0"/>
              </a:rPr>
              <a:t>sebagai</a:t>
            </a:r>
            <a:r>
              <a:rPr lang="en-US" sz="2600" dirty="0">
                <a:latin typeface="Comic Sans MS" pitchFamily="66" charset="0"/>
              </a:rPr>
              <a:t> </a:t>
            </a:r>
            <a:r>
              <a:rPr lang="en-US" sz="2600" dirty="0" err="1">
                <a:latin typeface="Comic Sans MS" pitchFamily="66" charset="0"/>
              </a:rPr>
              <a:t>ilmu</a:t>
            </a:r>
            <a:r>
              <a:rPr lang="en-US" sz="2600" dirty="0">
                <a:latin typeface="Comic Sans MS" pitchFamily="66" charset="0"/>
              </a:rPr>
              <a:t> </a:t>
            </a:r>
            <a:r>
              <a:rPr lang="en-US" sz="2600" dirty="0" err="1">
                <a:latin typeface="Comic Sans MS" pitchFamily="66" charset="0"/>
              </a:rPr>
              <a:t>atau</a:t>
            </a:r>
            <a:r>
              <a:rPr lang="en-US" sz="2600" dirty="0">
                <a:latin typeface="Comic Sans MS" pitchFamily="66" charset="0"/>
              </a:rPr>
              <a:t> </a:t>
            </a:r>
            <a:r>
              <a:rPr lang="en-US" sz="2600" dirty="0" err="1">
                <a:latin typeface="Comic Sans MS" pitchFamily="66" charset="0"/>
              </a:rPr>
              <a:t>metode</a:t>
            </a:r>
            <a:r>
              <a:rPr lang="en-US" sz="2600" dirty="0">
                <a:latin typeface="Comic Sans MS" pitchFamily="66" charset="0"/>
              </a:rPr>
              <a:t> </a:t>
            </a:r>
            <a:r>
              <a:rPr lang="en-US" sz="2600" dirty="0" err="1">
                <a:latin typeface="Comic Sans MS" pitchFamily="66" charset="0"/>
              </a:rPr>
              <a:t>dan</a:t>
            </a:r>
            <a:r>
              <a:rPr lang="en-US" sz="2600" dirty="0">
                <a:latin typeface="Comic Sans MS" pitchFamily="66" charset="0"/>
              </a:rPr>
              <a:t> </a:t>
            </a:r>
            <a:r>
              <a:rPr lang="en-US" sz="2600" dirty="0" err="1">
                <a:latin typeface="Comic Sans MS" pitchFamily="66" charset="0"/>
              </a:rPr>
              <a:t>filsafat</a:t>
            </a:r>
            <a:r>
              <a:rPr lang="en-US" sz="2600" dirty="0">
                <a:latin typeface="Comic Sans MS" pitchFamily="66" charset="0"/>
              </a:rPr>
              <a:t> </a:t>
            </a:r>
            <a:r>
              <a:rPr lang="en-US" sz="2600" dirty="0" err="1">
                <a:latin typeface="Comic Sans MS" pitchFamily="66" charset="0"/>
              </a:rPr>
              <a:t>sebagai</a:t>
            </a:r>
            <a:r>
              <a:rPr lang="en-US" sz="2600" dirty="0">
                <a:latin typeface="Comic Sans MS" pitchFamily="66" charset="0"/>
              </a:rPr>
              <a:t> </a:t>
            </a:r>
            <a:r>
              <a:rPr lang="en-US" sz="2600" dirty="0" err="1">
                <a:latin typeface="Comic Sans MS" pitchFamily="66" charset="0"/>
              </a:rPr>
              <a:t>pandangan</a:t>
            </a:r>
            <a:r>
              <a:rPr lang="en-US" sz="2600" dirty="0">
                <a:latin typeface="Comic Sans MS" pitchFamily="66" charset="0"/>
              </a:rPr>
              <a:t> </a:t>
            </a:r>
            <a:r>
              <a:rPr lang="en-US" sz="2600" dirty="0" err="1">
                <a:latin typeface="Comic Sans MS" pitchFamily="66" charset="0"/>
              </a:rPr>
              <a:t>hidup</a:t>
            </a:r>
            <a:endParaRPr lang="en-US" sz="2600" dirty="0">
              <a:latin typeface="Comic Sans MS" pitchFamily="66" charset="0"/>
            </a:endParaRPr>
          </a:p>
          <a:p>
            <a:pPr lvl="2" algn="just">
              <a:lnSpc>
                <a:spcPct val="90000"/>
              </a:lnSpc>
              <a:buClr>
                <a:schemeClr val="tx1"/>
              </a:buClr>
              <a:buFontTx/>
              <a:buBlip>
                <a:blip r:embed="rId4"/>
              </a:buBlip>
            </a:pPr>
            <a:r>
              <a:rPr lang="en-US" sz="2600" dirty="0" err="1">
                <a:latin typeface="Comic Sans MS" pitchFamily="66" charset="0"/>
              </a:rPr>
              <a:t>Filsafat</a:t>
            </a:r>
            <a:r>
              <a:rPr lang="en-US" sz="2600" dirty="0">
                <a:latin typeface="Comic Sans MS" pitchFamily="66" charset="0"/>
              </a:rPr>
              <a:t> </a:t>
            </a:r>
            <a:r>
              <a:rPr lang="en-US" sz="2600" dirty="0" err="1">
                <a:latin typeface="Comic Sans MS" pitchFamily="66" charset="0"/>
              </a:rPr>
              <a:t>dalam</a:t>
            </a:r>
            <a:r>
              <a:rPr lang="en-US" sz="2600" dirty="0">
                <a:latin typeface="Comic Sans MS" pitchFamily="66" charset="0"/>
              </a:rPr>
              <a:t> </a:t>
            </a:r>
            <a:r>
              <a:rPr lang="en-US" sz="2600" dirty="0" err="1">
                <a:latin typeface="Comic Sans MS" pitchFamily="66" charset="0"/>
              </a:rPr>
              <a:t>arti</a:t>
            </a:r>
            <a:r>
              <a:rPr lang="en-US" sz="2600" dirty="0">
                <a:latin typeface="Comic Sans MS" pitchFamily="66" charset="0"/>
              </a:rPr>
              <a:t> </a:t>
            </a:r>
            <a:r>
              <a:rPr lang="en-US" sz="2600" dirty="0" err="1">
                <a:latin typeface="Comic Sans MS" pitchFamily="66" charset="0"/>
              </a:rPr>
              <a:t>teoritis</a:t>
            </a:r>
            <a:r>
              <a:rPr lang="en-US" sz="2600" dirty="0">
                <a:latin typeface="Comic Sans MS" pitchFamily="66" charset="0"/>
              </a:rPr>
              <a:t> </a:t>
            </a:r>
            <a:r>
              <a:rPr lang="en-US" sz="2600" dirty="0" err="1">
                <a:latin typeface="Comic Sans MS" pitchFamily="66" charset="0"/>
              </a:rPr>
              <a:t>dan</a:t>
            </a:r>
            <a:r>
              <a:rPr lang="en-US" sz="2600" dirty="0">
                <a:latin typeface="Comic Sans MS" pitchFamily="66" charset="0"/>
              </a:rPr>
              <a:t> </a:t>
            </a:r>
            <a:r>
              <a:rPr lang="en-US" sz="2600" dirty="0" err="1">
                <a:latin typeface="Comic Sans MS" pitchFamily="66" charset="0"/>
              </a:rPr>
              <a:t>filsafat</a:t>
            </a:r>
            <a:r>
              <a:rPr lang="en-US" sz="2600" dirty="0">
                <a:latin typeface="Comic Sans MS" pitchFamily="66" charset="0"/>
              </a:rPr>
              <a:t> </a:t>
            </a:r>
            <a:r>
              <a:rPr lang="en-US" sz="2600" dirty="0" err="1">
                <a:latin typeface="Comic Sans MS" pitchFamily="66" charset="0"/>
              </a:rPr>
              <a:t>dalam</a:t>
            </a:r>
            <a:r>
              <a:rPr lang="en-US" sz="2600" dirty="0">
                <a:latin typeface="Comic Sans MS" pitchFamily="66" charset="0"/>
              </a:rPr>
              <a:t> </a:t>
            </a:r>
            <a:r>
              <a:rPr lang="en-US" sz="2600" dirty="0" err="1">
                <a:latin typeface="Comic Sans MS" pitchFamily="66" charset="0"/>
              </a:rPr>
              <a:t>arti</a:t>
            </a:r>
            <a:r>
              <a:rPr lang="en-US" sz="2600" dirty="0">
                <a:latin typeface="Comic Sans MS" pitchFamily="66" charset="0"/>
              </a:rPr>
              <a:t> </a:t>
            </a:r>
            <a:r>
              <a:rPr lang="en-US" sz="2600" dirty="0" err="1">
                <a:latin typeface="Comic Sans MS" pitchFamily="66" charset="0"/>
              </a:rPr>
              <a:t>praktis</a:t>
            </a:r>
            <a:r>
              <a:rPr lang="en-US" sz="2600" dirty="0">
                <a:latin typeface="Comic Sans MS" pitchFamily="66" charset="0"/>
              </a:rPr>
              <a:t>.</a:t>
            </a:r>
          </a:p>
          <a:p>
            <a:pPr lvl="1" algn="just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US" dirty="0" err="1">
                <a:latin typeface="Comic Sans MS" pitchFamily="66" charset="0"/>
              </a:rPr>
              <a:t>Pancasila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dapat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digolongkan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sebagai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filsafat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dalam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arti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produk</a:t>
            </a:r>
            <a:r>
              <a:rPr lang="en-US" dirty="0">
                <a:latin typeface="Comic Sans MS" pitchFamily="66" charset="0"/>
              </a:rPr>
              <a:t>, </a:t>
            </a:r>
            <a:r>
              <a:rPr lang="en-US" dirty="0" err="1">
                <a:latin typeface="Comic Sans MS" pitchFamily="66" charset="0"/>
              </a:rPr>
              <a:t>sebagai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pandangan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hidup</a:t>
            </a:r>
            <a:r>
              <a:rPr lang="en-US" dirty="0">
                <a:latin typeface="Comic Sans MS" pitchFamily="66" charset="0"/>
              </a:rPr>
              <a:t>, </a:t>
            </a:r>
            <a:r>
              <a:rPr lang="en-US" dirty="0" err="1">
                <a:latin typeface="Comic Sans MS" pitchFamily="66" charset="0"/>
              </a:rPr>
              <a:t>dan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dalam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arti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praktis</a:t>
            </a:r>
            <a:r>
              <a:rPr lang="en-US" dirty="0">
                <a:latin typeface="Comic Sans MS" pitchFamily="66" charset="0"/>
              </a:rPr>
              <a:t>.</a:t>
            </a:r>
          </a:p>
          <a:p>
            <a:pPr lvl="1" algn="just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US" dirty="0" err="1">
                <a:latin typeface="Comic Sans MS" pitchFamily="66" charset="0"/>
              </a:rPr>
              <a:t>Ini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berarti</a:t>
            </a:r>
            <a:r>
              <a:rPr lang="en-US" dirty="0">
                <a:latin typeface="Comic Sans MS" pitchFamily="66" charset="0"/>
              </a:rPr>
              <a:t>  </a:t>
            </a:r>
            <a:r>
              <a:rPr lang="en-US" dirty="0" err="1">
                <a:latin typeface="Comic Sans MS" pitchFamily="66" charset="0"/>
              </a:rPr>
              <a:t>Filsafat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Pancasila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mempunyai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fungsi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dan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peranan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sebagai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pedoman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dan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pegangan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dalam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sikap</a:t>
            </a:r>
            <a:r>
              <a:rPr lang="en-US" dirty="0">
                <a:latin typeface="Comic Sans MS" pitchFamily="66" charset="0"/>
              </a:rPr>
              <a:t>, </a:t>
            </a:r>
            <a:r>
              <a:rPr lang="en-US" dirty="0" err="1">
                <a:latin typeface="Comic Sans MS" pitchFamily="66" charset="0"/>
              </a:rPr>
              <a:t>tingkah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laku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dan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perbuatan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dalam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kehidupan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sehari-hari</a:t>
            </a:r>
            <a:r>
              <a:rPr lang="en-US" dirty="0">
                <a:latin typeface="Comic Sans MS" pitchFamily="66" charset="0"/>
              </a:rPr>
              <a:t>, </a:t>
            </a:r>
            <a:r>
              <a:rPr lang="en-US" dirty="0" err="1">
                <a:latin typeface="Comic Sans MS" pitchFamily="66" charset="0"/>
              </a:rPr>
              <a:t>dalam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bermasyarakat</a:t>
            </a:r>
            <a:r>
              <a:rPr lang="en-US" dirty="0">
                <a:latin typeface="Comic Sans MS" pitchFamily="66" charset="0"/>
              </a:rPr>
              <a:t>, </a:t>
            </a:r>
            <a:r>
              <a:rPr lang="en-US" dirty="0" err="1">
                <a:latin typeface="Comic Sans MS" pitchFamily="66" charset="0"/>
              </a:rPr>
              <a:t>berbangsa</a:t>
            </a:r>
            <a:r>
              <a:rPr lang="en-US" dirty="0">
                <a:latin typeface="Comic Sans MS" pitchFamily="66" charset="0"/>
              </a:rPr>
              <a:t>, </a:t>
            </a:r>
            <a:r>
              <a:rPr lang="en-US" dirty="0" err="1">
                <a:latin typeface="Comic Sans MS" pitchFamily="66" charset="0"/>
              </a:rPr>
              <a:t>dan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bernegara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bagi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bangsa</a:t>
            </a:r>
            <a:r>
              <a:rPr lang="en-US" dirty="0">
                <a:latin typeface="Comic Sans MS" pitchFamily="66" charset="0"/>
              </a:rPr>
              <a:t> Indonesia.</a:t>
            </a:r>
          </a:p>
        </p:txBody>
      </p:sp>
      <p:sp>
        <p:nvSpPr>
          <p:cNvPr id="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802B2-835D-44BF-94E4-3AD0792855D1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685800"/>
            <a:ext cx="8686800" cy="5440363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800" b="1" dirty="0" err="1">
                <a:latin typeface="Comic Sans MS" pitchFamily="66" charset="0"/>
              </a:rPr>
              <a:t>Pengertian</a:t>
            </a:r>
            <a:r>
              <a:rPr lang="en-US" sz="2800" b="1" dirty="0">
                <a:latin typeface="Comic Sans MS" pitchFamily="66" charset="0"/>
              </a:rPr>
              <a:t> </a:t>
            </a:r>
            <a:r>
              <a:rPr lang="en-US" sz="2800" b="1" dirty="0" err="1">
                <a:latin typeface="Comic Sans MS" pitchFamily="66" charset="0"/>
              </a:rPr>
              <a:t>Filsafat</a:t>
            </a:r>
            <a:r>
              <a:rPr lang="en-US" sz="2800" b="1" dirty="0">
                <a:latin typeface="Comic Sans MS" pitchFamily="66" charset="0"/>
              </a:rPr>
              <a:t> </a:t>
            </a:r>
            <a:r>
              <a:rPr lang="en-US" sz="2800" b="1" dirty="0" err="1">
                <a:latin typeface="Comic Sans MS" pitchFamily="66" charset="0"/>
              </a:rPr>
              <a:t>Pancasila</a:t>
            </a:r>
            <a:endParaRPr lang="en-US" sz="2800" b="1" dirty="0">
              <a:latin typeface="Comic Sans MS" pitchFamily="66" charset="0"/>
            </a:endParaRPr>
          </a:p>
          <a:p>
            <a:pPr lvl="1" algn="just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400" dirty="0" err="1">
                <a:latin typeface="Comic Sans MS" pitchFamily="66" charset="0"/>
              </a:rPr>
              <a:t>Pancasila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sebagai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filsafat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mengandung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pandangan</a:t>
            </a:r>
            <a:r>
              <a:rPr lang="en-US" sz="2400" dirty="0">
                <a:latin typeface="Comic Sans MS" pitchFamily="66" charset="0"/>
              </a:rPr>
              <a:t>, </a:t>
            </a:r>
            <a:r>
              <a:rPr lang="en-US" sz="2400" dirty="0" err="1">
                <a:latin typeface="Comic Sans MS" pitchFamily="66" charset="0"/>
              </a:rPr>
              <a:t>nilai</a:t>
            </a:r>
            <a:r>
              <a:rPr lang="en-US" sz="2400" dirty="0">
                <a:latin typeface="Comic Sans MS" pitchFamily="66" charset="0"/>
              </a:rPr>
              <a:t>, </a:t>
            </a:r>
            <a:r>
              <a:rPr lang="en-US" sz="2400" dirty="0" err="1">
                <a:latin typeface="Comic Sans MS" pitchFamily="66" charset="0"/>
              </a:rPr>
              <a:t>dan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pemikiran</a:t>
            </a:r>
            <a:r>
              <a:rPr lang="en-US" sz="2400" dirty="0">
                <a:latin typeface="Comic Sans MS" pitchFamily="66" charset="0"/>
              </a:rPr>
              <a:t> yang </a:t>
            </a:r>
            <a:r>
              <a:rPr lang="en-US" sz="2400" dirty="0" err="1">
                <a:latin typeface="Comic Sans MS" pitchFamily="66" charset="0"/>
              </a:rPr>
              <a:t>dapat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menjadi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substansi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dan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isi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pembentukan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ideologi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Pancasila</a:t>
            </a:r>
            <a:r>
              <a:rPr lang="en-US" sz="2400" dirty="0">
                <a:latin typeface="Comic Sans MS" pitchFamily="66" charset="0"/>
              </a:rPr>
              <a:t>.</a:t>
            </a:r>
          </a:p>
          <a:p>
            <a:pPr lvl="1" algn="just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400" dirty="0" err="1">
                <a:latin typeface="Comic Sans MS" pitchFamily="66" charset="0"/>
              </a:rPr>
              <a:t>Filsafat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Pancasila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dapat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didefinisikan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secara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ringkas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sebagai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i="1" dirty="0" err="1">
                <a:latin typeface="Comic Sans MS" pitchFamily="66" charset="0"/>
              </a:rPr>
              <a:t>refleksi</a:t>
            </a:r>
            <a:r>
              <a:rPr lang="en-US" sz="2400" i="1" dirty="0">
                <a:latin typeface="Comic Sans MS" pitchFamily="66" charset="0"/>
              </a:rPr>
              <a:t> </a:t>
            </a:r>
            <a:r>
              <a:rPr lang="en-US" sz="2400" i="1" dirty="0" err="1">
                <a:latin typeface="Comic Sans MS" pitchFamily="66" charset="0"/>
              </a:rPr>
              <a:t>kritis</a:t>
            </a:r>
            <a:r>
              <a:rPr lang="en-US" sz="2400" i="1" dirty="0">
                <a:latin typeface="Comic Sans MS" pitchFamily="66" charset="0"/>
              </a:rPr>
              <a:t> </a:t>
            </a:r>
            <a:r>
              <a:rPr lang="en-US" sz="2400" i="1" dirty="0" err="1">
                <a:latin typeface="Comic Sans MS" pitchFamily="66" charset="0"/>
              </a:rPr>
              <a:t>dan</a:t>
            </a:r>
            <a:r>
              <a:rPr lang="en-US" sz="2400" i="1" dirty="0">
                <a:latin typeface="Comic Sans MS" pitchFamily="66" charset="0"/>
              </a:rPr>
              <a:t> </a:t>
            </a:r>
            <a:r>
              <a:rPr lang="en-US" sz="2400" i="1" dirty="0" err="1">
                <a:latin typeface="Comic Sans MS" pitchFamily="66" charset="0"/>
              </a:rPr>
              <a:t>rasional</a:t>
            </a:r>
            <a:r>
              <a:rPr lang="en-US" sz="2400" i="1" dirty="0">
                <a:latin typeface="Comic Sans MS" pitchFamily="66" charset="0"/>
              </a:rPr>
              <a:t> </a:t>
            </a:r>
            <a:r>
              <a:rPr lang="en-US" sz="2400" i="1" dirty="0" err="1">
                <a:latin typeface="Comic Sans MS" pitchFamily="66" charset="0"/>
              </a:rPr>
              <a:t>tentang</a:t>
            </a:r>
            <a:r>
              <a:rPr lang="en-US" sz="2400" i="1" dirty="0">
                <a:latin typeface="Comic Sans MS" pitchFamily="66" charset="0"/>
              </a:rPr>
              <a:t> </a:t>
            </a:r>
            <a:r>
              <a:rPr lang="en-US" sz="2400" i="1" dirty="0" err="1">
                <a:latin typeface="Comic Sans MS" pitchFamily="66" charset="0"/>
              </a:rPr>
              <a:t>Pancasila</a:t>
            </a:r>
            <a:r>
              <a:rPr lang="en-US" sz="2400" i="1" dirty="0">
                <a:latin typeface="Comic Sans MS" pitchFamily="66" charset="0"/>
              </a:rPr>
              <a:t> </a:t>
            </a:r>
            <a:r>
              <a:rPr lang="en-US" sz="2400" i="1" dirty="0" err="1">
                <a:latin typeface="Comic Sans MS" pitchFamily="66" charset="0"/>
              </a:rPr>
              <a:t>sebagai</a:t>
            </a:r>
            <a:r>
              <a:rPr lang="en-US" sz="2400" i="1" dirty="0">
                <a:latin typeface="Comic Sans MS" pitchFamily="66" charset="0"/>
              </a:rPr>
              <a:t> </a:t>
            </a:r>
            <a:r>
              <a:rPr lang="en-US" sz="2400" i="1" dirty="0" err="1">
                <a:latin typeface="Comic Sans MS" pitchFamily="66" charset="0"/>
              </a:rPr>
              <a:t>dasar</a:t>
            </a:r>
            <a:r>
              <a:rPr lang="en-US" sz="2400" i="1" dirty="0">
                <a:latin typeface="Comic Sans MS" pitchFamily="66" charset="0"/>
              </a:rPr>
              <a:t> </a:t>
            </a:r>
            <a:r>
              <a:rPr lang="en-US" sz="2400" i="1" dirty="0" err="1">
                <a:latin typeface="Comic Sans MS" pitchFamily="66" charset="0"/>
              </a:rPr>
              <a:t>negara</a:t>
            </a:r>
            <a:r>
              <a:rPr lang="en-US" sz="2400" i="1" dirty="0">
                <a:latin typeface="Comic Sans MS" pitchFamily="66" charset="0"/>
              </a:rPr>
              <a:t> </a:t>
            </a:r>
            <a:r>
              <a:rPr lang="en-US" sz="2400" i="1" dirty="0" err="1">
                <a:latin typeface="Comic Sans MS" pitchFamily="66" charset="0"/>
              </a:rPr>
              <a:t>dan</a:t>
            </a:r>
            <a:r>
              <a:rPr lang="en-US" sz="2400" i="1" dirty="0">
                <a:latin typeface="Comic Sans MS" pitchFamily="66" charset="0"/>
              </a:rPr>
              <a:t> </a:t>
            </a:r>
            <a:r>
              <a:rPr lang="en-US" sz="2400" i="1" dirty="0" err="1">
                <a:latin typeface="Comic Sans MS" pitchFamily="66" charset="0"/>
              </a:rPr>
              <a:t>kenyataan</a:t>
            </a:r>
            <a:r>
              <a:rPr lang="en-US" sz="2400" i="1" dirty="0">
                <a:latin typeface="Comic Sans MS" pitchFamily="66" charset="0"/>
              </a:rPr>
              <a:t> </a:t>
            </a:r>
            <a:r>
              <a:rPr lang="en-US" sz="2400" i="1" dirty="0" err="1">
                <a:latin typeface="Comic Sans MS" pitchFamily="66" charset="0"/>
              </a:rPr>
              <a:t>budaya</a:t>
            </a:r>
            <a:r>
              <a:rPr lang="en-US" sz="2400" i="1" dirty="0">
                <a:latin typeface="Comic Sans MS" pitchFamily="66" charset="0"/>
              </a:rPr>
              <a:t> </a:t>
            </a:r>
            <a:r>
              <a:rPr lang="en-US" sz="2400" i="1" dirty="0" err="1">
                <a:latin typeface="Comic Sans MS" pitchFamily="66" charset="0"/>
              </a:rPr>
              <a:t>bangsa</a:t>
            </a:r>
            <a:r>
              <a:rPr lang="en-US" sz="2400" i="1" dirty="0">
                <a:latin typeface="Comic Sans MS" pitchFamily="66" charset="0"/>
              </a:rPr>
              <a:t>, </a:t>
            </a:r>
            <a:r>
              <a:rPr lang="en-US" sz="2400" i="1" dirty="0" err="1">
                <a:latin typeface="Comic Sans MS" pitchFamily="66" charset="0"/>
              </a:rPr>
              <a:t>dengan</a:t>
            </a:r>
            <a:r>
              <a:rPr lang="en-US" sz="2400" i="1" dirty="0">
                <a:latin typeface="Comic Sans MS" pitchFamily="66" charset="0"/>
              </a:rPr>
              <a:t> </a:t>
            </a:r>
            <a:r>
              <a:rPr lang="en-US" sz="2400" i="1" dirty="0" err="1">
                <a:latin typeface="Comic Sans MS" pitchFamily="66" charset="0"/>
              </a:rPr>
              <a:t>tujuan</a:t>
            </a:r>
            <a:r>
              <a:rPr lang="en-US" sz="2400" i="1" dirty="0">
                <a:latin typeface="Comic Sans MS" pitchFamily="66" charset="0"/>
              </a:rPr>
              <a:t> </a:t>
            </a:r>
            <a:r>
              <a:rPr lang="en-US" sz="2400" i="1" dirty="0" err="1">
                <a:latin typeface="Comic Sans MS" pitchFamily="66" charset="0"/>
              </a:rPr>
              <a:t>untuk</a:t>
            </a:r>
            <a:r>
              <a:rPr lang="en-US" sz="2400" i="1" dirty="0">
                <a:latin typeface="Comic Sans MS" pitchFamily="66" charset="0"/>
              </a:rPr>
              <a:t> </a:t>
            </a:r>
            <a:r>
              <a:rPr lang="en-US" sz="2400" i="1" dirty="0" err="1">
                <a:latin typeface="Comic Sans MS" pitchFamily="66" charset="0"/>
              </a:rPr>
              <a:t>mendapatkan</a:t>
            </a:r>
            <a:r>
              <a:rPr lang="en-US" sz="2400" i="1" dirty="0">
                <a:latin typeface="Comic Sans MS" pitchFamily="66" charset="0"/>
              </a:rPr>
              <a:t> </a:t>
            </a:r>
            <a:r>
              <a:rPr lang="en-US" sz="2400" i="1" dirty="0" err="1">
                <a:latin typeface="Comic Sans MS" pitchFamily="66" charset="0"/>
              </a:rPr>
              <a:t>pokok-pokok</a:t>
            </a:r>
            <a:r>
              <a:rPr lang="en-US" sz="2400" i="1" dirty="0">
                <a:latin typeface="Comic Sans MS" pitchFamily="66" charset="0"/>
              </a:rPr>
              <a:t> </a:t>
            </a:r>
            <a:r>
              <a:rPr lang="en-US" sz="2400" i="1" dirty="0" err="1">
                <a:latin typeface="Comic Sans MS" pitchFamily="66" charset="0"/>
              </a:rPr>
              <a:t>pengertiannya</a:t>
            </a:r>
            <a:r>
              <a:rPr lang="en-US" sz="2400" i="1" dirty="0">
                <a:latin typeface="Comic Sans MS" pitchFamily="66" charset="0"/>
              </a:rPr>
              <a:t> yang </a:t>
            </a:r>
            <a:r>
              <a:rPr lang="en-US" sz="2400" i="1" dirty="0" err="1">
                <a:latin typeface="Comic Sans MS" pitchFamily="66" charset="0"/>
              </a:rPr>
              <a:t>mendasar</a:t>
            </a:r>
            <a:r>
              <a:rPr lang="en-US" sz="2400" i="1" dirty="0">
                <a:latin typeface="Comic Sans MS" pitchFamily="66" charset="0"/>
              </a:rPr>
              <a:t> </a:t>
            </a:r>
            <a:r>
              <a:rPr lang="en-US" sz="2400" i="1" dirty="0" err="1">
                <a:latin typeface="Comic Sans MS" pitchFamily="66" charset="0"/>
              </a:rPr>
              <a:t>dan</a:t>
            </a:r>
            <a:r>
              <a:rPr lang="en-US" sz="2400" i="1" dirty="0">
                <a:latin typeface="Comic Sans MS" pitchFamily="66" charset="0"/>
              </a:rPr>
              <a:t> </a:t>
            </a:r>
            <a:r>
              <a:rPr lang="en-US" sz="2400" i="1" dirty="0" err="1">
                <a:latin typeface="Comic Sans MS" pitchFamily="66" charset="0"/>
              </a:rPr>
              <a:t>menyeluruh</a:t>
            </a:r>
            <a:r>
              <a:rPr lang="en-US" sz="2400" i="1" dirty="0">
                <a:latin typeface="Comic Sans MS" pitchFamily="66" charset="0"/>
              </a:rPr>
              <a:t>.</a:t>
            </a:r>
          </a:p>
          <a:p>
            <a:pPr lvl="1" algn="just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400" dirty="0" err="1">
                <a:latin typeface="Comic Sans MS" pitchFamily="66" charset="0"/>
              </a:rPr>
              <a:t>Pancasila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dikatakan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sebagai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filsafat</a:t>
            </a:r>
            <a:r>
              <a:rPr lang="en-US" sz="2400" dirty="0">
                <a:latin typeface="Comic Sans MS" pitchFamily="66" charset="0"/>
              </a:rPr>
              <a:t>, </a:t>
            </a:r>
            <a:r>
              <a:rPr lang="en-US" sz="2400" dirty="0" err="1">
                <a:latin typeface="Comic Sans MS" pitchFamily="66" charset="0"/>
              </a:rPr>
              <a:t>karena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Pancasila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merupakan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hasil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perenungan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jiwa</a:t>
            </a:r>
            <a:r>
              <a:rPr lang="en-US" sz="2400" dirty="0">
                <a:latin typeface="Comic Sans MS" pitchFamily="66" charset="0"/>
              </a:rPr>
              <a:t> yang </a:t>
            </a:r>
            <a:r>
              <a:rPr lang="en-US" sz="2400" dirty="0" err="1">
                <a:latin typeface="Comic Sans MS" pitchFamily="66" charset="0"/>
              </a:rPr>
              <a:t>mendalam</a:t>
            </a:r>
            <a:r>
              <a:rPr lang="en-US" sz="2400" dirty="0">
                <a:latin typeface="Comic Sans MS" pitchFamily="66" charset="0"/>
              </a:rPr>
              <a:t> yang </a:t>
            </a:r>
            <a:r>
              <a:rPr lang="en-US" sz="2400" dirty="0" err="1">
                <a:latin typeface="Comic Sans MS" pitchFamily="66" charset="0"/>
              </a:rPr>
              <a:t>dilakukan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oleh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i="1" dirty="0">
                <a:latin typeface="Comic Sans MS" pitchFamily="66" charset="0"/>
              </a:rPr>
              <a:t>the </a:t>
            </a:r>
            <a:r>
              <a:rPr lang="en-US" sz="2400" i="1" dirty="0" err="1">
                <a:latin typeface="Comic Sans MS" pitchFamily="66" charset="0"/>
              </a:rPr>
              <a:t>faounding</a:t>
            </a:r>
            <a:r>
              <a:rPr lang="en-US" sz="2400" i="1" dirty="0">
                <a:latin typeface="Comic Sans MS" pitchFamily="66" charset="0"/>
              </a:rPr>
              <a:t> father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kita</a:t>
            </a:r>
            <a:r>
              <a:rPr lang="en-US" sz="2400" dirty="0">
                <a:latin typeface="Comic Sans MS" pitchFamily="66" charset="0"/>
              </a:rPr>
              <a:t>, yang </a:t>
            </a:r>
            <a:r>
              <a:rPr lang="en-US" sz="2400" dirty="0" err="1">
                <a:latin typeface="Comic Sans MS" pitchFamily="66" charset="0"/>
              </a:rPr>
              <a:t>dituangkan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dalam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suatu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sistem</a:t>
            </a:r>
            <a:r>
              <a:rPr lang="en-US" sz="2400" dirty="0">
                <a:latin typeface="Comic Sans MS" pitchFamily="66" charset="0"/>
              </a:rPr>
              <a:t> (</a:t>
            </a:r>
            <a:r>
              <a:rPr lang="en-US" sz="2400" dirty="0" err="1">
                <a:latin typeface="Comic Sans MS" pitchFamily="66" charset="0"/>
              </a:rPr>
              <a:t>Ruslan</a:t>
            </a:r>
            <a:r>
              <a:rPr lang="en-US" sz="2400" dirty="0">
                <a:latin typeface="Comic Sans MS" pitchFamily="66" charset="0"/>
              </a:rPr>
              <a:t> Abdul </a:t>
            </a:r>
            <a:r>
              <a:rPr lang="en-US" sz="2400" dirty="0" err="1">
                <a:latin typeface="Comic Sans MS" pitchFamily="66" charset="0"/>
              </a:rPr>
              <a:t>Gani</a:t>
            </a:r>
            <a:r>
              <a:rPr lang="en-US" sz="2400" dirty="0">
                <a:latin typeface="Comic Sans MS" pitchFamily="66" charset="0"/>
              </a:rPr>
              <a:t>).</a:t>
            </a:r>
          </a:p>
          <a:p>
            <a:pPr lvl="1" algn="just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400" dirty="0" err="1">
                <a:latin typeface="Comic Sans MS" pitchFamily="66" charset="0"/>
              </a:rPr>
              <a:t>Filsafat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Pancasila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memberi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pengetahuan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dan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penngertian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ilmiah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yaitu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tentang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hakikat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dari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Pancasla</a:t>
            </a:r>
            <a:r>
              <a:rPr lang="en-US" sz="2400" dirty="0">
                <a:latin typeface="Comic Sans MS" pitchFamily="66" charset="0"/>
              </a:rPr>
              <a:t> (</a:t>
            </a:r>
            <a:r>
              <a:rPr lang="en-US" sz="2400" dirty="0" err="1">
                <a:latin typeface="Comic Sans MS" pitchFamily="66" charset="0"/>
              </a:rPr>
              <a:t>Notonagoro</a:t>
            </a:r>
            <a:r>
              <a:rPr lang="en-US" sz="2400" dirty="0">
                <a:latin typeface="Comic Sans MS" pitchFamily="66" charset="0"/>
              </a:rPr>
              <a:t>).</a:t>
            </a:r>
          </a:p>
        </p:txBody>
      </p:sp>
    </p:spTree>
  </p:cSld>
  <p:clrMapOvr>
    <a:masterClrMapping/>
  </p:clrMapOvr>
  <p:transition spd="slow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folHlink"/>
          </a:solidFill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Comic Sans MS" pitchFamily="66" charset="0"/>
              </a:rPr>
              <a:t>PANCASILA </a:t>
            </a:r>
            <a:br>
              <a:rPr lang="en-US" sz="2800" b="1" dirty="0">
                <a:solidFill>
                  <a:schemeClr val="bg1"/>
                </a:solidFill>
                <a:latin typeface="Comic Sans MS" pitchFamily="66" charset="0"/>
              </a:rPr>
            </a:br>
            <a:r>
              <a:rPr lang="en-US" sz="2800" b="1" dirty="0">
                <a:solidFill>
                  <a:schemeClr val="bg1"/>
                </a:solidFill>
                <a:latin typeface="Comic Sans MS" pitchFamily="66" charset="0"/>
              </a:rPr>
              <a:t>SEBAGAI SUATU SISTEM FILSAFAT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800" dirty="0" err="1">
                <a:latin typeface="Comic Sans MS" pitchFamily="66" charset="0"/>
              </a:rPr>
              <a:t>Pembahasan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mengenai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Pancasila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sebagai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sistem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filsafat</a:t>
            </a:r>
            <a:r>
              <a:rPr lang="en-US" sz="2800" dirty="0">
                <a:latin typeface="Comic Sans MS" pitchFamily="66" charset="0"/>
              </a:rPr>
              <a:t>  </a:t>
            </a:r>
            <a:r>
              <a:rPr lang="en-US" sz="2800" dirty="0" err="1">
                <a:latin typeface="Comic Sans MS" pitchFamily="66" charset="0"/>
              </a:rPr>
              <a:t>dapat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dilakukan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dengan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cara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deduktif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dan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induktif</a:t>
            </a:r>
            <a:r>
              <a:rPr lang="en-US" sz="2800" dirty="0">
                <a:latin typeface="Comic Sans MS" pitchFamily="66" charset="0"/>
              </a:rPr>
              <a:t>.</a:t>
            </a:r>
          </a:p>
          <a:p>
            <a:pPr lvl="1" algn="just">
              <a:buClr>
                <a:schemeClr val="tx1"/>
              </a:buClr>
              <a:buFont typeface="Wingdings" pitchFamily="2" charset="2"/>
              <a:buChar char="§"/>
            </a:pPr>
            <a:r>
              <a:rPr lang="en-US" b="1" dirty="0">
                <a:latin typeface="Comic Sans MS" pitchFamily="66" charset="0"/>
              </a:rPr>
              <a:t>Cara </a:t>
            </a:r>
            <a:r>
              <a:rPr lang="en-US" b="1" dirty="0" err="1">
                <a:latin typeface="Comic Sans MS" pitchFamily="66" charset="0"/>
              </a:rPr>
              <a:t>deduktif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yaitu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dengan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mencari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hakikat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Pancasila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serta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menganalisis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dan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menyusunnya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secara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sistematis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menjadi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keutuhan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pandangan</a:t>
            </a:r>
            <a:r>
              <a:rPr lang="en-US" dirty="0">
                <a:latin typeface="Comic Sans MS" pitchFamily="66" charset="0"/>
              </a:rPr>
              <a:t> yang </a:t>
            </a:r>
            <a:r>
              <a:rPr lang="en-US" dirty="0" err="1">
                <a:latin typeface="Comic Sans MS" pitchFamily="66" charset="0"/>
              </a:rPr>
              <a:t>komprehensif</a:t>
            </a:r>
            <a:r>
              <a:rPr lang="en-US" dirty="0">
                <a:latin typeface="Comic Sans MS" pitchFamily="66" charset="0"/>
              </a:rPr>
              <a:t>.</a:t>
            </a:r>
          </a:p>
          <a:p>
            <a:pPr lvl="1" algn="just">
              <a:buClr>
                <a:schemeClr val="tx1"/>
              </a:buClr>
              <a:buFont typeface="Wingdings" pitchFamily="2" charset="2"/>
              <a:buChar char="§"/>
            </a:pPr>
            <a:r>
              <a:rPr lang="en-US" b="1" dirty="0">
                <a:latin typeface="Comic Sans MS" pitchFamily="66" charset="0"/>
              </a:rPr>
              <a:t>Cara </a:t>
            </a:r>
            <a:r>
              <a:rPr lang="en-US" b="1" dirty="0" err="1">
                <a:latin typeface="Comic Sans MS" pitchFamily="66" charset="0"/>
              </a:rPr>
              <a:t>induktif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yaitu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dengan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mengamati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gejala-gejala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sosial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budaya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masyarakat</a:t>
            </a:r>
            <a:r>
              <a:rPr lang="en-US" dirty="0">
                <a:latin typeface="Comic Sans MS" pitchFamily="66" charset="0"/>
              </a:rPr>
              <a:t>, </a:t>
            </a:r>
            <a:r>
              <a:rPr lang="en-US" dirty="0" err="1">
                <a:latin typeface="Comic Sans MS" pitchFamily="66" charset="0"/>
              </a:rPr>
              <a:t>merefleksikannya</a:t>
            </a:r>
            <a:r>
              <a:rPr lang="en-US" dirty="0">
                <a:latin typeface="Comic Sans MS" pitchFamily="66" charset="0"/>
              </a:rPr>
              <a:t>, </a:t>
            </a:r>
            <a:r>
              <a:rPr lang="en-US" dirty="0" err="1">
                <a:latin typeface="Comic Sans MS" pitchFamily="66" charset="0"/>
              </a:rPr>
              <a:t>dan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menarik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arti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dan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makna</a:t>
            </a:r>
            <a:r>
              <a:rPr lang="en-US" dirty="0">
                <a:latin typeface="Comic Sans MS" pitchFamily="66" charset="0"/>
              </a:rPr>
              <a:t> yang </a:t>
            </a:r>
            <a:r>
              <a:rPr lang="en-US" dirty="0" err="1">
                <a:latin typeface="Comic Sans MS" pitchFamily="66" charset="0"/>
              </a:rPr>
              <a:t>hakiki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dari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gejala-gejala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itu</a:t>
            </a:r>
            <a:r>
              <a:rPr lang="en-US" dirty="0">
                <a:latin typeface="Comic Sans MS" pitchFamily="66" charset="0"/>
              </a:rPr>
              <a:t>.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C1455-76D0-4054-B320-D4E9DDC1A865}" type="slidenum">
              <a:rPr lang="en-US"/>
              <a:pPr/>
              <a:t>6</a:t>
            </a:fld>
            <a:endParaRPr lang="en-US"/>
          </a:p>
        </p:txBody>
      </p:sp>
      <p:pic>
        <p:nvPicPr>
          <p:cNvPr id="21508" name="Picture 4" descr="garud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267" y="152400"/>
            <a:ext cx="891822" cy="114300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150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1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 animBg="1"/>
      <p:bldP spid="2150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685800"/>
            <a:ext cx="8686800" cy="5440363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80000"/>
              </a:lnSpc>
            </a:pPr>
            <a:r>
              <a:rPr lang="en-US" sz="2800" dirty="0" err="1">
                <a:latin typeface="Comic Sans MS" pitchFamily="66" charset="0"/>
              </a:rPr>
              <a:t>Pancasila</a:t>
            </a:r>
            <a:r>
              <a:rPr lang="en-US" sz="2800" dirty="0">
                <a:latin typeface="Comic Sans MS" pitchFamily="66" charset="0"/>
              </a:rPr>
              <a:t> yang </a:t>
            </a:r>
            <a:r>
              <a:rPr lang="en-US" sz="2800" dirty="0" err="1">
                <a:latin typeface="Comic Sans MS" pitchFamily="66" charset="0"/>
              </a:rPr>
              <a:t>terdiri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atas</a:t>
            </a:r>
            <a:r>
              <a:rPr lang="en-US" sz="2800" dirty="0">
                <a:latin typeface="Comic Sans MS" pitchFamily="66" charset="0"/>
              </a:rPr>
              <a:t> lima </a:t>
            </a:r>
            <a:r>
              <a:rPr lang="en-US" sz="2800" dirty="0" err="1">
                <a:latin typeface="Comic Sans MS" pitchFamily="66" charset="0"/>
              </a:rPr>
              <a:t>sila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pada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hakikatnya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merupakan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sistem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filsafat</a:t>
            </a:r>
            <a:r>
              <a:rPr lang="en-US" sz="2800" dirty="0">
                <a:latin typeface="Comic Sans MS" pitchFamily="66" charset="0"/>
              </a:rPr>
              <a:t>. </a:t>
            </a:r>
          </a:p>
          <a:p>
            <a:pPr algn="just">
              <a:lnSpc>
                <a:spcPct val="80000"/>
              </a:lnSpc>
            </a:pPr>
            <a:r>
              <a:rPr lang="en-US" sz="2800" dirty="0">
                <a:latin typeface="Comic Sans MS" pitchFamily="66" charset="0"/>
              </a:rPr>
              <a:t>Yang </a:t>
            </a:r>
            <a:r>
              <a:rPr lang="en-US" sz="2800" dirty="0" err="1">
                <a:latin typeface="Comic Sans MS" pitchFamily="66" charset="0"/>
              </a:rPr>
              <a:t>dimaksud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sistem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adalah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suatu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kesatuan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bagian-bagian</a:t>
            </a:r>
            <a:r>
              <a:rPr lang="en-US" sz="2800" dirty="0">
                <a:latin typeface="Comic Sans MS" pitchFamily="66" charset="0"/>
              </a:rPr>
              <a:t> yang </a:t>
            </a:r>
            <a:r>
              <a:rPr lang="en-US" sz="2800" dirty="0" err="1">
                <a:latin typeface="Comic Sans MS" pitchFamily="66" charset="0"/>
              </a:rPr>
              <a:t>saling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berhubungan</a:t>
            </a:r>
            <a:r>
              <a:rPr lang="en-US" sz="2800" dirty="0">
                <a:latin typeface="Comic Sans MS" pitchFamily="66" charset="0"/>
              </a:rPr>
              <a:t>, </a:t>
            </a:r>
            <a:r>
              <a:rPr lang="en-US" sz="2800" dirty="0" err="1">
                <a:latin typeface="Comic Sans MS" pitchFamily="66" charset="0"/>
              </a:rPr>
              <a:t>saling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bekerjasama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untuk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tujuan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tertentu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dan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secara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keseluruhan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merupakan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suatu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kesatuan</a:t>
            </a:r>
            <a:r>
              <a:rPr lang="en-US" sz="2800" dirty="0">
                <a:latin typeface="Comic Sans MS" pitchFamily="66" charset="0"/>
              </a:rPr>
              <a:t> yang </a:t>
            </a:r>
            <a:r>
              <a:rPr lang="en-US" sz="2800" dirty="0" err="1">
                <a:latin typeface="Comic Sans MS" pitchFamily="66" charset="0"/>
              </a:rPr>
              <a:t>utuh</a:t>
            </a:r>
            <a:r>
              <a:rPr lang="en-US" sz="2800" dirty="0">
                <a:latin typeface="Comic Sans MS" pitchFamily="66" charset="0"/>
              </a:rPr>
              <a:t>.</a:t>
            </a:r>
          </a:p>
          <a:p>
            <a:pPr algn="just">
              <a:lnSpc>
                <a:spcPct val="80000"/>
              </a:lnSpc>
            </a:pPr>
            <a:r>
              <a:rPr lang="en-US" sz="2800" dirty="0" err="1">
                <a:latin typeface="Comic Sans MS" pitchFamily="66" charset="0"/>
              </a:rPr>
              <a:t>Sila-sila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Pancasila</a:t>
            </a:r>
            <a:r>
              <a:rPr lang="en-US" sz="2800" dirty="0">
                <a:latin typeface="Comic Sans MS" pitchFamily="66" charset="0"/>
              </a:rPr>
              <a:t> yang </a:t>
            </a:r>
            <a:r>
              <a:rPr lang="en-US" sz="2800" dirty="0" err="1">
                <a:latin typeface="Comic Sans MS" pitchFamily="66" charset="0"/>
              </a:rPr>
              <a:t>merupakan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sistem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filsafat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pada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hakikatnya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merupakan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suatu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kesatuan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organis</a:t>
            </a:r>
            <a:r>
              <a:rPr lang="en-US" sz="2800" dirty="0">
                <a:latin typeface="Comic Sans MS" pitchFamily="66" charset="0"/>
              </a:rPr>
              <a:t>. </a:t>
            </a:r>
            <a:r>
              <a:rPr lang="en-US" sz="2800" dirty="0" err="1">
                <a:latin typeface="Comic Sans MS" pitchFamily="66" charset="0"/>
              </a:rPr>
              <a:t>Artinya</a:t>
            </a:r>
            <a:r>
              <a:rPr lang="en-US" sz="2800" dirty="0">
                <a:latin typeface="Comic Sans MS" pitchFamily="66" charset="0"/>
              </a:rPr>
              <a:t>, </a:t>
            </a:r>
            <a:r>
              <a:rPr lang="en-US" sz="2800" dirty="0" err="1">
                <a:latin typeface="Comic Sans MS" pitchFamily="66" charset="0"/>
              </a:rPr>
              <a:t>antara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sila-sila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Pancasila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itu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saling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berkaitan</a:t>
            </a:r>
            <a:r>
              <a:rPr lang="en-US" sz="2800" dirty="0">
                <a:latin typeface="Comic Sans MS" pitchFamily="66" charset="0"/>
              </a:rPr>
              <a:t>, </a:t>
            </a:r>
            <a:r>
              <a:rPr lang="en-US" sz="2800" dirty="0" err="1">
                <a:latin typeface="Comic Sans MS" pitchFamily="66" charset="0"/>
              </a:rPr>
              <a:t>saling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berhubungan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bahkan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saling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mengkualifikasi</a:t>
            </a:r>
            <a:r>
              <a:rPr lang="en-US" sz="2800" dirty="0">
                <a:latin typeface="Comic Sans MS" pitchFamily="66" charset="0"/>
              </a:rPr>
              <a:t>. </a:t>
            </a:r>
            <a:r>
              <a:rPr lang="en-US" sz="2800" dirty="0" err="1">
                <a:latin typeface="Comic Sans MS" pitchFamily="66" charset="0"/>
              </a:rPr>
              <a:t>Pemikiran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dasar</a:t>
            </a:r>
            <a:r>
              <a:rPr lang="en-US" sz="2800" dirty="0">
                <a:latin typeface="Comic Sans MS" pitchFamily="66" charset="0"/>
              </a:rPr>
              <a:t> yang </a:t>
            </a:r>
            <a:r>
              <a:rPr lang="en-US" sz="2800" dirty="0" err="1">
                <a:latin typeface="Comic Sans MS" pitchFamily="66" charset="0"/>
              </a:rPr>
              <a:t>terkandung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dalam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Pancasila</a:t>
            </a:r>
            <a:r>
              <a:rPr lang="en-US" sz="2800" dirty="0">
                <a:latin typeface="Comic Sans MS" pitchFamily="66" charset="0"/>
              </a:rPr>
              <a:t>, </a:t>
            </a:r>
            <a:r>
              <a:rPr lang="en-US" sz="2800" dirty="0" err="1">
                <a:latin typeface="Comic Sans MS" pitchFamily="66" charset="0"/>
              </a:rPr>
              <a:t>yaitu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pemikiran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tentang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manusia</a:t>
            </a:r>
            <a:r>
              <a:rPr lang="en-US" sz="2800" dirty="0">
                <a:latin typeface="Comic Sans MS" pitchFamily="66" charset="0"/>
              </a:rPr>
              <a:t> yang </a:t>
            </a:r>
            <a:r>
              <a:rPr lang="en-US" sz="2800" dirty="0" err="1">
                <a:latin typeface="Comic Sans MS" pitchFamily="66" charset="0"/>
              </a:rPr>
              <a:t>berhubungan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dengan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Tuhan</a:t>
            </a:r>
            <a:r>
              <a:rPr lang="en-US" sz="2800" dirty="0">
                <a:latin typeface="Comic Sans MS" pitchFamily="66" charset="0"/>
              </a:rPr>
              <a:t>, </a:t>
            </a:r>
            <a:r>
              <a:rPr lang="en-US" sz="2800" dirty="0" err="1">
                <a:latin typeface="Comic Sans MS" pitchFamily="66" charset="0"/>
              </a:rPr>
              <a:t>dengan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diri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sendiri</a:t>
            </a:r>
            <a:r>
              <a:rPr lang="en-US" sz="2800" dirty="0">
                <a:latin typeface="Comic Sans MS" pitchFamily="66" charset="0"/>
              </a:rPr>
              <a:t>, </a:t>
            </a:r>
            <a:r>
              <a:rPr lang="en-US" sz="2800" dirty="0" err="1">
                <a:latin typeface="Comic Sans MS" pitchFamily="66" charset="0"/>
              </a:rPr>
              <a:t>dengan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sesama</a:t>
            </a:r>
            <a:r>
              <a:rPr lang="en-US" sz="2800" dirty="0">
                <a:latin typeface="Comic Sans MS" pitchFamily="66" charset="0"/>
              </a:rPr>
              <a:t>, </a:t>
            </a:r>
            <a:r>
              <a:rPr lang="en-US" sz="2800" dirty="0" err="1">
                <a:latin typeface="Comic Sans MS" pitchFamily="66" charset="0"/>
              </a:rPr>
              <a:t>dengan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masyarakat</a:t>
            </a:r>
            <a:r>
              <a:rPr lang="en-US" sz="2800" dirty="0">
                <a:latin typeface="Comic Sans MS" pitchFamily="66" charset="0"/>
              </a:rPr>
              <a:t>  </a:t>
            </a:r>
            <a:r>
              <a:rPr lang="en-US" sz="2800" dirty="0" err="1">
                <a:latin typeface="Comic Sans MS" pitchFamily="66" charset="0"/>
              </a:rPr>
              <a:t>bangsa</a:t>
            </a:r>
            <a:r>
              <a:rPr lang="en-US" sz="2800" dirty="0">
                <a:latin typeface="Comic Sans MS" pitchFamily="66" charset="0"/>
              </a:rPr>
              <a:t> yang </a:t>
            </a:r>
            <a:r>
              <a:rPr lang="en-US" sz="2800" dirty="0" err="1">
                <a:latin typeface="Comic Sans MS" pitchFamily="66" charset="0"/>
              </a:rPr>
              <a:t>nilai-nilai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itu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dimiliki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oleh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bangsa</a:t>
            </a:r>
            <a:r>
              <a:rPr lang="en-US" sz="2800" dirty="0">
                <a:latin typeface="Comic Sans MS" pitchFamily="66" charset="0"/>
              </a:rPr>
              <a:t> Indonesia.</a:t>
            </a:r>
          </a:p>
        </p:txBody>
      </p:sp>
      <p:sp>
        <p:nvSpPr>
          <p:cNvPr id="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C4314-6989-4B28-8811-493F4781F07B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685800"/>
            <a:ext cx="8686800" cy="5440363"/>
          </a:xfrm>
        </p:spPr>
        <p:txBody>
          <a:bodyPr>
            <a:normAutofit lnSpcReduction="10000"/>
          </a:bodyPr>
          <a:lstStyle/>
          <a:p>
            <a:pPr marL="357188" indent="-357188" algn="just">
              <a:lnSpc>
                <a:spcPct val="90000"/>
              </a:lnSpc>
            </a:pPr>
            <a:r>
              <a:rPr lang="en-US" sz="2800" dirty="0" err="1">
                <a:latin typeface="Comic Sans MS" pitchFamily="66" charset="0"/>
              </a:rPr>
              <a:t>Dengan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demikian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Pancasila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sebagai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sistem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filsafat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memiliki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ciri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khas</a:t>
            </a:r>
            <a:r>
              <a:rPr lang="en-US" sz="2800" dirty="0">
                <a:latin typeface="Comic Sans MS" pitchFamily="66" charset="0"/>
              </a:rPr>
              <a:t> yang </a:t>
            </a:r>
            <a:r>
              <a:rPr lang="en-US" sz="2800" dirty="0" err="1">
                <a:latin typeface="Comic Sans MS" pitchFamily="66" charset="0"/>
              </a:rPr>
              <a:t>berbeda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dengan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sistem-sistem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filsafat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lainnya</a:t>
            </a:r>
            <a:r>
              <a:rPr lang="en-US" sz="2800" dirty="0">
                <a:latin typeface="Comic Sans MS" pitchFamily="66" charset="0"/>
              </a:rPr>
              <a:t>, </a:t>
            </a:r>
            <a:r>
              <a:rPr lang="en-US" sz="2800" dirty="0" err="1">
                <a:latin typeface="Comic Sans MS" pitchFamily="66" charset="0"/>
              </a:rPr>
              <a:t>seperti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materialisme</a:t>
            </a:r>
            <a:r>
              <a:rPr lang="en-US" sz="2800" dirty="0">
                <a:latin typeface="Comic Sans MS" pitchFamily="66" charset="0"/>
              </a:rPr>
              <a:t>, </a:t>
            </a:r>
            <a:r>
              <a:rPr lang="en-US" sz="2800" dirty="0" err="1">
                <a:latin typeface="Comic Sans MS" pitchFamily="66" charset="0"/>
              </a:rPr>
              <a:t>idealisme</a:t>
            </a:r>
            <a:r>
              <a:rPr lang="en-US" sz="2800" dirty="0">
                <a:latin typeface="Comic Sans MS" pitchFamily="66" charset="0"/>
              </a:rPr>
              <a:t>, </a:t>
            </a:r>
            <a:r>
              <a:rPr lang="en-US" sz="2800" dirty="0" err="1">
                <a:latin typeface="Comic Sans MS" pitchFamily="66" charset="0"/>
              </a:rPr>
              <a:t>rasionalisme</a:t>
            </a:r>
            <a:r>
              <a:rPr lang="en-US" sz="2800" dirty="0">
                <a:latin typeface="Comic Sans MS" pitchFamily="66" charset="0"/>
              </a:rPr>
              <a:t>, </a:t>
            </a:r>
            <a:r>
              <a:rPr lang="en-US" sz="2800" dirty="0" err="1">
                <a:latin typeface="Comic Sans MS" pitchFamily="66" charset="0"/>
              </a:rPr>
              <a:t>liberalisme</a:t>
            </a:r>
            <a:r>
              <a:rPr lang="en-US" sz="2800" dirty="0">
                <a:latin typeface="Comic Sans MS" pitchFamily="66" charset="0"/>
              </a:rPr>
              <a:t>, </a:t>
            </a:r>
            <a:r>
              <a:rPr lang="en-US" sz="2800" dirty="0" err="1">
                <a:latin typeface="Comic Sans MS" pitchFamily="66" charset="0"/>
              </a:rPr>
              <a:t>komunisme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dan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sebagainya</a:t>
            </a:r>
            <a:r>
              <a:rPr lang="en-US" sz="2800" dirty="0">
                <a:latin typeface="Comic Sans MS" pitchFamily="66" charset="0"/>
              </a:rPr>
              <a:t>.</a:t>
            </a:r>
          </a:p>
          <a:p>
            <a:pPr marL="357188" indent="-357188" algn="just">
              <a:lnSpc>
                <a:spcPct val="90000"/>
              </a:lnSpc>
            </a:pPr>
            <a:r>
              <a:rPr lang="en-US" sz="2800" b="1" dirty="0" err="1">
                <a:latin typeface="Comic Sans MS" pitchFamily="66" charset="0"/>
              </a:rPr>
              <a:t>Ciri</a:t>
            </a:r>
            <a:r>
              <a:rPr lang="en-US" sz="2800" b="1" dirty="0">
                <a:latin typeface="Comic Sans MS" pitchFamily="66" charset="0"/>
              </a:rPr>
              <a:t> </a:t>
            </a:r>
            <a:r>
              <a:rPr lang="en-US" sz="2800" b="1" dirty="0" err="1">
                <a:latin typeface="Comic Sans MS" pitchFamily="66" charset="0"/>
              </a:rPr>
              <a:t>sistem</a:t>
            </a:r>
            <a:r>
              <a:rPr lang="en-US" sz="2800" b="1" dirty="0">
                <a:latin typeface="Comic Sans MS" pitchFamily="66" charset="0"/>
              </a:rPr>
              <a:t> </a:t>
            </a:r>
            <a:r>
              <a:rPr lang="en-US" sz="2800" b="1" dirty="0" err="1">
                <a:latin typeface="Comic Sans MS" pitchFamily="66" charset="0"/>
              </a:rPr>
              <a:t>Filsafat</a:t>
            </a:r>
            <a:r>
              <a:rPr lang="en-US" sz="2800" b="1" dirty="0">
                <a:latin typeface="Comic Sans MS" pitchFamily="66" charset="0"/>
              </a:rPr>
              <a:t> </a:t>
            </a:r>
            <a:r>
              <a:rPr lang="en-US" sz="2800" b="1" dirty="0" err="1">
                <a:latin typeface="Comic Sans MS" pitchFamily="66" charset="0"/>
              </a:rPr>
              <a:t>Pancasila</a:t>
            </a:r>
            <a:r>
              <a:rPr lang="en-US" sz="2800" b="1" dirty="0">
                <a:latin typeface="Comic Sans MS" pitchFamily="66" charset="0"/>
              </a:rPr>
              <a:t> </a:t>
            </a:r>
            <a:r>
              <a:rPr lang="en-US" sz="2800" b="1" dirty="0" err="1">
                <a:latin typeface="Comic Sans MS" pitchFamily="66" charset="0"/>
              </a:rPr>
              <a:t>itu</a:t>
            </a:r>
            <a:r>
              <a:rPr lang="en-US" sz="2800" b="1" dirty="0">
                <a:latin typeface="Comic Sans MS" pitchFamily="66" charset="0"/>
              </a:rPr>
              <a:t> </a:t>
            </a:r>
            <a:r>
              <a:rPr lang="en-US" sz="2800" b="1" dirty="0" err="1">
                <a:latin typeface="Comic Sans MS" pitchFamily="66" charset="0"/>
              </a:rPr>
              <a:t>antara</a:t>
            </a:r>
            <a:r>
              <a:rPr lang="en-US" sz="2800" b="1" dirty="0">
                <a:latin typeface="Comic Sans MS" pitchFamily="66" charset="0"/>
              </a:rPr>
              <a:t> lain</a:t>
            </a:r>
            <a:r>
              <a:rPr lang="en-US" sz="2800" dirty="0">
                <a:latin typeface="Comic Sans MS" pitchFamily="66" charset="0"/>
              </a:rPr>
              <a:t>:</a:t>
            </a:r>
          </a:p>
          <a:p>
            <a:pPr marL="901700" lvl="1" indent="-358775" algn="just">
              <a:lnSpc>
                <a:spcPct val="90000"/>
              </a:lnSpc>
              <a:buClr>
                <a:schemeClr val="tx1"/>
              </a:buClr>
              <a:buFontTx/>
              <a:buAutoNum type="arabicPeriod"/>
            </a:pPr>
            <a:r>
              <a:rPr lang="en-US" dirty="0" err="1">
                <a:latin typeface="Comic Sans MS" pitchFamily="66" charset="0"/>
              </a:rPr>
              <a:t>Sila-sila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Pancasila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merupakan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satu-kesatuan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sistem</a:t>
            </a:r>
            <a:r>
              <a:rPr lang="en-US" dirty="0">
                <a:latin typeface="Comic Sans MS" pitchFamily="66" charset="0"/>
              </a:rPr>
              <a:t> yang </a:t>
            </a:r>
            <a:r>
              <a:rPr lang="en-US" dirty="0" err="1">
                <a:latin typeface="Comic Sans MS" pitchFamily="66" charset="0"/>
              </a:rPr>
              <a:t>bulat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dan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utuh</a:t>
            </a:r>
            <a:r>
              <a:rPr lang="en-US" dirty="0">
                <a:latin typeface="Comic Sans MS" pitchFamily="66" charset="0"/>
              </a:rPr>
              <a:t>. </a:t>
            </a:r>
            <a:r>
              <a:rPr lang="en-US" dirty="0" err="1">
                <a:latin typeface="Comic Sans MS" pitchFamily="66" charset="0"/>
              </a:rPr>
              <a:t>Dengan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kata</a:t>
            </a:r>
            <a:r>
              <a:rPr lang="en-US" dirty="0">
                <a:latin typeface="Comic Sans MS" pitchFamily="66" charset="0"/>
              </a:rPr>
              <a:t> lain, </a:t>
            </a:r>
            <a:r>
              <a:rPr lang="en-US" dirty="0" err="1">
                <a:latin typeface="Comic Sans MS" pitchFamily="66" charset="0"/>
              </a:rPr>
              <a:t>apabila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tidak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bulat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dan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utuh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atau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satu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sila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dengan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sila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lainnya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terpisah-pisah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maka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itu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bukan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Pancasila</a:t>
            </a:r>
            <a:r>
              <a:rPr lang="en-US" dirty="0">
                <a:latin typeface="Comic Sans MS" pitchFamily="66" charset="0"/>
              </a:rPr>
              <a:t>.</a:t>
            </a:r>
          </a:p>
          <a:p>
            <a:pPr marL="901700" lvl="1" indent="-358775" algn="just">
              <a:lnSpc>
                <a:spcPct val="90000"/>
              </a:lnSpc>
              <a:buClr>
                <a:schemeClr val="tx1"/>
              </a:buClr>
              <a:buFontTx/>
              <a:buAutoNum type="arabicPeriod"/>
            </a:pPr>
            <a:r>
              <a:rPr lang="en-US" dirty="0" err="1">
                <a:latin typeface="Comic Sans MS" pitchFamily="66" charset="0"/>
              </a:rPr>
              <a:t>Susunan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Pancasila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dengan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suatu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sistem</a:t>
            </a:r>
            <a:r>
              <a:rPr lang="en-US" dirty="0">
                <a:latin typeface="Comic Sans MS" pitchFamily="66" charset="0"/>
              </a:rPr>
              <a:t> yang </a:t>
            </a:r>
            <a:r>
              <a:rPr lang="en-US" dirty="0" err="1">
                <a:latin typeface="Comic Sans MS" pitchFamily="66" charset="0"/>
              </a:rPr>
              <a:t>bulat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dan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utuh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itu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dapat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digambarkan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sebagai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berikut</a:t>
            </a:r>
            <a:r>
              <a:rPr lang="en-US" dirty="0" smtClean="0">
                <a:latin typeface="Comic Sans MS" pitchFamily="66" charset="0"/>
              </a:rPr>
              <a:t>: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6F888-4C71-4407-A02E-1DD02D592F2F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685800"/>
            <a:ext cx="8686800" cy="5440363"/>
          </a:xfrm>
        </p:spPr>
        <p:txBody>
          <a:bodyPr/>
          <a:lstStyle/>
          <a:p>
            <a:pPr marL="357188" indent="-357188" algn="just">
              <a:lnSpc>
                <a:spcPct val="90000"/>
              </a:lnSpc>
              <a:buClr>
                <a:schemeClr val="tx1"/>
              </a:buClr>
              <a:tabLst>
                <a:tab pos="901700" algn="l"/>
              </a:tabLst>
            </a:pPr>
            <a:r>
              <a:rPr lang="en-US" sz="2800" b="1" dirty="0" err="1" smtClean="0">
                <a:latin typeface="Comic Sans MS" pitchFamily="66" charset="0"/>
              </a:rPr>
              <a:t>Inti</a:t>
            </a:r>
            <a:r>
              <a:rPr lang="en-US" sz="2800" b="1" dirty="0" smtClean="0">
                <a:latin typeface="Comic Sans MS" pitchFamily="66" charset="0"/>
              </a:rPr>
              <a:t> </a:t>
            </a:r>
            <a:r>
              <a:rPr lang="en-US" sz="2800" b="1" dirty="0" err="1">
                <a:latin typeface="Comic Sans MS" pitchFamily="66" charset="0"/>
              </a:rPr>
              <a:t>sila-sila</a:t>
            </a:r>
            <a:r>
              <a:rPr lang="en-US" sz="2800" b="1" dirty="0">
                <a:latin typeface="Comic Sans MS" pitchFamily="66" charset="0"/>
              </a:rPr>
              <a:t> </a:t>
            </a:r>
            <a:r>
              <a:rPr lang="en-US" sz="2800" b="1" dirty="0" err="1">
                <a:latin typeface="Comic Sans MS" pitchFamily="66" charset="0"/>
              </a:rPr>
              <a:t>Pancasila</a:t>
            </a:r>
            <a:r>
              <a:rPr lang="en-US" sz="2800" b="1" dirty="0">
                <a:latin typeface="Comic Sans MS" pitchFamily="66" charset="0"/>
              </a:rPr>
              <a:t> </a:t>
            </a:r>
            <a:r>
              <a:rPr lang="en-US" sz="2800" b="1" dirty="0" err="1">
                <a:latin typeface="Comic Sans MS" pitchFamily="66" charset="0"/>
              </a:rPr>
              <a:t>meliputi</a:t>
            </a:r>
            <a:r>
              <a:rPr lang="en-US" sz="2800" b="1" dirty="0">
                <a:latin typeface="Comic Sans MS" pitchFamily="66" charset="0"/>
              </a:rPr>
              <a:t>:</a:t>
            </a:r>
          </a:p>
          <a:p>
            <a:pPr marL="901700" lvl="1" indent="-358775" algn="just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§"/>
              <a:tabLst>
                <a:tab pos="901700" algn="l"/>
              </a:tabLst>
            </a:pPr>
            <a:r>
              <a:rPr lang="en-US" sz="2400" i="1" dirty="0" err="1">
                <a:latin typeface="Comic Sans MS" pitchFamily="66" charset="0"/>
              </a:rPr>
              <a:t>Tuhan</a:t>
            </a:r>
            <a:r>
              <a:rPr lang="en-US" sz="2400" dirty="0">
                <a:latin typeface="Comic Sans MS" pitchFamily="66" charset="0"/>
              </a:rPr>
              <a:t>, </a:t>
            </a:r>
            <a:r>
              <a:rPr lang="en-US" sz="2400" dirty="0" err="1">
                <a:latin typeface="Comic Sans MS" pitchFamily="66" charset="0"/>
              </a:rPr>
              <a:t>yaitu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sebagai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kausa</a:t>
            </a:r>
            <a:r>
              <a:rPr lang="en-US" sz="2400" dirty="0">
                <a:latin typeface="Comic Sans MS" pitchFamily="66" charset="0"/>
              </a:rPr>
              <a:t> prima</a:t>
            </a:r>
          </a:p>
          <a:p>
            <a:pPr marL="901700" lvl="1" indent="-358775" algn="just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§"/>
              <a:tabLst>
                <a:tab pos="901700" algn="l"/>
              </a:tabLst>
            </a:pPr>
            <a:r>
              <a:rPr lang="en-US" sz="2400" i="1" dirty="0" err="1">
                <a:latin typeface="Comic Sans MS" pitchFamily="66" charset="0"/>
              </a:rPr>
              <a:t>Manusia</a:t>
            </a:r>
            <a:r>
              <a:rPr lang="en-US" sz="2400" dirty="0">
                <a:latin typeface="Comic Sans MS" pitchFamily="66" charset="0"/>
              </a:rPr>
              <a:t>, </a:t>
            </a:r>
            <a:r>
              <a:rPr lang="en-US" sz="2400" dirty="0" err="1">
                <a:latin typeface="Comic Sans MS" pitchFamily="66" charset="0"/>
              </a:rPr>
              <a:t>yaitu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makhluk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individu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dan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makhluk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sosial</a:t>
            </a:r>
            <a:endParaRPr lang="en-US" sz="2400" dirty="0">
              <a:latin typeface="Comic Sans MS" pitchFamily="66" charset="0"/>
            </a:endParaRPr>
          </a:p>
          <a:p>
            <a:pPr marL="901700" lvl="1" indent="-358775" algn="just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§"/>
              <a:tabLst>
                <a:tab pos="901700" algn="l"/>
              </a:tabLst>
            </a:pPr>
            <a:r>
              <a:rPr lang="en-US" sz="2400" i="1" dirty="0" err="1">
                <a:latin typeface="Comic Sans MS" pitchFamily="66" charset="0"/>
              </a:rPr>
              <a:t>Satu</a:t>
            </a:r>
            <a:r>
              <a:rPr lang="en-US" sz="2400" dirty="0">
                <a:latin typeface="Comic Sans MS" pitchFamily="66" charset="0"/>
              </a:rPr>
              <a:t>, </a:t>
            </a:r>
            <a:r>
              <a:rPr lang="en-US" sz="2400" dirty="0" err="1">
                <a:latin typeface="Comic Sans MS" pitchFamily="66" charset="0"/>
              </a:rPr>
              <a:t>yaitu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kesatuan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memiliki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kepribadian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sendiri</a:t>
            </a:r>
            <a:endParaRPr lang="en-US" sz="2400" dirty="0">
              <a:latin typeface="Comic Sans MS" pitchFamily="66" charset="0"/>
            </a:endParaRPr>
          </a:p>
          <a:p>
            <a:pPr marL="901700" lvl="1" indent="-358775" algn="just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§"/>
              <a:tabLst>
                <a:tab pos="901700" algn="l"/>
              </a:tabLst>
            </a:pPr>
            <a:r>
              <a:rPr lang="en-US" sz="2400" i="1" dirty="0">
                <a:latin typeface="Comic Sans MS" pitchFamily="66" charset="0"/>
              </a:rPr>
              <a:t>Rakyat</a:t>
            </a:r>
            <a:r>
              <a:rPr lang="en-US" sz="2400" dirty="0">
                <a:latin typeface="Comic Sans MS" pitchFamily="66" charset="0"/>
              </a:rPr>
              <a:t>, </a:t>
            </a:r>
            <a:r>
              <a:rPr lang="en-US" sz="2400" dirty="0" err="1">
                <a:latin typeface="Comic Sans MS" pitchFamily="66" charset="0"/>
              </a:rPr>
              <a:t>yaitu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unsur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mutlak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negara</a:t>
            </a:r>
            <a:r>
              <a:rPr lang="en-US" sz="2400" dirty="0">
                <a:latin typeface="Comic Sans MS" pitchFamily="66" charset="0"/>
              </a:rPr>
              <a:t>, </a:t>
            </a:r>
            <a:r>
              <a:rPr lang="en-US" sz="2400" dirty="0" err="1">
                <a:latin typeface="Comic Sans MS" pitchFamily="66" charset="0"/>
              </a:rPr>
              <a:t>harus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bekerja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sama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dan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gotong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royong</a:t>
            </a:r>
            <a:endParaRPr lang="en-US" sz="2400" dirty="0">
              <a:latin typeface="Comic Sans MS" pitchFamily="66" charset="0"/>
            </a:endParaRPr>
          </a:p>
          <a:p>
            <a:pPr marL="901700" lvl="1" indent="-358775" algn="just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§"/>
              <a:tabLst>
                <a:tab pos="901700" algn="l"/>
              </a:tabLst>
            </a:pPr>
            <a:r>
              <a:rPr lang="en-US" sz="2400" i="1" dirty="0" err="1">
                <a:latin typeface="Comic Sans MS" pitchFamily="66" charset="0"/>
              </a:rPr>
              <a:t>Adil</a:t>
            </a:r>
            <a:r>
              <a:rPr lang="en-US" sz="2400" dirty="0">
                <a:latin typeface="Comic Sans MS" pitchFamily="66" charset="0"/>
              </a:rPr>
              <a:t>, </a:t>
            </a:r>
            <a:r>
              <a:rPr lang="en-US" sz="2400" dirty="0" err="1">
                <a:latin typeface="Comic Sans MS" pitchFamily="66" charset="0"/>
              </a:rPr>
              <a:t>yaitu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memberi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keadilan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kepada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diri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sendiri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dan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orang</a:t>
            </a:r>
            <a:r>
              <a:rPr lang="en-US" sz="2400" dirty="0">
                <a:latin typeface="Comic Sans MS" pitchFamily="66" charset="0"/>
              </a:rPr>
              <a:t> lain yang </a:t>
            </a:r>
            <a:r>
              <a:rPr lang="en-US" sz="2400" dirty="0" err="1">
                <a:latin typeface="Comic Sans MS" pitchFamily="66" charset="0"/>
              </a:rPr>
              <a:t>menjadi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haknya</a:t>
            </a:r>
            <a:r>
              <a:rPr lang="en-US" sz="2400" dirty="0">
                <a:latin typeface="Comic Sans MS" pitchFamily="66" charset="0"/>
              </a:rPr>
              <a:t>.</a:t>
            </a:r>
          </a:p>
        </p:txBody>
      </p:sp>
      <p:sp>
        <p:nvSpPr>
          <p:cNvPr id="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78749-7F7C-4307-8F4A-1A2632E5ED01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</TotalTime>
  <Words>680</Words>
  <Application>Microsoft Office PowerPoint</Application>
  <PresentationFormat>On-screen Show (4:3)</PresentationFormat>
  <Paragraphs>57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PANCASILA SEBAGAI SISTEM FILSAFAT (PENGERTIAN FILSAFAT)</vt:lpstr>
      <vt:lpstr>Slide 2</vt:lpstr>
      <vt:lpstr>Slide 3</vt:lpstr>
      <vt:lpstr>Slide 4</vt:lpstr>
      <vt:lpstr>Slide 5</vt:lpstr>
      <vt:lpstr>PANCASILA  SEBAGAI SUATU SISTEM FILSAFAT</vt:lpstr>
      <vt:lpstr>Slide 7</vt:lpstr>
      <vt:lpstr>Slide 8</vt:lpstr>
      <vt:lpstr>Slide 9</vt:lpstr>
      <vt:lpstr>Slide 10</vt:lpstr>
    </vt:vector>
  </TitlesOfParts>
  <Company>by adguard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use-pc</dc:creator>
  <cp:lastModifiedBy>User</cp:lastModifiedBy>
  <cp:revision>14</cp:revision>
  <dcterms:created xsi:type="dcterms:W3CDTF">2017-10-29T16:07:45Z</dcterms:created>
  <dcterms:modified xsi:type="dcterms:W3CDTF">2020-02-06T03:21:27Z</dcterms:modified>
</cp:coreProperties>
</file>