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Autofit/>
          </a:bodyPr>
          <a:lstStyle/>
          <a:p>
            <a:r>
              <a:rPr lang="en-US" sz="4800" dirty="0"/>
              <a:t>MOTIVASI BELAJAR DAN STRATEGI PENINGKATANNYA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OLEH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REDI EKA ANDRIYANTO, M.PD.,KONS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 fontScale="90000"/>
          </a:bodyPr>
          <a:lstStyle/>
          <a:p>
            <a:pPr lvl="0"/>
            <a:r>
              <a:rPr lang="en-ID" sz="4400" b="1" dirty="0"/>
              <a:t>Tujuan </a:t>
            </a:r>
            <a:r>
              <a:rPr lang="en-ID" sz="4400" b="1" dirty="0" err="1"/>
              <a:t>Pembelajaran</a:t>
            </a:r>
            <a:r>
              <a:rPr lang="en-ID" sz="4400" dirty="0"/>
              <a:t>:</a:t>
            </a:r>
            <a:br>
              <a:rPr lang="en-ID" sz="4400" dirty="0"/>
            </a:br>
            <a:r>
              <a:rPr lang="en-ID" sz="4400" dirty="0"/>
              <a:t>1. </a:t>
            </a:r>
            <a:r>
              <a:rPr lang="en-ID" sz="4400" dirty="0" err="1"/>
              <a:t>Memahami</a:t>
            </a:r>
            <a:r>
              <a:rPr lang="en-ID" sz="4400" dirty="0"/>
              <a:t> </a:t>
            </a:r>
            <a:r>
              <a:rPr lang="en-ID" sz="4400" dirty="0" err="1"/>
              <a:t>konsep</a:t>
            </a:r>
            <a:r>
              <a:rPr lang="en-ID" sz="4400" dirty="0"/>
              <a:t> </a:t>
            </a:r>
            <a:r>
              <a:rPr lang="en-ID" sz="4400" dirty="0" err="1"/>
              <a:t>motivasi</a:t>
            </a:r>
            <a:r>
              <a:rPr lang="en-ID" sz="4400" dirty="0"/>
              <a:t> </a:t>
            </a:r>
            <a:r>
              <a:rPr lang="en-ID" sz="4400" dirty="0" err="1"/>
              <a:t>belajar</a:t>
            </a:r>
            <a:r>
              <a:rPr lang="en-ID" sz="4400" dirty="0"/>
              <a:t>.</a:t>
            </a:r>
            <a:br>
              <a:rPr lang="en-ID" sz="4400" dirty="0"/>
            </a:br>
            <a:r>
              <a:rPr lang="en-ID" sz="4400" dirty="0"/>
              <a:t>2. </a:t>
            </a:r>
            <a:r>
              <a:rPr lang="en-ID" sz="4400" dirty="0" err="1"/>
              <a:t>Mengidentifikasi</a:t>
            </a:r>
            <a:r>
              <a:rPr lang="en-ID" sz="4400" dirty="0"/>
              <a:t> </a:t>
            </a:r>
            <a:r>
              <a:rPr lang="en-ID" sz="4400" dirty="0" err="1"/>
              <a:t>faktor-faktor</a:t>
            </a:r>
            <a:r>
              <a:rPr lang="en-ID" sz="4400" dirty="0"/>
              <a:t> yang </a:t>
            </a:r>
            <a:r>
              <a:rPr lang="en-ID" sz="4400" dirty="0" err="1"/>
              <a:t>mempengaruhi</a:t>
            </a:r>
            <a:r>
              <a:rPr lang="en-ID" sz="4400" dirty="0"/>
              <a:t> </a:t>
            </a:r>
            <a:r>
              <a:rPr lang="en-ID" sz="4400" dirty="0" err="1"/>
              <a:t>motivasi</a:t>
            </a:r>
            <a:r>
              <a:rPr lang="en-ID" sz="4400" dirty="0"/>
              <a:t> </a:t>
            </a:r>
            <a:r>
              <a:rPr lang="en-ID" sz="4400" dirty="0" err="1"/>
              <a:t>belajar</a:t>
            </a:r>
            <a:r>
              <a:rPr lang="en-ID" sz="4400" dirty="0"/>
              <a:t>.</a:t>
            </a:r>
            <a:br>
              <a:rPr lang="en-ID" sz="4400" dirty="0"/>
            </a:br>
            <a:r>
              <a:rPr lang="en-ID" sz="4400" dirty="0"/>
              <a:t>3. </a:t>
            </a:r>
            <a:r>
              <a:rPr lang="en-ID" sz="5300" dirty="0"/>
              <a:t>Menyusun strategi </a:t>
            </a:r>
            <a:r>
              <a:rPr lang="en-ID" sz="5300" dirty="0" err="1"/>
              <a:t>untuk</a:t>
            </a:r>
            <a:r>
              <a:rPr lang="en-ID" sz="5300" dirty="0"/>
              <a:t> </a:t>
            </a:r>
            <a:r>
              <a:rPr lang="en-ID" sz="5300" dirty="0" err="1"/>
              <a:t>meningkatkan</a:t>
            </a:r>
            <a:r>
              <a:rPr lang="en-ID" sz="5300" dirty="0"/>
              <a:t> </a:t>
            </a:r>
            <a:r>
              <a:rPr lang="en-ID" sz="5300" dirty="0" err="1"/>
              <a:t>motivasi</a:t>
            </a:r>
            <a:r>
              <a:rPr lang="en-ID" sz="5300" dirty="0"/>
              <a:t> </a:t>
            </a:r>
            <a:r>
              <a:rPr lang="en-ID" sz="5300" dirty="0" err="1"/>
              <a:t>belajar</a:t>
            </a:r>
            <a:r>
              <a:rPr lang="en-ID" sz="5300" dirty="0"/>
              <a:t>.</a:t>
            </a:r>
            <a:br>
              <a:rPr lang="en-ID" sz="5300" dirty="0"/>
            </a:br>
            <a:endParaRPr lang="en-US" sz="53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ID" b="1" dirty="0" err="1">
                <a:solidFill>
                  <a:schemeClr val="bg1"/>
                </a:solidFill>
              </a:rPr>
              <a:t>Kenapa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Motivasi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Belajar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Penting</a:t>
            </a:r>
            <a:r>
              <a:rPr lang="en-ID" b="1" dirty="0">
                <a:solidFill>
                  <a:schemeClr val="bg1"/>
                </a:solidFill>
              </a:rPr>
              <a:t>?</a:t>
            </a:r>
            <a:endParaRPr lang="en-ID" dirty="0">
              <a:solidFill>
                <a:schemeClr val="bg1"/>
              </a:solidFill>
            </a:endParaRPr>
          </a:p>
          <a:p>
            <a:pPr lvl="1"/>
            <a:r>
              <a:rPr lang="en-ID" dirty="0" err="1">
                <a:solidFill>
                  <a:schemeClr val="bg1"/>
                </a:solidFill>
              </a:rPr>
              <a:t>Motivasi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sebagai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faktor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pendorong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utama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proses </a:t>
            </a:r>
            <a:r>
              <a:rPr lang="en-ID" dirty="0" err="1">
                <a:solidFill>
                  <a:schemeClr val="bg1"/>
                </a:solidFill>
              </a:rPr>
              <a:t>pembelajaran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ID" dirty="0" err="1">
                <a:solidFill>
                  <a:schemeClr val="bg1"/>
                </a:solidFill>
              </a:rPr>
              <a:t>Tanpa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motivasi</a:t>
            </a:r>
            <a:r>
              <a:rPr lang="en-ID" dirty="0">
                <a:solidFill>
                  <a:schemeClr val="bg1"/>
                </a:solidFill>
              </a:rPr>
              <a:t>, proses </a:t>
            </a:r>
            <a:r>
              <a:rPr lang="en-ID" dirty="0" err="1">
                <a:solidFill>
                  <a:schemeClr val="bg1"/>
                </a:solidFill>
              </a:rPr>
              <a:t>belajar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cenderung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tidak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efektif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F1FC-2F04-DB35-A3E9-D3437D2A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ITU MOTIVASI BELAJAR?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7D49-00A1-421D-353C-CF162A4D9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sz="2000" b="1" dirty="0" err="1"/>
              <a:t>Definisi</a:t>
            </a:r>
            <a:r>
              <a:rPr lang="en-ID" sz="2000" b="1" dirty="0"/>
              <a:t> </a:t>
            </a:r>
            <a:r>
              <a:rPr lang="en-ID" sz="2000" b="1" dirty="0" err="1"/>
              <a:t>Motivasi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Motivasi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dorongan</a:t>
            </a:r>
            <a:r>
              <a:rPr lang="en-ID" sz="1800" dirty="0"/>
              <a:t> yang </a:t>
            </a:r>
            <a:r>
              <a:rPr lang="en-ID" sz="1800" dirty="0" err="1"/>
              <a:t>ada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diri</a:t>
            </a:r>
            <a:r>
              <a:rPr lang="en-ID" sz="1800" dirty="0"/>
              <a:t> </a:t>
            </a:r>
            <a:r>
              <a:rPr lang="en-ID" sz="1800" dirty="0" err="1"/>
              <a:t>seseorang</a:t>
            </a:r>
            <a:r>
              <a:rPr lang="en-ID" sz="1800" dirty="0"/>
              <a:t> yang </a:t>
            </a:r>
            <a:r>
              <a:rPr lang="en-ID" sz="1800" dirty="0" err="1"/>
              <a:t>mengarah</a:t>
            </a:r>
            <a:r>
              <a:rPr lang="en-ID" sz="1800" dirty="0"/>
              <a:t> pada </a:t>
            </a:r>
            <a:r>
              <a:rPr lang="en-ID" sz="1800" dirty="0" err="1"/>
              <a:t>tindakan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mencapai</a:t>
            </a:r>
            <a:r>
              <a:rPr lang="en-ID" sz="1800" dirty="0"/>
              <a:t> </a:t>
            </a:r>
            <a:r>
              <a:rPr lang="en-ID" sz="1800" dirty="0" err="1"/>
              <a:t>tujuan</a:t>
            </a:r>
            <a:r>
              <a:rPr lang="en-ID" sz="1800" dirty="0"/>
              <a:t>.</a:t>
            </a:r>
          </a:p>
          <a:p>
            <a:pPr lvl="1"/>
            <a:r>
              <a:rPr lang="en-ID" sz="2000" dirty="0"/>
              <a:t>Dalam </a:t>
            </a:r>
            <a:r>
              <a:rPr lang="en-ID" sz="2000" dirty="0" err="1"/>
              <a:t>konteks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, </a:t>
            </a:r>
            <a:r>
              <a:rPr lang="en-ID" sz="2000" dirty="0" err="1"/>
              <a:t>motivasi</a:t>
            </a:r>
            <a:r>
              <a:rPr lang="en-ID" sz="2000" dirty="0"/>
              <a:t> </a:t>
            </a:r>
            <a:r>
              <a:rPr lang="en-ID" sz="2000" dirty="0" err="1"/>
              <a:t>belajar</a:t>
            </a:r>
            <a:r>
              <a:rPr lang="en-ID" sz="2000" dirty="0"/>
              <a:t> </a:t>
            </a:r>
            <a:r>
              <a:rPr lang="en-ID" sz="2000" dirty="0" err="1"/>
              <a:t>mengacu</a:t>
            </a:r>
            <a:r>
              <a:rPr lang="en-ID" sz="2000" dirty="0"/>
              <a:t> pada </a:t>
            </a:r>
            <a:r>
              <a:rPr lang="en-ID" sz="2000" dirty="0" err="1"/>
              <a:t>keinginan</a:t>
            </a:r>
            <a:r>
              <a:rPr lang="en-ID" sz="2000" dirty="0"/>
              <a:t> dan </a:t>
            </a:r>
            <a:r>
              <a:rPr lang="en-ID" sz="2000" dirty="0" err="1"/>
              <a:t>usaha</a:t>
            </a:r>
            <a:r>
              <a:rPr lang="en-ID" sz="2000" dirty="0"/>
              <a:t> </a:t>
            </a:r>
            <a:r>
              <a:rPr lang="en-ID" sz="2000" dirty="0" err="1"/>
              <a:t>siswa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terlibat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proses </a:t>
            </a:r>
            <a:r>
              <a:rPr lang="en-ID" sz="2000" dirty="0" err="1"/>
              <a:t>pembelajaran</a:t>
            </a:r>
            <a:r>
              <a:rPr lang="en-ID" sz="2000" dirty="0"/>
              <a:t>.</a:t>
            </a:r>
          </a:p>
          <a:p>
            <a:pPr lvl="0"/>
            <a:r>
              <a:rPr lang="en-ID" sz="2000" b="1" dirty="0"/>
              <a:t>Jenis-</a:t>
            </a:r>
            <a:r>
              <a:rPr lang="en-ID" sz="2000" b="1" dirty="0" err="1"/>
              <a:t>jenis</a:t>
            </a:r>
            <a:r>
              <a:rPr lang="en-ID" sz="2000" b="1" dirty="0"/>
              <a:t> </a:t>
            </a:r>
            <a:r>
              <a:rPr lang="en-ID" sz="2000" b="1" dirty="0" err="1"/>
              <a:t>Motivasi</a:t>
            </a:r>
            <a:r>
              <a:rPr lang="en-ID" sz="2000" b="1" dirty="0"/>
              <a:t> </a:t>
            </a:r>
            <a:r>
              <a:rPr lang="en-ID" sz="2000" b="1" dirty="0" err="1"/>
              <a:t>Belajar</a:t>
            </a:r>
            <a:r>
              <a:rPr lang="en-ID" sz="2000" dirty="0"/>
              <a:t>:</a:t>
            </a:r>
          </a:p>
          <a:p>
            <a:pPr lvl="1"/>
            <a:r>
              <a:rPr lang="en-ID" sz="1800" b="1" dirty="0" err="1"/>
              <a:t>Motivasi</a:t>
            </a:r>
            <a:r>
              <a:rPr lang="en-ID" sz="1800" b="1" dirty="0"/>
              <a:t> </a:t>
            </a:r>
            <a:r>
              <a:rPr lang="en-ID" sz="1800" b="1" dirty="0" err="1"/>
              <a:t>Intrinsik</a:t>
            </a:r>
            <a:r>
              <a:rPr lang="en-ID" sz="1800" dirty="0"/>
              <a:t>: </a:t>
            </a:r>
            <a:r>
              <a:rPr lang="en-ID" sz="1800" dirty="0" err="1"/>
              <a:t>Motivasi</a:t>
            </a:r>
            <a:r>
              <a:rPr lang="en-ID" sz="1800" dirty="0"/>
              <a:t> yang </a:t>
            </a:r>
            <a:r>
              <a:rPr lang="en-ID" sz="1800" dirty="0" err="1"/>
              <a:t>muncul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diri</a:t>
            </a:r>
            <a:r>
              <a:rPr lang="en-ID" sz="1800" dirty="0"/>
              <a:t> </a:t>
            </a:r>
            <a:r>
              <a:rPr lang="en-ID" sz="1800" dirty="0" err="1"/>
              <a:t>siswa</a:t>
            </a:r>
            <a:r>
              <a:rPr lang="en-ID" sz="1800" dirty="0"/>
              <a:t>, </a:t>
            </a:r>
            <a:r>
              <a:rPr lang="en-ID" sz="1800" dirty="0" err="1"/>
              <a:t>seperti</a:t>
            </a:r>
            <a:r>
              <a:rPr lang="en-ID" sz="1800" dirty="0"/>
              <a:t> </a:t>
            </a:r>
            <a:r>
              <a:rPr lang="en-ID" sz="1800" dirty="0" err="1"/>
              <a:t>keinginan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memahami</a:t>
            </a:r>
            <a:r>
              <a:rPr lang="en-ID" sz="1800" dirty="0"/>
              <a:t> </a:t>
            </a:r>
            <a:r>
              <a:rPr lang="en-ID" sz="1800" dirty="0" err="1"/>
              <a:t>materi</a:t>
            </a:r>
            <a:r>
              <a:rPr lang="en-ID" sz="1800" dirty="0"/>
              <a:t>.</a:t>
            </a:r>
          </a:p>
          <a:p>
            <a:pPr lvl="1"/>
            <a:r>
              <a:rPr lang="en-ID" sz="1800" b="1" dirty="0" err="1"/>
              <a:t>Motivasi</a:t>
            </a:r>
            <a:r>
              <a:rPr lang="en-ID" sz="1800" b="1" dirty="0"/>
              <a:t> </a:t>
            </a:r>
            <a:r>
              <a:rPr lang="en-ID" sz="1800" b="1" dirty="0" err="1"/>
              <a:t>Ekstrinsik</a:t>
            </a:r>
            <a:r>
              <a:rPr lang="en-ID" sz="1800" dirty="0"/>
              <a:t>: </a:t>
            </a:r>
            <a:r>
              <a:rPr lang="en-ID" sz="1800" dirty="0" err="1"/>
              <a:t>Motivasi</a:t>
            </a:r>
            <a:r>
              <a:rPr lang="en-ID" sz="1800" dirty="0"/>
              <a:t> yang </a:t>
            </a:r>
            <a:r>
              <a:rPr lang="en-ID" sz="1800" dirty="0" err="1"/>
              <a:t>berasal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faktor</a:t>
            </a:r>
            <a:r>
              <a:rPr lang="en-ID" sz="1800" dirty="0"/>
              <a:t> </a:t>
            </a:r>
            <a:r>
              <a:rPr lang="en-ID" sz="1800" dirty="0" err="1"/>
              <a:t>eksternal</a:t>
            </a:r>
            <a:r>
              <a:rPr lang="en-ID" sz="1800" dirty="0"/>
              <a:t>, </a:t>
            </a:r>
            <a:r>
              <a:rPr lang="en-ID" sz="1800" dirty="0" err="1"/>
              <a:t>seperti</a:t>
            </a:r>
            <a:r>
              <a:rPr lang="en-ID" sz="1800" dirty="0"/>
              <a:t> </a:t>
            </a:r>
            <a:r>
              <a:rPr lang="en-ID" sz="1800" dirty="0" err="1"/>
              <a:t>hadiah</a:t>
            </a:r>
            <a:r>
              <a:rPr lang="en-ID" sz="1800" dirty="0"/>
              <a:t>, </a:t>
            </a:r>
            <a:r>
              <a:rPr lang="en-ID" sz="1800" dirty="0" err="1"/>
              <a:t>nilai</a:t>
            </a:r>
            <a:r>
              <a:rPr lang="en-ID" sz="1800" dirty="0"/>
              <a:t>,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pengakuan</a:t>
            </a:r>
            <a:r>
              <a:rPr lang="en-ID" sz="18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2788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EED-F567-7FD1-B5B2-84B68DDA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Faktor-</a:t>
            </a:r>
            <a:r>
              <a:rPr lang="en-ID" b="1" dirty="0" err="1"/>
              <a:t>faktor</a:t>
            </a:r>
            <a:r>
              <a:rPr lang="en-ID" b="1" dirty="0"/>
              <a:t> yang </a:t>
            </a:r>
            <a:r>
              <a:rPr lang="en-ID" b="1" dirty="0" err="1"/>
              <a:t>Mempengaruhi</a:t>
            </a:r>
            <a:r>
              <a:rPr lang="en-ID" b="1" dirty="0"/>
              <a:t> </a:t>
            </a:r>
            <a:r>
              <a:rPr lang="en-ID" b="1" dirty="0" err="1"/>
              <a:t>Motivasi</a:t>
            </a:r>
            <a:r>
              <a:rPr lang="en-ID" b="1" dirty="0"/>
              <a:t> </a:t>
            </a:r>
            <a:r>
              <a:rPr lang="en-ID" b="1" dirty="0" err="1"/>
              <a:t>Belajar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81E4F-CA6F-D6F5-4FA4-BA85F0B7F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sz="2000" b="1" dirty="0"/>
              <a:t>Faktor Internal</a:t>
            </a:r>
            <a:r>
              <a:rPr lang="en-ID" sz="2000" dirty="0"/>
              <a:t>:</a:t>
            </a:r>
          </a:p>
          <a:p>
            <a:pPr lvl="1"/>
            <a:r>
              <a:rPr lang="en-ID" sz="1800" b="1" dirty="0"/>
              <a:t>Minat dan Bakat</a:t>
            </a:r>
            <a:r>
              <a:rPr lang="en-ID" sz="1800" dirty="0"/>
              <a:t>: </a:t>
            </a:r>
            <a:r>
              <a:rPr lang="en-ID" sz="1800" dirty="0" err="1"/>
              <a:t>Ketertarikan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materi</a:t>
            </a:r>
            <a:r>
              <a:rPr lang="en-ID" sz="1800" dirty="0"/>
              <a:t> </a:t>
            </a:r>
            <a:r>
              <a:rPr lang="en-ID" sz="1800" dirty="0" err="1"/>
              <a:t>pelajaran</a:t>
            </a:r>
            <a:r>
              <a:rPr lang="en-ID" sz="1800" dirty="0"/>
              <a:t>.</a:t>
            </a:r>
          </a:p>
          <a:p>
            <a:pPr lvl="1"/>
            <a:r>
              <a:rPr lang="en-ID" sz="1800" b="1" dirty="0"/>
              <a:t>Tujuan </a:t>
            </a:r>
            <a:r>
              <a:rPr lang="en-ID" sz="1800" b="1" dirty="0" err="1"/>
              <a:t>Pribadi</a:t>
            </a:r>
            <a:r>
              <a:rPr lang="en-ID" sz="1800" dirty="0"/>
              <a:t>: Tujuan </a:t>
            </a:r>
            <a:r>
              <a:rPr lang="en-ID" sz="1800" dirty="0" err="1"/>
              <a:t>hidup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karier</a:t>
            </a:r>
            <a:r>
              <a:rPr lang="en-ID" sz="1800" dirty="0"/>
              <a:t> yang </a:t>
            </a:r>
            <a:r>
              <a:rPr lang="en-ID" sz="1800" dirty="0" err="1"/>
              <a:t>ingin</a:t>
            </a:r>
            <a:r>
              <a:rPr lang="en-ID" sz="1800" dirty="0"/>
              <a:t> </a:t>
            </a:r>
            <a:r>
              <a:rPr lang="en-ID" sz="1800" dirty="0" err="1"/>
              <a:t>dicapai</a:t>
            </a:r>
            <a:r>
              <a:rPr lang="en-ID" sz="1800" dirty="0"/>
              <a:t> </a:t>
            </a:r>
            <a:r>
              <a:rPr lang="en-ID" sz="1800" dirty="0" err="1"/>
              <a:t>melalui</a:t>
            </a:r>
            <a:r>
              <a:rPr lang="en-ID" sz="1800" dirty="0"/>
              <a:t> </a:t>
            </a:r>
            <a:r>
              <a:rPr lang="en-ID" sz="1800" dirty="0" err="1"/>
              <a:t>pendidikan</a:t>
            </a:r>
            <a:r>
              <a:rPr lang="en-ID" sz="1800" dirty="0"/>
              <a:t>.</a:t>
            </a:r>
          </a:p>
          <a:p>
            <a:pPr lvl="1"/>
            <a:r>
              <a:rPr lang="en-ID" sz="1800" b="1" dirty="0" err="1"/>
              <a:t>Percaya</a:t>
            </a:r>
            <a:r>
              <a:rPr lang="en-ID" sz="1800" b="1" dirty="0"/>
              <a:t> Diri</a:t>
            </a:r>
            <a:r>
              <a:rPr lang="en-ID" sz="1800" dirty="0"/>
              <a:t>: </a:t>
            </a:r>
            <a:r>
              <a:rPr lang="en-ID" sz="1800" dirty="0" err="1"/>
              <a:t>Keyakinan</a:t>
            </a:r>
            <a:r>
              <a:rPr lang="en-ID" sz="1800" dirty="0"/>
              <a:t> </a:t>
            </a:r>
            <a:r>
              <a:rPr lang="en-ID" sz="1800" dirty="0" err="1"/>
              <a:t>bahwa</a:t>
            </a:r>
            <a:r>
              <a:rPr lang="en-ID" sz="1800" dirty="0"/>
              <a:t> </a:t>
            </a:r>
            <a:r>
              <a:rPr lang="en-ID" sz="1800" dirty="0" err="1"/>
              <a:t>mereka</a:t>
            </a:r>
            <a:r>
              <a:rPr lang="en-ID" sz="1800" dirty="0"/>
              <a:t> </a:t>
            </a:r>
            <a:r>
              <a:rPr lang="en-ID" sz="1800" dirty="0" err="1"/>
              <a:t>mampu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 dan </a:t>
            </a:r>
            <a:r>
              <a:rPr lang="en-ID" sz="1800" dirty="0" err="1"/>
              <a:t>sukses</a:t>
            </a:r>
            <a:r>
              <a:rPr lang="en-ID" sz="1800" dirty="0"/>
              <a:t>.</a:t>
            </a:r>
          </a:p>
          <a:p>
            <a:pPr lvl="0"/>
            <a:r>
              <a:rPr lang="en-ID" sz="2000" b="1" dirty="0"/>
              <a:t>Faktor </a:t>
            </a:r>
            <a:r>
              <a:rPr lang="en-ID" sz="2000" b="1" dirty="0" err="1"/>
              <a:t>Eksternal</a:t>
            </a:r>
            <a:r>
              <a:rPr lang="en-ID" sz="2000" dirty="0"/>
              <a:t>:</a:t>
            </a:r>
          </a:p>
          <a:p>
            <a:pPr lvl="1"/>
            <a:r>
              <a:rPr lang="en-ID" sz="1800" b="1" dirty="0" err="1"/>
              <a:t>Lingkungan</a:t>
            </a:r>
            <a:r>
              <a:rPr lang="en-ID" sz="1800" b="1" dirty="0"/>
              <a:t> </a:t>
            </a:r>
            <a:r>
              <a:rPr lang="en-ID" sz="1800" b="1" dirty="0" err="1"/>
              <a:t>Kelas</a:t>
            </a:r>
            <a:r>
              <a:rPr lang="en-ID" sz="1800" dirty="0"/>
              <a:t>: </a:t>
            </a:r>
            <a:r>
              <a:rPr lang="en-ID" sz="1800" dirty="0" err="1"/>
              <a:t>Atmosfer</a:t>
            </a:r>
            <a:r>
              <a:rPr lang="en-ID" sz="1800" dirty="0"/>
              <a:t> </a:t>
            </a:r>
            <a:r>
              <a:rPr lang="en-ID" sz="1800" dirty="0" err="1"/>
              <a:t>kelas</a:t>
            </a:r>
            <a:r>
              <a:rPr lang="en-ID" sz="1800" dirty="0"/>
              <a:t> yang </a:t>
            </a:r>
            <a:r>
              <a:rPr lang="en-ID" sz="1800" dirty="0" err="1"/>
              <a:t>mendukung</a:t>
            </a:r>
            <a:r>
              <a:rPr lang="en-ID" sz="1800" dirty="0"/>
              <a:t> dan </a:t>
            </a:r>
            <a:r>
              <a:rPr lang="en-ID" sz="1800" dirty="0" err="1"/>
              <a:t>kondusif</a:t>
            </a:r>
            <a:r>
              <a:rPr lang="en-ID" sz="1800" dirty="0"/>
              <a:t>.</a:t>
            </a:r>
          </a:p>
          <a:p>
            <a:pPr lvl="1"/>
            <a:r>
              <a:rPr lang="en-ID" sz="1800" b="1" dirty="0" err="1"/>
              <a:t>Dukungan</a:t>
            </a:r>
            <a:r>
              <a:rPr lang="en-ID" sz="1800" b="1" dirty="0"/>
              <a:t> Sosial</a:t>
            </a:r>
            <a:r>
              <a:rPr lang="en-ID" sz="1800" dirty="0"/>
              <a:t>: </a:t>
            </a:r>
            <a:r>
              <a:rPr lang="en-ID" sz="1800" dirty="0" err="1"/>
              <a:t>Dukungan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teman</a:t>
            </a:r>
            <a:r>
              <a:rPr lang="en-ID" sz="1800" dirty="0"/>
              <a:t>, </a:t>
            </a:r>
            <a:r>
              <a:rPr lang="en-ID" sz="1800" dirty="0" err="1"/>
              <a:t>keluarga</a:t>
            </a:r>
            <a:r>
              <a:rPr lang="en-ID" sz="1800" dirty="0"/>
              <a:t>, dan guru.</a:t>
            </a:r>
          </a:p>
          <a:p>
            <a:pPr lvl="1"/>
            <a:r>
              <a:rPr lang="en-ID" sz="1800" b="1" dirty="0"/>
              <a:t>Hadiah dan </a:t>
            </a:r>
            <a:r>
              <a:rPr lang="en-ID" sz="1800" b="1" dirty="0" err="1"/>
              <a:t>Penghargaan</a:t>
            </a:r>
            <a:r>
              <a:rPr lang="en-ID" sz="1800" dirty="0"/>
              <a:t>: </a:t>
            </a:r>
            <a:r>
              <a:rPr lang="en-ID" sz="1800" dirty="0" err="1"/>
              <a:t>Pengakuan</a:t>
            </a:r>
            <a:r>
              <a:rPr lang="en-ID" sz="1800" dirty="0"/>
              <a:t> dan </a:t>
            </a:r>
            <a:r>
              <a:rPr lang="en-ID" sz="1800" dirty="0" err="1"/>
              <a:t>imbalan</a:t>
            </a:r>
            <a:r>
              <a:rPr lang="en-ID" sz="1800" dirty="0"/>
              <a:t> yang </a:t>
            </a:r>
            <a:r>
              <a:rPr lang="en-ID" sz="1800" dirty="0" err="1"/>
              <a:t>diterima</a:t>
            </a:r>
            <a:r>
              <a:rPr lang="en-ID" sz="1800" dirty="0"/>
              <a:t> </a:t>
            </a:r>
            <a:r>
              <a:rPr lang="en-ID" sz="1800" dirty="0" err="1"/>
              <a:t>siswa</a:t>
            </a:r>
            <a:r>
              <a:rPr lang="en-ID" sz="18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843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5A93-74F7-A9C4-C150-2B603999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b="1" dirty="0"/>
              <a:t>Teori-</a:t>
            </a:r>
            <a:r>
              <a:rPr lang="en-ID" b="1" dirty="0" err="1"/>
              <a:t>teori</a:t>
            </a:r>
            <a:r>
              <a:rPr lang="en-ID" b="1" dirty="0"/>
              <a:t> </a:t>
            </a:r>
            <a:r>
              <a:rPr lang="en-ID" b="1" dirty="0" err="1"/>
              <a:t>Motivasi</a:t>
            </a:r>
            <a:r>
              <a:rPr lang="en-ID" b="1" dirty="0"/>
              <a:t> </a:t>
            </a:r>
            <a:r>
              <a:rPr lang="en-ID" b="1" dirty="0" err="1"/>
              <a:t>Belajar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83BA8-9591-7B86-3BE5-D8C70B829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sz="2000" b="1" dirty="0"/>
              <a:t>Teori Maslow (</a:t>
            </a:r>
            <a:r>
              <a:rPr lang="en-ID" sz="2000" b="1" dirty="0" err="1"/>
              <a:t>Hierarki</a:t>
            </a:r>
            <a:r>
              <a:rPr lang="en-ID" sz="2000" b="1" dirty="0"/>
              <a:t> </a:t>
            </a:r>
            <a:r>
              <a:rPr lang="en-ID" sz="2000" b="1" dirty="0" err="1"/>
              <a:t>Kebutuhan</a:t>
            </a:r>
            <a:r>
              <a:rPr lang="en-ID" sz="2000" b="1" dirty="0"/>
              <a:t>)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Menggunakan</a:t>
            </a:r>
            <a:r>
              <a:rPr lang="en-ID" sz="1800" dirty="0"/>
              <a:t> </a:t>
            </a:r>
            <a:r>
              <a:rPr lang="en-ID" sz="1800" dirty="0" err="1"/>
              <a:t>teori</a:t>
            </a:r>
            <a:r>
              <a:rPr lang="en-ID" sz="1800" dirty="0"/>
              <a:t> </a:t>
            </a:r>
            <a:r>
              <a:rPr lang="en-ID" sz="1800" dirty="0" err="1"/>
              <a:t>ini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menjelaskan</a:t>
            </a:r>
            <a:r>
              <a:rPr lang="en-ID" sz="1800" dirty="0"/>
              <a:t> </a:t>
            </a:r>
            <a:r>
              <a:rPr lang="en-ID" sz="1800" dirty="0" err="1"/>
              <a:t>bagaimana</a:t>
            </a:r>
            <a:r>
              <a:rPr lang="en-ID" sz="1800" dirty="0"/>
              <a:t> </a:t>
            </a:r>
            <a:r>
              <a:rPr lang="en-ID" sz="1800" dirty="0" err="1"/>
              <a:t>kebutuhan</a:t>
            </a:r>
            <a:r>
              <a:rPr lang="en-ID" sz="1800" dirty="0"/>
              <a:t> </a:t>
            </a:r>
            <a:r>
              <a:rPr lang="en-ID" sz="1800" dirty="0" err="1"/>
              <a:t>dasar</a:t>
            </a:r>
            <a:r>
              <a:rPr lang="en-ID" sz="1800" dirty="0"/>
              <a:t> </a:t>
            </a:r>
            <a:r>
              <a:rPr lang="en-ID" sz="1800" dirty="0" err="1"/>
              <a:t>siswa</a:t>
            </a:r>
            <a:r>
              <a:rPr lang="en-ID" sz="1800" dirty="0"/>
              <a:t> (</a:t>
            </a:r>
            <a:r>
              <a:rPr lang="en-ID" sz="1800" dirty="0" err="1"/>
              <a:t>seperti</a:t>
            </a:r>
            <a:r>
              <a:rPr lang="en-ID" sz="1800" dirty="0"/>
              <a:t> rasa </a:t>
            </a:r>
            <a:r>
              <a:rPr lang="en-ID" sz="1800" dirty="0" err="1"/>
              <a:t>aman</a:t>
            </a:r>
            <a:r>
              <a:rPr lang="en-ID" sz="1800" dirty="0"/>
              <a:t> dan </a:t>
            </a:r>
            <a:r>
              <a:rPr lang="en-ID" sz="1800" dirty="0" err="1"/>
              <a:t>kebutuhan</a:t>
            </a:r>
            <a:r>
              <a:rPr lang="en-ID" sz="1800" dirty="0"/>
              <a:t> </a:t>
            </a:r>
            <a:r>
              <a:rPr lang="en-ID" sz="1800" dirty="0" err="1"/>
              <a:t>sosial</a:t>
            </a:r>
            <a:r>
              <a:rPr lang="en-ID" sz="1800" dirty="0"/>
              <a:t>)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mempengaruhi</a:t>
            </a:r>
            <a:r>
              <a:rPr lang="en-ID" sz="1800" dirty="0"/>
              <a:t> </a:t>
            </a:r>
            <a:r>
              <a:rPr lang="en-ID" sz="1800" dirty="0" err="1"/>
              <a:t>motivasi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 </a:t>
            </a:r>
            <a:r>
              <a:rPr lang="en-ID" sz="1800" dirty="0" err="1"/>
              <a:t>mereka</a:t>
            </a:r>
            <a:r>
              <a:rPr lang="en-ID" sz="1800" dirty="0"/>
              <a:t>.</a:t>
            </a:r>
          </a:p>
          <a:p>
            <a:pPr lvl="0"/>
            <a:r>
              <a:rPr lang="en-ID" sz="2000" b="1" dirty="0"/>
              <a:t>Teori Herzberg (Dua Faktor)</a:t>
            </a:r>
            <a:r>
              <a:rPr lang="en-ID" sz="2000" dirty="0"/>
              <a:t>:</a:t>
            </a:r>
          </a:p>
          <a:p>
            <a:pPr lvl="1"/>
            <a:r>
              <a:rPr lang="en-ID" sz="1800" dirty="0"/>
              <a:t>Faktor motivator (</a:t>
            </a:r>
            <a:r>
              <a:rPr lang="en-ID" sz="1800" dirty="0" err="1"/>
              <a:t>faktor</a:t>
            </a:r>
            <a:r>
              <a:rPr lang="en-ID" sz="1800" dirty="0"/>
              <a:t> yang </a:t>
            </a:r>
            <a:r>
              <a:rPr lang="en-ID" sz="1800" dirty="0" err="1"/>
              <a:t>meningkatkan</a:t>
            </a:r>
            <a:r>
              <a:rPr lang="en-ID" sz="1800" dirty="0"/>
              <a:t> </a:t>
            </a:r>
            <a:r>
              <a:rPr lang="en-ID" sz="1800" dirty="0" err="1"/>
              <a:t>motivasi</a:t>
            </a:r>
            <a:r>
              <a:rPr lang="en-ID" sz="1800" dirty="0"/>
              <a:t>) dan </a:t>
            </a:r>
            <a:r>
              <a:rPr lang="en-ID" sz="1800" dirty="0" err="1"/>
              <a:t>faktor</a:t>
            </a:r>
            <a:r>
              <a:rPr lang="en-ID" sz="1800" dirty="0"/>
              <a:t> hygiene (</a:t>
            </a:r>
            <a:r>
              <a:rPr lang="en-ID" sz="1800" dirty="0" err="1"/>
              <a:t>faktor</a:t>
            </a:r>
            <a:r>
              <a:rPr lang="en-ID" sz="1800" dirty="0"/>
              <a:t> yang </a:t>
            </a:r>
            <a:r>
              <a:rPr lang="en-ID" sz="1800" dirty="0" err="1"/>
              <a:t>menurunkan</a:t>
            </a:r>
            <a:r>
              <a:rPr lang="en-ID" sz="1800" dirty="0"/>
              <a:t> </a:t>
            </a:r>
            <a:r>
              <a:rPr lang="en-ID" sz="1800" dirty="0" err="1"/>
              <a:t>motivasi</a:t>
            </a:r>
            <a:r>
              <a:rPr lang="en-ID" sz="1800" dirty="0"/>
              <a:t> </a:t>
            </a:r>
            <a:r>
              <a:rPr lang="en-ID" sz="1800" dirty="0" err="1"/>
              <a:t>bila</a:t>
            </a:r>
            <a:r>
              <a:rPr lang="en-ID" sz="1800" dirty="0"/>
              <a:t>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dipenuhi</a:t>
            </a:r>
            <a:r>
              <a:rPr lang="en-ID" sz="1800" dirty="0"/>
              <a:t>).</a:t>
            </a:r>
          </a:p>
          <a:p>
            <a:pPr lvl="0"/>
            <a:r>
              <a:rPr lang="en-ID" sz="2000" b="1" dirty="0"/>
              <a:t>Teori Self-Determination (Deci &amp; Ryan)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Menggambarkan</a:t>
            </a:r>
            <a:r>
              <a:rPr lang="en-ID" sz="1800" dirty="0"/>
              <a:t> </a:t>
            </a:r>
            <a:r>
              <a:rPr lang="en-ID" sz="1800" dirty="0" err="1"/>
              <a:t>pentingnya</a:t>
            </a:r>
            <a:r>
              <a:rPr lang="en-ID" sz="1800" dirty="0"/>
              <a:t> </a:t>
            </a:r>
            <a:r>
              <a:rPr lang="en-ID" sz="1800" dirty="0" err="1"/>
              <a:t>kebutuhan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merasa</a:t>
            </a:r>
            <a:r>
              <a:rPr lang="en-ID" sz="1800" dirty="0"/>
              <a:t> </a:t>
            </a:r>
            <a:r>
              <a:rPr lang="en-ID" sz="1800" dirty="0" err="1"/>
              <a:t>kompeten</a:t>
            </a:r>
            <a:r>
              <a:rPr lang="en-ID" sz="1800" dirty="0"/>
              <a:t>, </a:t>
            </a:r>
            <a:r>
              <a:rPr lang="en-ID" sz="1800" dirty="0" err="1"/>
              <a:t>terhubung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orang lain, dan </a:t>
            </a:r>
            <a:r>
              <a:rPr lang="en-ID" sz="1800" dirty="0" err="1"/>
              <a:t>memiliki</a:t>
            </a:r>
            <a:r>
              <a:rPr lang="en-ID" sz="1800" dirty="0"/>
              <a:t> </a:t>
            </a:r>
            <a:r>
              <a:rPr lang="en-ID" sz="1800" dirty="0" err="1"/>
              <a:t>kontrol</a:t>
            </a:r>
            <a:r>
              <a:rPr lang="en-ID" sz="1800" dirty="0"/>
              <a:t> </a:t>
            </a:r>
            <a:r>
              <a:rPr lang="en-ID" sz="1800" dirty="0" err="1"/>
              <a:t>atas</a:t>
            </a:r>
            <a:r>
              <a:rPr lang="en-ID" sz="1800" dirty="0"/>
              <a:t> </a:t>
            </a:r>
            <a:r>
              <a:rPr lang="en-ID" sz="1800" dirty="0" err="1"/>
              <a:t>tindakan</a:t>
            </a:r>
            <a:r>
              <a:rPr lang="en-ID" sz="1800" dirty="0"/>
              <a:t> </a:t>
            </a:r>
            <a:r>
              <a:rPr lang="en-ID" sz="1800" dirty="0" err="1"/>
              <a:t>mereka</a:t>
            </a:r>
            <a:r>
              <a:rPr lang="en-ID" sz="18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2135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DA8A-B60E-2472-A452-438FC894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Strategi </a:t>
            </a:r>
            <a:r>
              <a:rPr lang="en-ID" b="1" dirty="0" err="1"/>
              <a:t>Meningkatkan</a:t>
            </a:r>
            <a:r>
              <a:rPr lang="en-ID" b="1" dirty="0"/>
              <a:t> </a:t>
            </a:r>
            <a:r>
              <a:rPr lang="en-ID" b="1" dirty="0" err="1"/>
              <a:t>Motivasi</a:t>
            </a:r>
            <a:r>
              <a:rPr lang="en-ID" b="1" dirty="0"/>
              <a:t> </a:t>
            </a:r>
            <a:r>
              <a:rPr lang="en-ID" b="1" dirty="0" err="1"/>
              <a:t>Belajar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F289-9D84-923B-08B3-BF625E48B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ID" sz="2000" b="1" dirty="0"/>
              <a:t>Strategi </a:t>
            </a:r>
            <a:r>
              <a:rPr lang="en-ID" sz="2000" b="1" dirty="0" err="1"/>
              <a:t>Pengajaran</a:t>
            </a:r>
            <a:r>
              <a:rPr lang="en-ID" sz="2000" b="1" dirty="0"/>
              <a:t> yang </a:t>
            </a:r>
            <a:r>
              <a:rPr lang="en-ID" sz="2000" b="1" dirty="0" err="1"/>
              <a:t>Menstimulasi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Pengajaran</a:t>
            </a:r>
            <a:r>
              <a:rPr lang="en-ID" sz="1800" dirty="0"/>
              <a:t> </a:t>
            </a:r>
            <a:r>
              <a:rPr lang="en-ID" sz="1800" dirty="0" err="1"/>
              <a:t>berbasis</a:t>
            </a:r>
            <a:r>
              <a:rPr lang="en-ID" sz="1800" dirty="0"/>
              <a:t> </a:t>
            </a:r>
            <a:r>
              <a:rPr lang="en-ID" sz="1800" dirty="0" err="1"/>
              <a:t>masalah</a:t>
            </a:r>
            <a:r>
              <a:rPr lang="en-ID" sz="1800" dirty="0"/>
              <a:t> (problem-based learning)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studi</a:t>
            </a:r>
            <a:r>
              <a:rPr lang="en-ID" sz="1800" dirty="0"/>
              <a:t> </a:t>
            </a:r>
            <a:r>
              <a:rPr lang="en-ID" sz="1800" dirty="0" err="1"/>
              <a:t>kasus</a:t>
            </a:r>
            <a:r>
              <a:rPr lang="en-ID" sz="1800" dirty="0"/>
              <a:t>.</a:t>
            </a:r>
          </a:p>
          <a:p>
            <a:pPr lvl="1"/>
            <a:r>
              <a:rPr lang="en-ID" sz="1800" dirty="0" err="1"/>
              <a:t>Menciptakan</a:t>
            </a:r>
            <a:r>
              <a:rPr lang="en-ID" sz="1800" dirty="0"/>
              <a:t> </a:t>
            </a:r>
            <a:r>
              <a:rPr lang="en-ID" sz="1800" dirty="0" err="1"/>
              <a:t>tantangan</a:t>
            </a:r>
            <a:r>
              <a:rPr lang="en-ID" sz="1800" dirty="0"/>
              <a:t> yang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diatasi</a:t>
            </a:r>
            <a:r>
              <a:rPr lang="en-ID" sz="1800" dirty="0"/>
              <a:t> oleh </a:t>
            </a:r>
            <a:r>
              <a:rPr lang="en-ID" sz="1800" dirty="0" err="1"/>
              <a:t>siswa</a:t>
            </a:r>
            <a:r>
              <a:rPr lang="en-ID" sz="1800" dirty="0"/>
              <a:t>.</a:t>
            </a:r>
          </a:p>
          <a:p>
            <a:pPr lvl="1"/>
            <a:r>
              <a:rPr lang="en-ID" sz="1800" dirty="0" err="1"/>
              <a:t>Menggunakan</a:t>
            </a:r>
            <a:r>
              <a:rPr lang="en-ID" sz="1800" dirty="0"/>
              <a:t> </a:t>
            </a:r>
            <a:r>
              <a:rPr lang="en-ID" sz="1800" dirty="0" err="1"/>
              <a:t>variasi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metode</a:t>
            </a:r>
            <a:r>
              <a:rPr lang="en-ID" sz="1800" dirty="0"/>
              <a:t> </a:t>
            </a:r>
            <a:r>
              <a:rPr lang="en-ID" sz="1800" dirty="0" err="1"/>
              <a:t>pengajaran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menjaga</a:t>
            </a:r>
            <a:r>
              <a:rPr lang="en-ID" sz="1800" dirty="0"/>
              <a:t> </a:t>
            </a:r>
            <a:r>
              <a:rPr lang="en-ID" sz="1800" dirty="0" err="1"/>
              <a:t>minat</a:t>
            </a:r>
            <a:r>
              <a:rPr lang="en-ID" sz="1800" dirty="0"/>
              <a:t> </a:t>
            </a:r>
            <a:r>
              <a:rPr lang="en-ID" sz="1800" dirty="0" err="1"/>
              <a:t>siswa</a:t>
            </a:r>
            <a:r>
              <a:rPr lang="en-ID" sz="1800" dirty="0"/>
              <a:t>.</a:t>
            </a:r>
          </a:p>
          <a:p>
            <a:pPr lvl="0"/>
            <a:r>
              <a:rPr lang="en-ID" sz="2000" b="1" dirty="0" err="1"/>
              <a:t>Pemberian</a:t>
            </a:r>
            <a:r>
              <a:rPr lang="en-ID" sz="2000" b="1" dirty="0"/>
              <a:t> </a:t>
            </a:r>
            <a:r>
              <a:rPr lang="en-ID" sz="2000" b="1" dirty="0" err="1"/>
              <a:t>Umpan</a:t>
            </a:r>
            <a:r>
              <a:rPr lang="en-ID" sz="2000" b="1" dirty="0"/>
              <a:t> Balik yang </a:t>
            </a:r>
            <a:r>
              <a:rPr lang="en-ID" sz="2000" b="1" dirty="0" err="1"/>
              <a:t>Konstruktif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Memberikan</a:t>
            </a:r>
            <a:r>
              <a:rPr lang="en-ID" sz="1800" dirty="0"/>
              <a:t> </a:t>
            </a:r>
            <a:r>
              <a:rPr lang="en-ID" sz="1800" dirty="0" err="1"/>
              <a:t>umpan</a:t>
            </a:r>
            <a:r>
              <a:rPr lang="en-ID" sz="1800" dirty="0"/>
              <a:t> </a:t>
            </a:r>
            <a:r>
              <a:rPr lang="en-ID" sz="1800" dirty="0" err="1"/>
              <a:t>balik</a:t>
            </a:r>
            <a:r>
              <a:rPr lang="en-ID" sz="1800" dirty="0"/>
              <a:t> yang </a:t>
            </a:r>
            <a:r>
              <a:rPr lang="en-ID" sz="1800" dirty="0" err="1"/>
              <a:t>positif</a:t>
            </a:r>
            <a:r>
              <a:rPr lang="en-ID" sz="1800" dirty="0"/>
              <a:t> dan </a:t>
            </a:r>
            <a:r>
              <a:rPr lang="en-ID" sz="1800" dirty="0" err="1"/>
              <a:t>membangun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memperkuat</a:t>
            </a:r>
            <a:r>
              <a:rPr lang="en-ID" sz="1800" dirty="0"/>
              <a:t> </a:t>
            </a:r>
            <a:r>
              <a:rPr lang="en-ID" sz="1800" dirty="0" err="1"/>
              <a:t>usaha</a:t>
            </a:r>
            <a:r>
              <a:rPr lang="en-ID" sz="1800" dirty="0"/>
              <a:t> </a:t>
            </a:r>
            <a:r>
              <a:rPr lang="en-ID" sz="1800" dirty="0" err="1"/>
              <a:t>siswa</a:t>
            </a:r>
            <a:r>
              <a:rPr lang="en-ID" sz="1800" dirty="0"/>
              <a:t>.</a:t>
            </a:r>
          </a:p>
          <a:p>
            <a:pPr lvl="0"/>
            <a:r>
              <a:rPr lang="en-ID" sz="2000" b="1" dirty="0" err="1"/>
              <a:t>Meningkatkan</a:t>
            </a:r>
            <a:r>
              <a:rPr lang="en-ID" sz="2000" b="1" dirty="0"/>
              <a:t> </a:t>
            </a:r>
            <a:r>
              <a:rPr lang="en-ID" sz="2000" b="1" dirty="0" err="1"/>
              <a:t>Keterlibatan</a:t>
            </a:r>
            <a:r>
              <a:rPr lang="en-ID" sz="2000" b="1" dirty="0"/>
              <a:t> </a:t>
            </a:r>
            <a:r>
              <a:rPr lang="en-ID" sz="2000" b="1" dirty="0" err="1"/>
              <a:t>Siswa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Menggunakan</a:t>
            </a:r>
            <a:r>
              <a:rPr lang="en-ID" sz="1800" dirty="0"/>
              <a:t> </a:t>
            </a:r>
            <a:r>
              <a:rPr lang="en-ID" sz="1800" dirty="0" err="1"/>
              <a:t>teknik</a:t>
            </a:r>
            <a:r>
              <a:rPr lang="en-ID" sz="1800" dirty="0"/>
              <a:t> </a:t>
            </a:r>
            <a:r>
              <a:rPr lang="en-ID" sz="1800" dirty="0" err="1"/>
              <a:t>diskusi</a:t>
            </a:r>
            <a:r>
              <a:rPr lang="en-ID" sz="1800" dirty="0"/>
              <a:t>, </a:t>
            </a:r>
            <a:r>
              <a:rPr lang="en-ID" sz="1800" dirty="0" err="1"/>
              <a:t>studi</a:t>
            </a:r>
            <a:r>
              <a:rPr lang="en-ID" sz="1800" dirty="0"/>
              <a:t> </a:t>
            </a:r>
            <a:r>
              <a:rPr lang="en-ID" sz="1800" dirty="0" err="1"/>
              <a:t>kasus</a:t>
            </a:r>
            <a:r>
              <a:rPr lang="en-ID" sz="1800" dirty="0"/>
              <a:t>, dan </a:t>
            </a:r>
            <a:r>
              <a:rPr lang="en-ID" sz="1800" dirty="0" err="1"/>
              <a:t>proyek</a:t>
            </a:r>
            <a:r>
              <a:rPr lang="en-ID" sz="1800" dirty="0"/>
              <a:t> </a:t>
            </a:r>
            <a:r>
              <a:rPr lang="en-ID" sz="1800" dirty="0" err="1"/>
              <a:t>kelompok</a:t>
            </a:r>
            <a:r>
              <a:rPr lang="en-ID" sz="1800" dirty="0"/>
              <a:t> yang </a:t>
            </a:r>
            <a:r>
              <a:rPr lang="en-ID" sz="1800" dirty="0" err="1"/>
              <a:t>memotivasi</a:t>
            </a:r>
            <a:r>
              <a:rPr lang="en-ID" sz="1800" dirty="0"/>
              <a:t> </a:t>
            </a:r>
            <a:r>
              <a:rPr lang="en-ID" sz="1800" dirty="0" err="1"/>
              <a:t>siswa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aktif</a:t>
            </a:r>
            <a:r>
              <a:rPr lang="en-ID" sz="1800" dirty="0"/>
              <a:t>.</a:t>
            </a:r>
          </a:p>
          <a:p>
            <a:pPr lvl="0"/>
            <a:r>
              <a:rPr lang="en-ID" sz="2000" b="1" dirty="0" err="1"/>
              <a:t>Pemberian</a:t>
            </a:r>
            <a:r>
              <a:rPr lang="en-ID" sz="2000" b="1" dirty="0"/>
              <a:t> </a:t>
            </a:r>
            <a:r>
              <a:rPr lang="en-ID" sz="2000" b="1" dirty="0" err="1"/>
              <a:t>Penghargaan</a:t>
            </a:r>
            <a:r>
              <a:rPr lang="en-ID" sz="2000" b="1" dirty="0"/>
              <a:t> yang </a:t>
            </a:r>
            <a:r>
              <a:rPr lang="en-ID" sz="2000" b="1" dirty="0" err="1"/>
              <a:t>Memadai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Pemberian</a:t>
            </a:r>
            <a:r>
              <a:rPr lang="en-ID" sz="1800" dirty="0"/>
              <a:t> </a:t>
            </a:r>
            <a:r>
              <a:rPr lang="en-ID" sz="1800" dirty="0" err="1"/>
              <a:t>penghargaan</a:t>
            </a:r>
            <a:r>
              <a:rPr lang="en-ID" sz="1800" dirty="0"/>
              <a:t> (</a:t>
            </a:r>
            <a:r>
              <a:rPr lang="en-ID" sz="1800" dirty="0" err="1"/>
              <a:t>baik</a:t>
            </a:r>
            <a:r>
              <a:rPr lang="en-ID" sz="1800" dirty="0"/>
              <a:t> </a:t>
            </a:r>
            <a:r>
              <a:rPr lang="en-ID" sz="1800" dirty="0" err="1"/>
              <a:t>intrinsik</a:t>
            </a:r>
            <a:r>
              <a:rPr lang="en-ID" sz="1800" dirty="0"/>
              <a:t> </a:t>
            </a:r>
            <a:r>
              <a:rPr lang="en-ID" sz="1800" dirty="0" err="1"/>
              <a:t>maupun</a:t>
            </a:r>
            <a:r>
              <a:rPr lang="en-ID" sz="1800" dirty="0"/>
              <a:t> </a:t>
            </a:r>
            <a:r>
              <a:rPr lang="en-ID" sz="1800" dirty="0" err="1"/>
              <a:t>ekstrinsik</a:t>
            </a:r>
            <a:r>
              <a:rPr lang="en-ID" sz="1800" dirty="0"/>
              <a:t>) yang </a:t>
            </a:r>
            <a:r>
              <a:rPr lang="en-ID" sz="1800" dirty="0" err="1"/>
              <a:t>tepat</a:t>
            </a:r>
            <a:r>
              <a:rPr lang="en-ID" sz="1800" dirty="0"/>
              <a:t> dan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pencapaian</a:t>
            </a:r>
            <a:r>
              <a:rPr lang="en-ID" sz="1800" dirty="0"/>
              <a:t> </a:t>
            </a:r>
            <a:r>
              <a:rPr lang="en-ID" sz="1800" dirty="0" err="1"/>
              <a:t>siswa</a:t>
            </a:r>
            <a:r>
              <a:rPr lang="en-ID" sz="18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7184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D969-51A1-D821-3D09-967CB3D9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Studi Kasus 1</a:t>
            </a:r>
            <a:r>
              <a:rPr lang="en-ID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9A5B3-F458-9EA6-DD54-74B51643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D" sz="2800" b="1" dirty="0"/>
              <a:t>Kasus</a:t>
            </a:r>
            <a:r>
              <a:rPr lang="en-ID" sz="2800" dirty="0"/>
              <a:t>: </a:t>
            </a:r>
            <a:r>
              <a:rPr lang="en-ID" sz="2800" dirty="0" err="1"/>
              <a:t>Seorang</a:t>
            </a:r>
            <a:r>
              <a:rPr lang="en-ID" sz="2800" dirty="0"/>
              <a:t> </a:t>
            </a:r>
            <a:r>
              <a:rPr lang="en-ID" sz="2800" dirty="0" err="1"/>
              <a:t>siswa</a:t>
            </a:r>
            <a:r>
              <a:rPr lang="en-ID" sz="2800" dirty="0"/>
              <a:t> </a:t>
            </a:r>
            <a:r>
              <a:rPr lang="en-ID" sz="2800" dirty="0" err="1"/>
              <a:t>merasa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termotivasi</a:t>
            </a:r>
            <a:r>
              <a:rPr lang="en-ID" sz="2800" dirty="0"/>
              <a:t> </a:t>
            </a:r>
            <a:r>
              <a:rPr lang="en-ID" sz="2800" dirty="0" err="1"/>
              <a:t>karena</a:t>
            </a:r>
            <a:r>
              <a:rPr lang="en-ID" sz="2800" dirty="0"/>
              <a:t> </a:t>
            </a:r>
            <a:r>
              <a:rPr lang="en-ID" sz="2800" dirty="0" err="1"/>
              <a:t>merasa</a:t>
            </a:r>
            <a:r>
              <a:rPr lang="en-ID" sz="2800" dirty="0"/>
              <a:t> </a:t>
            </a:r>
            <a:r>
              <a:rPr lang="en-ID" sz="2800" dirty="0" err="1"/>
              <a:t>pelajaran</a:t>
            </a:r>
            <a:r>
              <a:rPr lang="en-ID" sz="2800" dirty="0"/>
              <a:t> </a:t>
            </a:r>
            <a:r>
              <a:rPr lang="en-ID" sz="2800" dirty="0" err="1"/>
              <a:t>matematika</a:t>
            </a:r>
            <a:r>
              <a:rPr lang="en-ID" sz="2800" dirty="0"/>
              <a:t> </a:t>
            </a:r>
            <a:r>
              <a:rPr lang="en-ID" sz="2800" dirty="0" err="1"/>
              <a:t>terlalu</a:t>
            </a:r>
            <a:r>
              <a:rPr lang="en-ID" sz="2800" dirty="0"/>
              <a:t> </a:t>
            </a:r>
            <a:r>
              <a:rPr lang="en-ID" sz="2800" dirty="0" err="1"/>
              <a:t>sulit</a:t>
            </a:r>
            <a:r>
              <a:rPr lang="en-ID" sz="2800" dirty="0"/>
              <a:t> dan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relevan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minatnya</a:t>
            </a:r>
            <a:r>
              <a:rPr lang="en-ID" sz="2800" dirty="0"/>
              <a:t>.</a:t>
            </a:r>
          </a:p>
          <a:p>
            <a:pPr lvl="1"/>
            <a:r>
              <a:rPr lang="en-ID" sz="2800" b="1" dirty="0" err="1"/>
              <a:t>Pertanyaan</a:t>
            </a:r>
            <a:r>
              <a:rPr lang="en-ID" sz="2800" b="1" dirty="0"/>
              <a:t> </a:t>
            </a:r>
            <a:r>
              <a:rPr lang="en-ID" sz="2800" b="1" dirty="0" err="1"/>
              <a:t>Diskusi</a:t>
            </a:r>
            <a:r>
              <a:rPr lang="en-ID" sz="2800" dirty="0"/>
              <a:t>: </a:t>
            </a:r>
            <a:r>
              <a:rPr lang="en-ID" sz="2800" dirty="0" err="1"/>
              <a:t>Bagaimana</a:t>
            </a:r>
            <a:r>
              <a:rPr lang="en-ID" sz="2800" dirty="0"/>
              <a:t> Anda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merancang</a:t>
            </a:r>
            <a:r>
              <a:rPr lang="en-ID" sz="2800" dirty="0"/>
              <a:t> strategi </a:t>
            </a:r>
            <a:r>
              <a:rPr lang="en-ID" sz="2800" dirty="0" err="1"/>
              <a:t>pengajaran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meningkatkan</a:t>
            </a:r>
            <a:r>
              <a:rPr lang="en-ID" sz="2800" dirty="0"/>
              <a:t> </a:t>
            </a:r>
            <a:r>
              <a:rPr lang="en-ID" sz="2800" dirty="0" err="1"/>
              <a:t>motivasi</a:t>
            </a:r>
            <a:r>
              <a:rPr lang="en-ID" sz="2800" dirty="0"/>
              <a:t> </a:t>
            </a:r>
            <a:r>
              <a:rPr lang="en-ID" sz="2800" dirty="0" err="1"/>
              <a:t>siswa</a:t>
            </a:r>
            <a:r>
              <a:rPr lang="en-ID" sz="2800" dirty="0"/>
              <a:t> </a:t>
            </a:r>
            <a:r>
              <a:rPr lang="en-ID" sz="2800" dirty="0" err="1"/>
              <a:t>tersebut</a:t>
            </a:r>
            <a:r>
              <a:rPr lang="en-ID" sz="2800" dirty="0"/>
              <a:t>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3884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C7FC-B218-8120-BDC1-570A20E5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Studi Kasus 2</a:t>
            </a:r>
            <a:r>
              <a:rPr lang="en-ID" dirty="0"/>
              <a:t>: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96AD-1E85-4FE9-13F6-6A6392283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D" sz="2800" b="1" dirty="0"/>
              <a:t>Kasus</a:t>
            </a:r>
            <a:r>
              <a:rPr lang="en-ID" sz="2800" dirty="0"/>
              <a:t>: Dalam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kelas</a:t>
            </a:r>
            <a:r>
              <a:rPr lang="en-ID" sz="2800" dirty="0"/>
              <a:t>, </a:t>
            </a:r>
            <a:r>
              <a:rPr lang="en-ID" sz="2800" dirty="0" err="1"/>
              <a:t>sebagian</a:t>
            </a:r>
            <a:r>
              <a:rPr lang="en-ID" sz="2800" dirty="0"/>
              <a:t> </a:t>
            </a:r>
            <a:r>
              <a:rPr lang="en-ID" sz="2800" dirty="0" err="1"/>
              <a:t>besar</a:t>
            </a:r>
            <a:r>
              <a:rPr lang="en-ID" sz="2800" dirty="0"/>
              <a:t> </a:t>
            </a:r>
            <a:r>
              <a:rPr lang="en-ID" sz="2800" dirty="0" err="1"/>
              <a:t>siswa</a:t>
            </a:r>
            <a:r>
              <a:rPr lang="en-ID" sz="2800" dirty="0"/>
              <a:t> </a:t>
            </a:r>
            <a:r>
              <a:rPr lang="en-ID" sz="2800" dirty="0" err="1"/>
              <a:t>memiliki</a:t>
            </a:r>
            <a:r>
              <a:rPr lang="en-ID" sz="2800" dirty="0"/>
              <a:t> </a:t>
            </a:r>
            <a:r>
              <a:rPr lang="en-ID" sz="2800" dirty="0" err="1"/>
              <a:t>motivasi</a:t>
            </a:r>
            <a:r>
              <a:rPr lang="en-ID" sz="2800" dirty="0"/>
              <a:t> </a:t>
            </a:r>
            <a:r>
              <a:rPr lang="en-ID" sz="2800" dirty="0" err="1"/>
              <a:t>belajar</a:t>
            </a:r>
            <a:r>
              <a:rPr lang="en-ID" sz="2800" dirty="0"/>
              <a:t> </a:t>
            </a:r>
            <a:r>
              <a:rPr lang="en-ID" sz="2800" dirty="0" err="1"/>
              <a:t>rendah</a:t>
            </a:r>
            <a:r>
              <a:rPr lang="en-ID" sz="2800" dirty="0"/>
              <a:t> </a:t>
            </a:r>
            <a:r>
              <a:rPr lang="en-ID" sz="2800" dirty="0" err="1"/>
              <a:t>karena</a:t>
            </a:r>
            <a:r>
              <a:rPr lang="en-ID" sz="2800" dirty="0"/>
              <a:t> </a:t>
            </a:r>
            <a:r>
              <a:rPr lang="en-ID" sz="2800" dirty="0" err="1"/>
              <a:t>mereka</a:t>
            </a:r>
            <a:r>
              <a:rPr lang="en-ID" sz="2800" dirty="0"/>
              <a:t> </a:t>
            </a:r>
            <a:r>
              <a:rPr lang="en-ID" sz="2800" dirty="0" err="1"/>
              <a:t>hanya</a:t>
            </a:r>
            <a:r>
              <a:rPr lang="en-ID" sz="2800" dirty="0"/>
              <a:t> </a:t>
            </a:r>
            <a:r>
              <a:rPr lang="en-ID" sz="2800" dirty="0" err="1"/>
              <a:t>datang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mendapatkan</a:t>
            </a:r>
            <a:r>
              <a:rPr lang="en-ID" sz="2800" dirty="0"/>
              <a:t> </a:t>
            </a:r>
            <a:r>
              <a:rPr lang="en-ID" sz="2800" dirty="0" err="1"/>
              <a:t>nilai</a:t>
            </a:r>
            <a:r>
              <a:rPr lang="en-ID" sz="2800" dirty="0"/>
              <a:t>, </a:t>
            </a:r>
            <a:r>
              <a:rPr lang="en-ID" sz="2800" dirty="0" err="1"/>
              <a:t>bukan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belajar</a:t>
            </a:r>
            <a:r>
              <a:rPr lang="en-ID" sz="2800" dirty="0"/>
              <a:t>.</a:t>
            </a:r>
          </a:p>
          <a:p>
            <a:pPr lvl="1"/>
            <a:r>
              <a:rPr lang="en-ID" sz="2800" b="1" dirty="0" err="1"/>
              <a:t>Pertanyaan</a:t>
            </a:r>
            <a:r>
              <a:rPr lang="en-ID" sz="2800" b="1" dirty="0"/>
              <a:t> </a:t>
            </a:r>
            <a:r>
              <a:rPr lang="en-ID" sz="2800" b="1" dirty="0" err="1"/>
              <a:t>Diskusi</a:t>
            </a:r>
            <a:r>
              <a:rPr lang="en-ID" sz="2800" dirty="0"/>
              <a:t>: Apa yang </a:t>
            </a:r>
            <a:r>
              <a:rPr lang="en-ID" sz="2800" dirty="0" err="1"/>
              <a:t>bisa</a:t>
            </a:r>
            <a:r>
              <a:rPr lang="en-ID" sz="2800" dirty="0"/>
              <a:t> Anda </a:t>
            </a:r>
            <a:r>
              <a:rPr lang="en-ID" sz="2800" dirty="0" err="1"/>
              <a:t>lakukan</a:t>
            </a:r>
            <a:r>
              <a:rPr lang="en-ID" sz="2800" dirty="0"/>
              <a:t> </a:t>
            </a:r>
            <a:r>
              <a:rPr lang="en-ID" sz="2800" dirty="0" err="1"/>
              <a:t>sebagai</a:t>
            </a:r>
            <a:r>
              <a:rPr lang="en-ID" sz="2800" dirty="0"/>
              <a:t> </a:t>
            </a:r>
            <a:r>
              <a:rPr lang="en-ID" sz="2800" dirty="0" err="1"/>
              <a:t>pengajar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mengubah</a:t>
            </a:r>
            <a:r>
              <a:rPr lang="en-ID" sz="2800" dirty="0"/>
              <a:t> mindset </a:t>
            </a:r>
            <a:r>
              <a:rPr lang="en-ID" sz="2800" dirty="0" err="1"/>
              <a:t>siswa</a:t>
            </a:r>
            <a:r>
              <a:rPr lang="en-ID" sz="2800" dirty="0"/>
              <a:t> dan </a:t>
            </a:r>
            <a:r>
              <a:rPr lang="en-ID" sz="2800" dirty="0" err="1"/>
              <a:t>meningkatkan</a:t>
            </a:r>
            <a:r>
              <a:rPr lang="en-ID" sz="2800" dirty="0"/>
              <a:t> </a:t>
            </a:r>
            <a:r>
              <a:rPr lang="en-ID" sz="2800" dirty="0" err="1"/>
              <a:t>motivasi</a:t>
            </a:r>
            <a:r>
              <a:rPr lang="en-ID" sz="2800" dirty="0"/>
              <a:t> </a:t>
            </a:r>
            <a:r>
              <a:rPr lang="en-ID" sz="2800" dirty="0" err="1"/>
              <a:t>intrinsik</a:t>
            </a:r>
            <a:r>
              <a:rPr lang="en-ID" sz="2800" dirty="0"/>
              <a:t> </a:t>
            </a:r>
            <a:r>
              <a:rPr lang="en-ID" sz="2800" dirty="0" err="1"/>
              <a:t>mereka</a:t>
            </a:r>
            <a:r>
              <a:rPr lang="en-ID" sz="2800" dirty="0"/>
              <a:t>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225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7CDF-64EE-AFCB-8B9C-5710AFC1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sz="4800" b="1" dirty="0"/>
              <a:t>Kesimpulan</a:t>
            </a:r>
            <a:r>
              <a:rPr lang="en-ID" sz="4800" dirty="0"/>
              <a:t>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6417-6590-95D2-7125-774E6100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ID" sz="2000" dirty="0"/>
          </a:p>
          <a:p>
            <a:pPr lvl="1"/>
            <a:r>
              <a:rPr lang="en-ID" sz="1800" dirty="0" err="1"/>
              <a:t>Motivasi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 </a:t>
            </a:r>
            <a:r>
              <a:rPr lang="en-ID" sz="1800" dirty="0" err="1"/>
              <a:t>memainkan</a:t>
            </a:r>
            <a:r>
              <a:rPr lang="en-ID" sz="1800" dirty="0"/>
              <a:t> </a:t>
            </a:r>
            <a:r>
              <a:rPr lang="en-ID" sz="1800" dirty="0" err="1"/>
              <a:t>peran</a:t>
            </a:r>
            <a:r>
              <a:rPr lang="en-ID" sz="1800" dirty="0"/>
              <a:t> </a:t>
            </a:r>
            <a:r>
              <a:rPr lang="en-ID" sz="1800" dirty="0" err="1"/>
              <a:t>kunci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keberhasilan</a:t>
            </a:r>
            <a:r>
              <a:rPr lang="en-ID" sz="1800" dirty="0"/>
              <a:t> </a:t>
            </a:r>
            <a:r>
              <a:rPr lang="en-ID" sz="1800" dirty="0" err="1"/>
              <a:t>pendidikan</a:t>
            </a:r>
            <a:r>
              <a:rPr lang="en-ID" sz="1800" dirty="0"/>
              <a:t>.</a:t>
            </a:r>
          </a:p>
          <a:p>
            <a:pPr lvl="1"/>
            <a:r>
              <a:rPr lang="en-ID" sz="1800" dirty="0" err="1"/>
              <a:t>Terdapat</a:t>
            </a:r>
            <a:r>
              <a:rPr lang="en-ID" sz="1800" dirty="0"/>
              <a:t> </a:t>
            </a:r>
            <a:r>
              <a:rPr lang="en-ID" sz="1800" dirty="0" err="1"/>
              <a:t>berbagai</a:t>
            </a:r>
            <a:r>
              <a:rPr lang="en-ID" sz="1800" dirty="0"/>
              <a:t> </a:t>
            </a:r>
            <a:r>
              <a:rPr lang="en-ID" sz="1800" dirty="0" err="1"/>
              <a:t>cara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meningkatkan</a:t>
            </a:r>
            <a:r>
              <a:rPr lang="en-ID" sz="1800" dirty="0"/>
              <a:t> </a:t>
            </a:r>
            <a:r>
              <a:rPr lang="en-ID" sz="1800" dirty="0" err="1"/>
              <a:t>motivasi</a:t>
            </a:r>
            <a:r>
              <a:rPr lang="en-ID" sz="1800" dirty="0"/>
              <a:t> </a:t>
            </a:r>
            <a:r>
              <a:rPr lang="en-ID" sz="1800" dirty="0" err="1"/>
              <a:t>siswa</a:t>
            </a:r>
            <a:r>
              <a:rPr lang="en-ID" sz="1800" dirty="0"/>
              <a:t> </a:t>
            </a:r>
            <a:r>
              <a:rPr lang="en-ID" sz="1800" dirty="0" err="1"/>
              <a:t>melalui</a:t>
            </a:r>
            <a:r>
              <a:rPr lang="en-ID" sz="1800" dirty="0"/>
              <a:t> strategi </a:t>
            </a:r>
            <a:r>
              <a:rPr lang="en-ID" sz="1800" dirty="0" err="1"/>
              <a:t>pengajaran</a:t>
            </a:r>
            <a:r>
              <a:rPr lang="en-ID" sz="1800" dirty="0"/>
              <a:t> yang </a:t>
            </a:r>
            <a:r>
              <a:rPr lang="en-ID" sz="1800" dirty="0" err="1"/>
              <a:t>efektif</a:t>
            </a:r>
            <a:r>
              <a:rPr lang="en-ID" sz="1800" dirty="0"/>
              <a:t>.</a:t>
            </a:r>
          </a:p>
          <a:p>
            <a:endParaRPr lang="en-ID" dirty="0"/>
          </a:p>
          <a:p>
            <a:pPr lvl="0" algn="ctr"/>
            <a:r>
              <a:rPr lang="en-ID" sz="2000" b="1" dirty="0"/>
              <a:t>Tanya Jawab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Membuka</a:t>
            </a:r>
            <a:r>
              <a:rPr lang="en-ID" sz="1800" dirty="0"/>
              <a:t> </a:t>
            </a:r>
            <a:r>
              <a:rPr lang="en-ID" sz="1800" dirty="0" err="1"/>
              <a:t>sesi</a:t>
            </a:r>
            <a:r>
              <a:rPr lang="en-ID" sz="1800" dirty="0"/>
              <a:t> </a:t>
            </a:r>
            <a:r>
              <a:rPr lang="en-ID" sz="1800" dirty="0" err="1"/>
              <a:t>tanya</a:t>
            </a:r>
            <a:r>
              <a:rPr lang="en-ID" sz="1800" dirty="0"/>
              <a:t> </a:t>
            </a:r>
            <a:r>
              <a:rPr lang="en-ID" sz="1800" dirty="0" err="1"/>
              <a:t>jawab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menggali</a:t>
            </a:r>
            <a:r>
              <a:rPr lang="en-ID" sz="1800" dirty="0"/>
              <a:t> </a:t>
            </a:r>
            <a:r>
              <a:rPr lang="en-ID" sz="1800" dirty="0" err="1"/>
              <a:t>pemahaman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para </a:t>
            </a:r>
            <a:r>
              <a:rPr lang="en-ID" sz="1800" dirty="0" err="1"/>
              <a:t>mahasiswa</a:t>
            </a:r>
            <a:r>
              <a:rPr lang="en-ID" sz="1800" dirty="0"/>
              <a:t>.</a:t>
            </a:r>
          </a:p>
          <a:p>
            <a:pPr lvl="1"/>
            <a:endParaRPr lang="en-ID" sz="1800" dirty="0"/>
          </a:p>
          <a:p>
            <a:pPr lvl="1"/>
            <a:r>
              <a:rPr lang="en-ID" sz="1800" dirty="0"/>
              <a:t>PERTANYAAN:</a:t>
            </a:r>
          </a:p>
          <a:p>
            <a:pPr lvl="1"/>
            <a:r>
              <a:rPr lang="en-ID" sz="1800" dirty="0" err="1"/>
              <a:t>Pernahkah</a:t>
            </a:r>
            <a:r>
              <a:rPr lang="en-ID" sz="1800" dirty="0"/>
              <a:t> Anda </a:t>
            </a:r>
            <a:r>
              <a:rPr lang="en-ID" sz="1800" dirty="0" err="1"/>
              <a:t>merasa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termotivasi</a:t>
            </a:r>
            <a:r>
              <a:rPr lang="en-ID" sz="1800" dirty="0"/>
              <a:t> oleh </a:t>
            </a:r>
            <a:r>
              <a:rPr lang="en-ID" sz="1800" dirty="0" err="1"/>
              <a:t>tantangan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oleh </a:t>
            </a:r>
            <a:r>
              <a:rPr lang="en-ID" sz="1800" dirty="0" err="1"/>
              <a:t>hadiah</a:t>
            </a:r>
            <a:r>
              <a:rPr lang="en-ID" sz="1800" dirty="0"/>
              <a:t>? </a:t>
            </a:r>
            <a:r>
              <a:rPr lang="en-ID" sz="1800" dirty="0" err="1"/>
              <a:t>Mengapa</a:t>
            </a:r>
            <a:r>
              <a:rPr lang="en-ID" sz="1800" dirty="0"/>
              <a:t>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642308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{7EF383E8-21B4-46DE-B41F-ED2FD05D1492}TFf0a5ceae-4542-492d-822e-d65a94fb0e1e3b562c5a_win32-009a0557e699</Template>
  <TotalTime>39</TotalTime>
  <Words>553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Bookman Old Style</vt:lpstr>
      <vt:lpstr>Calibri</vt:lpstr>
      <vt:lpstr>Franklin Gothic Book</vt:lpstr>
      <vt:lpstr>Custom</vt:lpstr>
      <vt:lpstr>MOTIVASI BELAJAR DAN STRATEGI PENINGKATANNYA</vt:lpstr>
      <vt:lpstr>Tujuan Pembelajaran: 1. Memahami konsep motivasi belajar. 2. Mengidentifikasi faktor-faktor yang mempengaruhi motivasi belajar. 3. Menyusun strategi untuk meningkatkan motivasi belajar. </vt:lpstr>
      <vt:lpstr>APA ITU MOTIVASI BELAJAR?</vt:lpstr>
      <vt:lpstr>Faktor-faktor yang Mempengaruhi Motivasi Belajar</vt:lpstr>
      <vt:lpstr>Teori-teori Motivasi Belajar</vt:lpstr>
      <vt:lpstr>Strategi Meningkatkan Motivasi Belajar</vt:lpstr>
      <vt:lpstr>Studi Kasus 1:</vt:lpstr>
      <vt:lpstr>Studi Kasus 2: </vt:lpstr>
      <vt:lpstr>Kesimpulan: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2026-02-03T14:56:41Z</dcterms:created>
  <dcterms:modified xsi:type="dcterms:W3CDTF">2026-02-03T15:36:41Z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