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58" r:id="rId5"/>
    <p:sldId id="259" r:id="rId6"/>
    <p:sldId id="260" r:id="rId7"/>
    <p:sldId id="261" r:id="rId8"/>
    <p:sldId id="262" r:id="rId9"/>
    <p:sldId id="263" r:id="rId10"/>
    <p:sldId id="264" r:id="rId11"/>
    <p:sldId id="265" r:id="rId12"/>
    <p:sldId id="266" r:id="rId13"/>
    <p:sldId id="271" r:id="rId14"/>
    <p:sldId id="272" r:id="rId15"/>
    <p:sldId id="267"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138B81E-713D-4B4E-AD9E-44039ECA0AF2}" type="datetimeFigureOut">
              <a:rPr lang="id-ID" smtClean="0"/>
              <a:t>16/09/2020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1150623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138B81E-713D-4B4E-AD9E-44039ECA0AF2}" type="datetimeFigureOut">
              <a:rPr lang="id-ID" smtClean="0"/>
              <a:t>16/09/2020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826783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138B81E-713D-4B4E-AD9E-44039ECA0AF2}" type="datetimeFigureOut">
              <a:rPr lang="id-ID" smtClean="0"/>
              <a:t>16/09/2020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4094952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138B81E-713D-4B4E-AD9E-44039ECA0AF2}" type="datetimeFigureOut">
              <a:rPr lang="id-ID" smtClean="0"/>
              <a:t>16/09/2020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3672146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38B81E-713D-4B4E-AD9E-44039ECA0AF2}" type="datetimeFigureOut">
              <a:rPr lang="id-ID" smtClean="0"/>
              <a:t>16/09/2020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826909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138B81E-713D-4B4E-AD9E-44039ECA0AF2}" type="datetimeFigureOut">
              <a:rPr lang="id-ID" smtClean="0"/>
              <a:t>16/09/2020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313509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138B81E-713D-4B4E-AD9E-44039ECA0AF2}" type="datetimeFigureOut">
              <a:rPr lang="id-ID" smtClean="0"/>
              <a:t>16/09/2020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2334340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138B81E-713D-4B4E-AD9E-44039ECA0AF2}" type="datetimeFigureOut">
              <a:rPr lang="id-ID" smtClean="0"/>
              <a:t>16/09/2020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7072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38B81E-713D-4B4E-AD9E-44039ECA0AF2}" type="datetimeFigureOut">
              <a:rPr lang="id-ID" smtClean="0"/>
              <a:t>16/09/2020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1360951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8B81E-713D-4B4E-AD9E-44039ECA0AF2}" type="datetimeFigureOut">
              <a:rPr lang="id-ID" smtClean="0"/>
              <a:t>16/09/2020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760806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8B81E-713D-4B4E-AD9E-44039ECA0AF2}" type="datetimeFigureOut">
              <a:rPr lang="id-ID" smtClean="0"/>
              <a:t>16/09/2020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84E7E51-C471-4DE1-8A18-0A1C77CF9959}" type="slidenum">
              <a:rPr lang="id-ID" smtClean="0"/>
              <a:t>‹#›</a:t>
            </a:fld>
            <a:endParaRPr lang="id-ID"/>
          </a:p>
        </p:txBody>
      </p:sp>
    </p:spTree>
    <p:extLst>
      <p:ext uri="{BB962C8B-B14F-4D97-AF65-F5344CB8AC3E}">
        <p14:creationId xmlns:p14="http://schemas.microsoft.com/office/powerpoint/2010/main" val="3822191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8B81E-713D-4B4E-AD9E-44039ECA0AF2}" type="datetimeFigureOut">
              <a:rPr lang="id-ID" smtClean="0"/>
              <a:t>16/09/2020</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E7E51-C471-4DE1-8A18-0A1C77CF9959}" type="slidenum">
              <a:rPr lang="id-ID" smtClean="0"/>
              <a:t>‹#›</a:t>
            </a:fld>
            <a:endParaRPr lang="id-ID"/>
          </a:p>
        </p:txBody>
      </p:sp>
    </p:spTree>
    <p:extLst>
      <p:ext uri="{BB962C8B-B14F-4D97-AF65-F5344CB8AC3E}">
        <p14:creationId xmlns:p14="http://schemas.microsoft.com/office/powerpoint/2010/main" val="1295424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22729"/>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277471" y="668755"/>
            <a:ext cx="9964270" cy="3539430"/>
          </a:xfrm>
          <a:prstGeom prst="rect">
            <a:avLst/>
          </a:prstGeom>
          <a:noFill/>
        </p:spPr>
        <p:txBody>
          <a:bodyPr wrap="square" rtlCol="0">
            <a:spAutoFit/>
          </a:bodyPr>
          <a:lstStyle/>
          <a:p>
            <a:r>
              <a:rPr lang="id-ID" sz="2800" b="1" dirty="0" smtClean="0">
                <a:latin typeface="Tahoma "/>
              </a:rPr>
              <a:t>PB.15  LEMBAGA PENJAMIN SIMPANAN</a:t>
            </a:r>
          </a:p>
          <a:p>
            <a:endParaRPr lang="id-ID" sz="2800" b="1" dirty="0">
              <a:latin typeface="Tahoma "/>
            </a:endParaRPr>
          </a:p>
          <a:p>
            <a:pPr marL="514350" lvl="0" indent="-514350">
              <a:buAutoNum type="arabicPeriod"/>
            </a:pPr>
            <a:r>
              <a:rPr lang="id-ID" sz="2800" b="1" dirty="0" smtClean="0"/>
              <a:t>Dasar </a:t>
            </a:r>
            <a:r>
              <a:rPr lang="id-ID" sz="2800" b="1" dirty="0"/>
              <a:t>Hukum </a:t>
            </a:r>
            <a:r>
              <a:rPr lang="id-ID" sz="2800" b="1" dirty="0" smtClean="0"/>
              <a:t>LPS</a:t>
            </a:r>
          </a:p>
          <a:p>
            <a:pPr marL="514350" lvl="0" indent="-514350">
              <a:buAutoNum type="arabicPeriod"/>
            </a:pPr>
            <a:r>
              <a:rPr lang="id-ID" sz="2800" b="1" dirty="0" smtClean="0"/>
              <a:t>Fungsi </a:t>
            </a:r>
            <a:r>
              <a:rPr lang="id-ID" sz="2800" b="1" dirty="0"/>
              <a:t>dan Tugas </a:t>
            </a:r>
            <a:r>
              <a:rPr lang="id-ID" sz="2800" b="1" dirty="0" smtClean="0"/>
              <a:t>LPS</a:t>
            </a:r>
          </a:p>
          <a:p>
            <a:pPr marL="514350" lvl="0" indent="-514350">
              <a:buAutoNum type="arabicPeriod"/>
            </a:pPr>
            <a:r>
              <a:rPr lang="id-ID" sz="2800" b="1" dirty="0" smtClean="0"/>
              <a:t>Kedudukan LPS</a:t>
            </a:r>
          </a:p>
          <a:p>
            <a:pPr marL="514350" lvl="0" indent="-514350">
              <a:buAutoNum type="arabicPeriod"/>
            </a:pPr>
            <a:r>
              <a:rPr lang="id-ID" sz="2800" b="1" dirty="0" smtClean="0"/>
              <a:t>Hubungan </a:t>
            </a:r>
            <a:r>
              <a:rPr lang="id-ID" sz="2800" b="1" dirty="0"/>
              <a:t>hukum Bak dan </a:t>
            </a:r>
            <a:r>
              <a:rPr lang="id-ID" sz="2800" b="1" dirty="0" smtClean="0"/>
              <a:t>LPS</a:t>
            </a:r>
          </a:p>
          <a:p>
            <a:pPr marL="514350" lvl="0" indent="-514350">
              <a:buAutoNum type="arabicPeriod"/>
            </a:pPr>
            <a:r>
              <a:rPr lang="id-ID" sz="2800" b="1" dirty="0" smtClean="0"/>
              <a:t>Besarnya </a:t>
            </a:r>
            <a:r>
              <a:rPr lang="id-ID" sz="2800" b="1" dirty="0"/>
              <a:t>Dana Nasabah yang dijamin LPS</a:t>
            </a:r>
          </a:p>
          <a:p>
            <a:endParaRPr lang="id-ID" sz="2800" b="1" dirty="0">
              <a:latin typeface="Tahoma "/>
            </a:endParaRPr>
          </a:p>
        </p:txBody>
      </p:sp>
    </p:spTree>
    <p:extLst>
      <p:ext uri="{BB962C8B-B14F-4D97-AF65-F5344CB8AC3E}">
        <p14:creationId xmlns:p14="http://schemas.microsoft.com/office/powerpoint/2010/main" val="101942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6986528"/>
          </a:xfrm>
          <a:prstGeom prst="rect">
            <a:avLst/>
          </a:prstGeom>
          <a:noFill/>
        </p:spPr>
        <p:txBody>
          <a:bodyPr wrap="square" rtlCol="0">
            <a:spAutoFit/>
          </a:bodyPr>
          <a:lstStyle/>
          <a:p>
            <a:endParaRPr lang="id-ID" sz="2800" b="1" dirty="0" smtClean="0">
              <a:latin typeface="Tahoma "/>
            </a:endParaRPr>
          </a:p>
          <a:p>
            <a:r>
              <a:rPr lang="id-ID" sz="2800" b="1" dirty="0" smtClean="0">
                <a:latin typeface="Tahoma "/>
              </a:rPr>
              <a:t>Kewajiban Bank sebagai Peserta Penjaminan: (lanjutan)</a:t>
            </a:r>
          </a:p>
          <a:p>
            <a:pPr marL="1076325" indent="-1076325"/>
            <a:r>
              <a:rPr lang="id-ID" sz="2800" dirty="0">
                <a:latin typeface="Tahoma "/>
              </a:rPr>
              <a:t> </a:t>
            </a:r>
            <a:r>
              <a:rPr lang="id-ID" sz="2800" dirty="0" smtClean="0">
                <a:latin typeface="Tahoma "/>
              </a:rPr>
              <a:t>    (d) </a:t>
            </a:r>
            <a:r>
              <a:rPr lang="id-ID" sz="2800" dirty="0" smtClean="0"/>
              <a:t>surat pernyataan dari direksi, komisaris, dan pemegang saham bank, yang memuat: </a:t>
            </a:r>
          </a:p>
          <a:p>
            <a:pPr marL="1076325" indent="-1076325"/>
            <a:r>
              <a:rPr lang="id-ID" sz="2800" dirty="0" smtClean="0"/>
              <a:t>(2) membayar kontribusi kepesertaan sebesar 0,1% (satu perseribu) dari modal sendiri (ekuitas) bank pada akhir tahun fiskal sebelumnya atau dari modal disetor bagi bank baru;</a:t>
            </a:r>
          </a:p>
          <a:p>
            <a:pPr marL="1076325" indent="-1076325">
              <a:buAutoNum type="arabicParenBoth" startAt="3"/>
            </a:pPr>
            <a:r>
              <a:rPr lang="id-ID" sz="2800" dirty="0" smtClean="0"/>
              <a:t>membayar premi Penjaminan; </a:t>
            </a:r>
          </a:p>
          <a:p>
            <a:pPr marL="1076325" indent="-1076325">
              <a:buAutoNum type="arabicParenBoth" startAt="3"/>
            </a:pPr>
            <a:r>
              <a:rPr lang="id-ID" sz="2800" dirty="0" smtClean="0"/>
              <a:t>menyampaikan laporan secara berkala dalam format yang ditentukan; </a:t>
            </a:r>
          </a:p>
          <a:p>
            <a:pPr marL="1076325" indent="-1076325">
              <a:buAutoNum type="arabicParenBoth" startAt="3"/>
            </a:pPr>
            <a:r>
              <a:rPr lang="id-ID" sz="2800" dirty="0" smtClean="0"/>
              <a:t>memberikan data, informasi, dan dokumen yang dibutuhkan dalam rangka penyelenggaraan Penjaminan; </a:t>
            </a:r>
          </a:p>
          <a:p>
            <a:pPr marL="1076325" indent="-1076325">
              <a:buAutoNum type="arabicParenBoth" startAt="3"/>
            </a:pPr>
            <a:r>
              <a:rPr lang="id-ID" sz="2800" dirty="0" smtClean="0"/>
              <a:t>menempatkan bukti kepesertaan atau salinannya di dalam kantor bank atau tempat lainnya sehingga dapat diketahui dengan mudah oleh masyarakat.</a:t>
            </a:r>
          </a:p>
          <a:p>
            <a:endParaRPr lang="id-ID" sz="2800" dirty="0" smtClean="0">
              <a:latin typeface="Tahoma "/>
            </a:endParaRPr>
          </a:p>
        </p:txBody>
      </p:sp>
    </p:spTree>
    <p:extLst>
      <p:ext uri="{BB962C8B-B14F-4D97-AF65-F5344CB8AC3E}">
        <p14:creationId xmlns:p14="http://schemas.microsoft.com/office/powerpoint/2010/main" val="1910431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6555641"/>
          </a:xfrm>
          <a:prstGeom prst="rect">
            <a:avLst/>
          </a:prstGeom>
          <a:noFill/>
        </p:spPr>
        <p:txBody>
          <a:bodyPr wrap="square" rtlCol="0">
            <a:spAutoFit/>
          </a:bodyPr>
          <a:lstStyle/>
          <a:p>
            <a:endParaRPr lang="id-ID" sz="2800" b="1" dirty="0" smtClean="0">
              <a:latin typeface="Tahoma "/>
            </a:endParaRPr>
          </a:p>
          <a:p>
            <a:r>
              <a:rPr lang="id-ID" sz="2800" b="1" dirty="0" smtClean="0">
                <a:latin typeface="Tahoma "/>
              </a:rPr>
              <a:t>5.  BESARNYA DANA NASABAH YANG DIJAMIN LPS</a:t>
            </a:r>
          </a:p>
          <a:p>
            <a:pPr marL="1076325" indent="-1076325"/>
            <a:r>
              <a:rPr lang="id-ID" sz="2800" dirty="0">
                <a:latin typeface="Tahoma "/>
              </a:rPr>
              <a:t> </a:t>
            </a:r>
            <a:r>
              <a:rPr lang="id-ID" sz="2800" dirty="0" smtClean="0">
                <a:latin typeface="Tahoma "/>
              </a:rPr>
              <a:t>a.   </a:t>
            </a:r>
            <a:r>
              <a:rPr lang="id-ID" sz="2800" b="1" dirty="0" smtClean="0">
                <a:latin typeface="Tahoma "/>
              </a:rPr>
              <a:t>Jenis simpanan yang dijamin</a:t>
            </a:r>
            <a:r>
              <a:rPr lang="id-ID" sz="2800" dirty="0" smtClean="0">
                <a:latin typeface="Tahoma "/>
              </a:rPr>
              <a:t>:</a:t>
            </a:r>
          </a:p>
          <a:p>
            <a:pPr marL="1076325" indent="-1076325"/>
            <a:r>
              <a:rPr lang="id-ID" sz="2800" dirty="0" smtClean="0"/>
              <a:t>	LPS menjamin Simpanan nasabah bank yang berbentuk giro, deposito, sertifikat deposito, tabungan, dan/atau bentuk lainnya yang dipersamakan dengan itu. </a:t>
            </a:r>
          </a:p>
          <a:p>
            <a:pPr marL="1076325" indent="-1076325"/>
            <a:endParaRPr lang="id-ID" sz="2800" dirty="0">
              <a:latin typeface="Tahoma "/>
            </a:endParaRPr>
          </a:p>
          <a:p>
            <a:pPr marL="1076325" indent="-1076325">
              <a:buAutoNum type="alphaLcPeriod" startAt="2"/>
            </a:pPr>
            <a:r>
              <a:rPr lang="id-ID" sz="2800" b="1" dirty="0" smtClean="0">
                <a:latin typeface="Tahoma "/>
              </a:rPr>
              <a:t>Nilai simpanan yang dijamin LPS</a:t>
            </a:r>
            <a:r>
              <a:rPr lang="id-ID" sz="2800" dirty="0" smtClean="0">
                <a:latin typeface="Tahoma "/>
              </a:rPr>
              <a:t>:</a:t>
            </a:r>
          </a:p>
          <a:p>
            <a:pPr marL="1250950" indent="-538163">
              <a:buAutoNum type="arabicParenR"/>
            </a:pPr>
            <a:r>
              <a:rPr lang="id-ID" sz="2800" dirty="0" smtClean="0"/>
              <a:t>Nilai Simpanan yang dijamin untuk setiap nasabah pada satu bank paling banyak Rp100.000.000,00 (seratus juta rupiah).</a:t>
            </a:r>
          </a:p>
          <a:p>
            <a:pPr marL="1250950" indent="-538163">
              <a:buAutoNum type="arabicParenR"/>
            </a:pPr>
            <a:r>
              <a:rPr lang="id-ID" sz="2800" dirty="0" smtClean="0"/>
              <a:t> Nilai Simpanan yang dijamin dapat diubah apabila dipenuhi salah satu atau lebih kriteria sebagai berikut: </a:t>
            </a:r>
          </a:p>
          <a:p>
            <a:pPr marL="712787"/>
            <a:r>
              <a:rPr lang="id-ID" sz="2800" dirty="0" smtClean="0"/>
              <a:t>a. terjadi penarikan dana perbankan dalam jumlah besar secara bersamaan; &gt;&gt;&gt;&gt;&gt;</a:t>
            </a:r>
            <a:endParaRPr lang="id-ID" sz="2800" dirty="0" smtClean="0">
              <a:latin typeface="Tahoma "/>
            </a:endParaRPr>
          </a:p>
        </p:txBody>
      </p:sp>
    </p:spTree>
    <p:extLst>
      <p:ext uri="{BB962C8B-B14F-4D97-AF65-F5344CB8AC3E}">
        <p14:creationId xmlns:p14="http://schemas.microsoft.com/office/powerpoint/2010/main" val="3623620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6124754"/>
          </a:xfrm>
          <a:prstGeom prst="rect">
            <a:avLst/>
          </a:prstGeom>
          <a:noFill/>
        </p:spPr>
        <p:txBody>
          <a:bodyPr wrap="square" rtlCol="0">
            <a:spAutoFit/>
          </a:bodyPr>
          <a:lstStyle/>
          <a:p>
            <a:endParaRPr lang="id-ID" sz="2800" b="1" dirty="0" smtClean="0">
              <a:latin typeface="Tahoma "/>
            </a:endParaRPr>
          </a:p>
          <a:p>
            <a:r>
              <a:rPr lang="id-ID" sz="2800" b="1" dirty="0" smtClean="0">
                <a:latin typeface="Tahoma "/>
              </a:rPr>
              <a:t>5.  BESARNYA DANA NASABAH YANG DIJAMIN LPS</a:t>
            </a:r>
          </a:p>
          <a:p>
            <a:pPr marL="1076325" indent="-1076325"/>
            <a:endParaRPr lang="id-ID" sz="2800" dirty="0" smtClean="0"/>
          </a:p>
          <a:p>
            <a:pPr marL="1227137" indent="-514350">
              <a:buAutoNum type="alphaLcPeriod"/>
            </a:pPr>
            <a:r>
              <a:rPr lang="id-ID" sz="2800" dirty="0" smtClean="0"/>
              <a:t>terjadi penarikan dana perbankan dalam jumlah besar secara bersamaan; &gt;&gt;&gt;&gt;&gt;</a:t>
            </a:r>
          </a:p>
          <a:p>
            <a:pPr marL="1227137" indent="-514350">
              <a:buAutoNum type="alphaLcPeriod"/>
            </a:pPr>
            <a:r>
              <a:rPr lang="id-ID" sz="2800" dirty="0" smtClean="0"/>
              <a:t>terjadi inflasi yang cukup besar dalam beberapa tahun; atau </a:t>
            </a:r>
          </a:p>
          <a:p>
            <a:pPr marL="1227137" indent="-514350">
              <a:buAutoNum type="alphaLcPeriod"/>
            </a:pPr>
            <a:r>
              <a:rPr lang="id-ID" sz="2800" dirty="0" smtClean="0"/>
              <a:t>jumlah nasabah yang dijamin seluruh simpanannya menjadi kurang dari 90% (sembilan puluh per seratus) dari jumlah nasabah penyimpan seluruh bank.</a:t>
            </a:r>
          </a:p>
          <a:p>
            <a:pPr marL="877887" indent="-514350">
              <a:buAutoNum type="arabicParenR" startAt="3"/>
            </a:pPr>
            <a:r>
              <a:rPr lang="id-ID" sz="2800" dirty="0" smtClean="0"/>
              <a:t>Perubahan Nilai tsb hrs dikonsultasikan dg DPR dan ditetapkan dlm Peraturan Pemerintah</a:t>
            </a:r>
          </a:p>
          <a:p>
            <a:pPr marL="363537"/>
            <a:endParaRPr lang="id-ID" sz="2800" dirty="0" smtClean="0"/>
          </a:p>
          <a:p>
            <a:pPr marL="1227137" indent="-514350">
              <a:buAutoNum type="alphaLcPeriod"/>
            </a:pPr>
            <a:endParaRPr lang="id-ID" sz="2800" dirty="0" smtClean="0">
              <a:latin typeface="Tahoma "/>
            </a:endParaRPr>
          </a:p>
        </p:txBody>
      </p:sp>
    </p:spTree>
    <p:extLst>
      <p:ext uri="{BB962C8B-B14F-4D97-AF65-F5344CB8AC3E}">
        <p14:creationId xmlns:p14="http://schemas.microsoft.com/office/powerpoint/2010/main" val="660613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4401205"/>
          </a:xfrm>
          <a:prstGeom prst="rect">
            <a:avLst/>
          </a:prstGeom>
          <a:noFill/>
        </p:spPr>
        <p:txBody>
          <a:bodyPr wrap="square" rtlCol="0">
            <a:spAutoFit/>
          </a:bodyPr>
          <a:lstStyle/>
          <a:p>
            <a:endParaRPr lang="id-ID" sz="2800" b="1" dirty="0" smtClean="0">
              <a:latin typeface="Tahoma "/>
            </a:endParaRPr>
          </a:p>
          <a:p>
            <a:pPr marL="514350" indent="-514350">
              <a:buAutoNum type="arabicPeriod" startAt="5"/>
            </a:pPr>
            <a:r>
              <a:rPr lang="id-ID" sz="2800" b="1" dirty="0" smtClean="0">
                <a:latin typeface="Tahoma "/>
              </a:rPr>
              <a:t>BESARNYA </a:t>
            </a:r>
            <a:r>
              <a:rPr lang="id-ID" sz="2800" b="1" dirty="0" smtClean="0">
                <a:latin typeface="Tahoma "/>
              </a:rPr>
              <a:t>DANA NASABAH YANG DIJAMIN </a:t>
            </a:r>
            <a:r>
              <a:rPr lang="id-ID" sz="2800" b="1" dirty="0" smtClean="0">
                <a:latin typeface="Tahoma "/>
              </a:rPr>
              <a:t>LPS</a:t>
            </a:r>
          </a:p>
          <a:p>
            <a:pPr marL="514350" indent="-514350">
              <a:buAutoNum type="arabicPeriod" startAt="5"/>
            </a:pPr>
            <a:endParaRPr lang="id-ID" sz="2800" b="1" dirty="0" smtClean="0">
              <a:latin typeface="Tahoma "/>
            </a:endParaRPr>
          </a:p>
          <a:p>
            <a:pPr marL="877887" indent="-514350">
              <a:buAutoNum type="arabicParenR" startAt="4"/>
            </a:pPr>
            <a:r>
              <a:rPr lang="id-ID" sz="2800" dirty="0" smtClean="0"/>
              <a:t>Penyesuaian </a:t>
            </a:r>
            <a:r>
              <a:rPr lang="id-ID" sz="2800" dirty="0"/>
              <a:t>besaran nilai Simpanan </a:t>
            </a:r>
            <a:r>
              <a:rPr lang="id-ID" sz="2800" dirty="0" smtClean="0"/>
              <a:t> </a:t>
            </a:r>
            <a:r>
              <a:rPr lang="id-ID" sz="2800" dirty="0"/>
              <a:t>ditetapkan dengan Peraturan Pemerintah setelah dikonsultasikan dengan Dewan Perwakilan Rakyat. </a:t>
            </a:r>
            <a:endParaRPr lang="id-ID" sz="2800" dirty="0" smtClean="0"/>
          </a:p>
          <a:p>
            <a:pPr marL="877887" indent="-514350">
              <a:buAutoNum type="arabicParenR" startAt="4"/>
            </a:pPr>
            <a:r>
              <a:rPr lang="id-ID" sz="2800" dirty="0" smtClean="0"/>
              <a:t>Ketentuan </a:t>
            </a:r>
            <a:r>
              <a:rPr lang="id-ID" sz="2800" dirty="0"/>
              <a:t>lebih lanjut mengenai penentuan nilai Simpanan yang dijamin untuk setiap nasabah penyimpan pada satu bank </a:t>
            </a:r>
            <a:r>
              <a:rPr lang="id-ID" sz="2800" dirty="0" smtClean="0"/>
              <a:t>, </a:t>
            </a:r>
            <a:r>
              <a:rPr lang="id-ID" sz="2800" dirty="0"/>
              <a:t>diatur dengan Peraturan Lembaga Penjamin Simpanan. </a:t>
            </a:r>
            <a:endParaRPr lang="id-ID" sz="2800" dirty="0" smtClean="0"/>
          </a:p>
          <a:p>
            <a:pPr marL="1227137" indent="-514350">
              <a:buAutoNum type="alphaLcPeriod"/>
            </a:pPr>
            <a:endParaRPr lang="id-ID" sz="2800" dirty="0" smtClean="0">
              <a:latin typeface="Tahoma "/>
            </a:endParaRPr>
          </a:p>
        </p:txBody>
      </p:sp>
    </p:spTree>
    <p:extLst>
      <p:ext uri="{BB962C8B-B14F-4D97-AF65-F5344CB8AC3E}">
        <p14:creationId xmlns:p14="http://schemas.microsoft.com/office/powerpoint/2010/main" val="3252507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6555641"/>
          </a:xfrm>
          <a:prstGeom prst="rect">
            <a:avLst/>
          </a:prstGeom>
          <a:noFill/>
        </p:spPr>
        <p:txBody>
          <a:bodyPr wrap="square" rtlCol="0">
            <a:spAutoFit/>
          </a:bodyPr>
          <a:lstStyle/>
          <a:p>
            <a:endParaRPr lang="id-ID" sz="2800" b="1" dirty="0" smtClean="0">
              <a:latin typeface="Tahoma "/>
            </a:endParaRPr>
          </a:p>
          <a:p>
            <a:pPr marL="514350" indent="-514350">
              <a:buAutoNum type="arabicPeriod" startAt="5"/>
            </a:pPr>
            <a:r>
              <a:rPr lang="id-ID" sz="2800" b="1" dirty="0" smtClean="0">
                <a:latin typeface="Tahoma "/>
              </a:rPr>
              <a:t>BESARNYA </a:t>
            </a:r>
            <a:r>
              <a:rPr lang="id-ID" sz="2800" b="1" dirty="0" smtClean="0">
                <a:latin typeface="Tahoma "/>
              </a:rPr>
              <a:t>DANA NASABAH YANG DIJAMIN </a:t>
            </a:r>
            <a:r>
              <a:rPr lang="id-ID" sz="2800" b="1" dirty="0" smtClean="0">
                <a:latin typeface="Tahoma "/>
              </a:rPr>
              <a:t>LPS</a:t>
            </a:r>
          </a:p>
          <a:p>
            <a:endParaRPr lang="id-ID" sz="2800" b="1" dirty="0" smtClean="0">
              <a:latin typeface="Tahoma "/>
            </a:endParaRPr>
          </a:p>
          <a:p>
            <a:r>
              <a:rPr lang="id-ID" sz="2800" dirty="0" smtClean="0">
                <a:latin typeface="Tahoma "/>
              </a:rPr>
              <a:t>Terjadi peru8bahan besaran simpanan yang dijamin oleh LPS semenjak dikeluarkannya PP No.66 tahun 2008 Tentang</a:t>
            </a:r>
          </a:p>
          <a:p>
            <a:endParaRPr lang="id-ID" sz="2800" dirty="0">
              <a:latin typeface="Tahoma "/>
            </a:endParaRPr>
          </a:p>
          <a:p>
            <a:r>
              <a:rPr lang="id-ID" sz="2800" dirty="0" smtClean="0">
                <a:latin typeface="Tahoma "/>
              </a:rPr>
              <a:t>Perubahannya sebagaiberikut:</a:t>
            </a:r>
          </a:p>
          <a:p>
            <a:pPr marL="514350" indent="-514350">
              <a:buAutoNum type="arabicParenR"/>
            </a:pPr>
            <a:r>
              <a:rPr lang="id-ID" sz="2800" dirty="0" smtClean="0"/>
              <a:t>Nilai </a:t>
            </a:r>
            <a:r>
              <a:rPr lang="id-ID" sz="2800" dirty="0"/>
              <a:t>simpanan yang dijamin untuk setiap nasabah pada satu bank yang semula berdasarkan Pasal 11 ayat (1) UndangUndang Nomor 24 Tahun 2004 tentang Lembaga Penjamin Simpanan ditetapkan paling banyak Rp100.000.000,00 (seratus juta rupiah</a:t>
            </a:r>
            <a:r>
              <a:rPr lang="id-ID" sz="2800" dirty="0" smtClean="0"/>
              <a:t>),</a:t>
            </a:r>
          </a:p>
          <a:p>
            <a:pPr marL="514350" indent="-514350">
              <a:buAutoNum type="arabicParenR"/>
            </a:pPr>
            <a:r>
              <a:rPr lang="id-ID" sz="2800" dirty="0" smtClean="0"/>
              <a:t>berdasarkan </a:t>
            </a:r>
            <a:r>
              <a:rPr lang="id-ID" sz="2800" dirty="0"/>
              <a:t>Peraturan Pemerintah ini diubah menjadi paling banyak Rp2.000.000.000,00 (dua miliar rupiah). </a:t>
            </a:r>
            <a:endParaRPr lang="id-ID" sz="2800" dirty="0" smtClean="0">
              <a:latin typeface="Tahoma "/>
            </a:endParaRPr>
          </a:p>
          <a:p>
            <a:endParaRPr lang="id-ID" sz="2800" dirty="0" smtClean="0">
              <a:latin typeface="Tahoma "/>
            </a:endParaRPr>
          </a:p>
        </p:txBody>
      </p:sp>
    </p:spTree>
    <p:extLst>
      <p:ext uri="{BB962C8B-B14F-4D97-AF65-F5344CB8AC3E}">
        <p14:creationId xmlns:p14="http://schemas.microsoft.com/office/powerpoint/2010/main" val="2769137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2246769"/>
          </a:xfrm>
          <a:prstGeom prst="rect">
            <a:avLst/>
          </a:prstGeom>
          <a:noFill/>
        </p:spPr>
        <p:txBody>
          <a:bodyPr wrap="square" rtlCol="0">
            <a:spAutoFit/>
          </a:bodyPr>
          <a:lstStyle/>
          <a:p>
            <a:endParaRPr lang="id-ID" sz="2800" b="1" dirty="0" smtClean="0">
              <a:latin typeface="Tahoma "/>
            </a:endParaRPr>
          </a:p>
          <a:p>
            <a:pPr algn="ctr"/>
            <a:endParaRPr lang="id-ID" sz="2800" b="1" dirty="0" smtClean="0">
              <a:latin typeface="Tahoma "/>
            </a:endParaRPr>
          </a:p>
          <a:p>
            <a:pPr algn="ctr"/>
            <a:endParaRPr lang="id-ID" sz="2800" b="1" dirty="0">
              <a:latin typeface="Tahoma "/>
            </a:endParaRPr>
          </a:p>
          <a:p>
            <a:pPr algn="ctr"/>
            <a:r>
              <a:rPr lang="id-ID" sz="2800" b="1" dirty="0" smtClean="0">
                <a:solidFill>
                  <a:srgbClr val="FF0000"/>
                </a:solidFill>
                <a:latin typeface="Tahoma "/>
              </a:rPr>
              <a:t>TUGAS MAHASISWA MEMBACA UU TTG LPS UNTUK MELENGKAPI MATERI PADA POKOK BAHASAN INI</a:t>
            </a:r>
          </a:p>
        </p:txBody>
      </p:sp>
    </p:spTree>
    <p:extLst>
      <p:ext uri="{BB962C8B-B14F-4D97-AF65-F5344CB8AC3E}">
        <p14:creationId xmlns:p14="http://schemas.microsoft.com/office/powerpoint/2010/main" val="809201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22729"/>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277471" y="668755"/>
            <a:ext cx="9964270" cy="5447645"/>
          </a:xfrm>
          <a:prstGeom prst="rect">
            <a:avLst/>
          </a:prstGeom>
          <a:noFill/>
        </p:spPr>
        <p:txBody>
          <a:bodyPr wrap="square" rtlCol="0">
            <a:spAutoFit/>
          </a:bodyPr>
          <a:lstStyle/>
          <a:p>
            <a:r>
              <a:rPr lang="id-ID" sz="2800" b="1" dirty="0" smtClean="0">
                <a:latin typeface="Tahoma "/>
              </a:rPr>
              <a:t>1.   </a:t>
            </a:r>
            <a:r>
              <a:rPr lang="id-ID" sz="2800" b="1" dirty="0" smtClean="0">
                <a:latin typeface="Tahoma "/>
              </a:rPr>
              <a:t>DASAR HUKUM  LEMBAGA PENJAMIN SIMPANAN</a:t>
            </a:r>
          </a:p>
          <a:p>
            <a:pPr marL="514350" lvl="0" indent="-514350">
              <a:buAutoNum type="alphaLcPeriod"/>
            </a:pPr>
            <a:r>
              <a:rPr lang="id-ID" sz="2800" dirty="0" smtClean="0"/>
              <a:t>UUPerbankan 1992 jo UUP 1998</a:t>
            </a:r>
          </a:p>
          <a:p>
            <a:pPr marL="514350" lvl="0" indent="-514350">
              <a:buAutoNum type="alphaLcPeriod"/>
            </a:pPr>
            <a:r>
              <a:rPr lang="id-ID" sz="2800" dirty="0" smtClean="0"/>
              <a:t>UUNo.24 tahun 2004 ttg Lembaga Penjamin </a:t>
            </a:r>
            <a:r>
              <a:rPr lang="id-ID" sz="2800" dirty="0" smtClean="0"/>
              <a:t>Simpanan</a:t>
            </a:r>
          </a:p>
          <a:p>
            <a:pPr marL="514350" lvl="0" indent="-514350">
              <a:buAutoNum type="alphaLcPeriod"/>
            </a:pPr>
            <a:r>
              <a:rPr lang="id-ID" sz="2800" dirty="0" smtClean="0"/>
              <a:t>PP NO.66 Tahun 2008 ttg Pembatasan Besaran Nilai yang dijamin LPS </a:t>
            </a:r>
          </a:p>
          <a:p>
            <a:pPr marL="514350" lvl="0" indent="-514350">
              <a:buAutoNum type="alphaLcPeriod"/>
            </a:pPr>
            <a:r>
              <a:rPr lang="id-ID" sz="2800" dirty="0" smtClean="0"/>
              <a:t>PP Pengganti UU No.3 tahun 2008 Tentang Perubahan atas UU No.24 th 2004 ttg LPS</a:t>
            </a:r>
            <a:endParaRPr lang="id-ID" sz="2800" dirty="0" smtClean="0"/>
          </a:p>
          <a:p>
            <a:pPr marL="514350" lvl="0" indent="-514350">
              <a:buAutoNum type="alphaLcPeriod"/>
            </a:pPr>
            <a:r>
              <a:rPr lang="id-ID" sz="2400" dirty="0" smtClean="0"/>
              <a:t>UU NO.7 Tahun 2009 tentang PENETAPAN </a:t>
            </a:r>
            <a:r>
              <a:rPr lang="id-ID" sz="2400" dirty="0"/>
              <a:t>PERATURAN PEMERINTAH PENGGANTI UNDANG-UNDANG NOMOR 3 TAHUN 2008 TENTANG PERUBAHAN ATAS UNDANG-UNDANG NOMOR 24 TAHUN 2004 TENTANG LEMBAGA PENJAMIN SIMPANAN MENJADI UNDANG-UNDANG </a:t>
            </a:r>
            <a:endParaRPr lang="id-ID" sz="2400" dirty="0" smtClean="0"/>
          </a:p>
          <a:p>
            <a:pPr marL="514350" lvl="0" indent="-514350">
              <a:buAutoNum type="alphaLcPeriod"/>
            </a:pPr>
            <a:endParaRPr lang="id-ID" sz="2800" b="1" dirty="0"/>
          </a:p>
          <a:p>
            <a:pPr lvl="0"/>
            <a:endParaRPr lang="id-ID" sz="2800" b="1" dirty="0"/>
          </a:p>
        </p:txBody>
      </p:sp>
    </p:spTree>
    <p:extLst>
      <p:ext uri="{BB962C8B-B14F-4D97-AF65-F5344CB8AC3E}">
        <p14:creationId xmlns:p14="http://schemas.microsoft.com/office/powerpoint/2010/main" val="16829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36176"/>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277471" y="668755"/>
            <a:ext cx="9964270" cy="2616101"/>
          </a:xfrm>
          <a:prstGeom prst="rect">
            <a:avLst/>
          </a:prstGeom>
          <a:noFill/>
        </p:spPr>
        <p:txBody>
          <a:bodyPr wrap="square" rtlCol="0">
            <a:spAutoFit/>
          </a:bodyPr>
          <a:lstStyle/>
          <a:p>
            <a:pPr marL="514350" indent="-514350">
              <a:buAutoNum type="arabicPeriod"/>
            </a:pPr>
            <a:r>
              <a:rPr lang="id-ID" sz="2800" b="1" dirty="0" smtClean="0">
                <a:latin typeface="Tahoma "/>
              </a:rPr>
              <a:t>FUNGSI </a:t>
            </a:r>
            <a:r>
              <a:rPr lang="id-ID" sz="2800" b="1" dirty="0" smtClean="0">
                <a:latin typeface="Tahoma "/>
              </a:rPr>
              <a:t>DAN TUGAS </a:t>
            </a:r>
            <a:r>
              <a:rPr lang="id-ID" sz="2800" b="1" dirty="0" smtClean="0">
                <a:latin typeface="Tahoma "/>
              </a:rPr>
              <a:t>LPS</a:t>
            </a:r>
          </a:p>
          <a:p>
            <a:endParaRPr lang="id-ID" sz="2800" b="1" dirty="0" smtClean="0">
              <a:latin typeface="Tahoma "/>
            </a:endParaRPr>
          </a:p>
          <a:p>
            <a:pPr marL="514350" indent="-514350">
              <a:buAutoNum type="alphaLcPeriod"/>
            </a:pPr>
            <a:r>
              <a:rPr lang="id-ID" sz="2800" b="1" dirty="0" smtClean="0">
                <a:latin typeface="Tahoma "/>
              </a:rPr>
              <a:t>Fungsi LPS:</a:t>
            </a:r>
          </a:p>
          <a:p>
            <a:r>
              <a:rPr lang="id-ID" sz="2800" b="1" dirty="0">
                <a:latin typeface="Tahoma "/>
              </a:rPr>
              <a:t> </a:t>
            </a:r>
            <a:r>
              <a:rPr lang="id-ID" sz="2800" b="1" dirty="0" smtClean="0">
                <a:latin typeface="Tahoma "/>
              </a:rPr>
              <a:t>     1)  </a:t>
            </a:r>
            <a:r>
              <a:rPr lang="id-ID" sz="2400" dirty="0" smtClean="0"/>
              <a:t>menjamin simpanan nasabah penyimpan; dan </a:t>
            </a:r>
          </a:p>
          <a:p>
            <a:pPr marL="901700" indent="-363538"/>
            <a:r>
              <a:rPr lang="id-ID" sz="2400" dirty="0" smtClean="0"/>
              <a:t>2)  turut aktif dalam memelihara stabilitas sistem perbankan sesuai dengan kewenangannya</a:t>
            </a:r>
            <a:r>
              <a:rPr lang="id-ID" sz="2800" dirty="0" smtClean="0"/>
              <a:t>. </a:t>
            </a:r>
            <a:endParaRPr lang="id-ID" sz="2800" b="1" dirty="0">
              <a:latin typeface="Tahoma "/>
            </a:endParaRPr>
          </a:p>
        </p:txBody>
      </p:sp>
    </p:spTree>
    <p:extLst>
      <p:ext uri="{BB962C8B-B14F-4D97-AF65-F5344CB8AC3E}">
        <p14:creationId xmlns:p14="http://schemas.microsoft.com/office/powerpoint/2010/main" val="2368484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22729"/>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113865" y="478106"/>
            <a:ext cx="9964270" cy="6247864"/>
          </a:xfrm>
          <a:prstGeom prst="rect">
            <a:avLst/>
          </a:prstGeom>
          <a:noFill/>
        </p:spPr>
        <p:txBody>
          <a:bodyPr wrap="square" rtlCol="0">
            <a:spAutoFit/>
          </a:bodyPr>
          <a:lstStyle/>
          <a:p>
            <a:r>
              <a:rPr lang="id-ID" sz="2800" b="1" dirty="0" smtClean="0">
                <a:latin typeface="Tahoma "/>
              </a:rPr>
              <a:t>2.   Tugas  LPS:</a:t>
            </a:r>
          </a:p>
          <a:p>
            <a:pPr marL="1076325" indent="-1076325"/>
            <a:r>
              <a:rPr lang="id-ID" sz="2800" b="1" dirty="0">
                <a:latin typeface="Tahoma "/>
              </a:rPr>
              <a:t> </a:t>
            </a:r>
            <a:r>
              <a:rPr lang="id-ID" sz="2800" b="1" dirty="0" smtClean="0">
                <a:latin typeface="Tahoma "/>
              </a:rPr>
              <a:t>     a.  </a:t>
            </a:r>
            <a:r>
              <a:rPr lang="id-ID" sz="2800" dirty="0" smtClean="0"/>
              <a:t>merumuskan dan menetapkan kebijakan pelaksanaan penjaminan simpanan; dan </a:t>
            </a:r>
          </a:p>
          <a:p>
            <a:pPr marL="514350" indent="117475">
              <a:buAutoNum type="alphaLcPeriod" startAt="2"/>
            </a:pPr>
            <a:r>
              <a:rPr lang="id-ID" sz="2800" dirty="0" smtClean="0"/>
              <a:t>  melaksanakan penjaminan simpanan. </a:t>
            </a:r>
          </a:p>
          <a:p>
            <a:pPr marL="981075" indent="-442913">
              <a:buFontTx/>
              <a:buAutoNum type="alphaLcPeriod" startAt="2"/>
            </a:pPr>
            <a:r>
              <a:rPr lang="id-ID" sz="2800" dirty="0"/>
              <a:t> </a:t>
            </a:r>
            <a:r>
              <a:rPr lang="id-ID" sz="2800" dirty="0" smtClean="0"/>
              <a:t> Dalam rangka  turut aktif memelihara stabilitas sistem perbankan sesuai dengan kewenangannya</a:t>
            </a:r>
            <a:r>
              <a:rPr lang="id-ID" sz="3200" dirty="0" smtClean="0"/>
              <a:t>, maka LPS memiliki tugas :</a:t>
            </a:r>
          </a:p>
          <a:p>
            <a:pPr marL="1438275" indent="-457200">
              <a:buAutoNum type="arabicParenR"/>
            </a:pPr>
            <a:r>
              <a:rPr lang="id-ID" sz="2800" dirty="0" smtClean="0"/>
              <a:t>merumuskan dan menetapkan kebijakan dalam rangka turut aktif memelihara stabilitas sistem perbankan;</a:t>
            </a:r>
          </a:p>
          <a:p>
            <a:pPr marL="1438275" indent="-457200">
              <a:buAutoNum type="arabicParenR"/>
            </a:pPr>
            <a:r>
              <a:rPr lang="id-ID" sz="2800" dirty="0" smtClean="0"/>
              <a:t>merumuskan, menetapkan, dan melaksanakan kebijakan penyelesaian Bank Gagal (bank resolution) yang tidak berdampak sistemik; dan </a:t>
            </a:r>
          </a:p>
          <a:p>
            <a:pPr marL="1438275" indent="-457200">
              <a:buAutoNum type="arabicParenR"/>
            </a:pPr>
            <a:r>
              <a:rPr lang="id-ID" sz="2800" dirty="0" smtClean="0"/>
              <a:t>melaksanakan penanganan Bank Gagal yang berdampak sistemik. </a:t>
            </a:r>
            <a:endParaRPr lang="id-ID" sz="2800" b="1" dirty="0">
              <a:latin typeface="Tahoma "/>
            </a:endParaRPr>
          </a:p>
        </p:txBody>
      </p:sp>
    </p:spTree>
    <p:extLst>
      <p:ext uri="{BB962C8B-B14F-4D97-AF65-F5344CB8AC3E}">
        <p14:creationId xmlns:p14="http://schemas.microsoft.com/office/powerpoint/2010/main" val="1564168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22729"/>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113865" y="478106"/>
            <a:ext cx="9964270" cy="5693866"/>
          </a:xfrm>
          <a:prstGeom prst="rect">
            <a:avLst/>
          </a:prstGeom>
          <a:noFill/>
        </p:spPr>
        <p:txBody>
          <a:bodyPr wrap="square" rtlCol="0">
            <a:spAutoFit/>
          </a:bodyPr>
          <a:lstStyle/>
          <a:p>
            <a:r>
              <a:rPr lang="id-ID" sz="2800" b="1" dirty="0" smtClean="0">
                <a:latin typeface="Tahoma "/>
              </a:rPr>
              <a:t>3.  PEMBENTUKAN , KEDUDUKAN DAN WEWENANG LPS:</a:t>
            </a:r>
          </a:p>
          <a:p>
            <a:pPr marL="1076325" indent="-1076325"/>
            <a:r>
              <a:rPr lang="id-ID" sz="2800" b="1" dirty="0">
                <a:latin typeface="Tahoma "/>
              </a:rPr>
              <a:t> </a:t>
            </a:r>
            <a:r>
              <a:rPr lang="id-ID" sz="2800" b="1" dirty="0" smtClean="0">
                <a:latin typeface="Tahoma "/>
              </a:rPr>
              <a:t>   a.  Pembentukan:</a:t>
            </a:r>
          </a:p>
          <a:p>
            <a:pPr marL="1076325" indent="-1076325"/>
            <a:r>
              <a:rPr lang="id-ID" sz="2800" b="1" dirty="0" smtClean="0">
                <a:latin typeface="Tahoma "/>
              </a:rPr>
              <a:t>         -  </a:t>
            </a:r>
            <a:r>
              <a:rPr lang="id-ID" sz="2800" dirty="0" smtClean="0">
                <a:latin typeface="Tahoma "/>
              </a:rPr>
              <a:t>LPS dinbentuk berdasarkan UU</a:t>
            </a:r>
          </a:p>
          <a:p>
            <a:pPr marL="1076325" indent="-1076325"/>
            <a:r>
              <a:rPr lang="id-ID" sz="2800" dirty="0" smtClean="0">
                <a:latin typeface="Tahoma "/>
              </a:rPr>
              <a:t>         -  berbentuk Badan Hukum</a:t>
            </a:r>
          </a:p>
          <a:p>
            <a:pPr marL="1076325" indent="-1076325"/>
            <a:r>
              <a:rPr lang="id-ID" sz="2800" b="1" dirty="0" smtClean="0">
                <a:latin typeface="Tahoma "/>
              </a:rPr>
              <a:t>         -  </a:t>
            </a:r>
            <a:r>
              <a:rPr lang="id-ID" sz="2800" dirty="0" smtClean="0"/>
              <a:t>LPS adalah lembaga yang independen, transparan, dan akuntabel dalam melaksanakan tugas dan wewenangnya. </a:t>
            </a:r>
          </a:p>
          <a:p>
            <a:pPr marL="1076325" indent="-1076325"/>
            <a:r>
              <a:rPr lang="id-ID" sz="2800" b="1" dirty="0">
                <a:latin typeface="Tahoma "/>
              </a:rPr>
              <a:t> </a:t>
            </a:r>
            <a:r>
              <a:rPr lang="id-ID" sz="2800" b="1" dirty="0" smtClean="0">
                <a:latin typeface="Tahoma "/>
              </a:rPr>
              <a:t>        -  </a:t>
            </a:r>
            <a:r>
              <a:rPr lang="id-ID" sz="2800" dirty="0" smtClean="0">
                <a:latin typeface="Tahoma "/>
              </a:rPr>
              <a:t>LPS bertanggungjawab kepada Presiden</a:t>
            </a:r>
          </a:p>
          <a:p>
            <a:pPr marL="1076325" indent="-1076325"/>
            <a:endParaRPr lang="id-ID" sz="2800" dirty="0" smtClean="0">
              <a:latin typeface="Tahoma "/>
            </a:endParaRPr>
          </a:p>
          <a:p>
            <a:pPr marL="1076325" indent="-1076325"/>
            <a:r>
              <a:rPr lang="id-ID" sz="2800" b="1" dirty="0">
                <a:latin typeface="Tahoma "/>
              </a:rPr>
              <a:t> </a:t>
            </a:r>
            <a:r>
              <a:rPr lang="id-ID" sz="2800" b="1" dirty="0" smtClean="0">
                <a:latin typeface="Tahoma "/>
              </a:rPr>
              <a:t>   b.  Kedudukan:</a:t>
            </a:r>
          </a:p>
          <a:p>
            <a:pPr marL="1076325" indent="-1076325"/>
            <a:r>
              <a:rPr lang="id-ID" sz="2800" b="1" dirty="0">
                <a:latin typeface="Tahoma "/>
              </a:rPr>
              <a:t> </a:t>
            </a:r>
            <a:r>
              <a:rPr lang="id-ID" sz="2800" b="1" dirty="0" smtClean="0">
                <a:latin typeface="Tahoma "/>
              </a:rPr>
              <a:t>        </a:t>
            </a:r>
            <a:r>
              <a:rPr lang="id-ID" sz="2800" dirty="0" smtClean="0">
                <a:latin typeface="Tahoma "/>
              </a:rPr>
              <a:t>LPS berkedudukan di Ibukota negara, atau </a:t>
            </a:r>
          </a:p>
          <a:p>
            <a:pPr marL="1076325" indent="-1076325"/>
            <a:r>
              <a:rPr lang="id-ID" sz="2800" dirty="0">
                <a:latin typeface="Tahoma "/>
              </a:rPr>
              <a:t> </a:t>
            </a:r>
            <a:r>
              <a:rPr lang="id-ID" sz="2800" dirty="0" smtClean="0">
                <a:latin typeface="Tahoma "/>
              </a:rPr>
              <a:t>         Dapat memiliki kantor perwakilan di Indonesia sesuai persyaratan yang diatur dl peraturan yang berlaku</a:t>
            </a:r>
            <a:endParaRPr lang="id-ID" sz="2800" dirty="0" smtClean="0"/>
          </a:p>
        </p:txBody>
      </p:sp>
    </p:spTree>
    <p:extLst>
      <p:ext uri="{BB962C8B-B14F-4D97-AF65-F5344CB8AC3E}">
        <p14:creationId xmlns:p14="http://schemas.microsoft.com/office/powerpoint/2010/main" val="4052795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113865" y="478106"/>
            <a:ext cx="9964270" cy="5262979"/>
          </a:xfrm>
          <a:prstGeom prst="rect">
            <a:avLst/>
          </a:prstGeom>
          <a:noFill/>
        </p:spPr>
        <p:txBody>
          <a:bodyPr wrap="square" rtlCol="0">
            <a:spAutoFit/>
          </a:bodyPr>
          <a:lstStyle/>
          <a:p>
            <a:endParaRPr lang="id-ID" sz="2800" b="1" dirty="0" smtClean="0">
              <a:latin typeface="Tahoma "/>
            </a:endParaRPr>
          </a:p>
          <a:p>
            <a:pPr marL="1076325" indent="-1076325">
              <a:buAutoNum type="alphaUcPeriod" startAt="3"/>
            </a:pPr>
            <a:r>
              <a:rPr lang="id-ID" sz="2800" b="1" dirty="0" smtClean="0">
                <a:latin typeface="Tahoma "/>
              </a:rPr>
              <a:t>Wewenang LPS:</a:t>
            </a:r>
          </a:p>
          <a:p>
            <a:pPr marL="514350" indent="-514350">
              <a:buAutoNum type="arabicParenR"/>
            </a:pPr>
            <a:r>
              <a:rPr lang="id-ID" sz="2800" dirty="0" smtClean="0"/>
              <a:t>menetapkan dan memungut premi penjaminan;</a:t>
            </a:r>
          </a:p>
          <a:p>
            <a:pPr marL="514350" indent="-514350">
              <a:buAutoNum type="arabicParenR"/>
            </a:pPr>
            <a:r>
              <a:rPr lang="id-ID" sz="2800" dirty="0" smtClean="0"/>
              <a:t>menetapkan dan memungut kontribusi pada saat bank pertama kali menjadi peserta;</a:t>
            </a:r>
          </a:p>
          <a:p>
            <a:pPr marL="514350" indent="-514350">
              <a:buAutoNum type="arabicParenR"/>
            </a:pPr>
            <a:r>
              <a:rPr lang="id-ID" sz="2800" dirty="0" smtClean="0"/>
              <a:t>melakukan pengelolaan kekayaan dan kewajiban LPS;</a:t>
            </a:r>
          </a:p>
          <a:p>
            <a:pPr marL="514350" indent="-514350">
              <a:buAutoNum type="arabicParenR"/>
            </a:pPr>
            <a:r>
              <a:rPr lang="id-ID" sz="2800" dirty="0" smtClean="0"/>
              <a:t>mendapatkan data simpanan nasabah, data kesehatan bank, laporan keuangan bank, dan laporan hasil pemeriksaan bank sepanjang tidak melanggar kerahasiaan bank; </a:t>
            </a:r>
            <a:r>
              <a:rPr lang="id-ID" sz="2800" b="1" dirty="0" smtClean="0">
                <a:latin typeface="Tahoma "/>
              </a:rPr>
              <a:t> </a:t>
            </a:r>
          </a:p>
          <a:p>
            <a:pPr marL="514350" indent="-514350">
              <a:buAutoNum type="arabicParenR"/>
            </a:pPr>
            <a:r>
              <a:rPr lang="id-ID" sz="2800" dirty="0" smtClean="0"/>
              <a:t>melakukan rekonsiliasi, verifikasi, dan/atau konfirmasi atas data sebagaimana dimaksud pada huruf d (angka4)</a:t>
            </a:r>
          </a:p>
          <a:p>
            <a:pPr marL="514350" indent="-514350">
              <a:buAutoNum type="arabicParenR"/>
            </a:pPr>
            <a:r>
              <a:rPr lang="id-ID" sz="2800" dirty="0" smtClean="0"/>
              <a:t>menetapkan syarat, tata cara, dan ketentuan pembayaran klaim;</a:t>
            </a:r>
          </a:p>
        </p:txBody>
      </p:sp>
    </p:spTree>
    <p:extLst>
      <p:ext uri="{BB962C8B-B14F-4D97-AF65-F5344CB8AC3E}">
        <p14:creationId xmlns:p14="http://schemas.microsoft.com/office/powerpoint/2010/main" val="216456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76517"/>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dirty="0"/>
          </a:p>
        </p:txBody>
      </p:sp>
      <p:sp>
        <p:nvSpPr>
          <p:cNvPr id="5" name="TextBox 4"/>
          <p:cNvSpPr txBox="1"/>
          <p:nvPr/>
        </p:nvSpPr>
        <p:spPr>
          <a:xfrm>
            <a:off x="1113865" y="478106"/>
            <a:ext cx="9964270" cy="3539430"/>
          </a:xfrm>
          <a:prstGeom prst="rect">
            <a:avLst/>
          </a:prstGeom>
          <a:noFill/>
        </p:spPr>
        <p:txBody>
          <a:bodyPr wrap="square" rtlCol="0">
            <a:spAutoFit/>
          </a:bodyPr>
          <a:lstStyle/>
          <a:p>
            <a:endParaRPr lang="id-ID" sz="2800" b="1" dirty="0" smtClean="0">
              <a:latin typeface="Tahoma "/>
            </a:endParaRPr>
          </a:p>
          <a:p>
            <a:pPr marL="1076325" indent="-1076325">
              <a:buAutoNum type="alphaUcPeriod" startAt="3"/>
            </a:pPr>
            <a:r>
              <a:rPr lang="id-ID" sz="2800" b="1" dirty="0" smtClean="0">
                <a:latin typeface="Tahoma "/>
              </a:rPr>
              <a:t>Wewenang LPS: (lanjutan)</a:t>
            </a:r>
          </a:p>
          <a:p>
            <a:endParaRPr lang="id-ID" sz="2800" b="1" dirty="0" smtClean="0">
              <a:latin typeface="Tahoma "/>
            </a:endParaRPr>
          </a:p>
          <a:p>
            <a:pPr marL="514350" indent="-514350">
              <a:buAutoNum type="arabicParenR" startAt="7"/>
            </a:pPr>
            <a:r>
              <a:rPr lang="id-ID" sz="2800" dirty="0" smtClean="0"/>
              <a:t>menunjuk, menguasakan, dan/atau menugaskan pihak lain untuk bertindak bagi kepentingan dan/atau atas nama LPS, guna melaksanakan sebagian tugas tertentu;</a:t>
            </a:r>
          </a:p>
          <a:p>
            <a:pPr marL="514350" indent="-514350">
              <a:buAutoNum type="arabicParenR" startAt="7"/>
            </a:pPr>
            <a:r>
              <a:rPr lang="id-ID" sz="2800" dirty="0" smtClean="0"/>
              <a:t>melakukan penyuluhan kepada bank dan masyarakat tentang penjaminan simpanan; dan i. menjatuhkan sanksi administratif. </a:t>
            </a:r>
            <a:endParaRPr lang="id-ID" sz="2800" b="1" dirty="0" smtClean="0">
              <a:latin typeface="Tahoma "/>
            </a:endParaRPr>
          </a:p>
        </p:txBody>
      </p:sp>
    </p:spTree>
    <p:extLst>
      <p:ext uri="{BB962C8B-B14F-4D97-AF65-F5344CB8AC3E}">
        <p14:creationId xmlns:p14="http://schemas.microsoft.com/office/powerpoint/2010/main" val="1078911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113865" y="478106"/>
            <a:ext cx="9964270" cy="4832092"/>
          </a:xfrm>
          <a:prstGeom prst="rect">
            <a:avLst/>
          </a:prstGeom>
          <a:noFill/>
        </p:spPr>
        <p:txBody>
          <a:bodyPr wrap="square" rtlCol="0">
            <a:spAutoFit/>
          </a:bodyPr>
          <a:lstStyle/>
          <a:p>
            <a:endParaRPr lang="id-ID" sz="2800" b="1" dirty="0" smtClean="0">
              <a:latin typeface="Tahoma "/>
            </a:endParaRPr>
          </a:p>
          <a:p>
            <a:r>
              <a:rPr lang="id-ID" sz="2800" b="1" dirty="0" smtClean="0">
                <a:latin typeface="Tahoma "/>
              </a:rPr>
              <a:t>D. Wewenang LPS dlm penanganan Bank Gagal</a:t>
            </a:r>
          </a:p>
          <a:p>
            <a:pPr marL="514350" indent="-514350">
              <a:buAutoNum type="arabicParenR"/>
            </a:pPr>
            <a:r>
              <a:rPr lang="id-ID" sz="2800" dirty="0" smtClean="0"/>
              <a:t>mengambil alih dan menjalankan segala hak dan wewenang pemegang saham, termasuk hak dan wewenang RUPS;</a:t>
            </a:r>
          </a:p>
          <a:p>
            <a:pPr marL="514350" indent="-514350">
              <a:buAutoNum type="arabicParenR"/>
            </a:pPr>
            <a:r>
              <a:rPr lang="id-ID" sz="2800" dirty="0" smtClean="0"/>
              <a:t>menguasai dan mengelola aset dan kewajiban Bank Gagal yang diselamatkan; </a:t>
            </a:r>
          </a:p>
          <a:p>
            <a:pPr marL="514350" indent="-514350">
              <a:buAutoNum type="arabicParenR"/>
            </a:pPr>
            <a:r>
              <a:rPr lang="id-ID" sz="2800" dirty="0" smtClean="0"/>
              <a:t>meninjau ulang, membatalkan, mengakhiri, dan/atau mengubah setiap kontrak yang mengikat Bank Gagal yang diselamatkan dengan pihak ketiga yang merugikan bank; dan </a:t>
            </a:r>
          </a:p>
          <a:p>
            <a:pPr marL="514350" indent="-514350">
              <a:buAutoNum type="arabicParenR"/>
            </a:pPr>
            <a:r>
              <a:rPr lang="id-ID" sz="2800" dirty="0" smtClean="0"/>
              <a:t>menjual dan/atau mengalihkan aset bank tanpa persetujuan debitur dan/atau kewajiban bank tanpa persetujuan kreditur. </a:t>
            </a:r>
            <a:endParaRPr lang="id-ID" sz="2800" b="1" dirty="0" smtClean="0">
              <a:latin typeface="Tahoma "/>
            </a:endParaRPr>
          </a:p>
        </p:txBody>
      </p:sp>
    </p:spTree>
    <p:extLst>
      <p:ext uri="{BB962C8B-B14F-4D97-AF65-F5344CB8AC3E}">
        <p14:creationId xmlns:p14="http://schemas.microsoft.com/office/powerpoint/2010/main" val="3645101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74056" y="363070"/>
            <a:ext cx="10529049" cy="623943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874056" y="0"/>
            <a:ext cx="9964270" cy="6309420"/>
          </a:xfrm>
          <a:prstGeom prst="rect">
            <a:avLst/>
          </a:prstGeom>
          <a:noFill/>
        </p:spPr>
        <p:txBody>
          <a:bodyPr wrap="square" rtlCol="0">
            <a:spAutoFit/>
          </a:bodyPr>
          <a:lstStyle/>
          <a:p>
            <a:endParaRPr lang="id-ID" sz="2800" b="1" dirty="0" smtClean="0">
              <a:latin typeface="Tahoma "/>
            </a:endParaRPr>
          </a:p>
          <a:p>
            <a:pPr marL="514350" indent="-514350">
              <a:buAutoNum type="arabicPeriod" startAt="4"/>
            </a:pPr>
            <a:r>
              <a:rPr lang="id-ID" sz="2800" b="1" dirty="0" smtClean="0">
                <a:latin typeface="Tahoma "/>
              </a:rPr>
              <a:t>HUBUNGAN HUKUM BANK DENGAN LPS</a:t>
            </a:r>
          </a:p>
          <a:p>
            <a:endParaRPr lang="id-ID" sz="2800" b="1" dirty="0" smtClean="0">
              <a:latin typeface="Tahoma "/>
            </a:endParaRPr>
          </a:p>
          <a:p>
            <a:r>
              <a:rPr lang="id-ID" sz="2800" b="1" dirty="0" smtClean="0">
                <a:latin typeface="Tahoma "/>
              </a:rPr>
              <a:t>a.  Dasar Hub HK diatur dlm Ps 4 UU LPS:</a:t>
            </a:r>
          </a:p>
          <a:p>
            <a:pPr marL="514350" indent="-514350">
              <a:buAutoNum type="arabicParenBoth"/>
            </a:pPr>
            <a:r>
              <a:rPr lang="id-ID" sz="2800" dirty="0" smtClean="0"/>
              <a:t>Setiap Bank yang melakukan kegiatan usaha di wilayah Negara Republik Indonesia wajib menjadi peserta Penjaminan.</a:t>
            </a:r>
          </a:p>
          <a:p>
            <a:pPr marL="514350" indent="-514350">
              <a:buAutoNum type="arabicParenBoth"/>
            </a:pPr>
            <a:r>
              <a:rPr lang="id-ID" sz="2800" dirty="0" smtClean="0"/>
              <a:t>Kewajiban bank menjadi peserta Penjaminan sebagaimana dimaksud pada ayat (1) tidak termasuk Badan Kredit Desa. </a:t>
            </a:r>
          </a:p>
          <a:p>
            <a:endParaRPr lang="id-ID" sz="2800" b="1" dirty="0" smtClean="0">
              <a:latin typeface="Tahoma "/>
            </a:endParaRPr>
          </a:p>
          <a:p>
            <a:pPr marL="514350" indent="-514350">
              <a:buAutoNum type="alphaLcPeriod" startAt="2"/>
            </a:pPr>
            <a:r>
              <a:rPr lang="id-ID" sz="2800" b="1" dirty="0" smtClean="0">
                <a:latin typeface="Tahoma "/>
              </a:rPr>
              <a:t>Kewajiban Bank sebagai Peserta Penjaminan:</a:t>
            </a:r>
          </a:p>
          <a:p>
            <a:pPr marL="514350" indent="-514350">
              <a:buAutoNum type="arabicParenBoth"/>
            </a:pPr>
            <a:r>
              <a:rPr lang="id-ID" sz="2800" dirty="0" smtClean="0"/>
              <a:t>menyerahkan dokumen sebagai berikut: </a:t>
            </a:r>
          </a:p>
          <a:p>
            <a:pPr marL="457200" indent="-457200">
              <a:buAutoNum type="alphaLcParenBoth"/>
            </a:pPr>
            <a:r>
              <a:rPr lang="id-ID" sz="2400" dirty="0" smtClean="0"/>
              <a:t>salinan anggaran dasar dan/atau akta pendirian bank; </a:t>
            </a:r>
          </a:p>
          <a:p>
            <a:pPr marL="457200" indent="-457200">
              <a:buAutoNum type="alphaLcParenBoth"/>
            </a:pPr>
            <a:r>
              <a:rPr lang="id-ID" sz="2400" dirty="0" smtClean="0"/>
              <a:t>salinan dokumen perizinan bank;</a:t>
            </a:r>
          </a:p>
          <a:p>
            <a:pPr marL="457200" indent="-457200">
              <a:buAutoNum type="alphaLcParenBoth"/>
            </a:pPr>
            <a:r>
              <a:rPr lang="id-ID" sz="2400" dirty="0" smtClean="0"/>
              <a:t>surat keterangan tingkat kesehatan bank yang dikeluarkan oleh LPP yang dilengkapi dengan data pendukung; </a:t>
            </a:r>
            <a:endParaRPr lang="id-ID" sz="2400" dirty="0" smtClean="0">
              <a:latin typeface="Tahoma "/>
            </a:endParaRPr>
          </a:p>
        </p:txBody>
      </p:sp>
    </p:spTree>
    <p:extLst>
      <p:ext uri="{BB962C8B-B14F-4D97-AF65-F5344CB8AC3E}">
        <p14:creationId xmlns:p14="http://schemas.microsoft.com/office/powerpoint/2010/main" val="2387182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898</Words>
  <Application>Microsoft Office PowerPoint</Application>
  <PresentationFormat>Widescreen</PresentationFormat>
  <Paragraphs>107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Tahoma </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12</cp:revision>
  <dcterms:created xsi:type="dcterms:W3CDTF">2020-09-15T11:49:33Z</dcterms:created>
  <dcterms:modified xsi:type="dcterms:W3CDTF">2020-09-16T00:35:23Z</dcterms:modified>
</cp:coreProperties>
</file>