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2" r:id="rId3"/>
    <p:sldId id="258" r:id="rId4"/>
    <p:sldId id="259" r:id="rId5"/>
    <p:sldId id="265" r:id="rId6"/>
    <p:sldId id="261" r:id="rId7"/>
    <p:sldId id="263" r:id="rId8"/>
    <p:sldId id="264" r:id="rId9"/>
  </p:sldIdLst>
  <p:sldSz cx="9144000" cy="6858000" type="screen4x3"/>
  <p:notesSz cx="6858000" cy="9313863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079599-29AE-4062-83FE-922DF3CED69F}" type="datetimeFigureOut">
              <a:rPr lang="en-US" smtClean="0"/>
              <a:pPr/>
              <a:t>11/6/2020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BBB3B0-B79E-4770-B8A2-CA49307DC9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8269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022FFD-9A5C-43E6-B730-371AE267EF9E}" type="datetimeFigureOut">
              <a:rPr lang="en-US" smtClean="0"/>
              <a:pPr/>
              <a:t>11/6/2020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24085"/>
            <a:ext cx="5486400" cy="4191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D93352-D15E-460F-8CA4-0F3ACD494F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249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>
                <a:solidFill>
                  <a:srgbClr val="000000"/>
                </a:solidFill>
                <a:latin typeface="Calibri" panose="020F0502020204030204" pitchFamily="34" charset="0"/>
                <a:sym typeface="Calibri" panose="020F0502020204030204" pitchFamily="34" charset="0"/>
              </a:rPr>
              <a:t>	</a:t>
            </a:r>
            <a:endParaRPr lang="en-ID">
              <a:solidFill>
                <a:srgbClr val="000000"/>
              </a:solidFill>
              <a:latin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D93352-D15E-460F-8CA4-0F3ACD494F2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2220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>
              <a:solidFill>
                <a:srgbClr val="000000"/>
              </a:solidFill>
              <a:latin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FF613C-5D49-4AF1-9C4C-3569D2B61ED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D">
              <a:solidFill>
                <a:srgbClr val="000000"/>
              </a:solidFill>
              <a:latin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D93352-D15E-460F-8CA4-0F3ACD494F2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8581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D" dirty="0">
              <a:solidFill>
                <a:srgbClr val="000000"/>
              </a:solidFill>
              <a:latin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D93352-D15E-460F-8CA4-0F3ACD494F2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2740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D" dirty="0">
              <a:solidFill>
                <a:srgbClr val="000000"/>
              </a:solidFill>
              <a:latin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D93352-D15E-460F-8CA4-0F3ACD494F2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5908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D" dirty="0">
              <a:solidFill>
                <a:srgbClr val="000000"/>
              </a:solidFill>
              <a:latin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D93352-D15E-460F-8CA4-0F3ACD494F2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9726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D" dirty="0">
              <a:solidFill>
                <a:srgbClr val="000000"/>
              </a:solidFill>
              <a:latin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D93352-D15E-460F-8CA4-0F3ACD494F2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1126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D93352-D15E-460F-8CA4-0F3ACD494F2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710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2B8DD-984E-4EC9-9B8B-0176A1D6DCD8}" type="datetimeFigureOut">
              <a:rPr lang="en-US" smtClean="0"/>
              <a:pPr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60BEA-FEC1-45D7-9DE2-45E182E60A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2B8DD-984E-4EC9-9B8B-0176A1D6DCD8}" type="datetimeFigureOut">
              <a:rPr lang="en-US" smtClean="0"/>
              <a:pPr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60BEA-FEC1-45D7-9DE2-45E182E60A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2B8DD-984E-4EC9-9B8B-0176A1D6DCD8}" type="datetimeFigureOut">
              <a:rPr lang="en-US" smtClean="0"/>
              <a:pPr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60BEA-FEC1-45D7-9DE2-45E182E60A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2B8DD-984E-4EC9-9B8B-0176A1D6DCD8}" type="datetimeFigureOut">
              <a:rPr lang="en-US" smtClean="0"/>
              <a:pPr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60BEA-FEC1-45D7-9DE2-45E182E60A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2B8DD-984E-4EC9-9B8B-0176A1D6DCD8}" type="datetimeFigureOut">
              <a:rPr lang="en-US" smtClean="0"/>
              <a:pPr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60BEA-FEC1-45D7-9DE2-45E182E60A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2B8DD-984E-4EC9-9B8B-0176A1D6DCD8}" type="datetimeFigureOut">
              <a:rPr lang="en-US" smtClean="0"/>
              <a:pPr/>
              <a:t>11/6/2020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60BEA-FEC1-45D7-9DE2-45E182E60A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2B8DD-984E-4EC9-9B8B-0176A1D6DCD8}" type="datetimeFigureOut">
              <a:rPr lang="en-US" smtClean="0"/>
              <a:pPr/>
              <a:t>11/6/2020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60BEA-FEC1-45D7-9DE2-45E182E60A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2B8DD-984E-4EC9-9B8B-0176A1D6DCD8}" type="datetimeFigureOut">
              <a:rPr lang="en-US" smtClean="0"/>
              <a:pPr/>
              <a:t>11/6/2020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60BEA-FEC1-45D7-9DE2-45E182E60A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2B8DD-984E-4EC9-9B8B-0176A1D6DCD8}" type="datetimeFigureOut">
              <a:rPr lang="en-US" smtClean="0"/>
              <a:pPr/>
              <a:t>11/6/2020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60BEA-FEC1-45D7-9DE2-45E182E60A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2B8DD-984E-4EC9-9B8B-0176A1D6DCD8}" type="datetimeFigureOut">
              <a:rPr lang="en-US" smtClean="0"/>
              <a:pPr/>
              <a:t>11/6/2020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60BEA-FEC1-45D7-9DE2-45E182E60A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2B8DD-984E-4EC9-9B8B-0176A1D6DCD8}" type="datetimeFigureOut">
              <a:rPr lang="en-US" smtClean="0"/>
              <a:pPr/>
              <a:t>11/6/2020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60BEA-FEC1-45D7-9DE2-45E182E60A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92B8DD-984E-4EC9-9B8B-0176A1D6DCD8}" type="datetimeFigureOut">
              <a:rPr lang="en-US" smtClean="0"/>
              <a:pPr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60BEA-FEC1-45D7-9DE2-45E182E60A2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5" Type="http://schemas.openxmlformats.org/officeDocument/2006/relationships/image" Target="../media/image3.jpe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Relationship Id="rId5" Type="http://schemas.openxmlformats.org/officeDocument/2006/relationships/image" Target="../media/image4.jpeg"/><Relationship Id="rId4" Type="http://schemas.openxmlformats.org/officeDocument/2006/relationships/audio" Target="../media/audio2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5.xml"/><Relationship Id="rId5" Type="http://schemas.openxmlformats.org/officeDocument/2006/relationships/image" Target="../media/image5.jpeg"/><Relationship Id="rId4" Type="http://schemas.openxmlformats.org/officeDocument/2006/relationships/audio" Target="../media/audio3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7.xml"/><Relationship Id="rId5" Type="http://schemas.openxmlformats.org/officeDocument/2006/relationships/image" Target="../media/image7.jpeg"/><Relationship Id="rId4" Type="http://schemas.openxmlformats.org/officeDocument/2006/relationships/audio" Target="../media/audio4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Relationship Id="rId5" Type="http://schemas.openxmlformats.org/officeDocument/2006/relationships/image" Target="../media/image8.jpeg"/><Relationship Id="rId4" Type="http://schemas.openxmlformats.org/officeDocument/2006/relationships/audio" Target="../media/audio5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9.xml"/><Relationship Id="rId5" Type="http://schemas.openxmlformats.org/officeDocument/2006/relationships/image" Target="../media/image10.gif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066800"/>
            <a:ext cx="4419600" cy="1470025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  <a:latin typeface="Goudy Stout" pitchFamily="18" charset="0"/>
              </a:rPr>
              <a:t>NOUN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2438400"/>
            <a:ext cx="4191000" cy="1752600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  <a:latin typeface="Georgia" pitchFamily="18" charset="0"/>
              </a:rPr>
              <a:t>By </a:t>
            </a:r>
            <a:r>
              <a:rPr lang="en-US" dirty="0" err="1">
                <a:solidFill>
                  <a:srgbClr val="002060"/>
                </a:solidFill>
                <a:latin typeface="Georgia" pitchFamily="18" charset="0"/>
              </a:rPr>
              <a:t>Lilis</a:t>
            </a:r>
            <a:r>
              <a:rPr lang="en-US" dirty="0">
                <a:solidFill>
                  <a:srgbClr val="002060"/>
                </a:solidFill>
                <a:latin typeface="Georgia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Georgia" pitchFamily="18" charset="0"/>
              </a:rPr>
              <a:t>Sholihah</a:t>
            </a:r>
            <a:endParaRPr lang="en-US" dirty="0">
              <a:solidFill>
                <a:srgbClr val="002060"/>
              </a:solidFill>
              <a:latin typeface="Georgia" pitchFamily="18" charset="0"/>
            </a:endParaRPr>
          </a:p>
        </p:txBody>
      </p:sp>
      <p:pic>
        <p:nvPicPr>
          <p:cNvPr id="5" name="Picture 4" descr="images_129.jpe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3400" y="4419600"/>
            <a:ext cx="1752600" cy="182880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style.fontFamily</p:attrName>
                                        </p:attrNameLst>
                                      </p:cBhvr>
                                      <p:to>
                                        <p:strVal val="Times New Roma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3276600" y="2819400"/>
            <a:ext cx="2971800" cy="1524000"/>
          </a:xfrm>
          <a:prstGeom prst="ellipse">
            <a:avLst/>
          </a:prstGeom>
          <a:solidFill>
            <a:srgbClr val="7030A0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Comic Sans MS" pitchFamily="66" charset="0"/>
              </a:rPr>
              <a:t>Proper Noun</a:t>
            </a:r>
          </a:p>
        </p:txBody>
      </p:sp>
      <p:sp>
        <p:nvSpPr>
          <p:cNvPr id="10" name="Snip Diagonal Corner Rectangle 9"/>
          <p:cNvSpPr/>
          <p:nvPr/>
        </p:nvSpPr>
        <p:spPr>
          <a:xfrm>
            <a:off x="152400" y="1447800"/>
            <a:ext cx="2057400" cy="2743200"/>
          </a:xfrm>
          <a:prstGeom prst="snip2DiagRect">
            <a:avLst/>
          </a:prstGeom>
          <a:solidFill>
            <a:schemeClr val="accent2">
              <a:lumMod val="5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3" name="Round Diagonal Corner Rectangle 12"/>
          <p:cNvSpPr/>
          <p:nvPr/>
        </p:nvSpPr>
        <p:spPr>
          <a:xfrm>
            <a:off x="6781800" y="1600200"/>
            <a:ext cx="2209800" cy="2590800"/>
          </a:xfrm>
          <a:prstGeom prst="round2Diag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" name="Snip and Round Single Corner Rectangle 13"/>
          <p:cNvSpPr/>
          <p:nvPr/>
        </p:nvSpPr>
        <p:spPr>
          <a:xfrm>
            <a:off x="5638800" y="4572000"/>
            <a:ext cx="3200400" cy="1905000"/>
          </a:xfrm>
          <a:prstGeom prst="snipRoundRect">
            <a:avLst/>
          </a:prstGeom>
          <a:solidFill>
            <a:srgbClr val="FFFF00"/>
          </a:solidFill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Snip Diagonal Corner Rectangle 14"/>
          <p:cNvSpPr/>
          <p:nvPr/>
        </p:nvSpPr>
        <p:spPr>
          <a:xfrm>
            <a:off x="304800" y="4495800"/>
            <a:ext cx="3352800" cy="2057400"/>
          </a:xfrm>
          <a:prstGeom prst="snip2DiagRect">
            <a:avLst/>
          </a:prstGeom>
          <a:solidFill>
            <a:srgbClr val="00B0F0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6" name="Snip and Round Single Corner Rectangle 15"/>
          <p:cNvSpPr/>
          <p:nvPr/>
        </p:nvSpPr>
        <p:spPr>
          <a:xfrm>
            <a:off x="2819400" y="152400"/>
            <a:ext cx="3581400" cy="1905000"/>
          </a:xfrm>
          <a:prstGeom prst="snipRoundRect">
            <a:avLst/>
          </a:prstGeom>
          <a:solidFill>
            <a:srgbClr val="FF0000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rot="16200000" flipV="1">
            <a:off x="4286250" y="2419350"/>
            <a:ext cx="762000" cy="38100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10800000">
            <a:off x="2209800" y="2743200"/>
            <a:ext cx="1219200" cy="457200"/>
          </a:xfrm>
          <a:prstGeom prst="straightConnector1">
            <a:avLst/>
          </a:prstGeom>
          <a:ln w="7620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cxnSpLocks/>
          </p:cNvCxnSpPr>
          <p:nvPr/>
        </p:nvCxnSpPr>
        <p:spPr>
          <a:xfrm flipV="1">
            <a:off x="5813190" y="2441107"/>
            <a:ext cx="968610" cy="604185"/>
          </a:xfrm>
          <a:prstGeom prst="straightConnector1">
            <a:avLst/>
          </a:prstGeom>
          <a:ln w="762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endCxn id="15" idx="0"/>
          </p:cNvCxnSpPr>
          <p:nvPr/>
        </p:nvCxnSpPr>
        <p:spPr>
          <a:xfrm rot="5400000">
            <a:off x="3448050" y="4552950"/>
            <a:ext cx="1181100" cy="762000"/>
          </a:xfrm>
          <a:prstGeom prst="straightConnector1">
            <a:avLst/>
          </a:prstGeom>
          <a:ln w="762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2971800" y="304800"/>
            <a:ext cx="32004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itchFamily="66" charset="0"/>
              </a:rPr>
              <a:t>Nationalities, name of country, citizen</a:t>
            </a:r>
          </a:p>
          <a:p>
            <a:pPr algn="ctr"/>
            <a:endParaRPr lang="en-US" sz="2400" b="1" cap="none" spc="0" dirty="0">
              <a:ln w="17780" cmpd="sng">
                <a:solidFill>
                  <a:srgbClr val="FF0000"/>
                </a:solidFill>
                <a:prstDash val="solid"/>
                <a:miter lim="800000"/>
              </a:ln>
              <a:solidFill>
                <a:srgbClr val="00B0F0"/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858000" y="2209800"/>
            <a:ext cx="2057400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itchFamily="66" charset="0"/>
              </a:rPr>
              <a:t>Holidays: </a:t>
            </a:r>
            <a:r>
              <a:rPr lang="en-US" sz="2800" b="1" cap="none" spc="0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itchFamily="66" charset="0"/>
              </a:rPr>
              <a:t>Idul</a:t>
            </a:r>
            <a:r>
              <a:rPr lang="en-US" sz="28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en-US" sz="2800" b="1" cap="none" spc="0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itchFamily="66" charset="0"/>
              </a:rPr>
              <a:t>Fitri</a:t>
            </a:r>
            <a:r>
              <a:rPr lang="en-US" sz="28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itchFamily="66" charset="0"/>
              </a:rPr>
              <a:t>, Christmas</a:t>
            </a:r>
          </a:p>
        </p:txBody>
      </p:sp>
      <p:sp>
        <p:nvSpPr>
          <p:cNvPr id="60" name="Rectangle 59"/>
          <p:cNvSpPr/>
          <p:nvPr/>
        </p:nvSpPr>
        <p:spPr>
          <a:xfrm>
            <a:off x="5715000" y="4876800"/>
            <a:ext cx="2971800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Time Unit: two weeks, century, etc</a:t>
            </a:r>
          </a:p>
        </p:txBody>
      </p:sp>
      <p:sp>
        <p:nvSpPr>
          <p:cNvPr id="62" name="Rectangle 61"/>
          <p:cNvSpPr/>
          <p:nvPr/>
        </p:nvSpPr>
        <p:spPr>
          <a:xfrm>
            <a:off x="152400" y="1447800"/>
            <a:ext cx="2057400" cy="33547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Personal Name (person, plant, </a:t>
            </a:r>
            <a:r>
              <a:rPr lang="en-US" sz="2800" b="1" dirty="0" err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thing,animal</a:t>
            </a:r>
            <a:endParaRPr 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endParaRPr lang="en-US" sz="2400" b="1" cap="none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endParaRPr lang="en-US" sz="24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endParaRPr lang="en-US" sz="2400" b="1" cap="none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381000" y="4724400"/>
            <a:ext cx="3200400" cy="224676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Geographical unit (mountain, river, district, sea)</a:t>
            </a:r>
          </a:p>
          <a:p>
            <a:pPr algn="ctr"/>
            <a:endParaRPr lang="en-US" sz="2800" b="1" cap="none" spc="0" dirty="0">
              <a:ln w="1905"/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  <a:p>
            <a:pPr algn="ctr"/>
            <a:endParaRPr lang="en-US" sz="2800" b="1" cap="none" spc="0" dirty="0">
              <a:ln w="1905"/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cxnSp>
        <p:nvCxnSpPr>
          <p:cNvPr id="22" name="Straight Arrow Connector 21"/>
          <p:cNvCxnSpPr>
            <a:endCxn id="14" idx="2"/>
          </p:cNvCxnSpPr>
          <p:nvPr/>
        </p:nvCxnSpPr>
        <p:spPr>
          <a:xfrm rot="16200000" flipH="1">
            <a:off x="4705350" y="4591050"/>
            <a:ext cx="1181100" cy="68580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ransition>
    <p:zoom dir="in"/>
    <p:sndAc>
      <p:stSnd>
        <p:snd r:embed="rId4" name="breeze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Countable and Uncountable Noun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en-US" dirty="0"/>
              <a:t>Countable Noun is a type of noun which can be counted or measured.</a:t>
            </a:r>
          </a:p>
          <a:p>
            <a:r>
              <a:rPr lang="en-US" dirty="0"/>
              <a:t>e.g. :king, bank, book, table, chair, pencil, glass, etc.</a:t>
            </a:r>
          </a:p>
          <a:p>
            <a:pPr lvl="0"/>
            <a:endParaRPr lang="en-US" dirty="0"/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0"/>
            <a:r>
              <a:rPr lang="en-US" dirty="0"/>
              <a:t>Uncountable Noun is a type of noun which cannot be counted or measured.</a:t>
            </a:r>
          </a:p>
          <a:p>
            <a:r>
              <a:rPr lang="en-US" dirty="0"/>
              <a:t>e.g. :	water, air, hair, bread, information, people, silk, etc</a:t>
            </a:r>
          </a:p>
        </p:txBody>
      </p:sp>
    </p:spTree>
    <p:custDataLst>
      <p:tags r:id="rId1"/>
    </p:custDataLst>
  </p:cSld>
  <p:clrMapOvr>
    <a:masterClrMapping/>
  </p:clrMapOvr>
  <p:transition>
    <p:wheel spokes="1"/>
    <p:sndAc>
      <p:stSnd>
        <p:snd r:embed="rId4" name="applause.wav"/>
      </p:stSnd>
    </p:sndAc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4040188" cy="609600"/>
          </a:xfrm>
        </p:spPr>
        <p:txBody>
          <a:bodyPr/>
          <a:lstStyle/>
          <a:p>
            <a:r>
              <a:rPr lang="en-US" dirty="0"/>
              <a:t>Abstract Noun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57200" y="1295400"/>
            <a:ext cx="4040188" cy="4830763"/>
          </a:xfrm>
        </p:spPr>
        <p:txBody>
          <a:bodyPr/>
          <a:lstStyle/>
          <a:p>
            <a:r>
              <a:rPr lang="en-US" dirty="0"/>
              <a:t>It is a type f noun which indicate idea, concept, feeling, and state or quality. It can be imagined but cannot be seen or touched</a:t>
            </a:r>
          </a:p>
          <a:p>
            <a:r>
              <a:rPr lang="en-US" dirty="0" err="1"/>
              <a:t>E.g</a:t>
            </a:r>
            <a:r>
              <a:rPr lang="en-US" dirty="0"/>
              <a:t> beauty, art, system, life, justice, growth, etc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"/>
          </p:nvPr>
        </p:nvSpPr>
        <p:spPr>
          <a:xfrm>
            <a:off x="4645025" y="228601"/>
            <a:ext cx="4041775" cy="609600"/>
          </a:xfrm>
        </p:spPr>
        <p:txBody>
          <a:bodyPr/>
          <a:lstStyle/>
          <a:p>
            <a:r>
              <a:rPr lang="en-US" dirty="0"/>
              <a:t>Concrete Noun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4"/>
          </p:nvPr>
        </p:nvSpPr>
        <p:spPr>
          <a:xfrm>
            <a:off x="4645025" y="1295400"/>
            <a:ext cx="4041775" cy="4830763"/>
          </a:xfrm>
        </p:spPr>
        <p:txBody>
          <a:bodyPr/>
          <a:lstStyle/>
          <a:p>
            <a:r>
              <a:rPr lang="en-US" dirty="0"/>
              <a:t>It is a type of noun which describe material or real object.</a:t>
            </a:r>
          </a:p>
          <a:p>
            <a:r>
              <a:rPr lang="en-US" dirty="0"/>
              <a:t>e.g. : sugar, bread, fish, bag, ball, building, etc.</a:t>
            </a:r>
          </a:p>
        </p:txBody>
      </p:sp>
    </p:spTree>
    <p:custDataLst>
      <p:tags r:id="rId1"/>
    </p:custDataLst>
  </p:cSld>
  <p:clrMapOvr>
    <a:masterClrMapping/>
  </p:clrMapOvr>
  <p:transition>
    <p:zoom/>
    <p:sndAc>
      <p:stSnd>
        <p:snd r:embed="rId4" name="coin.wav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Collective Noun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a type of noun which stands for a collection of people, animals or things.</a:t>
            </a:r>
          </a:p>
          <a:p>
            <a:r>
              <a:rPr lang="en-US" dirty="0"/>
              <a:t>e.g. :	a flock of sheep		a band</a:t>
            </a:r>
          </a:p>
          <a:p>
            <a:pPr marL="0" indent="0">
              <a:buNone/>
            </a:pPr>
            <a:r>
              <a:rPr lang="en-US" dirty="0"/>
              <a:t>		a bunch of flower	an audience		a class			a team			</a:t>
            </a:r>
          </a:p>
          <a:p>
            <a:pPr marL="0" indent="0">
              <a:buNone/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8854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Use of Noun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 lvl="0">
              <a:buNone/>
            </a:pPr>
            <a:r>
              <a:rPr lang="en-US" b="1" dirty="0"/>
              <a:t>As the Subject of the Verb.</a:t>
            </a:r>
            <a:endParaRPr lang="en-US" dirty="0"/>
          </a:p>
          <a:p>
            <a:r>
              <a:rPr lang="en-US" dirty="0"/>
              <a:t>Examples :</a:t>
            </a:r>
          </a:p>
          <a:p>
            <a:pPr lvl="0"/>
            <a:r>
              <a:rPr lang="en-US" u="sng" dirty="0"/>
              <a:t>Italy</a:t>
            </a:r>
            <a:r>
              <a:rPr lang="en-US" dirty="0"/>
              <a:t> is my favorite country where I want to spend my holiday next month. </a:t>
            </a:r>
          </a:p>
          <a:p>
            <a:pPr lvl="0"/>
            <a:r>
              <a:rPr lang="en-US" u="sng" dirty="0"/>
              <a:t>Silk</a:t>
            </a:r>
            <a:r>
              <a:rPr lang="en-US" dirty="0"/>
              <a:t> has been regarded as one of the most beautiful and finest fabrics in the world.</a:t>
            </a:r>
          </a:p>
          <a:p>
            <a:pPr lvl="0"/>
            <a:r>
              <a:rPr lang="en-US" u="sng" dirty="0"/>
              <a:t>The beauty</a:t>
            </a:r>
            <a:r>
              <a:rPr lang="en-US" dirty="0"/>
              <a:t> of Lake Toba attracts many tourists to visit and enjoy its fresh air. </a:t>
            </a:r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 lvl="0">
              <a:buNone/>
            </a:pPr>
            <a:r>
              <a:rPr lang="en-US" b="1" dirty="0"/>
              <a:t>As the Object of the Verb.</a:t>
            </a:r>
            <a:endParaRPr lang="en-US" dirty="0"/>
          </a:p>
          <a:p>
            <a:pPr lvl="0"/>
            <a:r>
              <a:rPr lang="en-US" dirty="0"/>
              <a:t>The Titanic fired </a:t>
            </a:r>
            <a:r>
              <a:rPr lang="en-US" u="sng" dirty="0"/>
              <a:t>rockets</a:t>
            </a:r>
            <a:r>
              <a:rPr lang="en-US" dirty="0"/>
              <a:t> into the air in order to get the other ship’s help.</a:t>
            </a:r>
          </a:p>
          <a:p>
            <a:pPr lvl="0"/>
            <a:r>
              <a:rPr lang="en-US" dirty="0"/>
              <a:t>We see </a:t>
            </a:r>
            <a:r>
              <a:rPr lang="en-US" u="sng" dirty="0"/>
              <a:t>the earth</a:t>
            </a:r>
            <a:r>
              <a:rPr lang="en-US" dirty="0"/>
              <a:t> from the space for the very first time with our own eyes.</a:t>
            </a:r>
          </a:p>
          <a:p>
            <a:pPr lvl="0"/>
            <a:r>
              <a:rPr lang="en-US" dirty="0"/>
              <a:t>The Indonesian Government has </a:t>
            </a:r>
            <a:r>
              <a:rPr lang="en-US" u="sng" dirty="0"/>
              <a:t>several programs</a:t>
            </a:r>
            <a:r>
              <a:rPr lang="en-US" dirty="0"/>
              <a:t> aimed to solve social problems.</a:t>
            </a:r>
          </a:p>
          <a:p>
            <a:endParaRPr lang="en-US" dirty="0"/>
          </a:p>
        </p:txBody>
      </p:sp>
    </p:spTree>
    <p:custDataLst>
      <p:tags r:id="rId1"/>
    </p:custDataLst>
  </p:cSld>
  <p:clrMapOvr>
    <a:masterClrMapping/>
  </p:clrMapOvr>
  <p:transition>
    <p:wheel spokes="8"/>
    <p:sndAc>
      <p:stSnd>
        <p:snd r:embed="rId4" name="wind.wav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4294967295"/>
          </p:nvPr>
        </p:nvSpPr>
        <p:spPr>
          <a:xfrm>
            <a:off x="0" y="457200"/>
            <a:ext cx="4038600" cy="5668963"/>
          </a:xfrm>
        </p:spPr>
        <p:txBody>
          <a:bodyPr>
            <a:normAutofit fontScale="85000" lnSpcReduction="20000"/>
          </a:bodyPr>
          <a:lstStyle/>
          <a:p>
            <a:pPr lvl="0">
              <a:buNone/>
            </a:pPr>
            <a:r>
              <a:rPr lang="en-US" b="1" dirty="0"/>
              <a:t>As Subject Complement.</a:t>
            </a:r>
            <a:endParaRPr lang="en-US" dirty="0"/>
          </a:p>
          <a:p>
            <a:r>
              <a:rPr lang="en-US" dirty="0"/>
              <a:t>Noun can function as the object of “be” or certain verbs such as </a:t>
            </a:r>
            <a:r>
              <a:rPr lang="en-US" i="1" dirty="0"/>
              <a:t>seem, appear, grow, become. </a:t>
            </a:r>
            <a:endParaRPr lang="en-US" dirty="0"/>
          </a:p>
          <a:p>
            <a:pPr lvl="0"/>
            <a:r>
              <a:rPr lang="en-US" dirty="0"/>
              <a:t>She become a teacher</a:t>
            </a:r>
          </a:p>
          <a:p>
            <a:pPr lvl="0"/>
            <a:r>
              <a:rPr lang="en-US" dirty="0"/>
              <a:t>It </a:t>
            </a:r>
            <a:r>
              <a:rPr lang="en-US" i="1" dirty="0"/>
              <a:t>seems</a:t>
            </a:r>
            <a:r>
              <a:rPr lang="en-US" dirty="0"/>
              <a:t> </a:t>
            </a:r>
            <a:r>
              <a:rPr lang="en-US" u="sng" dirty="0"/>
              <a:t>a very dangerous activity</a:t>
            </a:r>
            <a:r>
              <a:rPr lang="en-US" dirty="0"/>
              <a:t> to climb a mountain in cold weather.</a:t>
            </a:r>
          </a:p>
          <a:p>
            <a:pPr lvl="0"/>
            <a:r>
              <a:rPr lang="en-US" dirty="0"/>
              <a:t>Marvels </a:t>
            </a:r>
            <a:r>
              <a:rPr lang="en-US" i="1" dirty="0"/>
              <a:t>are </a:t>
            </a:r>
            <a:r>
              <a:rPr lang="en-US" u="sng" dirty="0"/>
              <a:t>very good fighters</a:t>
            </a:r>
            <a:r>
              <a:rPr lang="en-US" dirty="0"/>
              <a:t> and are well known for their bravery.</a:t>
            </a:r>
          </a:p>
          <a:p>
            <a:r>
              <a:rPr lang="en-US" dirty="0"/>
              <a:t>Mrs. </a:t>
            </a:r>
            <a:r>
              <a:rPr lang="en-US" dirty="0" err="1"/>
              <a:t>Rossa</a:t>
            </a:r>
            <a:r>
              <a:rPr lang="en-US" dirty="0"/>
              <a:t> is a helpful </a:t>
            </a:r>
            <a:r>
              <a:rPr lang="en-US" dirty="0" err="1"/>
              <a:t>neighbour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4294967295"/>
          </p:nvPr>
        </p:nvSpPr>
        <p:spPr>
          <a:xfrm>
            <a:off x="5105400" y="457200"/>
            <a:ext cx="4038600" cy="5668963"/>
          </a:xfrm>
        </p:spPr>
        <p:txBody>
          <a:bodyPr>
            <a:normAutofit fontScale="85000" lnSpcReduction="10000"/>
          </a:bodyPr>
          <a:lstStyle/>
          <a:p>
            <a:pPr lvl="0">
              <a:buNone/>
            </a:pPr>
            <a:r>
              <a:rPr lang="en-US" b="1" dirty="0"/>
              <a:t>As the Object of Preposition.</a:t>
            </a:r>
            <a:endParaRPr lang="en-US" dirty="0"/>
          </a:p>
          <a:p>
            <a:pPr lvl="0"/>
            <a:r>
              <a:rPr lang="en-US" dirty="0"/>
              <a:t>Some of English writers are always interested in </a:t>
            </a:r>
            <a:r>
              <a:rPr lang="en-US" u="sng" dirty="0"/>
              <a:t>the beauty of foreign lands.</a:t>
            </a:r>
            <a:endParaRPr lang="en-US" dirty="0"/>
          </a:p>
          <a:p>
            <a:pPr lvl="0"/>
            <a:r>
              <a:rPr lang="en-US" dirty="0"/>
              <a:t>Orangutans live in </a:t>
            </a:r>
            <a:r>
              <a:rPr lang="en-US" u="sng" dirty="0"/>
              <a:t>the jungles</a:t>
            </a:r>
            <a:r>
              <a:rPr lang="en-US" dirty="0"/>
              <a:t> of Borneo and Sumatra in nests high up in trees.</a:t>
            </a:r>
          </a:p>
          <a:p>
            <a:r>
              <a:rPr lang="en-US" dirty="0"/>
              <a:t>Usually at night, my friend and I discuss </a:t>
            </a:r>
            <a:r>
              <a:rPr lang="en-US" u="sng" dirty="0"/>
              <a:t>about our plan</a:t>
            </a:r>
            <a:r>
              <a:rPr lang="en-US" dirty="0"/>
              <a:t> for the future</a:t>
            </a:r>
          </a:p>
        </p:txBody>
      </p:sp>
    </p:spTree>
    <p:custDataLst>
      <p:tags r:id="rId1"/>
    </p:custDataLst>
  </p:cSld>
  <p:clrMapOvr>
    <a:masterClrMapping/>
  </p:clrMapOvr>
  <p:transition>
    <p:diamond/>
    <p:sndAc>
      <p:stSnd>
        <p:snd r:embed="rId4" name="chimes.wav"/>
      </p:stSnd>
    </p:sndAc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1828800" y="4876800"/>
            <a:ext cx="5486400" cy="871538"/>
          </a:xfrm>
        </p:spPr>
        <p:txBody>
          <a:bodyPr>
            <a:normAutofit/>
          </a:bodyPr>
          <a:lstStyle/>
          <a:p>
            <a:pPr algn="ctr"/>
            <a:r>
              <a:rPr lang="en-US" sz="4400" dirty="0">
                <a:latin typeface="Jokerman" pitchFamily="82" charset="0"/>
              </a:rPr>
              <a:t>THANK  YOU</a:t>
            </a:r>
          </a:p>
        </p:txBody>
      </p:sp>
      <p:pic>
        <p:nvPicPr>
          <p:cNvPr id="8" name="Picture Placeholder 7" descr="ngobrol.gif"/>
          <p:cNvPicPr>
            <a:picLocks noGrp="1" noChangeAspect="1"/>
          </p:cNvPicPr>
          <p:nvPr>
            <p:ph type="pic" idx="1"/>
          </p:nvPr>
        </p:nvPicPr>
        <p:blipFill>
          <a:blip r:embed="rId5"/>
          <a:srcRect l="8974" r="8974"/>
          <a:stretch>
            <a:fillRect/>
          </a:stretch>
        </p:blipFill>
        <p:spPr>
          <a:xfrm>
            <a:off x="1600200" y="1600199"/>
            <a:ext cx="5715000" cy="3127375"/>
          </a:xfrm>
        </p:spPr>
      </p:pic>
    </p:spTree>
    <p:custDataLst>
      <p:tags r:id="rId1"/>
    </p:custDataLst>
  </p:cSld>
  <p:clrMapOvr>
    <a:masterClrMapping/>
  </p:clrMapOvr>
  <p:transition>
    <p:comb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UID" val="{39C55FB3-20FB-425A-84A7-14321D2C23B0}"/>
  <p:tag name="ISPRING_PROJECT_VERSION" val="9.3"/>
  <p:tag name="ISPRING_PROJECT_FOLDER_UPDATED" val="1"/>
  <p:tag name="ISPRING_SCREEN_RECS_UPDATED" val="D:\data 1\COURSE\0 SERDOS 2009\BKD\Bahasa Inggris MKU\NOUN edit 2\"/>
  <p:tag name="ISPRING_RESOURCE_FOLDER" val="D:\data 1\COURSE\0 SERDOS 2009\BKD\Bahasa Inggris MKU\NOUN edit 2\"/>
  <p:tag name="ISPRING_PRESENTATION_PATH" val="D:\data 1\COURSE\0 SERDOS 2009\BKD\Bahasa Inggris MKU\NOUN edit 2.pptx"/>
  <p:tag name="FLASHSPRING_ZOOM_TAG" val="59"/>
  <p:tag name="ISPRING_PRESENTATION_INFO_2" val="&lt;?xml version=&quot;1.0&quot; encoding=&quot;UTF-8&quot; standalone=&quot;no&quot; ?&gt;&#10;&lt;presentation2&gt;&#10;&#10;  &lt;slides&gt;&#10;    &lt;slide id=&quot;{AC577CC2-191C-409D-936D-9518BDA75771}&quot; pptId=&quot;256&quot;/&gt;&#10;    &lt;slide id=&quot;{BC9B6755-D40D-427C-92F0-ADFE7DEA83B4}&quot; pptId=&quot;262&quot;/&gt;&#10;    &lt;slide id=&quot;{CA5844FB-EBF3-4E7F-9B32-3040FB9590EF}&quot; pptId=&quot;258&quot;/&gt;&#10;    &lt;slide id=&quot;{5CA06FAB-89C3-4B6E-B757-822087976D60}&quot; pptId=&quot;259&quot;/&gt;&#10;    &lt;slide id=&quot;{CFDB0088-2667-4158-937B-B07AE5DE454B}&quot; pptId=&quot;265&quot;/&gt;&#10;    &lt;slide id=&quot;{DA3D7361-2115-497E-9A17-49E0F810116A}&quot; pptId=&quot;261&quot;/&gt;&#10;    &lt;slide id=&quot;{AE01A11B-E694-4F37-AC88-83F982EB8F1E}&quot; pptId=&quot;263&quot;/&gt;&#10;    &lt;slide id=&quot;{72AFE276-F30B-483D-8837-CEC1C64C925C}&quot; pptId=&quot;264&quot;/&gt;&#10;  &lt;/slides&gt;&#10;&#10;  &lt;narration&gt;&#10;    &lt;audioTracks&gt;&#10;      &lt;audioTrack muted=&quot;false&quot; name=&quot;Audio 3&quot; resource=&quot;5e4bd6a7&quot; slideId=&quot;{AC577CC2-191C-409D-936D-9518BDA75771}&quot; startTime=&quot;2123&quot; stepIndex=&quot;0&quot; volume=&quot;1&quot;&gt;&#10;        &lt;audio channels=&quot;1&quot; format=&quot;s16&quot; sampleRate=&quot;44100&quot;/&gt;&#10;      &lt;/audioTrack&gt;&#10;      &lt;audioTrack muted=&quot;false&quot; name=&quot;Audio 4&quot; resource=&quot;344da3f9&quot; slideId=&quot;{BC9B6755-D40D-427C-92F0-ADFE7DEA83B4}&quot; startTime=&quot;3376&quot; stepIndex=&quot;0&quot; volume=&quot;1&quot;&gt;&#10;        &lt;audio channels=&quot;1&quot; format=&quot;s16&quot; sampleRate=&quot;44100&quot;/&gt;&#10;      &lt;/audioTrack&gt;&#10;      &lt;audioTrack muted=&quot;false&quot; name=&quot;Audio 5&quot; resource=&quot;581d3d25&quot; slideId=&quot;{CA5844FB-EBF3-4E7F-9B32-3040FB9590EF}&quot; startTime=&quot;0&quot; volume=&quot;1&quot;&gt;&#10;        &lt;audio channels=&quot;1&quot; format=&quot;s16&quot; sampleRate=&quot;44100&quot;/&gt;&#10;      &lt;/audioTrack&gt;&#10;      &lt;audioTrack muted=&quot;false&quot; name=&quot;Audio 6&quot; resource=&quot;a4a6686b&quot; slideId=&quot;{5CA06FAB-89C3-4B6E-B757-822087976D60}&quot; startTime=&quot;2060&quot; stepIndex=&quot;0&quot; volume=&quot;1&quot;&gt;&#10;        &lt;audio channels=&quot;1&quot; format=&quot;s16&quot; sampleRate=&quot;44100&quot;/&gt;&#10;      &lt;/audioTrack&gt;&#10;      &lt;audioTrack muted=&quot;false&quot; name=&quot;Audio 7&quot; resource=&quot;2208cc6a&quot; slideId=&quot;{CFDB0088-2667-4158-937B-B07AE5DE454B}&quot; startTime=&quot;1760&quot; stepIndex=&quot;0&quot; volume=&quot;1&quot;&gt;&#10;        &lt;audio channels=&quot;1&quot; format=&quot;s16&quot; sampleRate=&quot;44100&quot;/&gt;&#10;      &lt;/audioTrack&gt;&#10;      &lt;audioTrack muted=&quot;false&quot; name=&quot;Audio 8&quot; resource=&quot;2be8f43f&quot; slideId=&quot;{DA3D7361-2115-497E-9A17-49E0F810116A}&quot; startTime=&quot;0&quot; stepIndex=&quot;0&quot; volume=&quot;1&quot;&gt;&#10;        &lt;audio channels=&quot;1&quot; format=&quot;s16&quot; sampleRate=&quot;44100&quot;/&gt;&#10;      &lt;/audioTrack&gt;&#10;      &lt;audioTrack muted=&quot;false&quot; name=&quot;Audio 9&quot; resource=&quot;a7ddaff2&quot; slideId=&quot;{AE01A11B-E694-4F37-AC88-83F982EB8F1E}&quot; startTime=&quot;0&quot; stepIndex=&quot;0&quot; volume=&quot;1&quot;&gt;&#10;        &lt;audio channels=&quot;1&quot; format=&quot;s16&quot; sampleRate=&quot;44100&quot;/&gt;&#10;      &lt;/audioTrack&gt;&#10;      &lt;audioTrack muted=&quot;false&quot; name=&quot;Audio 10&quot; resource=&quot;6f85e14c&quot; slideId=&quot;{72AFE276-F30B-483D-8837-CEC1C64C925C}&quot; startTime=&quot;1570&quot; stepIndex=&quot;0&quot; volume=&quot;1&quot;&gt;&#10;        &lt;audio channels=&quot;1&quot; format=&quot;s16&quot; sampleRate=&quot;44100&quot;/&gt;&#10;      &lt;/audioTrack&gt;&#10;    &lt;/audioTracks&gt;&#10;    &lt;videoTracks/&gt;&#10;  &lt;/narration&gt;&#10;&#10;&lt;/presentation2&gt;&#10;"/>
  <p:tag name="ISPRING_PRESENTATION_TITLE" val="NOUN edit 2"/>
  <p:tag name="ISPRING_FIRST_PUBLISH" val="1"/>
  <p:tag name="ISPRING_LMS_API_VERSION" val="SCORM 2004 (2nd edition)"/>
  <p:tag name="ISPRING_ULTRA_SCORM_COURSE_ID" val="BE3351DF-3FB7-4B33-B9CA-8307E7D4E5B9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&gt;\uFFFD\u001E\uFFFD{CB319B91-6535-437C-97DF-73683EA5084E}&quot;,&quot;D:\\data 1\\COURSE\\0 SERDOS 2009\\BKD\\Bahasa Inggris MKU&quot;]]"/>
  <p:tag name="ISPRING_PUBLISH_SETTINGS" val="{&quot;commonSettings&quot;:{&quot;webSettings&quot;:{&quot;useMobileViewer&quot;:&quot;T_FALSE&quot;,&quot;format&quot;:&quot;OF_VIDEO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SLIDES" val="0"/>
  <p:tag name="ISPRING_SCORM_RATE_QUIZZES" val="0"/>
  <p:tag name="ISPRING_SCORM_PASSING_SCORE" val="0.000000"/>
  <p:tag name="ISPRING_CURRENT_PLAYER_ID" val="universa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HAS_SCREEN_REC" val="1"/>
  <p:tag name="ISPRING_CUSTOM_TIMING_USED" val="1"/>
  <p:tag name="GENSWF_ADVANCE_TIME" val="25.623"/>
  <p:tag name="TIMING" val="|22.953|0.001|0.001|0.001"/>
  <p:tag name="ISPRING_SLIDE_ID_2" val="{AC577CC2-191C-409D-936D-9518BDA75771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81.387"/>
  <p:tag name="TIMING" val="|81.371|0.001|0.001|0.001|0.001|0.001|0.001|0.001|0.001|0.001|0.001|0.001|0.001|0.001|0.001|0.001"/>
  <p:tag name="ISPRING_SLIDE_ID_2" val="{BC9B6755-D40D-427C-92F0-ADFE7DEA83B4}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43.602"/>
  <p:tag name="TIMING" val="|43.597|0.001|0.001|0.001|0.001"/>
  <p:tag name="ISPRING_SLIDE_ID_2" val="{CA5844FB-EBF3-4E7F-9B32-3040FB9590EF}"/>
  <p:tag name="ISPRING_SLIDE_HAS_SCREEN_REC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61.159"/>
  <p:tag name="TIMING" val="|61.153|0.001|0.001|0.001|0.001|0.001"/>
  <p:tag name="ISPRING_SLIDE_ID_2" val="{5CA06FAB-89C3-4B6E-B757-822087976D60}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25.091"/>
  <p:tag name="ISPRING_SLIDE_ID_2" val="{CFDB0088-2667-4158-937B-B07AE5DE454B}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109.620"/>
  <p:tag name="TIMING" val="|108.01|1.601|0.001|0.001|0.001|0.001|0.001|0.001|0.001|0.001"/>
  <p:tag name="ISPRING_SLIDE_ID_2" val="{DA3D7361-2115-497E-9A17-49E0F810116A}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122.501"/>
  <p:tag name="TIMING" val="|122.491|0.001|0.001|0.001|0.001|0.001|0.001|0.001|0.001|0.001"/>
  <p:tag name="ISPRING_SLIDE_ID_2" val="{AE01A11B-E694-4F37-AC88-83F982EB8F1E}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16.554"/>
  <p:tag name="ISPRING_SLIDE_ID_2" val="{72AFE276-F30B-483D-8837-CEC1C64C925C}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864</TotalTime>
  <Words>500</Words>
  <Application>Microsoft Office PowerPoint</Application>
  <PresentationFormat>On-screen Show (4:3)</PresentationFormat>
  <Paragraphs>54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Comic Sans MS</vt:lpstr>
      <vt:lpstr>Georgia</vt:lpstr>
      <vt:lpstr>Goudy Stout</vt:lpstr>
      <vt:lpstr>Jokerman</vt:lpstr>
      <vt:lpstr>Times New Roman</vt:lpstr>
      <vt:lpstr>Office Theme</vt:lpstr>
      <vt:lpstr>NOUN</vt:lpstr>
      <vt:lpstr>PowerPoint Presentation</vt:lpstr>
      <vt:lpstr>Countable and Uncountable Noun</vt:lpstr>
      <vt:lpstr>PowerPoint Presentation</vt:lpstr>
      <vt:lpstr>Collective Noun</vt:lpstr>
      <vt:lpstr>The Use of Noun</vt:lpstr>
      <vt:lpstr>PowerPoint Presentation</vt:lpstr>
      <vt:lpstr>THANK  YOU</vt:lpstr>
    </vt:vector>
  </TitlesOfParts>
  <Company>Pentium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NOUN edit 2</dc:title>
  <dc:creator>lilies</dc:creator>
  <cp:lastModifiedBy>testing 4u99</cp:lastModifiedBy>
  <cp:revision>55</cp:revision>
  <dcterms:created xsi:type="dcterms:W3CDTF">2011-10-10T14:22:23Z</dcterms:created>
  <dcterms:modified xsi:type="dcterms:W3CDTF">2020-11-05T20:58:14Z</dcterms:modified>
</cp:coreProperties>
</file>