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8" r:id="rId3"/>
    <p:sldId id="280" r:id="rId4"/>
    <p:sldId id="279" r:id="rId5"/>
    <p:sldId id="259" r:id="rId6"/>
    <p:sldId id="261" r:id="rId7"/>
    <p:sldId id="260" r:id="rId8"/>
    <p:sldId id="262" r:id="rId9"/>
    <p:sldId id="264" r:id="rId10"/>
    <p:sldId id="263" r:id="rId11"/>
    <p:sldId id="265" r:id="rId12"/>
    <p:sldId id="266" r:id="rId13"/>
    <p:sldId id="268" r:id="rId14"/>
    <p:sldId id="267" r:id="rId15"/>
    <p:sldId id="269" r:id="rId16"/>
    <p:sldId id="270" r:id="rId17"/>
    <p:sldId id="271" r:id="rId18"/>
    <p:sldId id="272" r:id="rId19"/>
    <p:sldId id="273" r:id="rId20"/>
    <p:sldId id="274" r:id="rId21"/>
    <p:sldId id="275" r:id="rId22"/>
    <p:sldId id="276" r:id="rId23"/>
    <p:sldId id="277" r:id="rId24"/>
    <p:sldId id="278" r:id="rId2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4342" autoAdjust="0"/>
    <p:restoredTop sz="94660"/>
  </p:normalViewPr>
  <p:slideViewPr>
    <p:cSldViewPr>
      <p:cViewPr varScale="1">
        <p:scale>
          <a:sx n="46" d="100"/>
          <a:sy n="46" d="100"/>
        </p:scale>
        <p:origin x="-1248"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5" name="Rounded Rectangle 14"/>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Rounded Rectangle 9"/>
          <p:cNvSpPr/>
          <p:nvPr/>
        </p:nvSpPr>
        <p:spPr>
          <a:xfrm>
            <a:off x="418596" y="434162"/>
            <a:ext cx="8306809" cy="3108960"/>
          </a:xfrm>
          <a:prstGeom prst="roundRect">
            <a:avLst>
              <a:gd name="adj" fmla="val 4578"/>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Title 4"/>
          <p:cNvSpPr>
            <a:spLocks noGrp="1"/>
          </p:cNvSpPr>
          <p:nvPr>
            <p:ph type="ctrTitle"/>
          </p:nvPr>
        </p:nvSpPr>
        <p:spPr>
          <a:xfrm>
            <a:off x="722376" y="1820206"/>
            <a:ext cx="7772400" cy="1828800"/>
          </a:xfrm>
        </p:spPr>
        <p:txBody>
          <a:bodyPr lIns="45720" rIns="45720" bIns="45720"/>
          <a:lstStyle>
            <a:lvl1pPr algn="r">
              <a:defRPr sz="4500" b="1">
                <a:solidFill>
                  <a:schemeClr val="accent1">
                    <a:tint val="88000"/>
                    <a:satMod val="150000"/>
                  </a:schemeClr>
                </a:solidFill>
                <a:effectLst>
                  <a:outerShdw blurRad="53975" dist="22860" dir="5400000" algn="tl" rotWithShape="0">
                    <a:srgbClr val="000000">
                      <a:alpha val="55000"/>
                    </a:srgbClr>
                  </a:outerShdw>
                </a:effectLst>
              </a:defRPr>
            </a:lvl1pPr>
            <a:extLst/>
          </a:lstStyle>
          <a:p>
            <a:r>
              <a:rPr kumimoji="0" lang="en-US" smtClean="0"/>
              <a:t>Click to edit Master title style</a:t>
            </a:r>
            <a:endParaRPr kumimoji="0" lang="en-US"/>
          </a:p>
        </p:txBody>
      </p:sp>
      <p:sp>
        <p:nvSpPr>
          <p:cNvPr id="20" name="Subtitle 19"/>
          <p:cNvSpPr>
            <a:spLocks noGrp="1"/>
          </p:cNvSpPr>
          <p:nvPr>
            <p:ph type="subTitle" idx="1"/>
          </p:nvPr>
        </p:nvSpPr>
        <p:spPr>
          <a:xfrm>
            <a:off x="722376" y="3685032"/>
            <a:ext cx="7772400" cy="914400"/>
          </a:xfrm>
        </p:spPr>
        <p:txBody>
          <a:bodyPr lIns="182880" tIns="0"/>
          <a:lstStyle>
            <a:lvl1pPr marL="36576" indent="0" algn="r">
              <a:spcBef>
                <a:spcPts val="0"/>
              </a:spcBef>
              <a:buNone/>
              <a:defRPr sz="2000">
                <a:solidFill>
                  <a:schemeClr val="bg2">
                    <a:shade val="2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19" name="Date Placeholder 18"/>
          <p:cNvSpPr>
            <a:spLocks noGrp="1"/>
          </p:cNvSpPr>
          <p:nvPr>
            <p:ph type="dt" sz="half" idx="10"/>
          </p:nvPr>
        </p:nvSpPr>
        <p:spPr/>
        <p:txBody>
          <a:bodyPr/>
          <a:lstStyle>
            <a:extLst/>
          </a:lstStyle>
          <a:p>
            <a:fld id="{1D8BD707-D9CF-40AE-B4C6-C98DA3205C09}" type="datetimeFigureOut">
              <a:rPr lang="en-US" smtClean="0"/>
              <a:pPr/>
              <a:t>3/17/2018</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11" name="Slide Number Placeholder 10"/>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502920" y="4983480"/>
            <a:ext cx="8183880" cy="1051560"/>
          </a:xfrm>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502920" y="530352"/>
            <a:ext cx="8183880" cy="4187952"/>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1D8BD707-D9CF-40AE-B4C6-C98DA3205C09}" type="datetimeFigureOut">
              <a:rPr lang="en-US" smtClean="0"/>
              <a:pPr/>
              <a:t>3/17/2018</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533404"/>
            <a:ext cx="1981200" cy="5257799"/>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533400" y="533402"/>
            <a:ext cx="5943600" cy="525780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1D8BD707-D9CF-40AE-B4C6-C98DA3205C09}" type="datetimeFigureOut">
              <a:rPr lang="en-US" smtClean="0"/>
              <a:pPr/>
              <a:t>3/17/2018</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502920" y="4983480"/>
            <a:ext cx="8183880" cy="1051560"/>
          </a:xfrm>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a:xfrm>
            <a:off x="502920" y="530352"/>
            <a:ext cx="8183880" cy="4187952"/>
          </a:xfrm>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1D8BD707-D9CF-40AE-B4C6-C98DA3205C09}" type="datetimeFigureOut">
              <a:rPr lang="en-US" smtClean="0"/>
              <a:pPr/>
              <a:t>3/17/2018</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14" name="Rounded Rectangle 13"/>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Rounded Rectangle 10"/>
          <p:cNvSpPr/>
          <p:nvPr/>
        </p:nvSpPr>
        <p:spPr>
          <a:xfrm>
            <a:off x="418596" y="434162"/>
            <a:ext cx="8306809" cy="4341329"/>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468344" y="4928616"/>
            <a:ext cx="8183880" cy="676656"/>
          </a:xfrm>
        </p:spPr>
        <p:txBody>
          <a:bodyPr lIns="91440" bIns="0" anchor="b"/>
          <a:lstStyle>
            <a:lvl1pPr algn="l">
              <a:buNone/>
              <a:defRPr sz="3600" b="0" cap="none" baseline="0">
                <a:solidFill>
                  <a:schemeClr val="bg2">
                    <a:shade val="25000"/>
                  </a:schemeClr>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68344" y="5624484"/>
            <a:ext cx="8183880" cy="420624"/>
          </a:xfrm>
        </p:spPr>
        <p:txBody>
          <a:bodyPr lIns="118872" tIns="0" anchor="t"/>
          <a:lstStyle>
            <a:lvl1pPr marL="0" marR="36576" indent="0" algn="l">
              <a:spcBef>
                <a:spcPts val="0"/>
              </a:spcBef>
              <a:spcAft>
                <a:spcPts val="0"/>
              </a:spcAft>
              <a:buNone/>
              <a:defRPr sz="1800" b="0">
                <a:solidFill>
                  <a:schemeClr val="accent1">
                    <a:shade val="50000"/>
                    <a:satMod val="110000"/>
                  </a:schemeClr>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1D8BD707-D9CF-40AE-B4C6-C98DA3205C09}" type="datetimeFigureOut">
              <a:rPr lang="en-US" smtClean="0"/>
              <a:pPr/>
              <a:t>3/17/2018</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514352" y="530352"/>
            <a:ext cx="3931920" cy="4389120"/>
          </a:xfrm>
        </p:spPr>
        <p:txBody>
          <a:bodyPr/>
          <a:lstStyle>
            <a:lvl1pPr>
              <a:defRPr sz="2600"/>
            </a:lvl1pPr>
            <a:lvl2pPr>
              <a:defRPr sz="22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755360" y="530352"/>
            <a:ext cx="3931920" cy="4389120"/>
          </a:xfrm>
        </p:spPr>
        <p:txBody>
          <a:bodyPr/>
          <a:lstStyle>
            <a:lvl1pPr>
              <a:defRPr sz="2600"/>
            </a:lvl1pPr>
            <a:lvl2pPr>
              <a:defRPr sz="22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1D8BD707-D9CF-40AE-B4C6-C98DA3205C09}" type="datetimeFigureOut">
              <a:rPr lang="en-US" smtClean="0"/>
              <a:pPr/>
              <a:t>3/17/2018</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02920" y="4983480"/>
            <a:ext cx="8183880" cy="1051560"/>
          </a:xfrm>
        </p:spPr>
        <p:txBody>
          <a:bodyPr anchor="b"/>
          <a:lstStyle>
            <a:lvl1pPr>
              <a:defRPr b="1"/>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607224" y="579438"/>
            <a:ext cx="3931920" cy="792162"/>
          </a:xfrm>
        </p:spPr>
        <p:txBody>
          <a:bodyPr lIns="146304"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52169" y="579438"/>
            <a:ext cx="3931920" cy="792162"/>
          </a:xfrm>
        </p:spPr>
        <p:txBody>
          <a:bodyPr lIns="137160"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607224" y="1447800"/>
            <a:ext cx="3931920" cy="3489960"/>
          </a:xfrm>
        </p:spPr>
        <p:txBody>
          <a:bodyPr anchor="t"/>
          <a:lstStyle>
            <a:lvl1pPr algn="l">
              <a:defRPr sz="2400"/>
            </a:lvl1pPr>
            <a:lvl2pPr algn="l">
              <a:defRPr sz="2000"/>
            </a:lvl2pPr>
            <a:lvl3pPr algn="l">
              <a:defRPr sz="1800"/>
            </a:lvl3pPr>
            <a:lvl4pPr algn="l">
              <a:defRPr sz="1600"/>
            </a:lvl4pPr>
            <a:lvl5pPr algn="l">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52169" y="1447800"/>
            <a:ext cx="3931920" cy="3489960"/>
          </a:xfrm>
        </p:spPr>
        <p:txBody>
          <a:bodyPr anchor="t"/>
          <a:lstStyle>
            <a:lvl1pPr algn="l">
              <a:defRPr sz="2400"/>
            </a:lvl1pPr>
            <a:lvl2pPr algn="l">
              <a:defRPr sz="2000"/>
            </a:lvl2pPr>
            <a:lvl3pPr algn="l">
              <a:defRPr sz="1800"/>
            </a:lvl3pPr>
            <a:lvl4pPr algn="l">
              <a:defRPr sz="1600"/>
            </a:lvl4pPr>
            <a:lvl5pPr algn="l">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1D8BD707-D9CF-40AE-B4C6-C98DA3205C09}" type="datetimeFigureOut">
              <a:rPr lang="en-US" smtClean="0"/>
              <a:pPr/>
              <a:t>3/17/2018</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1D8BD707-D9CF-40AE-B4C6-C98DA3205C09}" type="datetimeFigureOut">
              <a:rPr lang="en-US" smtClean="0"/>
              <a:pPr/>
              <a:t>3/17/2018</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7" name="Rounded Rectangle 6"/>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Date Placeholder 1"/>
          <p:cNvSpPr>
            <a:spLocks noGrp="1"/>
          </p:cNvSpPr>
          <p:nvPr>
            <p:ph type="dt" sz="half" idx="10"/>
          </p:nvPr>
        </p:nvSpPr>
        <p:spPr/>
        <p:txBody>
          <a:bodyPr/>
          <a:lstStyle>
            <a:extLst/>
          </a:lstStyle>
          <a:p>
            <a:fld id="{1D8BD707-D9CF-40AE-B4C6-C98DA3205C09}" type="datetimeFigureOut">
              <a:rPr lang="en-US" smtClean="0"/>
              <a:pPr/>
              <a:t>3/17/2018</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538784" y="533400"/>
            <a:ext cx="2971800" cy="914400"/>
          </a:xfrm>
        </p:spPr>
        <p:txBody>
          <a:bodyPr anchor="b"/>
          <a:lstStyle>
            <a:lvl1pPr algn="l">
              <a:buNone/>
              <a:defRPr sz="2200" b="1">
                <a:solidFill>
                  <a:schemeClr val="accent1"/>
                </a:solidFill>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5538847" y="1447802"/>
            <a:ext cx="2971800" cy="4206112"/>
          </a:xfrm>
        </p:spPr>
        <p:txBody>
          <a:bodyPr lIns="91440"/>
          <a:lstStyle>
            <a:lvl1pPr marL="18288" marR="18288" indent="0">
              <a:spcBef>
                <a:spcPts val="0"/>
              </a:spcBef>
              <a:buNone/>
              <a:defRPr sz="1400">
                <a:solidFill>
                  <a:schemeClr val="tx1"/>
                </a:solidFill>
              </a:defRPr>
            </a:lvl1pPr>
            <a:lvl2pPr>
              <a:buNone/>
              <a:defRPr sz="1200">
                <a:solidFill>
                  <a:schemeClr val="tx1"/>
                </a:solidFill>
              </a:defRPr>
            </a:lvl2pPr>
            <a:lvl3pPr>
              <a:buNone/>
              <a:defRPr sz="1000">
                <a:solidFill>
                  <a:schemeClr val="tx1"/>
                </a:solidFill>
              </a:defRPr>
            </a:lvl3pPr>
            <a:lvl4pPr>
              <a:buNone/>
              <a:defRPr sz="900">
                <a:solidFill>
                  <a:schemeClr val="tx1"/>
                </a:solidFill>
              </a:defRPr>
            </a:lvl4pPr>
            <a:lvl5pPr>
              <a:buNone/>
              <a:defRPr sz="900">
                <a:solidFill>
                  <a:schemeClr val="tx1"/>
                </a:solidFill>
              </a:defRPr>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1"/>
          </p:nvPr>
        </p:nvSpPr>
        <p:spPr>
          <a:xfrm>
            <a:off x="761372" y="930144"/>
            <a:ext cx="4626159" cy="4724402"/>
          </a:xfrm>
        </p:spPr>
        <p:txBody>
          <a:bodyPr/>
          <a:lstStyle>
            <a:lvl1pPr>
              <a:defRPr sz="2800">
                <a:solidFill>
                  <a:schemeClr val="tx1"/>
                </a:solidFill>
              </a:defRPr>
            </a:lvl1pPr>
            <a:lvl2pPr>
              <a:defRPr sz="2600">
                <a:solidFill>
                  <a:schemeClr val="tx1"/>
                </a:solidFill>
              </a:defRPr>
            </a:lvl2pPr>
            <a:lvl3pPr>
              <a:defRPr sz="2400">
                <a:solidFill>
                  <a:schemeClr val="tx1"/>
                </a:solidFill>
              </a:defRPr>
            </a:lvl3pPr>
            <a:lvl4pPr>
              <a:defRPr sz="2000">
                <a:solidFill>
                  <a:schemeClr val="tx1"/>
                </a:solidFill>
              </a:defRPr>
            </a:lvl4pPr>
            <a:lvl5pPr>
              <a:defRPr sz="2000">
                <a:solidFill>
                  <a:schemeClr val="tx1"/>
                </a:solidFill>
              </a:defRPr>
            </a:lvl5pPr>
            <a:lvl6pPr>
              <a:buNone/>
              <a:defRPr/>
            </a:lvl6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1D8BD707-D9CF-40AE-B4C6-C98DA3205C09}" type="datetimeFigureOut">
              <a:rPr lang="en-US" smtClean="0"/>
              <a:pPr/>
              <a:t>3/17/2018</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5" name="Rounded Rectangle 14"/>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Round Single Corner Rectangle 10"/>
          <p:cNvSpPr/>
          <p:nvPr/>
        </p:nvSpPr>
        <p:spPr>
          <a:xfrm>
            <a:off x="6400800" y="434162"/>
            <a:ext cx="2324605" cy="4343400"/>
          </a:xfrm>
          <a:prstGeom prst="round1Rect">
            <a:avLst>
              <a:gd name="adj" fmla="val 2748"/>
            </a:avLst>
          </a:prstGeom>
          <a:solidFill>
            <a:srgbClr val="1C1C1C"/>
          </a:soli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457200" y="5012056"/>
            <a:ext cx="8229600" cy="1051560"/>
          </a:xfrm>
        </p:spPr>
        <p:txBody>
          <a:bodyPr anchor="t"/>
          <a:lstStyle>
            <a:lvl1pPr algn="l">
              <a:buNone/>
              <a:defRPr sz="3600" b="0">
                <a:solidFill>
                  <a:schemeClr val="bg2">
                    <a:shade val="25000"/>
                  </a:schemeClr>
                </a:solidFill>
                <a:effectLst/>
              </a:defRPr>
            </a:lvl1pPr>
            <a:extLst/>
          </a:lstStyle>
          <a:p>
            <a:r>
              <a:rPr kumimoji="0" lang="en-US" smtClean="0"/>
              <a:t>Click to edit Master title style</a:t>
            </a:r>
            <a:endParaRPr kumimoji="0" lang="en-US"/>
          </a:p>
        </p:txBody>
      </p:sp>
      <p:sp>
        <p:nvSpPr>
          <p:cNvPr id="4" name="Text Placeholder 3"/>
          <p:cNvSpPr>
            <a:spLocks noGrp="1"/>
          </p:cNvSpPr>
          <p:nvPr>
            <p:ph type="body" sz="half" idx="2"/>
          </p:nvPr>
        </p:nvSpPr>
        <p:spPr bwMode="grayWhite">
          <a:xfrm>
            <a:off x="6462712" y="533400"/>
            <a:ext cx="2240280" cy="4211480"/>
          </a:xfrm>
        </p:spPr>
        <p:txBody>
          <a:bodyPr lIns="91440"/>
          <a:lstStyle>
            <a:lvl1pPr marL="45720" indent="0" algn="l">
              <a:spcBef>
                <a:spcPts val="0"/>
              </a:spcBef>
              <a:buNone/>
              <a:defRPr sz="1400">
                <a:solidFill>
                  <a:srgbClr val="FFFFFF"/>
                </a:solidFill>
              </a:defRPr>
            </a:lvl1pPr>
            <a:lvl2pPr>
              <a:defRPr sz="1200">
                <a:solidFill>
                  <a:srgbClr val="FFFFFF"/>
                </a:solidFill>
              </a:defRPr>
            </a:lvl2pPr>
            <a:lvl3pPr>
              <a:defRPr sz="1000">
                <a:solidFill>
                  <a:srgbClr val="FFFFFF"/>
                </a:solidFill>
              </a:defRPr>
            </a:lvl3pPr>
            <a:lvl4pPr>
              <a:defRPr sz="900">
                <a:solidFill>
                  <a:srgbClr val="FFFFFF"/>
                </a:solidFill>
              </a:defRPr>
            </a:lvl4pPr>
            <a:lvl5pPr>
              <a:defRPr sz="900">
                <a:solidFill>
                  <a:srgbClr val="FFFFFF"/>
                </a:solidFill>
              </a:defRPr>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1D8BD707-D9CF-40AE-B4C6-C98DA3205C09}" type="datetimeFigureOut">
              <a:rPr lang="en-US" smtClean="0"/>
              <a:pPr/>
              <a:t>3/17/2018</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B6F15528-21DE-4FAA-801E-634DDDAF4B2B}" type="slidenum">
              <a:rPr lang="en-US" smtClean="0"/>
              <a:pPr/>
              <a:t>‹#›</a:t>
            </a:fld>
            <a:endParaRPr lang="en-US"/>
          </a:p>
        </p:txBody>
      </p:sp>
      <p:sp>
        <p:nvSpPr>
          <p:cNvPr id="3" name="Picture Placeholder 2"/>
          <p:cNvSpPr>
            <a:spLocks noGrp="1"/>
          </p:cNvSpPr>
          <p:nvPr>
            <p:ph type="pic" idx="1"/>
          </p:nvPr>
        </p:nvSpPr>
        <p:spPr>
          <a:xfrm>
            <a:off x="421480" y="435768"/>
            <a:ext cx="5925312" cy="4343400"/>
          </a:xfrm>
          <a:prstGeom prst="snipRoundRect">
            <a:avLst>
              <a:gd name="adj1" fmla="val 1040"/>
              <a:gd name="adj2" fmla="val 0"/>
            </a:avLst>
          </a:prstGeom>
          <a:solidFill>
            <a:schemeClr val="bg2">
              <a:shade val="10000"/>
            </a:schemeClr>
          </a:solidFill>
        </p:spPr>
        <p:txBody>
          <a:bodyPr/>
          <a:lstStyle>
            <a:lvl1pPr marL="0" indent="0">
              <a:buNone/>
              <a:defRPr sz="3200"/>
            </a:lvl1pPr>
            <a:extLst/>
          </a:lstStyle>
          <a:p>
            <a:r>
              <a:rPr kumimoji="0" lang="en-US" smtClean="0"/>
              <a:t>Click icon to add picture</a:t>
            </a:r>
            <a:endParaRPr kumimoji="0"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7" name="Rounded Rectangle 6"/>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Rounded Rectangle 8"/>
          <p:cNvSpPr/>
          <p:nvPr/>
        </p:nvSpPr>
        <p:spPr>
          <a:xfrm>
            <a:off x="418596" y="434162"/>
            <a:ext cx="8306809" cy="5486400"/>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3" name="Title Placeholder 12"/>
          <p:cNvSpPr>
            <a:spLocks noGrp="1"/>
          </p:cNvSpPr>
          <p:nvPr>
            <p:ph type="title"/>
          </p:nvPr>
        </p:nvSpPr>
        <p:spPr>
          <a:xfrm>
            <a:off x="502920" y="4985590"/>
            <a:ext cx="8183880" cy="1051560"/>
          </a:xfrm>
          <a:prstGeom prst="rect">
            <a:avLst/>
          </a:prstGeom>
        </p:spPr>
        <p:txBody>
          <a:bodyPr vert="horz" anchor="b">
            <a:normAutofit/>
          </a:bodyPr>
          <a:lstStyle>
            <a:extLst/>
          </a:lstStyle>
          <a:p>
            <a:r>
              <a:rPr kumimoji="0" lang="en-US" smtClean="0"/>
              <a:t>Click to edit Master title style</a:t>
            </a:r>
            <a:endParaRPr kumimoji="0" lang="en-US"/>
          </a:p>
        </p:txBody>
      </p:sp>
      <p:sp>
        <p:nvSpPr>
          <p:cNvPr id="4" name="Text Placeholder 3"/>
          <p:cNvSpPr>
            <a:spLocks noGrp="1"/>
          </p:cNvSpPr>
          <p:nvPr>
            <p:ph type="body" idx="1"/>
          </p:nvPr>
        </p:nvSpPr>
        <p:spPr>
          <a:xfrm>
            <a:off x="502920" y="530352"/>
            <a:ext cx="8183880" cy="4187952"/>
          </a:xfrm>
          <a:prstGeom prst="rect">
            <a:avLst/>
          </a:prstGeom>
        </p:spPr>
        <p:txBody>
          <a:bodyPr vert="horz" lIns="182880" tIns="91440">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5" name="Date Placeholder 24"/>
          <p:cNvSpPr>
            <a:spLocks noGrp="1"/>
          </p:cNvSpPr>
          <p:nvPr>
            <p:ph type="dt" sz="half" idx="2"/>
          </p:nvPr>
        </p:nvSpPr>
        <p:spPr>
          <a:xfrm>
            <a:off x="3776328" y="6111875"/>
            <a:ext cx="2286000" cy="365125"/>
          </a:xfrm>
          <a:prstGeom prst="rect">
            <a:avLst/>
          </a:prstGeom>
        </p:spPr>
        <p:txBody>
          <a:bodyPr vert="horz" anchor="b"/>
          <a:lstStyle>
            <a:lvl1pPr algn="r" eaLnBrk="1" latinLnBrk="0" hangingPunct="1">
              <a:defRPr kumimoji="0" sz="1000">
                <a:solidFill>
                  <a:schemeClr val="bg2">
                    <a:shade val="50000"/>
                  </a:schemeClr>
                </a:solidFill>
              </a:defRPr>
            </a:lvl1pPr>
            <a:extLst/>
          </a:lstStyle>
          <a:p>
            <a:fld id="{1D8BD707-D9CF-40AE-B4C6-C98DA3205C09}" type="datetimeFigureOut">
              <a:rPr lang="en-US" smtClean="0"/>
              <a:pPr/>
              <a:t>3/17/2018</a:t>
            </a:fld>
            <a:endParaRPr lang="en-US"/>
          </a:p>
        </p:txBody>
      </p:sp>
      <p:sp>
        <p:nvSpPr>
          <p:cNvPr id="18" name="Footer Placeholder 17"/>
          <p:cNvSpPr>
            <a:spLocks noGrp="1"/>
          </p:cNvSpPr>
          <p:nvPr>
            <p:ph type="ftr" sz="quarter" idx="3"/>
          </p:nvPr>
        </p:nvSpPr>
        <p:spPr>
          <a:xfrm>
            <a:off x="6062328" y="6111875"/>
            <a:ext cx="2286000" cy="365125"/>
          </a:xfrm>
          <a:prstGeom prst="rect">
            <a:avLst/>
          </a:prstGeom>
        </p:spPr>
        <p:txBody>
          <a:bodyPr vert="horz" anchor="b"/>
          <a:lstStyle>
            <a:lvl1pPr algn="l" eaLnBrk="1" latinLnBrk="0" hangingPunct="1">
              <a:defRPr kumimoji="0" sz="1000">
                <a:solidFill>
                  <a:schemeClr val="bg2">
                    <a:shade val="50000"/>
                  </a:schemeClr>
                </a:solidFill>
              </a:defRPr>
            </a:lvl1pPr>
            <a:extLst/>
          </a:lstStyle>
          <a:p>
            <a:endParaRPr lang="en-US"/>
          </a:p>
        </p:txBody>
      </p:sp>
      <p:sp>
        <p:nvSpPr>
          <p:cNvPr id="5" name="Slide Number Placeholder 4"/>
          <p:cNvSpPr>
            <a:spLocks noGrp="1"/>
          </p:cNvSpPr>
          <p:nvPr>
            <p:ph type="sldNum" sz="quarter" idx="4"/>
          </p:nvPr>
        </p:nvSpPr>
        <p:spPr>
          <a:xfrm>
            <a:off x="8348328" y="6111875"/>
            <a:ext cx="457200" cy="365125"/>
          </a:xfrm>
          <a:prstGeom prst="rect">
            <a:avLst/>
          </a:prstGeom>
        </p:spPr>
        <p:txBody>
          <a:bodyPr vert="horz" anchor="b"/>
          <a:lstStyle>
            <a:lvl1pPr algn="r" eaLnBrk="1" latinLnBrk="0" hangingPunct="1">
              <a:defRPr kumimoji="0" sz="1000">
                <a:solidFill>
                  <a:schemeClr val="bg2">
                    <a:shade val="50000"/>
                  </a:schemeClr>
                </a:solidFill>
              </a:defRPr>
            </a:lvl1pPr>
            <a:extLst/>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600" b="1" kern="1200">
          <a:solidFill>
            <a:schemeClr val="accent1">
              <a:tint val="88000"/>
              <a:satMod val="150000"/>
            </a:schemeClr>
          </a:solidFill>
          <a:effectLst>
            <a:outerShdw blurRad="53975" dist="22860" dir="5400000" algn="tl" rotWithShape="0">
              <a:srgbClr val="000000">
                <a:alpha val="55000"/>
              </a:srgbClr>
            </a:outerShdw>
          </a:effectLst>
          <a:latin typeface="+mj-lt"/>
          <a:ea typeface="+mj-ea"/>
          <a:cs typeface="+mj-cs"/>
        </a:defRPr>
      </a:lvl1pPr>
      <a:extLst/>
    </p:titleStyle>
    <p:bodyStyle>
      <a:lvl1pPr marL="265176" indent="-265176" algn="l" rtl="0" eaLnBrk="1" latinLnBrk="0" hangingPunct="1">
        <a:spcBef>
          <a:spcPts val="250"/>
        </a:spcBef>
        <a:buClr>
          <a:schemeClr val="accent1"/>
        </a:buClr>
        <a:buSzPct val="80000"/>
        <a:buFont typeface="Wingdings 2"/>
        <a:buChar char=""/>
        <a:defRPr kumimoji="0" sz="2800" kern="1200">
          <a:solidFill>
            <a:schemeClr val="tx1"/>
          </a:solidFill>
          <a:effectLst/>
          <a:latin typeface="+mn-lt"/>
          <a:ea typeface="+mn-ea"/>
          <a:cs typeface="+mn-cs"/>
        </a:defRPr>
      </a:lvl1pPr>
      <a:lvl2pPr marL="548640" indent="-201168" algn="l" rtl="0" eaLnBrk="1" latinLnBrk="0" hangingPunct="1">
        <a:spcBef>
          <a:spcPts val="250"/>
        </a:spcBef>
        <a:buClr>
          <a:schemeClr val="accent1"/>
        </a:buClr>
        <a:buSzPct val="100000"/>
        <a:buFont typeface="Verdana"/>
        <a:buChar char="◦"/>
        <a:defRPr kumimoji="0" sz="2400" kern="1200">
          <a:solidFill>
            <a:schemeClr val="tx1"/>
          </a:solidFill>
          <a:latin typeface="+mn-lt"/>
          <a:ea typeface="+mn-ea"/>
          <a:cs typeface="+mn-cs"/>
        </a:defRPr>
      </a:lvl2pPr>
      <a:lvl3pPr marL="786384" indent="-182880" algn="l" rtl="0" eaLnBrk="1" latinLnBrk="0" hangingPunct="1">
        <a:spcBef>
          <a:spcPts val="250"/>
        </a:spcBef>
        <a:buClr>
          <a:schemeClr val="accent2">
            <a:tint val="85000"/>
            <a:satMod val="285000"/>
          </a:schemeClr>
        </a:buClr>
        <a:buSzPct val="100000"/>
        <a:buFont typeface="Wingdings 2"/>
        <a:buChar char=""/>
        <a:defRPr kumimoji="0" sz="2200" kern="1200">
          <a:solidFill>
            <a:schemeClr val="tx1"/>
          </a:solidFill>
          <a:latin typeface="+mn-lt"/>
          <a:ea typeface="+mn-ea"/>
          <a:cs typeface="+mn-cs"/>
        </a:defRPr>
      </a:lvl3pPr>
      <a:lvl4pPr marL="1024128" indent="-182880" algn="l" rtl="0" eaLnBrk="1" latinLnBrk="0" hangingPunct="1">
        <a:spcBef>
          <a:spcPts val="230"/>
        </a:spcBef>
        <a:buClr>
          <a:schemeClr val="accent2">
            <a:tint val="85000"/>
            <a:satMod val="285000"/>
          </a:schemeClr>
        </a:buClr>
        <a:buSzPct val="112000"/>
        <a:buFont typeface="Verdana"/>
        <a:buChar char="◦"/>
        <a:defRPr kumimoji="0" sz="1900" kern="1200">
          <a:solidFill>
            <a:schemeClr val="tx1"/>
          </a:solidFill>
          <a:latin typeface="+mn-lt"/>
          <a:ea typeface="+mn-ea"/>
          <a:cs typeface="+mn-cs"/>
        </a:defRPr>
      </a:lvl4pPr>
      <a:lvl5pPr marL="1280160" indent="-182880" algn="l" rtl="0" eaLnBrk="1" latinLnBrk="0" hangingPunct="1">
        <a:spcBef>
          <a:spcPts val="250"/>
        </a:spcBef>
        <a:buClr>
          <a:schemeClr val="accent3">
            <a:tint val="85000"/>
            <a:satMod val="275000"/>
          </a:schemeClr>
        </a:buClr>
        <a:buSzPct val="100000"/>
        <a:buFont typeface="Wingdings 2"/>
        <a:buChar char=""/>
        <a:defRPr kumimoji="0" sz="1800" kern="1200">
          <a:solidFill>
            <a:schemeClr val="tx1"/>
          </a:solidFill>
          <a:latin typeface="+mn-lt"/>
          <a:ea typeface="+mn-ea"/>
          <a:cs typeface="+mn-cs"/>
        </a:defRPr>
      </a:lvl5pPr>
      <a:lvl6pPr marL="1490472" indent="-182880" algn="l" rtl="0" eaLnBrk="1" latinLnBrk="0" hangingPunct="1">
        <a:spcBef>
          <a:spcPts val="250"/>
        </a:spcBef>
        <a:buClr>
          <a:schemeClr val="accent3">
            <a:tint val="85000"/>
            <a:satMod val="275000"/>
          </a:schemeClr>
        </a:buClr>
        <a:buSzPct val="100000"/>
        <a:buFont typeface="Verdana"/>
        <a:buChar char="◦"/>
        <a:defRPr kumimoji="0" sz="1700" kern="1200" baseline="0">
          <a:solidFill>
            <a:schemeClr val="tx1"/>
          </a:solidFill>
          <a:latin typeface="+mn-lt"/>
          <a:ea typeface="+mn-ea"/>
          <a:cs typeface="+mn-cs"/>
        </a:defRPr>
      </a:lvl6pPr>
      <a:lvl7pPr marL="1700784"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7pPr>
      <a:lvl8pPr marL="1920240" indent="-182880" algn="l" rtl="0" eaLnBrk="1" latinLnBrk="0" hangingPunct="1">
        <a:spcBef>
          <a:spcPts val="257"/>
        </a:spcBef>
        <a:buClr>
          <a:schemeClr val="accent3">
            <a:tint val="85000"/>
            <a:satMod val="275000"/>
          </a:schemeClr>
        </a:buClr>
        <a:buSzPct val="100000"/>
        <a:buFont typeface="Verdana"/>
        <a:buChar char="◦"/>
        <a:defRPr kumimoji="0" sz="1500" kern="1200" baseline="0">
          <a:solidFill>
            <a:schemeClr val="tx1"/>
          </a:solidFill>
          <a:latin typeface="+mn-lt"/>
          <a:ea typeface="+mn-ea"/>
          <a:cs typeface="+mn-cs"/>
        </a:defRPr>
      </a:lvl8pPr>
      <a:lvl9pPr marL="2148840"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Autofit/>
          </a:bodyPr>
          <a:lstStyle/>
          <a:p>
            <a:r>
              <a:rPr lang="id-ID" sz="5500" dirty="0" smtClean="0"/>
              <a:t>Pengertian </a:t>
            </a:r>
            <a:br>
              <a:rPr lang="id-ID" sz="5500" dirty="0" smtClean="0"/>
            </a:br>
            <a:r>
              <a:rPr lang="id-ID" sz="5500" dirty="0" smtClean="0"/>
              <a:t>Teori Administrasi Publik</a:t>
            </a:r>
            <a:endParaRPr lang="id-ID" sz="5500" dirty="0"/>
          </a:p>
        </p:txBody>
      </p:sp>
      <p:sp>
        <p:nvSpPr>
          <p:cNvPr id="3" name="Subtitle 2"/>
          <p:cNvSpPr>
            <a:spLocks noGrp="1"/>
          </p:cNvSpPr>
          <p:nvPr>
            <p:ph type="subTitle" idx="1"/>
          </p:nvPr>
        </p:nvSpPr>
        <p:spPr>
          <a:xfrm>
            <a:off x="1371600" y="3886200"/>
            <a:ext cx="7162800" cy="1752600"/>
          </a:xfrm>
        </p:spPr>
        <p:txBody>
          <a:bodyPr/>
          <a:lstStyle/>
          <a:p>
            <a:r>
              <a:rPr lang="id-ID" dirty="0" smtClean="0"/>
              <a:t>Pertemuan 2 Teori Administrasi Publik</a:t>
            </a:r>
          </a:p>
          <a:p>
            <a:r>
              <a:rPr lang="id-ID" dirty="0" smtClean="0"/>
              <a:t>15 Maret 2018</a:t>
            </a:r>
          </a:p>
          <a:p>
            <a:endParaRPr lang="id-ID" dirty="0" smtClean="0"/>
          </a:p>
          <a:p>
            <a:r>
              <a:rPr lang="id-ID" dirty="0" smtClean="0"/>
              <a:t>By Ita Prihantika</a:t>
            </a:r>
          </a:p>
          <a:p>
            <a:endParaRPr lang="id-ID"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Sifat Teori</a:t>
            </a:r>
            <a:endParaRPr lang="id-ID" dirty="0"/>
          </a:p>
        </p:txBody>
      </p:sp>
      <p:sp>
        <p:nvSpPr>
          <p:cNvPr id="3" name="Content Placeholder 2"/>
          <p:cNvSpPr>
            <a:spLocks noGrp="1"/>
          </p:cNvSpPr>
          <p:nvPr>
            <p:ph idx="1"/>
          </p:nvPr>
        </p:nvSpPr>
        <p:spPr/>
        <p:txBody>
          <a:bodyPr/>
          <a:lstStyle/>
          <a:p>
            <a:r>
              <a:rPr lang="id-ID" dirty="0" smtClean="0"/>
              <a:t>Sifat teori tidaklah abadi. Ia dapat dibantah, dikukuhkan, dikembangkan untuk menemukan teori baru dan malah dapat ditolak kebenarannya. </a:t>
            </a:r>
            <a:endParaRPr lang="id-ID"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Teori Administrasi Publik</a:t>
            </a:r>
            <a:endParaRPr lang="id-ID" dirty="0"/>
          </a:p>
        </p:txBody>
      </p:sp>
      <p:sp>
        <p:nvSpPr>
          <p:cNvPr id="3" name="Content Placeholder 2"/>
          <p:cNvSpPr>
            <a:spLocks noGrp="1"/>
          </p:cNvSpPr>
          <p:nvPr>
            <p:ph idx="1"/>
          </p:nvPr>
        </p:nvSpPr>
        <p:spPr/>
        <p:txBody>
          <a:bodyPr>
            <a:normAutofit/>
          </a:bodyPr>
          <a:lstStyle/>
          <a:p>
            <a:r>
              <a:rPr lang="id-ID" sz="3200" dirty="0" smtClean="0"/>
              <a:t>Secara terminologi apa yang disebut “ADMINISTRASI” adalah </a:t>
            </a:r>
            <a:r>
              <a:rPr lang="id-ID" sz="3200" b="1" dirty="0" smtClean="0">
                <a:solidFill>
                  <a:srgbClr val="FF0000"/>
                </a:solidFill>
              </a:rPr>
              <a:t>mengurus, mengatur, mengelola</a:t>
            </a:r>
            <a:r>
              <a:rPr lang="id-ID" sz="3200" dirty="0" smtClean="0"/>
              <a:t>.</a:t>
            </a:r>
          </a:p>
          <a:p>
            <a:endParaRPr lang="id-ID" sz="3200" dirty="0" smtClean="0"/>
          </a:p>
          <a:p>
            <a:r>
              <a:rPr lang="id-ID" sz="3200" dirty="0" smtClean="0"/>
              <a:t>Mengurus dan mengelola =&gt; mengatur. </a:t>
            </a:r>
          </a:p>
          <a:p>
            <a:pPr>
              <a:buNone/>
            </a:pPr>
            <a:endParaRPr lang="id-ID" sz="3200"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a:p>
        </p:txBody>
      </p:sp>
      <p:sp>
        <p:nvSpPr>
          <p:cNvPr id="3" name="Content Placeholder 2"/>
          <p:cNvSpPr>
            <a:spLocks noGrp="1"/>
          </p:cNvSpPr>
          <p:nvPr>
            <p:ph idx="1"/>
          </p:nvPr>
        </p:nvSpPr>
        <p:spPr/>
        <p:txBody>
          <a:bodyPr>
            <a:noAutofit/>
          </a:bodyPr>
          <a:lstStyle/>
          <a:p>
            <a:r>
              <a:rPr lang="id-ID" dirty="0" smtClean="0"/>
              <a:t>KETERATURAN: mengarah pada kondisi yang diharapkan dalam kegiatan administrasi, baik dalam susunan maupun dalam perkembangannya.</a:t>
            </a:r>
          </a:p>
          <a:p>
            <a:endParaRPr lang="id-ID" dirty="0" smtClean="0"/>
          </a:p>
          <a:p>
            <a:r>
              <a:rPr lang="id-ID" dirty="0" smtClean="0"/>
              <a:t>PENGATURAN: mengarah pada pemahaman tentang administrasi, tidak saja dari sisi manajemen, juga diarahkan kdp keperluan melakukan pengaturan dalam lokus “Pemerintahan dan Kepemerintahan”</a:t>
            </a:r>
            <a:endParaRPr lang="id-ID"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id-ID" dirty="0" smtClean="0"/>
              <a:t>Teori Substansial ttg Administrasi</a:t>
            </a:r>
            <a:endParaRPr lang="id-ID" dirty="0"/>
          </a:p>
        </p:txBody>
      </p:sp>
      <p:sp>
        <p:nvSpPr>
          <p:cNvPr id="3" name="Content Placeholder 2"/>
          <p:cNvSpPr>
            <a:spLocks noGrp="1"/>
          </p:cNvSpPr>
          <p:nvPr>
            <p:ph idx="1"/>
          </p:nvPr>
        </p:nvSpPr>
        <p:spPr/>
        <p:txBody>
          <a:bodyPr/>
          <a:lstStyle/>
          <a:p>
            <a:r>
              <a:rPr lang="id-ID" dirty="0" smtClean="0"/>
              <a:t>Dalam dunia filsafat teori selalu diawali oleh sejumlah pertanyaan guna mengungkapkan substansi sesuatu konsep. </a:t>
            </a:r>
          </a:p>
          <a:p>
            <a:r>
              <a:rPr lang="id-ID" dirty="0" smtClean="0"/>
              <a:t>Administrasi menurut teori substansi adalah </a:t>
            </a:r>
            <a:r>
              <a:rPr lang="id-ID" b="1" dirty="0" smtClean="0"/>
              <a:t>keteraturan</a:t>
            </a:r>
          </a:p>
          <a:p>
            <a:r>
              <a:rPr lang="id-ID" dirty="0" smtClean="0"/>
              <a:t>Maka, pertanyaan filosofis yang bisa muncul secara berturut-turut diuraikan sebagai berikut: (Bintoro, 1992) </a:t>
            </a:r>
            <a:endParaRPr lang="id-ID"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endParaRPr lang="id-ID" dirty="0"/>
          </a:p>
        </p:txBody>
      </p:sp>
      <p:sp>
        <p:nvSpPr>
          <p:cNvPr id="3" name="Content Placeholder 2"/>
          <p:cNvSpPr>
            <a:spLocks noGrp="1"/>
          </p:cNvSpPr>
          <p:nvPr>
            <p:ph idx="1"/>
          </p:nvPr>
        </p:nvSpPr>
        <p:spPr/>
        <p:txBody>
          <a:bodyPr>
            <a:noAutofit/>
          </a:bodyPr>
          <a:lstStyle/>
          <a:p>
            <a:pPr marL="514350" indent="-514350">
              <a:buAutoNum type="arabicPeriod"/>
            </a:pPr>
            <a:r>
              <a:rPr lang="id-ID" b="1" dirty="0" smtClean="0"/>
              <a:t>Apa, mengapa, dan bagaimana keteraturan sebagai esensi Administrasi</a:t>
            </a:r>
          </a:p>
          <a:p>
            <a:pPr marL="514350" indent="-514350">
              <a:buNone/>
            </a:pPr>
            <a:endParaRPr lang="id-ID" b="1" dirty="0" smtClean="0"/>
          </a:p>
          <a:p>
            <a:pPr marL="514350" indent="-514350">
              <a:buNone/>
            </a:pPr>
            <a:r>
              <a:rPr lang="id-ID" b="1" dirty="0" smtClean="0"/>
              <a:t>APA : </a:t>
            </a:r>
            <a:r>
              <a:rPr lang="id-ID" dirty="0" smtClean="0"/>
              <a:t>memerlukan jawaban yang tuntas dari berbagai sisi</a:t>
            </a:r>
          </a:p>
          <a:p>
            <a:pPr marL="514350" indent="-514350">
              <a:buNone/>
            </a:pPr>
            <a:r>
              <a:rPr lang="id-ID" b="1" dirty="0" smtClean="0"/>
              <a:t>MENGAPA : </a:t>
            </a:r>
            <a:r>
              <a:rPr lang="id-ID" dirty="0" smtClean="0"/>
              <a:t>memerlukan kausalitas (analisis yang bersifat dialogis dan berpikir)</a:t>
            </a:r>
          </a:p>
          <a:p>
            <a:pPr marL="514350" indent="-514350">
              <a:buNone/>
            </a:pPr>
            <a:r>
              <a:rPr lang="id-ID" b="1" dirty="0" smtClean="0"/>
              <a:t>BAGAIMANA : </a:t>
            </a:r>
            <a:r>
              <a:rPr lang="id-ID" dirty="0" smtClean="0"/>
              <a:t>jwban yang memberikan gamabran secara detail, global/pokok-pokoknya saja. </a:t>
            </a:r>
            <a:endParaRPr lang="id-ID"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a:p>
        </p:txBody>
      </p:sp>
      <p:sp>
        <p:nvSpPr>
          <p:cNvPr id="3" name="Content Placeholder 2"/>
          <p:cNvSpPr>
            <a:spLocks noGrp="1"/>
          </p:cNvSpPr>
          <p:nvPr>
            <p:ph idx="1"/>
          </p:nvPr>
        </p:nvSpPr>
        <p:spPr/>
        <p:txBody>
          <a:bodyPr>
            <a:noAutofit/>
          </a:bodyPr>
          <a:lstStyle/>
          <a:p>
            <a:pPr>
              <a:buNone/>
            </a:pPr>
            <a:r>
              <a:rPr lang="id-ID" dirty="0" smtClean="0"/>
              <a:t>2. </a:t>
            </a:r>
            <a:r>
              <a:rPr lang="id-ID" b="1" dirty="0" smtClean="0"/>
              <a:t>APA dan MENGAPA </a:t>
            </a:r>
            <a:r>
              <a:rPr lang="id-ID" dirty="0" smtClean="0"/>
              <a:t>keteraturan menjadi esensi administrasi</a:t>
            </a:r>
          </a:p>
          <a:p>
            <a:pPr>
              <a:buNone/>
            </a:pPr>
            <a:endParaRPr lang="id-ID" dirty="0" smtClean="0"/>
          </a:p>
          <a:p>
            <a:pPr>
              <a:buNone/>
            </a:pPr>
            <a:r>
              <a:rPr lang="id-ID" i="1" dirty="0" smtClean="0"/>
              <a:t>	Adminisitrasi adalah kerjsama yang didasarkan pada esensi eksistensi manusia yang dilandasi moral atau etika dalam mencapai tujuan bersama. </a:t>
            </a:r>
          </a:p>
          <a:p>
            <a:pPr>
              <a:buNone/>
            </a:pPr>
            <a:endParaRPr lang="id-ID" i="1" dirty="0" smtClean="0"/>
          </a:p>
          <a:p>
            <a:pPr>
              <a:buNone/>
            </a:pPr>
            <a:r>
              <a:rPr lang="id-ID" i="1" dirty="0" smtClean="0"/>
              <a:t>TUJUAN BERSAMA : dicapai keteraturan melalui pengaturan yang diinginkan. </a:t>
            </a:r>
            <a:endParaRPr lang="id-ID" i="1"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a:p>
        </p:txBody>
      </p:sp>
      <p:sp>
        <p:nvSpPr>
          <p:cNvPr id="3" name="Content Placeholder 2"/>
          <p:cNvSpPr>
            <a:spLocks noGrp="1"/>
          </p:cNvSpPr>
          <p:nvPr>
            <p:ph idx="1"/>
          </p:nvPr>
        </p:nvSpPr>
        <p:spPr>
          <a:xfrm>
            <a:off x="502920" y="530352"/>
            <a:ext cx="8183880" cy="4879848"/>
          </a:xfrm>
        </p:spPr>
        <p:txBody>
          <a:bodyPr>
            <a:normAutofit fontScale="92500" lnSpcReduction="10000"/>
          </a:bodyPr>
          <a:lstStyle/>
          <a:p>
            <a:pPr>
              <a:buNone/>
            </a:pPr>
            <a:r>
              <a:rPr lang="id-ID" dirty="0" smtClean="0"/>
              <a:t>3. </a:t>
            </a:r>
            <a:r>
              <a:rPr lang="id-ID" b="1" dirty="0" smtClean="0"/>
              <a:t>BAGAIMANA </a:t>
            </a:r>
            <a:r>
              <a:rPr lang="id-ID" dirty="0" smtClean="0"/>
              <a:t>keteraturan menjadi esensi administrasi?</a:t>
            </a:r>
          </a:p>
          <a:p>
            <a:pPr>
              <a:buNone/>
            </a:pPr>
            <a:endParaRPr lang="id-ID" dirty="0" smtClean="0"/>
          </a:p>
          <a:p>
            <a:pPr>
              <a:buNone/>
            </a:pPr>
            <a:endParaRPr lang="id-ID" dirty="0" smtClean="0"/>
          </a:p>
          <a:p>
            <a:pPr>
              <a:buNone/>
            </a:pPr>
            <a:r>
              <a:rPr lang="id-ID" dirty="0" smtClean="0"/>
              <a:t>	Kajian filsafat administrasi mengajarkan bahwa potensi teratur dalam konsep keteraturan potensial berfungsi memberi arahan mulai dari cara berfikir, konfigurasi hasil cara berfikir, efisiensi cara berpikir sampai kepada evaluasi terhadap hasil yang dicapai, yang senantiasa melibatkan unsur “guna” dan “nilai”</a:t>
            </a:r>
            <a:endParaRPr lang="id-ID"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a:p>
        </p:txBody>
      </p:sp>
      <p:sp>
        <p:nvSpPr>
          <p:cNvPr id="3" name="Content Placeholder 2"/>
          <p:cNvSpPr>
            <a:spLocks noGrp="1"/>
          </p:cNvSpPr>
          <p:nvPr>
            <p:ph idx="1"/>
          </p:nvPr>
        </p:nvSpPr>
        <p:spPr/>
        <p:txBody>
          <a:bodyPr>
            <a:noAutofit/>
          </a:bodyPr>
          <a:lstStyle/>
          <a:p>
            <a:pPr marL="514350" indent="-514350">
              <a:buAutoNum type="alphaLcPeriod"/>
            </a:pPr>
            <a:r>
              <a:rPr lang="id-ID" sz="3200" dirty="0" smtClean="0"/>
              <a:t>Keteraturan dalam administrasi </a:t>
            </a:r>
          </a:p>
          <a:p>
            <a:pPr marL="514350" indent="-514350">
              <a:buAutoNum type="alphaLcPeriod"/>
            </a:pPr>
            <a:r>
              <a:rPr lang="id-ID" sz="3200" dirty="0" smtClean="0"/>
              <a:t>Keteraturan dalam organisasi dan manajemen</a:t>
            </a:r>
          </a:p>
          <a:p>
            <a:pPr marL="514350" indent="-514350">
              <a:buAutoNum type="alphaLcPeriod"/>
            </a:pPr>
            <a:r>
              <a:rPr lang="id-ID" sz="3200" dirty="0" smtClean="0"/>
              <a:t>Keteraturan dalam </a:t>
            </a:r>
            <a:r>
              <a:rPr lang="id-ID" sz="3200" i="1" dirty="0" smtClean="0"/>
              <a:t>human relations </a:t>
            </a:r>
          </a:p>
          <a:p>
            <a:pPr marL="514350" indent="-514350">
              <a:buAutoNum type="alphaLcPeriod"/>
            </a:pPr>
            <a:r>
              <a:rPr lang="id-ID" sz="3200" dirty="0" smtClean="0"/>
              <a:t>Keteraturan dalam keetikaan kepemimpinan</a:t>
            </a:r>
          </a:p>
          <a:p>
            <a:pPr marL="514350" indent="-514350">
              <a:buAutoNum type="alphaLcPeriod"/>
            </a:pPr>
            <a:r>
              <a:rPr lang="id-ID" sz="3200" dirty="0" smtClean="0"/>
              <a:t>Keteraturan dalam pengambilan keputusan</a:t>
            </a:r>
            <a:endParaRPr lang="id-ID" sz="3200" i="1"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id-ID" dirty="0" smtClean="0"/>
              <a:t>Pemikiran Filsafat yang Mendasari Teori Administrasi</a:t>
            </a:r>
            <a:endParaRPr lang="id-ID" dirty="0"/>
          </a:p>
        </p:txBody>
      </p:sp>
      <p:sp>
        <p:nvSpPr>
          <p:cNvPr id="3" name="Content Placeholder 2"/>
          <p:cNvSpPr>
            <a:spLocks noGrp="1"/>
          </p:cNvSpPr>
          <p:nvPr>
            <p:ph idx="1"/>
          </p:nvPr>
        </p:nvSpPr>
        <p:spPr>
          <a:xfrm>
            <a:off x="502920" y="762000"/>
            <a:ext cx="8183880" cy="3956304"/>
          </a:xfrm>
        </p:spPr>
        <p:txBody>
          <a:bodyPr>
            <a:normAutofit/>
          </a:bodyPr>
          <a:lstStyle/>
          <a:p>
            <a:pPr marL="514350" indent="-514350">
              <a:buAutoNum type="arabicPeriod"/>
            </a:pPr>
            <a:r>
              <a:rPr lang="id-ID" sz="3600" dirty="0" smtClean="0"/>
              <a:t>Pemikiran filsafat rasionalitas</a:t>
            </a:r>
          </a:p>
          <a:p>
            <a:pPr marL="514350" indent="-514350">
              <a:buFont typeface="Wingdings 2"/>
              <a:buAutoNum type="arabicPeriod"/>
            </a:pPr>
            <a:r>
              <a:rPr lang="id-ID" sz="3600" dirty="0" smtClean="0"/>
              <a:t>Pemikiran filsafat empirisme</a:t>
            </a:r>
          </a:p>
          <a:p>
            <a:pPr marL="514350" indent="-514350">
              <a:buFont typeface="Wingdings 2"/>
              <a:buAutoNum type="arabicPeriod"/>
            </a:pPr>
            <a:r>
              <a:rPr lang="id-ID" sz="3600" dirty="0" smtClean="0"/>
              <a:t>Pemikiran filsafat pragmatisme</a:t>
            </a:r>
          </a:p>
          <a:p>
            <a:pPr marL="514350" indent="-514350">
              <a:buFont typeface="Wingdings 2"/>
              <a:buAutoNum type="arabicPeriod"/>
            </a:pPr>
            <a:r>
              <a:rPr lang="id-ID" sz="3600" dirty="0" smtClean="0"/>
              <a:t>Pemikiran filsafat probabilistik</a:t>
            </a:r>
          </a:p>
          <a:p>
            <a:pPr marL="514350" indent="-514350">
              <a:buNone/>
            </a:pPr>
            <a:endParaRPr lang="id-ID" sz="3600" dirty="0" smtClean="0"/>
          </a:p>
          <a:p>
            <a:pPr marL="514350" indent="-514350">
              <a:buAutoNum type="arabicPeriod"/>
            </a:pPr>
            <a:endParaRPr lang="id-ID" sz="3600"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Pemikiran Filsafat Rasionalitas</a:t>
            </a:r>
            <a:endParaRPr lang="id-ID" dirty="0"/>
          </a:p>
        </p:txBody>
      </p:sp>
      <p:sp>
        <p:nvSpPr>
          <p:cNvPr id="3" name="Content Placeholder 2"/>
          <p:cNvSpPr>
            <a:spLocks noGrp="1"/>
          </p:cNvSpPr>
          <p:nvPr>
            <p:ph idx="1"/>
          </p:nvPr>
        </p:nvSpPr>
        <p:spPr/>
        <p:txBody>
          <a:bodyPr/>
          <a:lstStyle/>
          <a:p>
            <a:r>
              <a:rPr lang="id-ID" dirty="0" smtClean="0"/>
              <a:t>Persoalan rasionalitas adalah persoalan rasio (akal) yang merupakan salah satu unsur dari “ego” manusia yang berkenaan dengan unsur </a:t>
            </a:r>
            <a:r>
              <a:rPr lang="id-ID" b="1" dirty="0" smtClean="0"/>
              <a:t>kognitif</a:t>
            </a:r>
            <a:r>
              <a:rPr lang="id-ID" dirty="0" smtClean="0"/>
              <a:t>, yaitu segi </a:t>
            </a:r>
            <a:r>
              <a:rPr lang="id-ID" i="1" dirty="0" smtClean="0"/>
              <a:t>berpikir</a:t>
            </a:r>
            <a:r>
              <a:rPr lang="id-ID" dirty="0" smtClean="0"/>
              <a:t> dan </a:t>
            </a:r>
            <a:r>
              <a:rPr lang="id-ID" i="1" dirty="0" smtClean="0"/>
              <a:t>mengerti</a:t>
            </a:r>
            <a:r>
              <a:rPr lang="id-ID" dirty="0" smtClean="0"/>
              <a:t>.</a:t>
            </a:r>
          </a:p>
          <a:p>
            <a:r>
              <a:rPr lang="id-ID" dirty="0" smtClean="0"/>
              <a:t>Teori birokrasi (Weber), teori kepatuhan (Koontz).</a:t>
            </a:r>
          </a:p>
          <a:p>
            <a:endParaRPr lang="id-ID"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Bahan Kuliah</a:t>
            </a:r>
            <a:endParaRPr lang="id-ID" dirty="0"/>
          </a:p>
        </p:txBody>
      </p:sp>
      <p:sp>
        <p:nvSpPr>
          <p:cNvPr id="3" name="Content Placeholder 2"/>
          <p:cNvSpPr>
            <a:spLocks noGrp="1"/>
          </p:cNvSpPr>
          <p:nvPr>
            <p:ph idx="1"/>
          </p:nvPr>
        </p:nvSpPr>
        <p:spPr/>
        <p:txBody>
          <a:bodyPr>
            <a:normAutofit/>
          </a:bodyPr>
          <a:lstStyle/>
          <a:p>
            <a:r>
              <a:rPr lang="id-ID" sz="3600" dirty="0" smtClean="0"/>
              <a:t>George Frederickson (2012)</a:t>
            </a:r>
          </a:p>
          <a:p>
            <a:r>
              <a:rPr lang="id-ID" sz="3600" dirty="0" smtClean="0"/>
              <a:t>Faried Alie (2011)</a:t>
            </a:r>
            <a:endParaRPr lang="id-ID" sz="3600"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Pemikiran Filsafat Pragmatis</a:t>
            </a:r>
            <a:endParaRPr lang="id-ID" dirty="0"/>
          </a:p>
        </p:txBody>
      </p:sp>
      <p:sp>
        <p:nvSpPr>
          <p:cNvPr id="3" name="Content Placeholder 2"/>
          <p:cNvSpPr>
            <a:spLocks noGrp="1"/>
          </p:cNvSpPr>
          <p:nvPr>
            <p:ph idx="1"/>
          </p:nvPr>
        </p:nvSpPr>
        <p:spPr/>
        <p:txBody>
          <a:bodyPr/>
          <a:lstStyle/>
          <a:p>
            <a:r>
              <a:rPr lang="id-ID" dirty="0" smtClean="0"/>
              <a:t>Menghendaki adanya pengkajian sebagai sesuatu yang berguna, berfaedah, dan sesuatu yang praktis. </a:t>
            </a:r>
          </a:p>
          <a:p>
            <a:r>
              <a:rPr lang="id-ID" dirty="0" smtClean="0"/>
              <a:t>Ilmu/teori bekerja atas dasar fakta/hasil akhir dari suatu kerjasama manusia yang didasarkan pd pertimbangan rasio guna pencapaian tujuan bersama. </a:t>
            </a:r>
          </a:p>
          <a:p>
            <a:endParaRPr lang="id-ID"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id-ID" dirty="0" smtClean="0"/>
              <a:t>Pemikiran Filsafat Problabilistik</a:t>
            </a:r>
            <a:endParaRPr lang="id-ID" dirty="0"/>
          </a:p>
        </p:txBody>
      </p:sp>
      <p:sp>
        <p:nvSpPr>
          <p:cNvPr id="3" name="Content Placeholder 2"/>
          <p:cNvSpPr>
            <a:spLocks noGrp="1"/>
          </p:cNvSpPr>
          <p:nvPr>
            <p:ph idx="1"/>
          </p:nvPr>
        </p:nvSpPr>
        <p:spPr/>
        <p:txBody>
          <a:bodyPr/>
          <a:lstStyle/>
          <a:p>
            <a:r>
              <a:rPr lang="id-ID" dirty="0" smtClean="0"/>
              <a:t>Anomali paradigma teori yang ada melahirkan pemikiran-pemikiran baru dalam memecahkan masalah</a:t>
            </a:r>
          </a:p>
          <a:p>
            <a:endParaRPr lang="id-ID"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id-ID" dirty="0" smtClean="0"/>
              <a:t>Konstruksi Teori Administasi Negara</a:t>
            </a:r>
            <a:endParaRPr lang="id-ID" dirty="0"/>
          </a:p>
        </p:txBody>
      </p:sp>
      <p:sp>
        <p:nvSpPr>
          <p:cNvPr id="3" name="Content Placeholder 2"/>
          <p:cNvSpPr>
            <a:spLocks noGrp="1"/>
          </p:cNvSpPr>
          <p:nvPr>
            <p:ph idx="1"/>
          </p:nvPr>
        </p:nvSpPr>
        <p:spPr/>
        <p:txBody>
          <a:bodyPr/>
          <a:lstStyle/>
          <a:p>
            <a:r>
              <a:rPr lang="id-ID" dirty="0" smtClean="0"/>
              <a:t>Rancang bangun teori selalu menggambarkan kerangka bangunan yang tersusun dalam suatu rangkaian konsep, yang dpt menggambarkan hubungan pernyataan atas suatu hal yang dipikirkan dalam dunia rasionalitas atau fakta yang nampak dalam dunia empirik atau keduanya. </a:t>
            </a:r>
            <a:endParaRPr lang="id-ID"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Metode berpikir deduktif</a:t>
            </a:r>
            <a:endParaRPr lang="id-ID" dirty="0"/>
          </a:p>
        </p:txBody>
      </p:sp>
      <p:sp>
        <p:nvSpPr>
          <p:cNvPr id="3" name="Content Placeholder 2"/>
          <p:cNvSpPr>
            <a:spLocks noGrp="1"/>
          </p:cNvSpPr>
          <p:nvPr>
            <p:ph idx="1"/>
          </p:nvPr>
        </p:nvSpPr>
        <p:spPr/>
        <p:txBody>
          <a:bodyPr/>
          <a:lstStyle/>
          <a:p>
            <a:r>
              <a:rPr lang="id-ID" dirty="0" smtClean="0"/>
              <a:t>Konsep, variabel serta hubungan2nya yang menjadi isi dari sebuah pernyataan disebut preposisi. </a:t>
            </a:r>
          </a:p>
          <a:p>
            <a:r>
              <a:rPr lang="id-ID" dirty="0" smtClean="0"/>
              <a:t>Biasanya terdapat dalam premis mayor (asumsi umum) dan premis minor (asumsi khusus) serta kesimpulan. </a:t>
            </a:r>
          </a:p>
          <a:p>
            <a:r>
              <a:rPr lang="id-ID" dirty="0" smtClean="0"/>
              <a:t>Ketiganya merupakan silogisme.</a:t>
            </a:r>
            <a:endParaRPr lang="id-ID"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Metode berpikir induktif</a:t>
            </a:r>
            <a:endParaRPr lang="id-ID" dirty="0"/>
          </a:p>
        </p:txBody>
      </p:sp>
      <p:sp>
        <p:nvSpPr>
          <p:cNvPr id="3" name="Content Placeholder 2"/>
          <p:cNvSpPr>
            <a:spLocks noGrp="1"/>
          </p:cNvSpPr>
          <p:nvPr>
            <p:ph idx="1"/>
          </p:nvPr>
        </p:nvSpPr>
        <p:spPr/>
        <p:txBody>
          <a:bodyPr/>
          <a:lstStyle/>
          <a:p>
            <a:r>
              <a:rPr lang="id-ID" dirty="0" smtClean="0"/>
              <a:t>Suatu model berpikir yang menarik kesimpulan dari fakta-fakta khusus (peristiwa konkrit) atau menarik generalisasi yang mempunyai sifat umum dimana fakta-fakta khusus tetap berada dibelakang generalisasi. </a:t>
            </a:r>
            <a:endParaRPr lang="id-ID"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a:p>
        </p:txBody>
      </p:sp>
      <p:sp>
        <p:nvSpPr>
          <p:cNvPr id="3" name="Content Placeholder 2"/>
          <p:cNvSpPr>
            <a:spLocks noGrp="1"/>
          </p:cNvSpPr>
          <p:nvPr>
            <p:ph idx="1"/>
          </p:nvPr>
        </p:nvSpPr>
        <p:spPr/>
        <p:txBody>
          <a:bodyPr>
            <a:noAutofit/>
          </a:bodyPr>
          <a:lstStyle/>
          <a:p>
            <a:r>
              <a:rPr lang="en-US" sz="3000" dirty="0" smtClean="0"/>
              <a:t>What is the best theory or</a:t>
            </a:r>
            <a:r>
              <a:rPr lang="id-ID" sz="3000" dirty="0" smtClean="0"/>
              <a:t> </a:t>
            </a:r>
            <a:r>
              <a:rPr lang="en-US" sz="3000" dirty="0" smtClean="0"/>
              <a:t>mix of theories to inform our policy decisions and policy implementation</a:t>
            </a:r>
            <a:r>
              <a:rPr lang="id-ID" sz="3000" dirty="0" smtClean="0"/>
              <a:t> ? </a:t>
            </a:r>
          </a:p>
          <a:p>
            <a:r>
              <a:rPr lang="en-US" sz="3000" dirty="0" smtClean="0"/>
              <a:t>That answer would be especially useful and practical if the theory or theories were</a:t>
            </a:r>
            <a:r>
              <a:rPr lang="id-ID" sz="3000" dirty="0" smtClean="0"/>
              <a:t> </a:t>
            </a:r>
            <a:r>
              <a:rPr lang="en-US" sz="3000" dirty="0" smtClean="0"/>
              <a:t>based on the observation of specific events </a:t>
            </a:r>
            <a:r>
              <a:rPr lang="en-US" sz="3000" i="1" dirty="0" smtClean="0"/>
              <a:t>and on observations and accumulations</a:t>
            </a:r>
            <a:r>
              <a:rPr lang="id-ID" sz="3000" i="1" dirty="0" smtClean="0"/>
              <a:t> </a:t>
            </a:r>
            <a:r>
              <a:rPr lang="en-US" sz="3000" dirty="0" smtClean="0"/>
              <a:t>of patterns, experiences, and occurrences that, taken together, suggest a way to</a:t>
            </a:r>
            <a:r>
              <a:rPr lang="id-ID" sz="3000" dirty="0" smtClean="0"/>
              <a:t> ameliorate the problem.</a:t>
            </a:r>
            <a:endParaRPr lang="id-ID" sz="3000"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Autofit/>
          </a:bodyPr>
          <a:lstStyle/>
          <a:p>
            <a:r>
              <a:rPr lang="en-US" sz="2400" dirty="0" smtClean="0"/>
              <a:t>A theory, to be useful, should accurately describe or depict a real-world event</a:t>
            </a:r>
            <a:r>
              <a:rPr lang="id-ID" sz="2400" dirty="0" smtClean="0"/>
              <a:t> </a:t>
            </a:r>
            <a:r>
              <a:rPr lang="en-US" sz="2400" dirty="0" smtClean="0"/>
              <a:t>or phenomenon. Most theories do this at some level of abstraction</a:t>
            </a:r>
            <a:r>
              <a:rPr lang="id-ID" sz="2400" dirty="0" smtClean="0"/>
              <a:t> (WHAT)</a:t>
            </a:r>
          </a:p>
          <a:p>
            <a:r>
              <a:rPr lang="en-US" sz="2400" dirty="0" smtClean="0"/>
              <a:t>Explanation can account for the known distortions of</a:t>
            </a:r>
            <a:r>
              <a:rPr lang="id-ID" sz="2400" dirty="0" smtClean="0"/>
              <a:t> </a:t>
            </a:r>
            <a:r>
              <a:rPr lang="en-US" sz="2400" dirty="0" smtClean="0"/>
              <a:t>reality embedded in description. Explanation can also account for why the analyst</a:t>
            </a:r>
            <a:r>
              <a:rPr lang="id-ID" sz="2400" dirty="0" smtClean="0"/>
              <a:t> </a:t>
            </a:r>
            <a:r>
              <a:rPr lang="en-US" sz="2400" dirty="0" smtClean="0"/>
              <a:t>sees some factors in an event or phenomenon as more important than others.</a:t>
            </a:r>
            <a:r>
              <a:rPr lang="id-ID" sz="2400" dirty="0" smtClean="0"/>
              <a:t> (WHY)</a:t>
            </a:r>
          </a:p>
          <a:p>
            <a:r>
              <a:rPr lang="en-US" sz="2400" dirty="0" smtClean="0"/>
              <a:t>Prediction should be interpreted largely to account</a:t>
            </a:r>
            <a:r>
              <a:rPr lang="id-ID" sz="2400" dirty="0" smtClean="0"/>
              <a:t> </a:t>
            </a:r>
            <a:r>
              <a:rPr lang="en-US" sz="2400" dirty="0" smtClean="0"/>
              <a:t>for patterns, probabilities, and likely outcomes, not specific results flowing inexorably</a:t>
            </a:r>
            <a:r>
              <a:rPr lang="id-ID" sz="2400" dirty="0" smtClean="0"/>
              <a:t>n</a:t>
            </a:r>
            <a:r>
              <a:rPr lang="en-US" sz="2400" dirty="0" smtClean="0"/>
              <a:t>from the application of a particular theory.</a:t>
            </a:r>
            <a:endParaRPr lang="id-ID" sz="2400" dirty="0" smtClean="0"/>
          </a:p>
          <a:p>
            <a:endParaRPr lang="id-ID" sz="2400"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id-ID" dirty="0" smtClean="0"/>
              <a:t>Perkembangan Pemikiran Manusia</a:t>
            </a:r>
            <a:endParaRPr lang="id-ID" dirty="0"/>
          </a:p>
        </p:txBody>
      </p:sp>
      <p:sp>
        <p:nvSpPr>
          <p:cNvPr id="3" name="Content Placeholder 2"/>
          <p:cNvSpPr>
            <a:spLocks noGrp="1"/>
          </p:cNvSpPr>
          <p:nvPr>
            <p:ph idx="1"/>
          </p:nvPr>
        </p:nvSpPr>
        <p:spPr/>
        <p:txBody>
          <a:bodyPr/>
          <a:lstStyle/>
          <a:p>
            <a:r>
              <a:rPr lang="id-ID" dirty="0" smtClean="0"/>
              <a:t>Pemikirian manusia mencari kebenaran berkembang sejalan dengan pemikiran metodologis: induktif </a:t>
            </a:r>
            <a:r>
              <a:rPr lang="id-ID" dirty="0" smtClean="0">
                <a:sym typeface="Wingdings" pitchFamily="2" charset="2"/>
              </a:rPr>
              <a:t> deduktif. </a:t>
            </a:r>
          </a:p>
          <a:p>
            <a:r>
              <a:rPr lang="id-ID" dirty="0" smtClean="0">
                <a:sym typeface="Wingdings" pitchFamily="2" charset="2"/>
              </a:rPr>
              <a:t>Induktif: kebenaran dari pengetahuan belaka (koherensi)</a:t>
            </a:r>
          </a:p>
          <a:p>
            <a:r>
              <a:rPr lang="id-ID" dirty="0" smtClean="0">
                <a:sym typeface="Wingdings" pitchFamily="2" charset="2"/>
              </a:rPr>
              <a:t>Deduktif: didasarkan dari fakta (korespondensi)</a:t>
            </a:r>
          </a:p>
          <a:p>
            <a:r>
              <a:rPr lang="id-ID" dirty="0" smtClean="0">
                <a:sym typeface="Wingdings" pitchFamily="2" charset="2"/>
              </a:rPr>
              <a:t>Didasarkan atas nilai-nilai kegunaan (pragmatis)</a:t>
            </a:r>
            <a:endParaRPr lang="id-ID" dirty="0" smtClean="0"/>
          </a:p>
          <a:p>
            <a:endParaRPr lang="id-ID" dirty="0" smtClean="0"/>
          </a:p>
          <a:p>
            <a:endParaRPr lang="id-ID"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endParaRPr lang="id-ID" dirty="0"/>
          </a:p>
        </p:txBody>
      </p:sp>
      <p:sp>
        <p:nvSpPr>
          <p:cNvPr id="4" name="Rectangle 3"/>
          <p:cNvSpPr/>
          <p:nvPr/>
        </p:nvSpPr>
        <p:spPr>
          <a:xfrm>
            <a:off x="609600" y="685800"/>
            <a:ext cx="4038600" cy="41148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sz="3200" u="sng" dirty="0" smtClean="0"/>
              <a:t>Pertimbangan Rasional</a:t>
            </a:r>
          </a:p>
          <a:p>
            <a:pPr algn="ctr"/>
            <a:r>
              <a:rPr lang="id-ID" sz="3200" dirty="0" smtClean="0"/>
              <a:t>Melahirkan teori yang disusun atas landasan ilmu pengetahuan yang telah ada</a:t>
            </a:r>
            <a:endParaRPr lang="id-ID" sz="3200" dirty="0"/>
          </a:p>
        </p:txBody>
      </p:sp>
      <p:sp>
        <p:nvSpPr>
          <p:cNvPr id="5" name="Rectangle 4"/>
          <p:cNvSpPr/>
          <p:nvPr/>
        </p:nvSpPr>
        <p:spPr>
          <a:xfrm>
            <a:off x="4800600" y="685800"/>
            <a:ext cx="4038600" cy="41148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sz="2800" u="sng" dirty="0" smtClean="0"/>
              <a:t>Pertimbangan Realistik Empiris</a:t>
            </a:r>
          </a:p>
          <a:p>
            <a:pPr algn="ctr"/>
            <a:r>
              <a:rPr lang="id-ID" sz="2800" dirty="0" smtClean="0"/>
              <a:t>Teori lahir atas dasar temuan hasil penelitian, realitas dan fakta yang dirumuskan melalui pembuktian metodologis.</a:t>
            </a:r>
            <a:endParaRPr lang="id-ID" sz="2800" dirty="0"/>
          </a:p>
        </p:txBody>
      </p:sp>
      <p:sp>
        <p:nvSpPr>
          <p:cNvPr id="6" name="Rectangle 5"/>
          <p:cNvSpPr/>
          <p:nvPr/>
        </p:nvSpPr>
        <p:spPr>
          <a:xfrm>
            <a:off x="609600" y="4953000"/>
            <a:ext cx="4114800" cy="1447800"/>
          </a:xfrm>
          <a:prstGeom prst="rect">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sz="2800" dirty="0" smtClean="0"/>
              <a:t>Pengaturan kekuasaan </a:t>
            </a:r>
            <a:endParaRPr lang="id-ID" dirty="0"/>
          </a:p>
        </p:txBody>
      </p:sp>
      <p:sp>
        <p:nvSpPr>
          <p:cNvPr id="7" name="Rectangle 6"/>
          <p:cNvSpPr/>
          <p:nvPr/>
        </p:nvSpPr>
        <p:spPr>
          <a:xfrm>
            <a:off x="4800600" y="4953000"/>
            <a:ext cx="4114800" cy="1447800"/>
          </a:xfrm>
          <a:prstGeom prst="rect">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sz="2800" dirty="0" smtClean="0"/>
              <a:t>Fungsi manajemen</a:t>
            </a:r>
            <a:endParaRPr lang="id-ID"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Pengertian Teori</a:t>
            </a:r>
            <a:endParaRPr lang="id-ID" dirty="0"/>
          </a:p>
        </p:txBody>
      </p:sp>
      <p:sp>
        <p:nvSpPr>
          <p:cNvPr id="3" name="Content Placeholder 2"/>
          <p:cNvSpPr>
            <a:spLocks noGrp="1"/>
          </p:cNvSpPr>
          <p:nvPr>
            <p:ph idx="1"/>
          </p:nvPr>
        </p:nvSpPr>
        <p:spPr/>
        <p:txBody>
          <a:bodyPr>
            <a:normAutofit/>
          </a:bodyPr>
          <a:lstStyle/>
          <a:p>
            <a:r>
              <a:rPr lang="id-ID" sz="3200" dirty="0" smtClean="0"/>
              <a:t>Gagasan: hasil proses berpikir manusia atas sesuatu yang diinginkan. </a:t>
            </a:r>
          </a:p>
          <a:p>
            <a:r>
              <a:rPr lang="id-ID" sz="3200" dirty="0" smtClean="0"/>
              <a:t>Abstraksi dari kenyataan yang diterminologikan dengan “model”</a:t>
            </a:r>
          </a:p>
          <a:p>
            <a:r>
              <a:rPr lang="id-ID" sz="3200" dirty="0" smtClean="0"/>
              <a:t>Sesuatu yang dipahami sebagai pusat perhatian yang dilihat dalam tataran tertentu. </a:t>
            </a:r>
            <a:endParaRPr lang="id-ID" sz="3200"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a:p>
        </p:txBody>
      </p:sp>
      <p:sp>
        <p:nvSpPr>
          <p:cNvPr id="3" name="Content Placeholder 2"/>
          <p:cNvSpPr>
            <a:spLocks noGrp="1"/>
          </p:cNvSpPr>
          <p:nvPr>
            <p:ph idx="1"/>
          </p:nvPr>
        </p:nvSpPr>
        <p:spPr/>
        <p:txBody>
          <a:bodyPr/>
          <a:lstStyle/>
          <a:p>
            <a:r>
              <a:rPr lang="id-ID" dirty="0" smtClean="0"/>
              <a:t>Pengetahuan ilmiah: sesuatu pengalaman yang berulang kali terjadi, kebenarannya dpat dipertanggungjawabkan  secara ilmiah. </a:t>
            </a:r>
          </a:p>
          <a:p>
            <a:endParaRPr lang="id-ID"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2920" y="5501640"/>
            <a:ext cx="8183880" cy="1051560"/>
          </a:xfrm>
        </p:spPr>
        <p:txBody>
          <a:bodyPr/>
          <a:lstStyle/>
          <a:p>
            <a:r>
              <a:rPr lang="id-ID" dirty="0" smtClean="0"/>
              <a:t>Struktur Pemikiran</a:t>
            </a:r>
            <a:endParaRPr lang="id-ID" dirty="0"/>
          </a:p>
        </p:txBody>
      </p:sp>
      <p:sp>
        <p:nvSpPr>
          <p:cNvPr id="3" name="Content Placeholder 2"/>
          <p:cNvSpPr>
            <a:spLocks noGrp="1"/>
          </p:cNvSpPr>
          <p:nvPr>
            <p:ph idx="1"/>
          </p:nvPr>
        </p:nvSpPr>
        <p:spPr>
          <a:xfrm>
            <a:off x="533400" y="460248"/>
            <a:ext cx="8183880" cy="5788152"/>
          </a:xfrm>
        </p:spPr>
        <p:txBody>
          <a:bodyPr/>
          <a:lstStyle/>
          <a:p>
            <a:r>
              <a:rPr lang="id-ID" sz="2000" dirty="0" smtClean="0"/>
              <a:t>Umum, universal </a:t>
            </a:r>
            <a:r>
              <a:rPr lang="id-ID" sz="2400" dirty="0" smtClean="0"/>
              <a:t>			          </a:t>
            </a:r>
            <a:r>
              <a:rPr lang="id-ID" sz="2000" dirty="0" smtClean="0"/>
              <a:t>Aksiomatik</a:t>
            </a:r>
            <a:endParaRPr lang="id-ID" sz="2400" dirty="0" smtClean="0"/>
          </a:p>
          <a:p>
            <a:endParaRPr lang="id-ID" sz="2400" dirty="0" smtClean="0"/>
          </a:p>
          <a:p>
            <a:r>
              <a:rPr lang="id-ID" sz="2000" dirty="0" smtClean="0"/>
              <a:t>Dapat dibantah	</a:t>
            </a:r>
            <a:r>
              <a:rPr lang="id-ID" sz="2400" dirty="0" smtClean="0"/>
              <a:t>			  </a:t>
            </a:r>
            <a:r>
              <a:rPr lang="id-ID" sz="2000" dirty="0" smtClean="0"/>
              <a:t>Dapat beragam</a:t>
            </a:r>
            <a:endParaRPr lang="id-ID" sz="1800" dirty="0" smtClean="0"/>
          </a:p>
          <a:p>
            <a:endParaRPr lang="id-ID" sz="1800" dirty="0" smtClean="0"/>
          </a:p>
          <a:p>
            <a:endParaRPr lang="id-ID" sz="1800" dirty="0" smtClean="0"/>
          </a:p>
          <a:p>
            <a:endParaRPr lang="id-ID" sz="1800" dirty="0" smtClean="0"/>
          </a:p>
          <a:p>
            <a:r>
              <a:rPr lang="id-ID" sz="2000" dirty="0" smtClean="0"/>
              <a:t>Pemikiran					  Pemikiran</a:t>
            </a:r>
          </a:p>
          <a:p>
            <a:pPr>
              <a:buNone/>
            </a:pPr>
            <a:r>
              <a:rPr lang="id-ID" sz="2000" dirty="0" smtClean="0"/>
              <a:t>	Filsafat Positivisme Logis			  </a:t>
            </a:r>
            <a:r>
              <a:rPr lang="id-ID" sz="1600" dirty="0" smtClean="0"/>
              <a:t>Filsafat Rasionalisme</a:t>
            </a:r>
            <a:endParaRPr lang="id-ID" sz="2000" dirty="0" smtClean="0"/>
          </a:p>
          <a:p>
            <a:pPr>
              <a:buNone/>
            </a:pPr>
            <a:r>
              <a:rPr lang="id-ID" sz="2000" dirty="0" smtClean="0"/>
              <a:t>	dan filsafat lainnya				  dan empirisme</a:t>
            </a:r>
          </a:p>
          <a:p>
            <a:pPr>
              <a:buNone/>
            </a:pPr>
            <a:endParaRPr lang="id-ID" sz="2000" dirty="0" smtClean="0"/>
          </a:p>
          <a:p>
            <a:pPr>
              <a:buNone/>
            </a:pPr>
            <a:endParaRPr lang="id-ID" sz="2000" dirty="0" smtClean="0"/>
          </a:p>
          <a:p>
            <a:r>
              <a:rPr lang="id-ID" sz="2000" dirty="0" smtClean="0"/>
              <a:t>Ditrima					              Ditolak</a:t>
            </a:r>
          </a:p>
          <a:p>
            <a:endParaRPr lang="id-ID" sz="2000" dirty="0" smtClean="0"/>
          </a:p>
          <a:p>
            <a:endParaRPr lang="id-ID" sz="2000" dirty="0" smtClean="0"/>
          </a:p>
          <a:p>
            <a:r>
              <a:rPr lang="id-ID" sz="2000" dirty="0" smtClean="0"/>
              <a:t>Menjadi teori				  </a:t>
            </a:r>
            <a:r>
              <a:rPr lang="id-ID" sz="1600" dirty="0" smtClean="0">
                <a:effectLst>
                  <a:outerShdw blurRad="38100" dist="38100" dir="2700000" algn="tl">
                    <a:srgbClr val="000000">
                      <a:alpha val="43137"/>
                    </a:srgbClr>
                  </a:outerShdw>
                </a:effectLst>
              </a:rPr>
              <a:t>Sekedar Pernyataan</a:t>
            </a:r>
            <a:endParaRPr lang="id-ID" sz="2000" dirty="0" smtClean="0">
              <a:effectLst>
                <a:outerShdw blurRad="38100" dist="38100" dir="2700000" algn="tl">
                  <a:srgbClr val="000000">
                    <a:alpha val="43137"/>
                  </a:srgbClr>
                </a:outerShdw>
              </a:effectLst>
            </a:endParaRPr>
          </a:p>
          <a:p>
            <a:pPr>
              <a:buNone/>
            </a:pPr>
            <a:endParaRPr lang="id-ID" sz="2000" dirty="0" smtClean="0"/>
          </a:p>
          <a:p>
            <a:pPr>
              <a:buNone/>
            </a:pPr>
            <a:endParaRPr lang="id-ID" sz="1800" dirty="0" smtClean="0"/>
          </a:p>
        </p:txBody>
      </p:sp>
      <p:sp>
        <p:nvSpPr>
          <p:cNvPr id="4" name="Rectangle 3"/>
          <p:cNvSpPr/>
          <p:nvPr/>
        </p:nvSpPr>
        <p:spPr>
          <a:xfrm>
            <a:off x="3276600" y="533400"/>
            <a:ext cx="2895600" cy="533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smtClean="0"/>
              <a:t>Asal /dalil / prinsip</a:t>
            </a:r>
            <a:endParaRPr lang="id-ID" dirty="0"/>
          </a:p>
        </p:txBody>
      </p:sp>
      <p:sp>
        <p:nvSpPr>
          <p:cNvPr id="5" name="Rectangle 4"/>
          <p:cNvSpPr/>
          <p:nvPr/>
        </p:nvSpPr>
        <p:spPr>
          <a:xfrm>
            <a:off x="3276600" y="1295400"/>
            <a:ext cx="2895600" cy="533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smtClean="0"/>
              <a:t>Teori- definisi dan Pendapat</a:t>
            </a:r>
            <a:endParaRPr lang="id-ID" dirty="0"/>
          </a:p>
        </p:txBody>
      </p:sp>
      <p:sp>
        <p:nvSpPr>
          <p:cNvPr id="8" name="Rectangle 7"/>
          <p:cNvSpPr/>
          <p:nvPr/>
        </p:nvSpPr>
        <p:spPr>
          <a:xfrm>
            <a:off x="3248890" y="4267200"/>
            <a:ext cx="2895600" cy="533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smtClean="0"/>
              <a:t>Hipotesis – Asumsi</a:t>
            </a:r>
            <a:endParaRPr lang="id-ID" dirty="0"/>
          </a:p>
        </p:txBody>
      </p:sp>
      <p:cxnSp>
        <p:nvCxnSpPr>
          <p:cNvPr id="12" name="Straight Arrow Connector 11"/>
          <p:cNvCxnSpPr>
            <a:stCxn id="5" idx="2"/>
            <a:endCxn id="8" idx="0"/>
          </p:cNvCxnSpPr>
          <p:nvPr/>
        </p:nvCxnSpPr>
        <p:spPr>
          <a:xfrm rot="5400000">
            <a:off x="3491345" y="3034145"/>
            <a:ext cx="2438400" cy="2771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4" name="Straight Arrow Connector 13"/>
          <p:cNvCxnSpPr/>
          <p:nvPr/>
        </p:nvCxnSpPr>
        <p:spPr>
          <a:xfrm flipV="1">
            <a:off x="2590800" y="1905000"/>
            <a:ext cx="2057400" cy="914400"/>
          </a:xfrm>
          <a:prstGeom prst="straightConnector1">
            <a:avLst/>
          </a:prstGeom>
          <a:ln>
            <a:solidFill>
              <a:schemeClr val="tx1"/>
            </a:solidFill>
            <a:prstDash val="dash"/>
            <a:tailEnd type="arrow"/>
          </a:ln>
        </p:spPr>
        <p:style>
          <a:lnRef idx="1">
            <a:schemeClr val="accent1"/>
          </a:lnRef>
          <a:fillRef idx="0">
            <a:schemeClr val="accent1"/>
          </a:fillRef>
          <a:effectRef idx="0">
            <a:schemeClr val="accent1"/>
          </a:effectRef>
          <a:fontRef idx="minor">
            <a:schemeClr val="tx1"/>
          </a:fontRef>
        </p:style>
      </p:cxnSp>
      <p:cxnSp>
        <p:nvCxnSpPr>
          <p:cNvPr id="16" name="Straight Arrow Connector 15"/>
          <p:cNvCxnSpPr/>
          <p:nvPr/>
        </p:nvCxnSpPr>
        <p:spPr>
          <a:xfrm rot="10800000">
            <a:off x="4876800" y="1905000"/>
            <a:ext cx="1371600" cy="838200"/>
          </a:xfrm>
          <a:prstGeom prst="straightConnector1">
            <a:avLst/>
          </a:prstGeom>
          <a:ln>
            <a:solidFill>
              <a:schemeClr val="tx1"/>
            </a:solidFill>
            <a:prstDash val="dash"/>
            <a:tailEnd type="arrow"/>
          </a:ln>
        </p:spPr>
        <p:style>
          <a:lnRef idx="1">
            <a:schemeClr val="accent1"/>
          </a:lnRef>
          <a:fillRef idx="0">
            <a:schemeClr val="accent1"/>
          </a:fillRef>
          <a:effectRef idx="0">
            <a:schemeClr val="accent1"/>
          </a:effectRef>
          <a:fontRef idx="minor">
            <a:schemeClr val="tx1"/>
          </a:fontRef>
        </p:style>
      </p:cxnSp>
      <p:cxnSp>
        <p:nvCxnSpPr>
          <p:cNvPr id="22" name="Straight Arrow Connector 21"/>
          <p:cNvCxnSpPr/>
          <p:nvPr/>
        </p:nvCxnSpPr>
        <p:spPr>
          <a:xfrm rot="10800000">
            <a:off x="1981200" y="4563484"/>
            <a:ext cx="1219200" cy="1588"/>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7" name="Straight Arrow Connector 26"/>
          <p:cNvCxnSpPr/>
          <p:nvPr/>
        </p:nvCxnSpPr>
        <p:spPr>
          <a:xfrm>
            <a:off x="6172200" y="4570412"/>
            <a:ext cx="1066800" cy="1588"/>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0" name="Straight Arrow Connector 29"/>
          <p:cNvCxnSpPr/>
          <p:nvPr/>
        </p:nvCxnSpPr>
        <p:spPr>
          <a:xfrm rot="5400000">
            <a:off x="1104900" y="5067300"/>
            <a:ext cx="685800" cy="1588"/>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1" name="Straight Arrow Connector 30"/>
          <p:cNvCxnSpPr/>
          <p:nvPr/>
        </p:nvCxnSpPr>
        <p:spPr>
          <a:xfrm rot="5400000">
            <a:off x="7430294" y="5066506"/>
            <a:ext cx="685800" cy="1588"/>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spect">
  <a:themeElements>
    <a:clrScheme name="Aspect">
      <a:dk1>
        <a:sysClr val="windowText" lastClr="000000"/>
      </a:dk1>
      <a:lt1>
        <a:sysClr val="window" lastClr="FFFFFF"/>
      </a:lt1>
      <a:dk2>
        <a:srgbClr val="323232"/>
      </a:dk2>
      <a:lt2>
        <a:srgbClr val="E3DED1"/>
      </a:lt2>
      <a:accent1>
        <a:srgbClr val="F07F09"/>
      </a:accent1>
      <a:accent2>
        <a:srgbClr val="9F2936"/>
      </a:accent2>
      <a:accent3>
        <a:srgbClr val="1B587C"/>
      </a:accent3>
      <a:accent4>
        <a:srgbClr val="4E8542"/>
      </a:accent4>
      <a:accent5>
        <a:srgbClr val="604878"/>
      </a:accent5>
      <a:accent6>
        <a:srgbClr val="C19859"/>
      </a:accent6>
      <a:hlink>
        <a:srgbClr val="6B9F25"/>
      </a:hlink>
      <a:folHlink>
        <a:srgbClr val="B26B02"/>
      </a:folHlink>
    </a:clrScheme>
    <a:fontScheme name="Aspect">
      <a:maj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ajorFont>
      <a:min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inorFont>
    </a:fontScheme>
    <a:fmtScheme name="Aspect">
      <a:fillStyleLst>
        <a:solidFill>
          <a:schemeClr val="phClr"/>
        </a:solidFill>
        <a:gradFill rotWithShape="1">
          <a:gsLst>
            <a:gs pos="0">
              <a:schemeClr val="phClr">
                <a:tint val="65000"/>
                <a:satMod val="270000"/>
              </a:schemeClr>
            </a:gs>
            <a:gs pos="25000">
              <a:schemeClr val="phClr">
                <a:tint val="60000"/>
                <a:satMod val="300000"/>
              </a:schemeClr>
            </a:gs>
            <a:gs pos="100000">
              <a:schemeClr val="phClr">
                <a:tint val="29000"/>
                <a:satMod val="400000"/>
              </a:schemeClr>
            </a:gs>
          </a:gsLst>
          <a:lin ang="16200000" scaled="1"/>
        </a:gradFill>
        <a:gradFill rotWithShape="1">
          <a:gsLst>
            <a:gs pos="0">
              <a:schemeClr val="phClr">
                <a:shade val="45000"/>
                <a:satMod val="155000"/>
              </a:schemeClr>
            </a:gs>
            <a:gs pos="60000">
              <a:schemeClr val="phClr">
                <a:shade val="95000"/>
                <a:satMod val="150000"/>
              </a:schemeClr>
            </a:gs>
            <a:gs pos="100000">
              <a:schemeClr val="phClr">
                <a:tint val="87000"/>
                <a:satMod val="250000"/>
              </a:schemeClr>
            </a:gs>
          </a:gsLst>
          <a:lin ang="16200000" scaled="0"/>
        </a:gradFill>
      </a:fillStyleLst>
      <a:lnStyleLst>
        <a:ln w="9525" cap="flat" cmpd="sng" algn="ctr">
          <a:solidFill>
            <a:schemeClr val="phClr">
              <a:satMod val="150000"/>
            </a:schemeClr>
          </a:solidFill>
          <a:prstDash val="solid"/>
        </a:ln>
        <a:ln w="42500" cap="flat" cmpd="sng" algn="ctr">
          <a:solidFill>
            <a:schemeClr val="phClr"/>
          </a:solidFill>
          <a:prstDash val="solid"/>
        </a:ln>
        <a:ln w="38100" cap="flat" cmpd="sng" algn="ctr">
          <a:solidFill>
            <a:schemeClr val="phClr"/>
          </a:solidFill>
          <a:prstDash val="solid"/>
        </a:ln>
      </a:lnStyleLst>
      <a:effectStyleLst>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scene3d>
            <a:camera prst="orthographicFront" fov="0">
              <a:rot lat="0" lon="0" rev="0"/>
            </a:camera>
            <a:lightRig rig="contrasting" dir="t">
              <a:rot lat="0" lon="0" rev="12000000"/>
            </a:lightRig>
          </a:scene3d>
          <a:sp3d prstMaterial="powder">
            <a:bevelT h="50800"/>
          </a:sp3d>
        </a:effectStyle>
      </a:effectStyleLst>
      <a:bgFillStyleLst>
        <a:solidFill>
          <a:schemeClr val="phClr"/>
        </a:solidFill>
        <a:gradFill rotWithShape="1">
          <a:gsLst>
            <a:gs pos="0">
              <a:schemeClr val="phClr">
                <a:shade val="35000"/>
                <a:satMod val="150000"/>
              </a:schemeClr>
            </a:gs>
            <a:gs pos="45000">
              <a:schemeClr val="phClr">
                <a:shade val="68000"/>
                <a:satMod val="155000"/>
              </a:schemeClr>
            </a:gs>
            <a:gs pos="100000">
              <a:schemeClr val="phClr">
                <a:tint val="70000"/>
                <a:satMod val="175000"/>
              </a:schemeClr>
            </a:gs>
          </a:gsLst>
          <a:lin ang="16200000" scaled="0"/>
        </a:gradFill>
        <a:blipFill>
          <a:blip xmlns:r="http://schemas.openxmlformats.org/officeDocument/2006/relationships" r:embed="rId1">
            <a:duotone>
              <a:schemeClr val="phClr">
                <a:shade val="800"/>
                <a:satMod val="150000"/>
              </a:schemeClr>
              <a:schemeClr val="phClr">
                <a:tint val="80000"/>
                <a:satMod val="150000"/>
              </a:schemeClr>
            </a:duotone>
          </a:blip>
          <a:tile tx="0" ty="0" sx="75000" sy="7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Aspect</Template>
  <TotalTime>1154</TotalTime>
  <Words>772</Words>
  <Application>Microsoft Office PowerPoint</Application>
  <PresentationFormat>On-screen Show (4:3)</PresentationFormat>
  <Paragraphs>101</Paragraphs>
  <Slides>24</Slides>
  <Notes>0</Notes>
  <HiddenSlides>0</HiddenSlides>
  <MMClips>0</MMClips>
  <ScaleCrop>false</ScaleCrop>
  <HeadingPairs>
    <vt:vector size="4" baseType="variant">
      <vt:variant>
        <vt:lpstr>Theme</vt:lpstr>
      </vt:variant>
      <vt:variant>
        <vt:i4>1</vt:i4>
      </vt:variant>
      <vt:variant>
        <vt:lpstr>Slide Titles</vt:lpstr>
      </vt:variant>
      <vt:variant>
        <vt:i4>24</vt:i4>
      </vt:variant>
    </vt:vector>
  </HeadingPairs>
  <TitlesOfParts>
    <vt:vector size="25" baseType="lpstr">
      <vt:lpstr>Aspect</vt:lpstr>
      <vt:lpstr>Pengertian  Teori Administrasi Publik</vt:lpstr>
      <vt:lpstr>Bahan Kuliah</vt:lpstr>
      <vt:lpstr>Slide 3</vt:lpstr>
      <vt:lpstr>Slide 4</vt:lpstr>
      <vt:lpstr>Perkembangan Pemikiran Manusia</vt:lpstr>
      <vt:lpstr>Slide 6</vt:lpstr>
      <vt:lpstr>Pengertian Teori</vt:lpstr>
      <vt:lpstr>Slide 8</vt:lpstr>
      <vt:lpstr>Struktur Pemikiran</vt:lpstr>
      <vt:lpstr>Sifat Teori</vt:lpstr>
      <vt:lpstr>Teori Administrasi Publik</vt:lpstr>
      <vt:lpstr>Slide 12</vt:lpstr>
      <vt:lpstr>Teori Substansial ttg Administrasi</vt:lpstr>
      <vt:lpstr>Slide 14</vt:lpstr>
      <vt:lpstr>Slide 15</vt:lpstr>
      <vt:lpstr>Slide 16</vt:lpstr>
      <vt:lpstr>Slide 17</vt:lpstr>
      <vt:lpstr>Pemikiran Filsafat yang Mendasari Teori Administrasi</vt:lpstr>
      <vt:lpstr>Pemikiran Filsafat Rasionalitas</vt:lpstr>
      <vt:lpstr>Pemikiran Filsafat Pragmatis</vt:lpstr>
      <vt:lpstr>Pemikiran Filsafat Problabilistik</vt:lpstr>
      <vt:lpstr>Konstruksi Teori Administasi Negara</vt:lpstr>
      <vt:lpstr>Metode berpikir deduktif</vt:lpstr>
      <vt:lpstr>Metode berpikir induktif</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Pengertian Teori</dc:title>
  <dc:creator>Intel</dc:creator>
  <cp:lastModifiedBy>Intel</cp:lastModifiedBy>
  <cp:revision>52</cp:revision>
  <dcterms:created xsi:type="dcterms:W3CDTF">2006-08-16T00:00:00Z</dcterms:created>
  <dcterms:modified xsi:type="dcterms:W3CDTF">2018-03-17T05:26:04Z</dcterms:modified>
</cp:coreProperties>
</file>