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2" r:id="rId10"/>
    <p:sldId id="263" r:id="rId11"/>
    <p:sldId id="264" r:id="rId12"/>
    <p:sldId id="269" r:id="rId13"/>
    <p:sldId id="265" r:id="rId14"/>
    <p:sldId id="266" r:id="rId15"/>
    <p:sldId id="270" r:id="rId16"/>
    <p:sldId id="271" r:id="rId17"/>
    <p:sldId id="272" r:id="rId18"/>
    <p:sldId id="274" r:id="rId19"/>
    <p:sldId id="276" r:id="rId20"/>
    <p:sldId id="275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32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523BC-2BBA-4C88-8047-30B198324B13}" type="datetimeFigureOut">
              <a:rPr lang="en-US" smtClean="0"/>
              <a:t>11/2/2025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9BA86-B9EB-44BD-AFD7-23A20DDD2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105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F6B5-FD93-43F0-BDC2-D51AD9B86D3E}" type="datetime1">
              <a:rPr lang="en-US" smtClean="0"/>
              <a:t>11/2/2025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C8160-A737-4D07-9A41-0C94C489925D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9C7FF-B653-49BE-9194-EA6E8EA0E6D2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A27C-37B6-4271-A605-54CABC578CD1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530F-5E64-462F-A332-B17980AFBFAD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D1D6-4A7B-452B-B5FC-24C733B11B34}" type="datetime1">
              <a:rPr lang="en-US" smtClean="0"/>
              <a:t>11/2/2025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34C8A-DD10-495F-8BD9-6D0245CF64D7}" type="datetime1">
              <a:rPr lang="en-US" smtClean="0"/>
              <a:t>11/2/2025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F6EEF-67B5-4EB1-BCBA-372EBA2D9153}" type="datetime1">
              <a:rPr lang="en-US" smtClean="0"/>
              <a:t>11/2/2025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4E55-C36C-4D08-B85B-8B0E76A70027}" type="datetime1">
              <a:rPr lang="en-US" smtClean="0"/>
              <a:t>11/2/2025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F8FD-9896-4850-BC56-D327B19E2495}" type="datetime1">
              <a:rPr lang="en-US" smtClean="0"/>
              <a:t>11/2/2025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95F9D-DC01-46CC-BF50-BDDEAC0D95C9}" type="datetime1">
              <a:rPr lang="en-US" smtClean="0"/>
              <a:t>11/2/2025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60EEBF3-482B-4D3C-A5B0-9C4B914F49DB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CF3AF1E-026D-466D-AC17-729B1F7A429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944816" cy="1219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MATEMATIKA &amp; TERMODINAMIKA DASAR</a:t>
            </a:r>
          </a:p>
          <a:p>
            <a:r>
              <a:rPr lang="en-US" sz="1800" b="1" dirty="0" err="1" smtClean="0">
                <a:solidFill>
                  <a:schemeClr val="tx1"/>
                </a:solidFill>
              </a:rPr>
              <a:t>Dosen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Pengampu</a:t>
            </a:r>
            <a:r>
              <a:rPr lang="en-US" sz="1800" b="1" dirty="0" smtClean="0">
                <a:solidFill>
                  <a:schemeClr val="tx1"/>
                </a:solidFill>
              </a:rPr>
              <a:t>: </a:t>
            </a:r>
            <a:r>
              <a:rPr lang="en-US" sz="1800" b="1" dirty="0" err="1" smtClean="0">
                <a:solidFill>
                  <a:schemeClr val="tx1"/>
                </a:solidFill>
              </a:rPr>
              <a:t>Hervin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Maulina,S.Pd</a:t>
            </a:r>
            <a:r>
              <a:rPr lang="en-US" sz="1800" b="1" dirty="0" smtClean="0">
                <a:solidFill>
                  <a:schemeClr val="tx1"/>
                </a:solidFill>
              </a:rPr>
              <a:t>., M.Sc.</a:t>
            </a:r>
          </a:p>
          <a:p>
            <a:r>
              <a:rPr lang="en-US" sz="1800" b="1" dirty="0" smtClean="0">
                <a:solidFill>
                  <a:schemeClr val="tx1"/>
                </a:solidFill>
              </a:rPr>
              <a:t>Program </a:t>
            </a:r>
            <a:r>
              <a:rPr lang="en-US" sz="1800" b="1" dirty="0" err="1" smtClean="0">
                <a:solidFill>
                  <a:schemeClr val="tx1"/>
                </a:solidFill>
              </a:rPr>
              <a:t>Studi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Pendidikan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Fisika</a:t>
            </a:r>
            <a:r>
              <a:rPr lang="en-US" sz="1800" b="1" dirty="0" smtClean="0">
                <a:solidFill>
                  <a:schemeClr val="tx1"/>
                </a:solidFill>
              </a:rPr>
              <a:t> FKIP </a:t>
            </a:r>
            <a:r>
              <a:rPr lang="en-US" sz="1800" b="1" dirty="0" err="1" smtClean="0">
                <a:solidFill>
                  <a:schemeClr val="tx1"/>
                </a:solidFill>
              </a:rPr>
              <a:t>Unila</a:t>
            </a:r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2033588"/>
            <a:ext cx="5524500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865083" y="1268760"/>
            <a:ext cx="75953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USAHA DAN ENERGI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AutoShape 4" descr="Logo FKIP Statu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 descr="C:\Users\ASUS\Downloads\Logo_UnivLampu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20" y="160337"/>
            <a:ext cx="665820" cy="65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SUS\Downloads\logo fki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102" y="160336"/>
            <a:ext cx="645575" cy="64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10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10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92905" y="332656"/>
                <a:ext cx="5600957" cy="1014317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𝑛𝑒𝑡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𝐸𝑘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3200" b="0" i="1" smtClean="0">
                          <a:latin typeface="Cambria Math"/>
                        </a:rPr>
                        <m:t>𝑚</m:t>
                      </m:r>
                      <m:sSubSup>
                        <m:sSub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sz="3200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3200" b="0" i="1" smtClean="0">
                          <a:latin typeface="Cambria Math"/>
                        </a:rPr>
                        <m:t>𝑚</m:t>
                      </m:r>
                      <m:sSubSup>
                        <m:sSub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2905" y="332656"/>
                <a:ext cx="5600957" cy="1014317"/>
              </a:xfrm>
              <a:prstGeom prst="rect">
                <a:avLst/>
              </a:prstGeom>
              <a:blipFill rotWithShape="1">
                <a:blip r:embed="rId2"/>
                <a:stretch>
                  <a:fillRect r="-3264" b="-30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505647" y="1092831"/>
            <a:ext cx="2433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Prinsip</a:t>
            </a:r>
            <a:r>
              <a:rPr lang="en-US" b="1" dirty="0" smtClean="0">
                <a:solidFill>
                  <a:srgbClr val="FF0000"/>
                </a:solidFill>
              </a:rPr>
              <a:t> Usaha-</a:t>
            </a:r>
            <a:r>
              <a:rPr lang="en-US" b="1" dirty="0" err="1" smtClean="0">
                <a:solidFill>
                  <a:srgbClr val="FF0000"/>
                </a:solidFill>
              </a:rPr>
              <a:t>Energi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2161" y="1628800"/>
            <a:ext cx="8189703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Usaha total yang </a:t>
            </a:r>
            <a:r>
              <a:rPr lang="en-US" b="1" dirty="0" err="1" smtClean="0"/>
              <a:t>dikerjakan</a:t>
            </a:r>
            <a:r>
              <a:rPr lang="en-US" b="1" dirty="0" smtClean="0"/>
              <a:t> </a:t>
            </a:r>
            <a:r>
              <a:rPr lang="en-US" b="1" dirty="0" err="1" smtClean="0"/>
              <a:t>terhadap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benda</a:t>
            </a:r>
            <a:r>
              <a:rPr lang="en-US" b="1" dirty="0" smtClean="0"/>
              <a:t> </a:t>
            </a:r>
            <a:r>
              <a:rPr lang="en-US" b="1" dirty="0" err="1" smtClean="0"/>
              <a:t>sama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perubahan</a:t>
            </a:r>
            <a:r>
              <a:rPr lang="en-US" b="1" dirty="0" smtClean="0"/>
              <a:t>  </a:t>
            </a:r>
            <a:r>
              <a:rPr lang="en-US" b="1" dirty="0" err="1" smtClean="0"/>
              <a:t>energi</a:t>
            </a:r>
            <a:r>
              <a:rPr lang="en-US" b="1" dirty="0" smtClean="0"/>
              <a:t>  </a:t>
            </a:r>
            <a:r>
              <a:rPr lang="en-US" b="1" dirty="0" err="1" smtClean="0"/>
              <a:t>kinetik</a:t>
            </a:r>
            <a:r>
              <a:rPr lang="en-US" b="1" dirty="0" smtClean="0"/>
              <a:t> </a:t>
            </a:r>
            <a:r>
              <a:rPr lang="en-US" b="1" dirty="0" err="1" smtClean="0"/>
              <a:t>benda</a:t>
            </a:r>
            <a:r>
              <a:rPr lang="en-US" b="1" dirty="0" smtClean="0"/>
              <a:t> </a:t>
            </a:r>
            <a:r>
              <a:rPr lang="en-US" b="1" dirty="0" err="1" smtClean="0"/>
              <a:t>tersebut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26120" y="3068960"/>
            <a:ext cx="2173672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/>
              <a:t>SOAL LATIHAN 3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487122" y="3438292"/>
            <a:ext cx="80453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Berapa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usaha</a:t>
            </a:r>
            <a:r>
              <a:rPr lang="en-US" sz="2400" dirty="0" smtClean="0"/>
              <a:t> total yang </a:t>
            </a:r>
            <a:r>
              <a:rPr lang="en-US" sz="2400" dirty="0" err="1" smtClean="0"/>
              <a:t>dibutuhkan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mempercepat</a:t>
            </a:r>
            <a:r>
              <a:rPr lang="en-US" sz="2400" dirty="0" smtClean="0"/>
              <a:t> </a:t>
            </a:r>
            <a:r>
              <a:rPr lang="en-US" sz="2400" dirty="0" err="1" smtClean="0"/>
              <a:t>mobil</a:t>
            </a:r>
            <a:r>
              <a:rPr lang="en-US" sz="2400" dirty="0" smtClean="0"/>
              <a:t> 100 kg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kecepatan</a:t>
            </a:r>
            <a:r>
              <a:rPr lang="en-US" sz="2400" dirty="0" smtClean="0"/>
              <a:t> </a:t>
            </a:r>
            <a:r>
              <a:rPr lang="en-US" sz="2400" dirty="0" err="1" smtClean="0"/>
              <a:t>mula-mula</a:t>
            </a:r>
            <a:r>
              <a:rPr lang="en-US" sz="2400" dirty="0" smtClean="0"/>
              <a:t> 20 m/s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30 m/s?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1281687" y="608981"/>
            <a:ext cx="1734204" cy="461665"/>
            <a:chOff x="4421972" y="4122652"/>
            <a:chExt cx="1734204" cy="461665"/>
          </a:xfrm>
        </p:grpSpPr>
        <p:cxnSp>
          <p:nvCxnSpPr>
            <p:cNvPr id="10" name="Straight Connector 9"/>
            <p:cNvCxnSpPr/>
            <p:nvPr/>
          </p:nvCxnSpPr>
          <p:spPr>
            <a:xfrm flipH="1">
              <a:off x="5004048" y="4383518"/>
              <a:ext cx="1152128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4421972" y="4122652"/>
              <a:ext cx="54373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/>
                <a:t>(3)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68945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11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9512" y="188640"/>
            <a:ext cx="2173672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/>
              <a:t>SOAL LATIHAN 4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215165" y="764704"/>
            <a:ext cx="80453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Sebuah</a:t>
            </a:r>
            <a:r>
              <a:rPr lang="en-US" sz="2400" dirty="0" smtClean="0"/>
              <a:t> </a:t>
            </a:r>
            <a:r>
              <a:rPr lang="en-US" sz="2400" dirty="0" err="1" smtClean="0"/>
              <a:t>mobil</a:t>
            </a:r>
            <a:r>
              <a:rPr lang="en-US" sz="2400" dirty="0" smtClean="0"/>
              <a:t> </a:t>
            </a:r>
            <a:r>
              <a:rPr lang="en-US" sz="2400" dirty="0" err="1" smtClean="0"/>
              <a:t>bergerak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kecepatan</a:t>
            </a:r>
            <a:r>
              <a:rPr lang="en-US" sz="2400" dirty="0" smtClean="0"/>
              <a:t> 60 km/jam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kemudian</a:t>
            </a:r>
            <a:r>
              <a:rPr lang="en-US" sz="2400" dirty="0" smtClean="0"/>
              <a:t> </a:t>
            </a:r>
            <a:r>
              <a:rPr lang="en-US" sz="2400" dirty="0" err="1" smtClean="0"/>
              <a:t>berhenti</a:t>
            </a:r>
            <a:r>
              <a:rPr lang="en-US" sz="2400" dirty="0" smtClean="0"/>
              <a:t> </a:t>
            </a:r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 err="1" smtClean="0"/>
              <a:t>menempuh</a:t>
            </a:r>
            <a:r>
              <a:rPr lang="en-US" sz="2400" dirty="0" smtClean="0"/>
              <a:t> </a:t>
            </a:r>
            <a:r>
              <a:rPr lang="en-US" sz="2400" dirty="0" err="1" smtClean="0"/>
              <a:t>jarak</a:t>
            </a:r>
            <a:r>
              <a:rPr lang="en-US" sz="2400" dirty="0" smtClean="0"/>
              <a:t> 20 m. </a:t>
            </a:r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kecepatan</a:t>
            </a:r>
            <a:r>
              <a:rPr lang="en-US" sz="2400" dirty="0" smtClean="0"/>
              <a:t> </a:t>
            </a:r>
            <a:r>
              <a:rPr lang="en-US" sz="2400" dirty="0" err="1" smtClean="0"/>
              <a:t>mobil</a:t>
            </a:r>
            <a:r>
              <a:rPr lang="en-US" sz="2400" dirty="0" smtClean="0"/>
              <a:t> </a:t>
            </a:r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kalinya</a:t>
            </a:r>
            <a:r>
              <a:rPr lang="en-US" sz="2400" dirty="0" smtClean="0"/>
              <a:t>, </a:t>
            </a:r>
            <a:r>
              <a:rPr lang="en-US" sz="2400" dirty="0" err="1" smtClean="0"/>
              <a:t>berapa</a:t>
            </a:r>
            <a:r>
              <a:rPr lang="en-US" sz="2400" dirty="0" smtClean="0"/>
              <a:t> </a:t>
            </a:r>
            <a:r>
              <a:rPr lang="en-US" sz="2400" dirty="0" err="1" smtClean="0"/>
              <a:t>jarak</a:t>
            </a:r>
            <a:r>
              <a:rPr lang="en-US" sz="2400" dirty="0" smtClean="0"/>
              <a:t> </a:t>
            </a:r>
            <a:r>
              <a:rPr lang="en-US" sz="2400" dirty="0" err="1" smtClean="0"/>
              <a:t>tempuh</a:t>
            </a:r>
            <a:r>
              <a:rPr lang="en-US" sz="2400" dirty="0" smtClean="0"/>
              <a:t> </a:t>
            </a:r>
            <a:r>
              <a:rPr lang="en-US" sz="2400" dirty="0" err="1" smtClean="0"/>
              <a:t>mobil</a:t>
            </a:r>
            <a:r>
              <a:rPr lang="en-US" sz="2400" dirty="0" smtClean="0"/>
              <a:t> </a:t>
            </a:r>
            <a:r>
              <a:rPr lang="en-US" sz="2400" dirty="0" err="1" smtClean="0"/>
              <a:t>hingga</a:t>
            </a:r>
            <a:r>
              <a:rPr lang="en-US" sz="2400" dirty="0" smtClean="0"/>
              <a:t> </a:t>
            </a:r>
            <a:r>
              <a:rPr lang="en-US" sz="2400" dirty="0" err="1" smtClean="0"/>
              <a:t>berhenti</a:t>
            </a:r>
            <a:r>
              <a:rPr lang="en-US" sz="2400" dirty="0" smtClean="0"/>
              <a:t>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951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12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51521" y="188640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4. ENERGI POTENSIAL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563888" y="1174977"/>
            <a:ext cx="50410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/>
              <a:t>Energi</a:t>
            </a:r>
            <a:r>
              <a:rPr lang="en-US" sz="2400" dirty="0" smtClean="0"/>
              <a:t> </a:t>
            </a:r>
            <a:r>
              <a:rPr lang="en-US" sz="2400" dirty="0" err="1" smtClean="0"/>
              <a:t>potensial</a:t>
            </a:r>
            <a:r>
              <a:rPr lang="en-US" sz="2400" dirty="0" smtClean="0"/>
              <a:t>, 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dirty="0" err="1" smtClean="0"/>
              <a:t>energi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berhubungan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gaya-gaya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bergantung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b="1" dirty="0" err="1" smtClean="0"/>
              <a:t>posisi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atau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konfigurasi</a:t>
            </a:r>
            <a:r>
              <a:rPr lang="en-US" sz="2400" b="1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benda</a:t>
            </a:r>
            <a:r>
              <a:rPr lang="en-US" sz="2400" dirty="0" smtClean="0"/>
              <a:t> (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beberapa</a:t>
            </a:r>
            <a:r>
              <a:rPr lang="en-US" sz="2400" dirty="0" smtClean="0"/>
              <a:t> </a:t>
            </a:r>
            <a:r>
              <a:rPr lang="en-US" sz="2400" dirty="0" err="1" smtClean="0"/>
              <a:t>benda</a:t>
            </a:r>
            <a:r>
              <a:rPr lang="en-US" sz="2400" dirty="0" smtClean="0"/>
              <a:t>)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lingkungannya</a:t>
            </a:r>
            <a:r>
              <a:rPr lang="en-US" sz="2400" dirty="0" smtClean="0"/>
              <a:t> (</a:t>
            </a:r>
            <a:r>
              <a:rPr lang="en-US" sz="2400" dirty="0" err="1" smtClean="0"/>
              <a:t>eg</a:t>
            </a:r>
            <a:r>
              <a:rPr lang="en-US" sz="2400" dirty="0" smtClean="0"/>
              <a:t>. </a:t>
            </a:r>
            <a:r>
              <a:rPr lang="en-US" sz="2400" dirty="0" err="1" smtClean="0"/>
              <a:t>Energi</a:t>
            </a:r>
            <a:r>
              <a:rPr lang="en-US" sz="2400" dirty="0" smtClean="0"/>
              <a:t> </a:t>
            </a:r>
            <a:r>
              <a:rPr lang="en-US" sz="2400" dirty="0" err="1" smtClean="0"/>
              <a:t>potensial</a:t>
            </a:r>
            <a:r>
              <a:rPr lang="en-US" sz="2400" dirty="0" smtClean="0"/>
              <a:t> </a:t>
            </a:r>
            <a:r>
              <a:rPr lang="en-US" sz="2400" dirty="0" err="1" smtClean="0"/>
              <a:t>gravitasi</a:t>
            </a:r>
            <a:r>
              <a:rPr lang="en-US" sz="2400" dirty="0" smtClean="0"/>
              <a:t>).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40622" y="4181018"/>
                <a:ext cx="4847802" cy="40011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𝑒𝑥𝑡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𝑒𝑥𝑡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𝑑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</a:rPr>
                        <m:t>cos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  <a:ea typeface="Cambria Math"/>
                        </a:rPr>
                        <m:t>θ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𝑚𝑔h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𝑚𝑔</m:t>
                      </m:r>
                      <m:r>
                        <a:rPr lang="en-US" sz="2000" b="0" i="1" smtClean="0">
                          <a:latin typeface="Cambria Math"/>
                        </a:rPr>
                        <m:t>(</m:t>
                      </m:r>
                      <m:r>
                        <a:rPr lang="en-US" sz="2000" b="0" i="1" smtClean="0">
                          <a:latin typeface="Cambria Math"/>
                        </a:rPr>
                        <m:t>𝑦</m:t>
                      </m:r>
                      <m:r>
                        <a:rPr lang="en-US" sz="2000" b="0" i="1" smtClean="0">
                          <a:latin typeface="Cambria Math"/>
                        </a:rPr>
                        <m:t>2−</m:t>
                      </m:r>
                      <m:r>
                        <a:rPr lang="en-US" sz="2000" b="0" i="1" smtClean="0">
                          <a:latin typeface="Cambria Math"/>
                        </a:rPr>
                        <m:t>𝑦</m:t>
                      </m:r>
                      <m:r>
                        <a:rPr lang="en-US" sz="2000" b="0" i="1" smtClean="0">
                          <a:latin typeface="Cambria Math"/>
                        </a:rPr>
                        <m:t>1)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0622" y="4181018"/>
                <a:ext cx="4847802" cy="400110"/>
              </a:xfrm>
              <a:prstGeom prst="rect">
                <a:avLst/>
              </a:prstGeom>
              <a:blipFill rotWithShape="1">
                <a:blip r:embed="rId2"/>
                <a:stretch>
                  <a:fillRect t="-7692" r="-1509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74978"/>
            <a:ext cx="3312367" cy="4850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19872" y="6012577"/>
                <a:ext cx="2347053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𝐸𝑃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𝐺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r>
                        <a:rPr lang="en-US" sz="3200" i="1" smtClean="0">
                          <a:latin typeface="Cambria Math"/>
                        </a:rPr>
                        <m:t>𝑚</m:t>
                      </m:r>
                      <m:r>
                        <a:rPr lang="en-US" sz="3200" b="0" i="1" smtClean="0">
                          <a:latin typeface="Cambria Math"/>
                        </a:rPr>
                        <m:t>𝑔𝑦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6012577"/>
                <a:ext cx="2347053" cy="584775"/>
              </a:xfrm>
              <a:prstGeom prst="rect">
                <a:avLst/>
              </a:prstGeom>
              <a:blipFill rotWithShape="1">
                <a:blip r:embed="rId4"/>
                <a:stretch>
                  <a:fillRect t="-13542" r="-8571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3347864" y="5652370"/>
            <a:ext cx="2795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Energi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potensial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gravitasi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491880" y="5045114"/>
                <a:ext cx="5579220" cy="40011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𝐺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𝐺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𝑑</m:t>
                      </m:r>
                      <m:r>
                        <m:rPr>
                          <m:sty m:val="p"/>
                        </m:rPr>
                        <a:rPr lang="en-US" sz="2000">
                          <a:latin typeface="Cambria Math"/>
                        </a:rPr>
                        <m:t>cos</m:t>
                      </m:r>
                      <m:r>
                        <m:rPr>
                          <m:sty m:val="p"/>
                        </m:rPr>
                        <a:rPr lang="en-US" sz="2000">
                          <a:latin typeface="Cambria Math"/>
                          <a:ea typeface="Cambria Math"/>
                        </a:rPr>
                        <m:t>θ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𝑚𝑔h</m:t>
                      </m:r>
                      <m:r>
                        <m:rPr>
                          <m:sty m:val="p"/>
                        </m:rPr>
                        <a:rPr lang="en-US" sz="2000">
                          <a:latin typeface="Cambria Math"/>
                        </a:rPr>
                        <m:t>cos</m:t>
                      </m:r>
                      <m:r>
                        <a:rPr lang="en-US" sz="2000" b="0" i="0" smtClean="0">
                          <a:latin typeface="Cambria Math"/>
                        </a:rPr>
                        <m:t>180</m:t>
                      </m:r>
                      <m:r>
                        <m:rPr>
                          <m:sty m:val="p"/>
                        </m:rPr>
                        <a:rPr lang="en-US" sz="2000" b="0" i="0" baseline="30000" smtClean="0">
                          <a:latin typeface="Cambria Math"/>
                        </a:rPr>
                        <m:t>o</m:t>
                      </m:r>
                      <m:r>
                        <a:rPr lang="en-US" sz="2000" b="0" i="1" smtClean="0">
                          <a:latin typeface="Cambria Math"/>
                        </a:rPr>
                        <m:t>=−</m:t>
                      </m:r>
                      <m:r>
                        <a:rPr lang="en-US" sz="2000" b="0" i="1" smtClean="0">
                          <a:latin typeface="Cambria Math"/>
                        </a:rPr>
                        <m:t>𝑚𝑔</m:t>
                      </m:r>
                      <m:r>
                        <a:rPr lang="en-US" sz="2000" i="1">
                          <a:latin typeface="Cambria Math"/>
                        </a:rPr>
                        <m:t>(</m:t>
                      </m:r>
                      <m:r>
                        <a:rPr lang="en-US" sz="2000" i="1">
                          <a:latin typeface="Cambria Math"/>
                        </a:rPr>
                        <m:t>𝑦</m:t>
                      </m:r>
                      <m:r>
                        <a:rPr lang="en-US" sz="2000" i="1">
                          <a:latin typeface="Cambria Math"/>
                        </a:rPr>
                        <m:t>2−</m:t>
                      </m:r>
                      <m:r>
                        <a:rPr lang="en-US" sz="2000" i="1">
                          <a:latin typeface="Cambria Math"/>
                        </a:rPr>
                        <m:t>𝑦</m:t>
                      </m:r>
                      <m:r>
                        <a:rPr lang="en-US" sz="2000" i="1">
                          <a:latin typeface="Cambria Math"/>
                        </a:rPr>
                        <m:t>1)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5045114"/>
                <a:ext cx="5579220" cy="400110"/>
              </a:xfrm>
              <a:prstGeom prst="rect">
                <a:avLst/>
              </a:prstGeom>
              <a:blipFill rotWithShape="1">
                <a:blip r:embed="rId5"/>
                <a:stretch>
                  <a:fillRect t="-7692" r="-131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3563888" y="3851756"/>
            <a:ext cx="2852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Usaha </a:t>
            </a:r>
            <a:r>
              <a:rPr lang="en-US" dirty="0" err="1" smtClean="0">
                <a:solidFill>
                  <a:srgbClr val="FF0000"/>
                </a:solidFill>
              </a:rPr>
              <a:t>oleh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gaya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eksternal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63888" y="4715852"/>
            <a:ext cx="22701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Usaha </a:t>
            </a:r>
            <a:r>
              <a:rPr lang="en-US" dirty="0" err="1" smtClean="0">
                <a:solidFill>
                  <a:srgbClr val="FF0000"/>
                </a:solidFill>
              </a:rPr>
              <a:t>oleh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gravitasi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613660" y="6025644"/>
            <a:ext cx="1734204" cy="461665"/>
            <a:chOff x="4421972" y="4122652"/>
            <a:chExt cx="1734204" cy="461665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5004048" y="4383518"/>
              <a:ext cx="1152128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4421972" y="4122652"/>
              <a:ext cx="54373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/>
                <a:t>(4)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2471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13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9512" y="188640"/>
            <a:ext cx="2173672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/>
              <a:t>SOAL LATIHAN 5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215165" y="764704"/>
            <a:ext cx="804531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Sebuah</a:t>
            </a:r>
            <a:r>
              <a:rPr lang="en-US" sz="2400" dirty="0" smtClean="0"/>
              <a:t> </a:t>
            </a:r>
            <a:r>
              <a:rPr lang="en-US" sz="2400" dirty="0" err="1" smtClean="0"/>
              <a:t>rooller</a:t>
            </a:r>
            <a:r>
              <a:rPr lang="en-US" sz="2400" dirty="0" smtClean="0"/>
              <a:t>-coaster </a:t>
            </a:r>
            <a:r>
              <a:rPr lang="en-US" sz="2400" dirty="0" err="1" smtClean="0"/>
              <a:t>bermassa</a:t>
            </a:r>
            <a:r>
              <a:rPr lang="en-US" sz="2400" dirty="0" smtClean="0"/>
              <a:t> 100 kg </a:t>
            </a:r>
            <a:r>
              <a:rPr lang="en-US" sz="2400" dirty="0" err="1" smtClean="0"/>
              <a:t>berpindah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1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2 </a:t>
            </a:r>
            <a:r>
              <a:rPr lang="en-US" sz="2400" dirty="0" err="1" smtClean="0"/>
              <a:t>kemudian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3. 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400" dirty="0" err="1" smtClean="0"/>
              <a:t>Berapa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energi</a:t>
            </a:r>
            <a:r>
              <a:rPr lang="en-US" sz="2400" dirty="0" smtClean="0"/>
              <a:t> </a:t>
            </a:r>
            <a:r>
              <a:rPr lang="en-US" sz="2400" dirty="0" err="1" smtClean="0"/>
              <a:t>potensial</a:t>
            </a:r>
            <a:r>
              <a:rPr lang="en-US" sz="2400" dirty="0" smtClean="0"/>
              <a:t> </a:t>
            </a:r>
            <a:r>
              <a:rPr lang="en-US" sz="2400" dirty="0" err="1" smtClean="0"/>
              <a:t>gravitasi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2 </a:t>
            </a:r>
            <a:r>
              <a:rPr lang="en-US" sz="2400" dirty="0" err="1" smtClean="0"/>
              <a:t>dan</a:t>
            </a:r>
            <a:r>
              <a:rPr lang="en-US" sz="2400" dirty="0" smtClean="0"/>
              <a:t> 3 </a:t>
            </a:r>
            <a:r>
              <a:rPr lang="en-US" sz="2400" dirty="0" err="1" smtClean="0"/>
              <a:t>relatif</a:t>
            </a:r>
            <a:r>
              <a:rPr lang="en-US" sz="2400" dirty="0" smtClean="0"/>
              <a:t> </a:t>
            </a:r>
            <a:r>
              <a:rPr lang="en-US" sz="2400" dirty="0" err="1" smtClean="0"/>
              <a:t>trehadap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1?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400" dirty="0" err="1" smtClean="0"/>
              <a:t>Berapa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energi</a:t>
            </a:r>
            <a:r>
              <a:rPr lang="en-US" sz="2400" dirty="0" smtClean="0"/>
              <a:t> </a:t>
            </a:r>
            <a:r>
              <a:rPr lang="en-US" sz="2400" dirty="0" err="1" smtClean="0"/>
              <a:t>potensial</a:t>
            </a:r>
            <a:r>
              <a:rPr lang="en-US" sz="2400" dirty="0" smtClean="0"/>
              <a:t> </a:t>
            </a:r>
            <a:r>
              <a:rPr lang="en-US" sz="2400" dirty="0" err="1" smtClean="0"/>
              <a:t>ketika</a:t>
            </a:r>
            <a:r>
              <a:rPr lang="en-US" sz="2400" dirty="0" smtClean="0"/>
              <a:t> </a:t>
            </a:r>
            <a:r>
              <a:rPr lang="en-US" sz="2400" dirty="0" err="1" smtClean="0"/>
              <a:t>mobil</a:t>
            </a:r>
            <a:r>
              <a:rPr lang="en-US" sz="2400" dirty="0" smtClean="0"/>
              <a:t> </a:t>
            </a:r>
            <a:r>
              <a:rPr lang="en-US" sz="2400" dirty="0" err="1" smtClean="0"/>
              <a:t>berpindah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2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3!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</a:t>
            </a:r>
            <a:r>
              <a:rPr lang="en-US" sz="2400" dirty="0" err="1" smtClean="0"/>
              <a:t>acuan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sumbu</a:t>
            </a:r>
            <a:r>
              <a:rPr lang="en-US" sz="2400" dirty="0" smtClean="0"/>
              <a:t> y=0,  (</a:t>
            </a:r>
            <a:r>
              <a:rPr lang="en-US" sz="2400" dirty="0" err="1" smtClean="0"/>
              <a:t>titik</a:t>
            </a:r>
            <a:r>
              <a:rPr lang="en-US" sz="2400" dirty="0" smtClean="0"/>
              <a:t> c), </a:t>
            </a:r>
            <a:r>
              <a:rPr lang="en-US" sz="2400" dirty="0" err="1" smtClean="0"/>
              <a:t>tentukan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kembali</a:t>
            </a:r>
            <a:r>
              <a:rPr lang="en-US" sz="2400" dirty="0" smtClean="0"/>
              <a:t> </a:t>
            </a:r>
            <a:r>
              <a:rPr lang="en-US" sz="2400" dirty="0" err="1" smtClean="0"/>
              <a:t>poin</a:t>
            </a:r>
            <a:r>
              <a:rPr lang="en-US" sz="2400" dirty="0" smtClean="0"/>
              <a:t> (a)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poin</a:t>
            </a:r>
            <a:r>
              <a:rPr lang="en-US" sz="2400" dirty="0" smtClean="0"/>
              <a:t> (b) di </a:t>
            </a:r>
            <a:r>
              <a:rPr lang="en-US" sz="2400" dirty="0" err="1" smtClean="0"/>
              <a:t>atas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569" y="3861048"/>
            <a:ext cx="5194146" cy="2794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69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14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15165" y="118373"/>
            <a:ext cx="80453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/>
              <a:t>Contoh</a:t>
            </a:r>
            <a:r>
              <a:rPr lang="en-US" sz="1200" dirty="0" smtClean="0"/>
              <a:t> lain </a:t>
            </a:r>
            <a:r>
              <a:rPr lang="en-US" sz="1200" dirty="0" err="1" smtClean="0"/>
              <a:t>energi</a:t>
            </a:r>
            <a:r>
              <a:rPr lang="en-US" sz="1200" dirty="0" smtClean="0"/>
              <a:t> </a:t>
            </a:r>
            <a:r>
              <a:rPr lang="en-US" sz="1200" dirty="0" err="1" smtClean="0"/>
              <a:t>potensial</a:t>
            </a:r>
            <a:endParaRPr lang="en-US" sz="1200" dirty="0" smtClean="0"/>
          </a:p>
          <a:p>
            <a:r>
              <a:rPr lang="en-US" sz="2400" b="1" dirty="0" err="1" smtClean="0"/>
              <a:t>Energi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Potensial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Pegas</a:t>
            </a:r>
            <a:endParaRPr lang="en-US" sz="24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44" y="764081"/>
            <a:ext cx="3743897" cy="4785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93065" y="1357129"/>
                <a:ext cx="1977849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𝑒𝑥𝑡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r>
                        <a:rPr lang="en-US" sz="3200" i="1" smtClean="0">
                          <a:latin typeface="Cambria Math"/>
                        </a:rPr>
                        <m:t>𝑘</m:t>
                      </m:r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065" y="1357129"/>
                <a:ext cx="1977849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3542" r="-10154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237824" y="903203"/>
            <a:ext cx="4017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Gaya </a:t>
            </a:r>
            <a:r>
              <a:rPr lang="en-US" dirty="0" err="1" smtClean="0">
                <a:solidFill>
                  <a:srgbClr val="FF0000"/>
                </a:solidFill>
              </a:rPr>
              <a:t>eksternal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oleh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dorongan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tangan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52708" y="2420888"/>
            <a:ext cx="2581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Gaya </a:t>
            </a:r>
            <a:r>
              <a:rPr lang="en-US" dirty="0" err="1" smtClean="0">
                <a:solidFill>
                  <a:srgbClr val="FF0000"/>
                </a:solidFill>
              </a:rPr>
              <a:t>pegas</a:t>
            </a:r>
            <a:r>
              <a:rPr lang="en-US" dirty="0" smtClean="0">
                <a:solidFill>
                  <a:srgbClr val="FF0000"/>
                </a:solidFill>
              </a:rPr>
              <a:t>/ </a:t>
            </a:r>
            <a:r>
              <a:rPr lang="en-US" dirty="0" err="1" smtClean="0">
                <a:solidFill>
                  <a:srgbClr val="FF0000"/>
                </a:solidFill>
              </a:rPr>
              <a:t>gaya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pulih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308390" y="2787710"/>
                <a:ext cx="2284023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𝑒𝑥𝑡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=−</m:t>
                      </m:r>
                      <m:r>
                        <a:rPr lang="en-US" sz="3200" i="1" smtClean="0">
                          <a:latin typeface="Cambria Math"/>
                        </a:rPr>
                        <m:t>𝑘</m:t>
                      </m:r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390" y="2787710"/>
                <a:ext cx="2284023" cy="584775"/>
              </a:xfrm>
              <a:prstGeom prst="rect">
                <a:avLst/>
              </a:prstGeom>
              <a:blipFill rotWithShape="1">
                <a:blip r:embed="rId4"/>
                <a:stretch>
                  <a:fillRect t="-13542" r="-855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Elbow Connector 4"/>
          <p:cNvCxnSpPr>
            <a:stCxn id="6" idx="1"/>
          </p:cNvCxnSpPr>
          <p:nvPr/>
        </p:nvCxnSpPr>
        <p:spPr>
          <a:xfrm rot="10800000" flipV="1">
            <a:off x="3923929" y="1649516"/>
            <a:ext cx="369137" cy="2571571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093272" y="3851755"/>
            <a:ext cx="4992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F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bergantung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pada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i="1" dirty="0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sehingga</a:t>
            </a:r>
            <a:r>
              <a:rPr lang="en-US" dirty="0" smtClean="0">
                <a:solidFill>
                  <a:srgbClr val="FF0000"/>
                </a:solidFill>
              </a:rPr>
              <a:t> rata-rata </a:t>
            </a:r>
            <a:r>
              <a:rPr lang="en-US" dirty="0" err="1" smtClean="0">
                <a:solidFill>
                  <a:srgbClr val="FF0000"/>
                </a:solidFill>
              </a:rPr>
              <a:t>gaya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093272" y="4537924"/>
                <a:ext cx="2561150" cy="6746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/>
                                </a:rPr>
                                <m:t>𝑒𝑥𝑡</m:t>
                              </m:r>
                            </m:sub>
                          </m:sSub>
                        </m:e>
                      </m:acc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0+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𝑘𝑥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𝑘𝑥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272" y="4537924"/>
                <a:ext cx="2561150" cy="674672"/>
              </a:xfrm>
              <a:prstGeom prst="rect">
                <a:avLst/>
              </a:prstGeom>
              <a:blipFill rotWithShape="1">
                <a:blip r:embed="rId5"/>
                <a:stretch>
                  <a:fillRect r="-33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49479" y="5550158"/>
                <a:ext cx="2087174" cy="668516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𝑊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𝐹</m:t>
                          </m:r>
                        </m:e>
                      </m:acc>
                      <m:r>
                        <a:rPr lang="en-US" sz="2000" b="0" i="1" smtClean="0">
                          <a:latin typeface="Cambria Math"/>
                        </a:rPr>
                        <m:t>𝑥</m:t>
                      </m:r>
                      <m:r>
                        <a:rPr lang="en-US" sz="2000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𝑘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9479" y="5550158"/>
                <a:ext cx="2087174" cy="668516"/>
              </a:xfrm>
              <a:prstGeom prst="rect">
                <a:avLst/>
              </a:prstGeom>
              <a:blipFill rotWithShape="1">
                <a:blip r:embed="rId6"/>
                <a:stretch>
                  <a:fillRect r="-46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372200" y="5519027"/>
                <a:ext cx="1666161" cy="668516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𝐸𝑝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𝑒𝑙</m:t>
                          </m:r>
                        </m:sub>
                      </m:sSub>
                      <m:r>
                        <a:rPr lang="en-US" sz="2000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𝑘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5519027"/>
                <a:ext cx="1666161" cy="668516"/>
              </a:xfrm>
              <a:prstGeom prst="rect">
                <a:avLst/>
              </a:prstGeom>
              <a:blipFill rotWithShape="1">
                <a:blip r:embed="rId7"/>
                <a:stretch>
                  <a:fillRect r="-51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V="1">
            <a:off x="5518354" y="5850207"/>
            <a:ext cx="728289" cy="30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802479" y="2972253"/>
            <a:ext cx="1768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Hukum</a:t>
            </a:r>
            <a:r>
              <a:rPr lang="en-US" b="1" dirty="0" smtClean="0"/>
              <a:t> Hooke</a:t>
            </a:r>
            <a:endParaRPr lang="en-US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249" y="4250993"/>
            <a:ext cx="1653542" cy="1223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Straight Connector 17"/>
          <p:cNvCxnSpPr/>
          <p:nvPr/>
        </p:nvCxnSpPr>
        <p:spPr>
          <a:xfrm flipH="1">
            <a:off x="7066471" y="1631384"/>
            <a:ext cx="1152128" cy="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8483090" y="1392951"/>
            <a:ext cx="543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(5)</a:t>
            </a:r>
            <a:endParaRPr lang="en-US" sz="24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1383990" y="5611827"/>
            <a:ext cx="1734204" cy="461665"/>
            <a:chOff x="4421972" y="4122652"/>
            <a:chExt cx="1734204" cy="461665"/>
          </a:xfrm>
        </p:grpSpPr>
        <p:cxnSp>
          <p:nvCxnSpPr>
            <p:cNvPr id="22" name="Straight Connector 21"/>
            <p:cNvCxnSpPr/>
            <p:nvPr/>
          </p:nvCxnSpPr>
          <p:spPr>
            <a:xfrm flipH="1">
              <a:off x="5004048" y="4383518"/>
              <a:ext cx="1152128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4421972" y="4122652"/>
              <a:ext cx="54373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/>
                <a:t>(6)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5020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15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51520" y="188640"/>
            <a:ext cx="871296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smtClean="0"/>
              <a:t>4. GAYA KONSERVATIF DAN NON-KONSERVATIF</a:t>
            </a:r>
            <a:endParaRPr lang="en-US" sz="2600" b="1" dirty="0"/>
          </a:p>
        </p:txBody>
      </p:sp>
      <p:sp>
        <p:nvSpPr>
          <p:cNvPr id="4" name="Rectangle 3"/>
          <p:cNvSpPr/>
          <p:nvPr/>
        </p:nvSpPr>
        <p:spPr>
          <a:xfrm>
            <a:off x="266040" y="1182231"/>
            <a:ext cx="48820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/>
              <a:t>Gaya </a:t>
            </a:r>
            <a:r>
              <a:rPr lang="en-US" sz="2000" b="1" dirty="0" err="1"/>
              <a:t>konservatif</a:t>
            </a:r>
            <a:r>
              <a:rPr lang="en-US" sz="2000" b="1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gaya</a:t>
            </a:r>
            <a:r>
              <a:rPr lang="en-US" sz="2000" dirty="0"/>
              <a:t> yang </a:t>
            </a:r>
            <a:r>
              <a:rPr lang="en-US" sz="2000" dirty="0" err="1"/>
              <a:t>usaha</a:t>
            </a:r>
            <a:r>
              <a:rPr lang="en-US" sz="2000" dirty="0"/>
              <a:t> </a:t>
            </a:r>
            <a:r>
              <a:rPr lang="en-US" sz="2000" dirty="0" err="1"/>
              <a:t>totalnya</a:t>
            </a:r>
            <a:r>
              <a:rPr lang="en-US" sz="2000" dirty="0"/>
              <a:t> </a:t>
            </a:r>
            <a:r>
              <a:rPr lang="en-US" sz="2000" b="1" dirty="0" err="1"/>
              <a:t>tidak</a:t>
            </a:r>
            <a:r>
              <a:rPr lang="en-US" sz="2000" b="1" dirty="0"/>
              <a:t> </a:t>
            </a:r>
            <a:r>
              <a:rPr lang="en-US" sz="2000" b="1" dirty="0" err="1"/>
              <a:t>bergantung</a:t>
            </a:r>
            <a:r>
              <a:rPr lang="en-US" sz="2000" b="1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lintasan</a:t>
            </a:r>
            <a:r>
              <a:rPr lang="en-US" sz="2000" dirty="0"/>
              <a:t>, </a:t>
            </a:r>
            <a:r>
              <a:rPr lang="en-US" sz="2000" dirty="0" err="1"/>
              <a:t>tetapi</a:t>
            </a:r>
            <a:r>
              <a:rPr lang="en-US" sz="2000" dirty="0"/>
              <a:t> </a:t>
            </a:r>
            <a:r>
              <a:rPr lang="en-US" sz="2000" dirty="0" err="1"/>
              <a:t>hanya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posisi</a:t>
            </a:r>
            <a:r>
              <a:rPr lang="en-US" sz="2000" dirty="0"/>
              <a:t> </a:t>
            </a:r>
            <a:r>
              <a:rPr lang="en-US" sz="2000" dirty="0" err="1"/>
              <a:t>awal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posisi</a:t>
            </a:r>
            <a:r>
              <a:rPr lang="en-US" sz="2000" dirty="0"/>
              <a:t> </a:t>
            </a:r>
            <a:r>
              <a:rPr lang="en-US" sz="2000" dirty="0" err="1"/>
              <a:t>akhir</a:t>
            </a:r>
            <a:r>
              <a:rPr lang="en-US" sz="2000" dirty="0"/>
              <a:t> </a:t>
            </a:r>
            <a:r>
              <a:rPr lang="en-US" sz="2000" dirty="0" err="1"/>
              <a:t>benda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 err="1"/>
              <a:t>Dengan</a:t>
            </a:r>
            <a:r>
              <a:rPr lang="en-US" sz="2000" dirty="0"/>
              <a:t> kata lain, </a:t>
            </a: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benda</a:t>
            </a:r>
            <a:r>
              <a:rPr lang="en-US" sz="2000" dirty="0"/>
              <a:t> </a:t>
            </a:r>
            <a:r>
              <a:rPr lang="en-US" sz="2000" dirty="0" err="1"/>
              <a:t>kembali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</a:t>
            </a:r>
            <a:r>
              <a:rPr lang="en-US" sz="2000" dirty="0" err="1"/>
              <a:t>semula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usaha</a:t>
            </a:r>
            <a:r>
              <a:rPr lang="en-US" sz="2000" dirty="0"/>
              <a:t> total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gaya</a:t>
            </a:r>
            <a:r>
              <a:rPr lang="en-US" sz="2000" dirty="0"/>
              <a:t> </a:t>
            </a:r>
            <a:r>
              <a:rPr lang="en-US" sz="2000" dirty="0" err="1"/>
              <a:t>konservatif</a:t>
            </a:r>
            <a:r>
              <a:rPr lang="en-US" sz="2000" dirty="0"/>
              <a:t> = 0.</a:t>
            </a:r>
          </a:p>
        </p:txBody>
      </p:sp>
      <p:sp>
        <p:nvSpPr>
          <p:cNvPr id="5" name="Rectangle 4"/>
          <p:cNvSpPr/>
          <p:nvPr/>
        </p:nvSpPr>
        <p:spPr>
          <a:xfrm>
            <a:off x="266040" y="3933056"/>
            <a:ext cx="48820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/>
              <a:t>Gaya </a:t>
            </a:r>
            <a:r>
              <a:rPr lang="en-US" sz="2000" b="1" dirty="0" err="1"/>
              <a:t>tak</a:t>
            </a:r>
            <a:r>
              <a:rPr lang="en-US" sz="2000" b="1" dirty="0"/>
              <a:t> </a:t>
            </a:r>
            <a:r>
              <a:rPr lang="en-US" sz="2000" b="1" dirty="0" err="1"/>
              <a:t>konservatif</a:t>
            </a:r>
            <a:r>
              <a:rPr lang="en-US" sz="2000" b="1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gaya</a:t>
            </a:r>
            <a:r>
              <a:rPr lang="en-US" sz="2000" dirty="0"/>
              <a:t> yang </a:t>
            </a:r>
            <a:r>
              <a:rPr lang="en-US" sz="2000" dirty="0" err="1"/>
              <a:t>usaha</a:t>
            </a:r>
            <a:r>
              <a:rPr lang="en-US" sz="2000" dirty="0"/>
              <a:t> </a:t>
            </a:r>
            <a:r>
              <a:rPr lang="en-US" sz="2000" dirty="0" err="1"/>
              <a:t>totalnya</a:t>
            </a:r>
            <a:r>
              <a:rPr lang="en-US" sz="2000" dirty="0"/>
              <a:t> </a:t>
            </a:r>
            <a:r>
              <a:rPr lang="en-US" sz="2000" b="1" dirty="0" err="1" smtClean="0"/>
              <a:t>bergantung</a:t>
            </a:r>
            <a:r>
              <a:rPr lang="en-US" sz="2000" b="1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/>
              <a:t>lintasan</a:t>
            </a:r>
            <a:r>
              <a:rPr lang="en-US" sz="2000" dirty="0"/>
              <a:t> yang </a:t>
            </a:r>
            <a:r>
              <a:rPr lang="en-US" sz="2000" dirty="0" err="1"/>
              <a:t>ditempuh</a:t>
            </a:r>
            <a:r>
              <a:rPr lang="en-US" sz="2000" dirty="0"/>
              <a:t> </a:t>
            </a:r>
            <a:r>
              <a:rPr lang="en-US" sz="2000" dirty="0" err="1" smtClean="0"/>
              <a:t>benda</a:t>
            </a:r>
            <a:r>
              <a:rPr lang="en-US" sz="2000" dirty="0" smtClean="0"/>
              <a:t>. </a:t>
            </a:r>
            <a:r>
              <a:rPr lang="en-US" sz="2000" dirty="0" err="1" smtClean="0"/>
              <a:t>Energi</a:t>
            </a:r>
            <a:r>
              <a:rPr lang="en-US" sz="2000" dirty="0" smtClean="0"/>
              <a:t> </a:t>
            </a:r>
            <a:r>
              <a:rPr lang="en-US" sz="2000" dirty="0" err="1"/>
              <a:t>mekanik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kekal</a:t>
            </a:r>
            <a:r>
              <a:rPr lang="en-US" sz="2000" dirty="0"/>
              <a:t>,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sebagian</a:t>
            </a:r>
            <a:r>
              <a:rPr lang="en-US" sz="2000" dirty="0"/>
              <a:t> </a:t>
            </a:r>
            <a:r>
              <a:rPr lang="en-US" sz="2000" dirty="0" err="1"/>
              <a:t>energi</a:t>
            </a:r>
            <a:r>
              <a:rPr lang="en-US" sz="2000" dirty="0"/>
              <a:t> </a:t>
            </a:r>
            <a:r>
              <a:rPr lang="en-US" sz="2000" dirty="0" err="1"/>
              <a:t>berubah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bentuk</a:t>
            </a:r>
            <a:r>
              <a:rPr lang="en-US" sz="2000" dirty="0"/>
              <a:t> lain (</a:t>
            </a:r>
            <a:r>
              <a:rPr lang="en-US" sz="2000" dirty="0" err="1"/>
              <a:t>misalnya</a:t>
            </a:r>
            <a:r>
              <a:rPr lang="en-US" sz="2000" dirty="0"/>
              <a:t> </a:t>
            </a:r>
            <a:r>
              <a:rPr lang="en-US" sz="2000" dirty="0" err="1"/>
              <a:t>panas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suara</a:t>
            </a:r>
            <a:r>
              <a:rPr lang="en-US" sz="2000" dirty="0"/>
              <a:t>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231" y="1124744"/>
            <a:ext cx="2943225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580" y="4149080"/>
            <a:ext cx="2676525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109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16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404664"/>
                <a:ext cx="216014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𝑛𝑒𝑡</m:t>
                          </m:r>
                        </m:sub>
                      </m:sSub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𝑁𝐶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04664"/>
                <a:ext cx="2160143" cy="400110"/>
              </a:xfrm>
              <a:prstGeom prst="rect">
                <a:avLst/>
              </a:prstGeom>
              <a:blipFill rotWithShape="1">
                <a:blip r:embed="rId2"/>
                <a:stretch>
                  <a:fillRect t="-7576" r="-4237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539552" y="1124744"/>
            <a:ext cx="4715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Sebelumnya</a:t>
            </a:r>
            <a:r>
              <a:rPr lang="en-US" dirty="0" smtClean="0">
                <a:solidFill>
                  <a:srgbClr val="FF0000"/>
                </a:solidFill>
              </a:rPr>
              <a:t>  </a:t>
            </a:r>
            <a:r>
              <a:rPr lang="en-US" dirty="0" err="1" smtClean="0">
                <a:solidFill>
                  <a:srgbClr val="FF0000"/>
                </a:solidFill>
              </a:rPr>
              <a:t>juga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diperoleh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bahwa</a:t>
            </a:r>
            <a:r>
              <a:rPr lang="en-US" dirty="0" smtClean="0">
                <a:solidFill>
                  <a:srgbClr val="FF0000"/>
                </a:solidFill>
              </a:rPr>
              <a:t> (pers.3)  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43169" y="1024715"/>
                <a:ext cx="16133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𝑛𝑒𝑡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𝐸𝐾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3169" y="1024715"/>
                <a:ext cx="1613327" cy="400110"/>
              </a:xfrm>
              <a:prstGeom prst="rect">
                <a:avLst/>
              </a:prstGeom>
              <a:blipFill rotWithShape="1">
                <a:blip r:embed="rId3"/>
                <a:stretch>
                  <a:fillRect t="-7576" r="-5660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Elbow Connector 8"/>
          <p:cNvCxnSpPr>
            <a:stCxn id="3" idx="1"/>
          </p:cNvCxnSpPr>
          <p:nvPr/>
        </p:nvCxnSpPr>
        <p:spPr>
          <a:xfrm rot="10800000" flipV="1">
            <a:off x="251520" y="604718"/>
            <a:ext cx="288032" cy="1240105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39553" y="1644768"/>
                <a:ext cx="190225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en-US" sz="20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</a:rPr>
                          <m:t>𝑁𝐶</m:t>
                        </m:r>
                      </m:sub>
                    </m:sSub>
                  </m:oMath>
                </a14:m>
                <a:r>
                  <a:rPr lang="en-US" sz="2000" dirty="0" smtClean="0"/>
                  <a:t>=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𝐸𝐾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3" y="1644768"/>
                <a:ext cx="1902252" cy="400110"/>
              </a:xfrm>
              <a:prstGeom prst="rect">
                <a:avLst/>
              </a:prstGeom>
              <a:blipFill rotWithShape="1">
                <a:blip r:embed="rId4"/>
                <a:stretch>
                  <a:fillRect t="-7692" r="-5769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57580" y="2132856"/>
                <a:ext cx="190225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</a:rPr>
                          <m:t>𝑁𝐶</m:t>
                        </m:r>
                      </m:sub>
                    </m:sSub>
                  </m:oMath>
                </a14:m>
                <a:r>
                  <a:rPr lang="en-US" sz="2000" dirty="0" smtClean="0"/>
                  <a:t>=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𝐸𝐾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𝑐</m:t>
                        </m:r>
                      </m:sub>
                    </m:sSub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580" y="2132856"/>
                <a:ext cx="1902252" cy="400110"/>
              </a:xfrm>
              <a:prstGeom prst="rect">
                <a:avLst/>
              </a:prstGeom>
              <a:blipFill rotWithShape="1">
                <a:blip r:embed="rId5"/>
                <a:stretch>
                  <a:fillRect t="-7576" r="-6090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395536" y="2627620"/>
            <a:ext cx="8706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Usaha yang </a:t>
            </a:r>
            <a:r>
              <a:rPr lang="en-US" dirty="0" err="1" smtClean="0">
                <a:solidFill>
                  <a:srgbClr val="FF0000"/>
                </a:solidFill>
              </a:rPr>
              <a:t>dilakukan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oleh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gaya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konservatif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ditulis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dalam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energi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potensial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gravitasi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311146" y="3053358"/>
                <a:ext cx="19244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</a:rPr>
                          <m:t>𝐺</m:t>
                        </m:r>
                      </m:sub>
                    </m:sSub>
                    <m:r>
                      <a:rPr lang="en-US" sz="2000" b="0" i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000" dirty="0" smtClean="0"/>
                  <a:t>=-</a:t>
                </a:r>
                <a:r>
                  <a:rPr lang="en-US" sz="20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𝐸𝑃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146" y="3053358"/>
                <a:ext cx="1924438" cy="400110"/>
              </a:xfrm>
              <a:prstGeom prst="rect">
                <a:avLst/>
              </a:prstGeom>
              <a:blipFill rotWithShape="1">
                <a:blip r:embed="rId6"/>
                <a:stretch>
                  <a:fillRect t="-7576" r="-6013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/>
          <p:nvPr/>
        </p:nvSpPr>
        <p:spPr>
          <a:xfrm>
            <a:off x="2627687" y="2020777"/>
            <a:ext cx="607897" cy="688143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2705510" y="2468031"/>
            <a:ext cx="354322" cy="688509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08348" y="3789040"/>
                <a:ext cx="3218510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𝑁𝐶</m:t>
                        </m:r>
                      </m:sub>
                    </m:sSub>
                  </m:oMath>
                </a14:m>
                <a:r>
                  <a:rPr lang="en-US" sz="3200" dirty="0" smtClean="0"/>
                  <a:t>=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𝐸𝐾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𝐸𝑃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348" y="3789040"/>
                <a:ext cx="3218510" cy="584775"/>
              </a:xfrm>
              <a:prstGeom prst="rect">
                <a:avLst/>
              </a:prstGeom>
              <a:blipFill rotWithShape="1">
                <a:blip r:embed="rId7"/>
                <a:stretch>
                  <a:fillRect t="-13684" r="-7197" b="-34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496208" y="3389784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Diperoleh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3854681" y="4081427"/>
            <a:ext cx="1152128" cy="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271300" y="3842994"/>
            <a:ext cx="543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(7)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9218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17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51520" y="188640"/>
            <a:ext cx="871296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/>
              <a:t>5</a:t>
            </a:r>
            <a:r>
              <a:rPr lang="en-US" sz="2600" b="1" dirty="0" smtClean="0"/>
              <a:t>. </a:t>
            </a:r>
            <a:r>
              <a:rPr lang="en-US" sz="2600" b="1" dirty="0" smtClean="0"/>
              <a:t>ENERGI MEKANIK DAN HUKUM KEKEKALAN</a:t>
            </a:r>
            <a:endParaRPr lang="en-US" sz="2600" b="1" dirty="0"/>
          </a:p>
        </p:txBody>
      </p:sp>
      <p:sp>
        <p:nvSpPr>
          <p:cNvPr id="6" name="Rectangle 5"/>
          <p:cNvSpPr/>
          <p:nvPr/>
        </p:nvSpPr>
        <p:spPr>
          <a:xfrm>
            <a:off x="323528" y="755412"/>
            <a:ext cx="4679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Jika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tidak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ada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gaya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nonkonservatif</a:t>
            </a:r>
            <a:r>
              <a:rPr lang="en-US" dirty="0" smtClean="0">
                <a:solidFill>
                  <a:srgbClr val="FF0000"/>
                </a:solidFill>
              </a:rPr>
              <a:t> (W</a:t>
            </a:r>
            <a:r>
              <a:rPr lang="en-US" baseline="-25000" dirty="0" smtClean="0">
                <a:solidFill>
                  <a:srgbClr val="FF0000"/>
                </a:solidFill>
              </a:rPr>
              <a:t>NC</a:t>
            </a:r>
            <a:r>
              <a:rPr lang="en-US" dirty="0" smtClean="0">
                <a:solidFill>
                  <a:srgbClr val="FF0000"/>
                </a:solidFill>
              </a:rPr>
              <a:t>=0)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7858" y="1124744"/>
                <a:ext cx="321851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𝑁𝐶</m:t>
                        </m:r>
                      </m:sub>
                    </m:sSub>
                  </m:oMath>
                </a14:m>
                <a:r>
                  <a:rPr lang="en-US" sz="3200" dirty="0" smtClean="0"/>
                  <a:t>=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𝐸𝐾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𝐸𝑃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58" y="1124744"/>
                <a:ext cx="3218510" cy="584775"/>
              </a:xfrm>
              <a:prstGeom prst="rect">
                <a:avLst/>
              </a:prstGeom>
              <a:blipFill rotWithShape="1">
                <a:blip r:embed="rId2"/>
                <a:stretch>
                  <a:fillRect t="-13684" r="-7008" b="-34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3528" y="1861919"/>
                <a:ext cx="310533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𝐸𝐾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𝐸𝑃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861919"/>
                <a:ext cx="3105337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3542" r="-6483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07630" y="2650013"/>
                <a:ext cx="265970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𝐸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𝐸𝐾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𝐸𝑃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630" y="2650013"/>
                <a:ext cx="2659702" cy="584775"/>
              </a:xfrm>
              <a:prstGeom prst="rect">
                <a:avLst/>
              </a:prstGeom>
              <a:blipFill rotWithShape="1">
                <a:blip r:embed="rId4"/>
                <a:stretch>
                  <a:fillRect t="-13542" r="-7110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372344" y="2757735"/>
            <a:ext cx="4052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Misal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i="1" dirty="0" smtClean="0">
                <a:solidFill>
                  <a:srgbClr val="FF0000"/>
                </a:solidFill>
              </a:rPr>
              <a:t>E </a:t>
            </a:r>
            <a:r>
              <a:rPr lang="en-US" dirty="0" err="1" smtClean="0">
                <a:solidFill>
                  <a:srgbClr val="FF0000"/>
                </a:solidFill>
              </a:rPr>
              <a:t>adalah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energi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mekanik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sistem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2" name="Elbow Connector 11"/>
          <p:cNvCxnSpPr>
            <a:stCxn id="8" idx="1"/>
          </p:cNvCxnSpPr>
          <p:nvPr/>
        </p:nvCxnSpPr>
        <p:spPr>
          <a:xfrm rot="10800000" flipV="1">
            <a:off x="251520" y="2154306"/>
            <a:ext cx="72008" cy="2066781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46345" y="3636312"/>
                <a:ext cx="449603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𝐸𝐾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𝐸</m:t>
                          </m:r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𝐸𝐾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2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𝐸𝑃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345" y="3636312"/>
                <a:ext cx="4496039" cy="584775"/>
              </a:xfrm>
              <a:prstGeom prst="rect">
                <a:avLst/>
              </a:prstGeom>
              <a:blipFill rotWithShape="1">
                <a:blip r:embed="rId5"/>
                <a:stretch>
                  <a:fillRect t="-13684" r="-4206" b="-34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647052" y="4227433"/>
            <a:ext cx="694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Atau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47052" y="4797152"/>
                <a:ext cx="3342710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/>
                  <a:t>=konstant</a:t>
                </a:r>
                <a:endParaRPr lang="en-US" sz="3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52" y="4797152"/>
                <a:ext cx="3342710" cy="584775"/>
              </a:xfrm>
              <a:prstGeom prst="rect">
                <a:avLst/>
              </a:prstGeom>
              <a:blipFill rotWithShape="1">
                <a:blip r:embed="rId6"/>
                <a:stretch>
                  <a:fillRect t="-13542" r="-711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4390355" y="5733256"/>
            <a:ext cx="32688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Hukum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Kekekalan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Energi</a:t>
            </a:r>
            <a:endParaRPr lang="en-US" b="1" dirty="0">
              <a:solidFill>
                <a:srgbClr val="FF0000"/>
              </a:solidFill>
            </a:endParaRP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(</a:t>
            </a:r>
            <a:r>
              <a:rPr lang="en-US" b="1" dirty="0" err="1" smtClean="0">
                <a:solidFill>
                  <a:srgbClr val="FF0000"/>
                </a:solidFill>
              </a:rPr>
              <a:t>Hanya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ada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gaya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konservatif</a:t>
            </a:r>
            <a:r>
              <a:rPr lang="en-US" b="1" dirty="0" smtClean="0">
                <a:solidFill>
                  <a:srgbClr val="FF0000"/>
                </a:solidFill>
              </a:rPr>
              <a:t>)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4466320" y="5120317"/>
            <a:ext cx="1152128" cy="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882939" y="4881884"/>
            <a:ext cx="543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(8)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6932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18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9512" y="188640"/>
            <a:ext cx="2173672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/>
              <a:t>SOAL LATIHAN </a:t>
            </a:r>
            <a:r>
              <a:rPr lang="en-US" b="1" dirty="0"/>
              <a:t>6</a:t>
            </a:r>
          </a:p>
        </p:txBody>
      </p:sp>
      <p:sp>
        <p:nvSpPr>
          <p:cNvPr id="5" name="Rectangle 4"/>
          <p:cNvSpPr/>
          <p:nvPr/>
        </p:nvSpPr>
        <p:spPr>
          <a:xfrm>
            <a:off x="179512" y="1672491"/>
            <a:ext cx="90311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/>
              <a:t>Balok</a:t>
            </a:r>
            <a:r>
              <a:rPr lang="en-US" sz="3200" dirty="0" smtClean="0"/>
              <a:t> </a:t>
            </a:r>
            <a:r>
              <a:rPr lang="en-US" sz="3200" dirty="0" err="1" smtClean="0"/>
              <a:t>bermassa</a:t>
            </a:r>
            <a:r>
              <a:rPr lang="en-US" sz="3200" dirty="0" smtClean="0"/>
              <a:t> 2 kg </a:t>
            </a:r>
            <a:r>
              <a:rPr lang="en-US" sz="3200" dirty="0" err="1" smtClean="0"/>
              <a:t>meluncur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bidang</a:t>
            </a:r>
            <a:r>
              <a:rPr lang="en-US" sz="3200" dirty="0" smtClean="0"/>
              <a:t> </a:t>
            </a:r>
            <a:r>
              <a:rPr lang="en-US" sz="3200" dirty="0" err="1" smtClean="0"/>
              <a:t>setinggi</a:t>
            </a:r>
            <a:r>
              <a:rPr lang="en-US" sz="3200" dirty="0" smtClean="0"/>
              <a:t> 4 m. </a:t>
            </a:r>
            <a:r>
              <a:rPr lang="en-US" sz="3200" dirty="0" err="1" smtClean="0"/>
              <a:t>ketika</a:t>
            </a:r>
            <a:r>
              <a:rPr lang="en-US" sz="3200" dirty="0" smtClean="0"/>
              <a:t> </a:t>
            </a:r>
            <a:r>
              <a:rPr lang="en-US" sz="3200" dirty="0" err="1" smtClean="0"/>
              <a:t>tiba</a:t>
            </a:r>
            <a:r>
              <a:rPr lang="en-US" sz="3200" dirty="0" smtClean="0"/>
              <a:t> di </a:t>
            </a:r>
            <a:r>
              <a:rPr lang="en-US" sz="3200" dirty="0" err="1" smtClean="0"/>
              <a:t>dasar</a:t>
            </a:r>
            <a:r>
              <a:rPr lang="en-US" sz="3200" dirty="0" smtClean="0"/>
              <a:t>, </a:t>
            </a:r>
            <a:r>
              <a:rPr lang="en-US" sz="3200" dirty="0" err="1" smtClean="0"/>
              <a:t>kecepatannya</a:t>
            </a:r>
            <a:r>
              <a:rPr lang="en-US" sz="3200" dirty="0" smtClean="0"/>
              <a:t> </a:t>
            </a:r>
            <a:r>
              <a:rPr lang="en-US" sz="3200" dirty="0" err="1" smtClean="0"/>
              <a:t>mencapai</a:t>
            </a:r>
            <a:r>
              <a:rPr lang="en-US" sz="3200" dirty="0" smtClean="0"/>
              <a:t> 6 m/s. </a:t>
            </a:r>
            <a:r>
              <a:rPr lang="en-US" sz="3200" dirty="0" err="1" smtClean="0"/>
              <a:t>berapa</a:t>
            </a:r>
            <a:r>
              <a:rPr lang="en-US" sz="3200" dirty="0" smtClean="0"/>
              <a:t> </a:t>
            </a:r>
            <a:r>
              <a:rPr lang="en-US" sz="3200" dirty="0" err="1" smtClean="0"/>
              <a:t>usaha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</a:t>
            </a:r>
            <a:r>
              <a:rPr lang="en-US" sz="3200" dirty="0" err="1" smtClean="0"/>
              <a:t>gaya</a:t>
            </a:r>
            <a:r>
              <a:rPr lang="en-US" sz="3200" dirty="0" smtClean="0"/>
              <a:t> non </a:t>
            </a:r>
            <a:r>
              <a:rPr lang="en-US" sz="3200" dirty="0" err="1" smtClean="0"/>
              <a:t>konservatif</a:t>
            </a:r>
            <a:r>
              <a:rPr lang="en-US" sz="3200" dirty="0" smtClean="0"/>
              <a:t>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8667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19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9512" y="188640"/>
            <a:ext cx="2173672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/>
              <a:t>SOAL LATIHAN </a:t>
            </a:r>
            <a:r>
              <a:rPr lang="en-US" b="1" dirty="0"/>
              <a:t>6</a:t>
            </a:r>
          </a:p>
        </p:txBody>
      </p:sp>
      <p:sp>
        <p:nvSpPr>
          <p:cNvPr id="5" name="Rectangle 4"/>
          <p:cNvSpPr/>
          <p:nvPr/>
        </p:nvSpPr>
        <p:spPr>
          <a:xfrm>
            <a:off x="263723" y="1340768"/>
            <a:ext cx="448057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Sebuah</a:t>
            </a:r>
            <a:r>
              <a:rPr lang="en-US" sz="2400" dirty="0" smtClean="0"/>
              <a:t> </a:t>
            </a:r>
            <a:r>
              <a:rPr lang="en-US" sz="2400" dirty="0" err="1" smtClean="0"/>
              <a:t>batu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ketinggian</a:t>
            </a:r>
            <a:r>
              <a:rPr lang="en-US" sz="2400" dirty="0" smtClean="0"/>
              <a:t> </a:t>
            </a:r>
            <a:r>
              <a:rPr lang="en-US" sz="2400" dirty="0" err="1" smtClean="0"/>
              <a:t>mula-mula</a:t>
            </a:r>
            <a:r>
              <a:rPr lang="en-US" sz="2400" dirty="0" smtClean="0"/>
              <a:t> 3 m, </a:t>
            </a:r>
            <a:r>
              <a:rPr lang="en-US" sz="2400" dirty="0" err="1" smtClean="0"/>
              <a:t>dijatuhkan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permukaan</a:t>
            </a:r>
            <a:r>
              <a:rPr lang="en-US" sz="2400" dirty="0" smtClean="0"/>
              <a:t> </a:t>
            </a:r>
            <a:r>
              <a:rPr lang="en-US" sz="2400" dirty="0" err="1" smtClean="0"/>
              <a:t>tanah</a:t>
            </a:r>
            <a:r>
              <a:rPr lang="en-US" sz="2400" dirty="0" smtClean="0"/>
              <a:t>. </a:t>
            </a:r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gesekan</a:t>
            </a:r>
            <a:r>
              <a:rPr lang="en-US" sz="2400" dirty="0" smtClean="0"/>
              <a:t> </a:t>
            </a:r>
            <a:r>
              <a:rPr lang="en-US" sz="2400" dirty="0" err="1" smtClean="0"/>
              <a:t>udara</a:t>
            </a:r>
            <a:r>
              <a:rPr lang="en-US" sz="2400" dirty="0" smtClean="0"/>
              <a:t> </a:t>
            </a:r>
            <a:r>
              <a:rPr lang="en-US" sz="2400" dirty="0" err="1" smtClean="0"/>
              <a:t>diabaikan</a:t>
            </a:r>
            <a:r>
              <a:rPr lang="en-US" sz="2400" dirty="0" smtClean="0"/>
              <a:t>, </a:t>
            </a:r>
            <a:r>
              <a:rPr lang="en-US" sz="2400" dirty="0" err="1" smtClean="0"/>
              <a:t>berapakah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kecepatan</a:t>
            </a:r>
            <a:r>
              <a:rPr lang="en-US" sz="2400" dirty="0" smtClean="0"/>
              <a:t> </a:t>
            </a:r>
            <a:r>
              <a:rPr lang="en-US" sz="2400" dirty="0" err="1" smtClean="0"/>
              <a:t>batu</a:t>
            </a:r>
            <a:r>
              <a:rPr lang="en-US" sz="2400" dirty="0" smtClean="0"/>
              <a:t> </a:t>
            </a:r>
            <a:r>
              <a:rPr lang="en-US" sz="2400" dirty="0" err="1" smtClean="0"/>
              <a:t>ketika</a:t>
            </a:r>
            <a:r>
              <a:rPr lang="en-US" sz="2400" dirty="0" smtClean="0"/>
              <a:t> </a:t>
            </a:r>
            <a:r>
              <a:rPr lang="en-US" sz="2400" dirty="0" err="1" smtClean="0"/>
              <a:t>mencapai</a:t>
            </a:r>
            <a:r>
              <a:rPr lang="en-US" sz="2400" dirty="0" smtClean="0"/>
              <a:t> </a:t>
            </a:r>
            <a:r>
              <a:rPr lang="en-US" sz="2400" dirty="0" err="1" smtClean="0"/>
              <a:t>ketinggian</a:t>
            </a:r>
            <a:r>
              <a:rPr lang="en-US" sz="2400" dirty="0" smtClean="0"/>
              <a:t> 1 m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permukaan</a:t>
            </a:r>
            <a:r>
              <a:rPr lang="en-US" sz="2400" dirty="0" smtClean="0"/>
              <a:t> </a:t>
            </a:r>
            <a:r>
              <a:rPr lang="en-US" sz="2400" dirty="0" err="1" smtClean="0"/>
              <a:t>tanah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57972"/>
            <a:ext cx="3563888" cy="5103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31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/>
              <a:t>OUTLINE PERKULIAHAN</a:t>
            </a:r>
            <a:endParaRPr lang="en-US" sz="4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04025" y="1772816"/>
            <a:ext cx="810042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 smtClean="0"/>
              <a:t>Usaha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gaya</a:t>
            </a:r>
            <a:r>
              <a:rPr lang="en-US" sz="2800" dirty="0" smtClean="0"/>
              <a:t> </a:t>
            </a:r>
            <a:r>
              <a:rPr lang="en-US" sz="2800" dirty="0" err="1" smtClean="0"/>
              <a:t>konstan</a:t>
            </a:r>
            <a:endParaRPr lang="en-US" sz="2800" dirty="0" smtClean="0"/>
          </a:p>
          <a:p>
            <a:pPr marL="342900" indent="-342900">
              <a:buAutoNum type="arabicPeriod"/>
            </a:pPr>
            <a:r>
              <a:rPr lang="en-US" sz="2800" dirty="0" smtClean="0"/>
              <a:t>Usaha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gaya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konstan</a:t>
            </a:r>
            <a:endParaRPr lang="en-US" sz="2800" dirty="0" smtClean="0"/>
          </a:p>
          <a:p>
            <a:pPr marL="342900" indent="-342900">
              <a:buAutoNum type="arabicPeriod"/>
            </a:pPr>
            <a:r>
              <a:rPr lang="en-US" sz="2800" dirty="0" err="1" smtClean="0"/>
              <a:t>Energi</a:t>
            </a:r>
            <a:r>
              <a:rPr lang="en-US" sz="2800" dirty="0" smtClean="0"/>
              <a:t> </a:t>
            </a:r>
            <a:r>
              <a:rPr lang="en-US" sz="2800" dirty="0" err="1" smtClean="0"/>
              <a:t>Kinetik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Prinsip</a:t>
            </a:r>
            <a:r>
              <a:rPr lang="en-US" sz="2800" dirty="0" smtClean="0"/>
              <a:t> Usaha-</a:t>
            </a:r>
            <a:r>
              <a:rPr lang="en-US" sz="2800" dirty="0" err="1" smtClean="0"/>
              <a:t>Energi</a:t>
            </a:r>
            <a:endParaRPr lang="en-US" sz="2800" dirty="0" smtClean="0"/>
          </a:p>
          <a:p>
            <a:pPr marL="342900" indent="-342900">
              <a:buAutoNum type="arabicPeriod"/>
            </a:pPr>
            <a:r>
              <a:rPr lang="en-US" sz="2800" dirty="0" err="1" smtClean="0"/>
              <a:t>Energi</a:t>
            </a:r>
            <a:r>
              <a:rPr lang="en-US" sz="2800" dirty="0" smtClean="0"/>
              <a:t> </a:t>
            </a:r>
            <a:r>
              <a:rPr lang="en-US" sz="2800" dirty="0" err="1" smtClean="0"/>
              <a:t>Potensial</a:t>
            </a:r>
            <a:endParaRPr lang="en-US" sz="2800" dirty="0" smtClean="0"/>
          </a:p>
          <a:p>
            <a:pPr marL="342900" indent="-342900">
              <a:buAutoNum type="arabicPeriod"/>
            </a:pPr>
            <a:r>
              <a:rPr lang="en-US" sz="2800" dirty="0" smtClean="0"/>
              <a:t>Gaya </a:t>
            </a:r>
            <a:r>
              <a:rPr lang="en-US" sz="2800" dirty="0" err="1" smtClean="0"/>
              <a:t>konservatif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konservatif</a:t>
            </a:r>
            <a:endParaRPr lang="en-US" sz="2800" dirty="0" smtClean="0"/>
          </a:p>
          <a:p>
            <a:pPr marL="342900" indent="-342900">
              <a:buAutoNum type="arabicPeriod"/>
            </a:pPr>
            <a:r>
              <a:rPr lang="en-US" sz="2800" dirty="0" err="1" smtClean="0"/>
              <a:t>Energi</a:t>
            </a:r>
            <a:r>
              <a:rPr lang="en-US" sz="2800" dirty="0" smtClean="0"/>
              <a:t> </a:t>
            </a:r>
            <a:r>
              <a:rPr lang="en-US" sz="2800" dirty="0" err="1" smtClean="0"/>
              <a:t>mekanik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kekekalan</a:t>
            </a:r>
            <a:r>
              <a:rPr lang="en-US" sz="2800" dirty="0" smtClean="0"/>
              <a:t> </a:t>
            </a:r>
            <a:r>
              <a:rPr lang="en-US" sz="2800" dirty="0" err="1" smtClean="0"/>
              <a:t>Energi</a:t>
            </a:r>
            <a:r>
              <a:rPr lang="en-US" sz="2800" dirty="0" smtClean="0"/>
              <a:t> </a:t>
            </a:r>
            <a:r>
              <a:rPr lang="en-US" sz="2800" dirty="0" err="1" smtClean="0"/>
              <a:t>Mekanik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25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20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9512" y="188640"/>
            <a:ext cx="2173672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/>
              <a:t>SOAL LATIHAN 7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263723" y="1340768"/>
            <a:ext cx="88802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Roaler</a:t>
            </a:r>
            <a:r>
              <a:rPr lang="en-US" sz="2400" dirty="0" smtClean="0"/>
              <a:t> coaster yang </a:t>
            </a:r>
            <a:r>
              <a:rPr lang="en-US" sz="2400" dirty="0" err="1" smtClean="0"/>
              <a:t>mula-mula</a:t>
            </a:r>
            <a:r>
              <a:rPr lang="en-US" sz="2400" dirty="0" smtClean="0"/>
              <a:t> </a:t>
            </a:r>
            <a:r>
              <a:rPr lang="en-US" sz="2400" dirty="0" err="1" smtClean="0"/>
              <a:t>diam</a:t>
            </a:r>
            <a:r>
              <a:rPr lang="en-US" sz="2400" dirty="0" smtClean="0"/>
              <a:t> di </a:t>
            </a:r>
            <a:r>
              <a:rPr lang="en-US" sz="2400" dirty="0" err="1" smtClean="0"/>
              <a:t>titik</a:t>
            </a:r>
            <a:r>
              <a:rPr lang="en-US" sz="2400" dirty="0" smtClean="0"/>
              <a:t> A (</a:t>
            </a:r>
            <a:r>
              <a:rPr lang="en-US" sz="2400" i="1" dirty="0" smtClean="0"/>
              <a:t>y</a:t>
            </a:r>
            <a:r>
              <a:rPr lang="en-US" sz="2400" dirty="0" smtClean="0"/>
              <a:t>=40 m) </a:t>
            </a:r>
            <a:r>
              <a:rPr lang="en-US" sz="2400" dirty="0" err="1" smtClean="0"/>
              <a:t>kemudian</a:t>
            </a:r>
            <a:r>
              <a:rPr lang="en-US" sz="2400" dirty="0" smtClean="0"/>
              <a:t> </a:t>
            </a:r>
            <a:r>
              <a:rPr lang="en-US" sz="2400" dirty="0" err="1" smtClean="0"/>
              <a:t>meluncur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B </a:t>
            </a:r>
            <a:r>
              <a:rPr lang="en-US" sz="2400" dirty="0" err="1" smtClean="0"/>
              <a:t>dan</a:t>
            </a:r>
            <a:r>
              <a:rPr lang="en-US" sz="2400" dirty="0" smtClean="0"/>
              <a:t> C. </a:t>
            </a:r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C </a:t>
            </a:r>
            <a:r>
              <a:rPr lang="en-US" sz="2400" dirty="0" err="1" smtClean="0"/>
              <a:t>kecepatan</a:t>
            </a:r>
            <a:r>
              <a:rPr lang="en-US" sz="2400" dirty="0" smtClean="0"/>
              <a:t> </a:t>
            </a:r>
            <a:r>
              <a:rPr lang="en-US" sz="2400" dirty="0" err="1" smtClean="0"/>
              <a:t>nya</a:t>
            </a:r>
            <a:r>
              <a:rPr lang="en-US" sz="2400" dirty="0" smtClean="0"/>
              <a:t> </a:t>
            </a:r>
            <a:r>
              <a:rPr lang="en-US" sz="2400" dirty="0" err="1" smtClean="0"/>
              <a:t>berubah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½ kali </a:t>
            </a:r>
            <a:r>
              <a:rPr lang="en-US" sz="2400" dirty="0" err="1" smtClean="0"/>
              <a:t>kecepatan</a:t>
            </a:r>
            <a:r>
              <a:rPr lang="en-US" sz="2400" dirty="0" smtClean="0"/>
              <a:t> </a:t>
            </a:r>
            <a:r>
              <a:rPr lang="en-US" sz="2400" dirty="0" err="1" smtClean="0"/>
              <a:t>maksimum</a:t>
            </a:r>
            <a:r>
              <a:rPr lang="en-US" sz="2400" dirty="0" smtClean="0"/>
              <a:t> </a:t>
            </a:r>
            <a:r>
              <a:rPr lang="en-US" sz="2400" dirty="0" err="1" smtClean="0"/>
              <a:t>roaler</a:t>
            </a:r>
            <a:r>
              <a:rPr lang="en-US" sz="2400" dirty="0" smtClean="0"/>
              <a:t> coaster, </a:t>
            </a:r>
            <a:r>
              <a:rPr lang="en-US" sz="2400" dirty="0" err="1" smtClean="0"/>
              <a:t>berapa</a:t>
            </a:r>
            <a:r>
              <a:rPr lang="en-US" sz="2400" dirty="0" smtClean="0"/>
              <a:t> </a:t>
            </a:r>
            <a:r>
              <a:rPr lang="en-US" sz="2400" dirty="0" err="1" smtClean="0"/>
              <a:t>ketinggian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C </a:t>
            </a:r>
            <a:r>
              <a:rPr lang="en-US" sz="2400" dirty="0" err="1" smtClean="0"/>
              <a:t>relatif</a:t>
            </a:r>
            <a:r>
              <a:rPr lang="en-US" sz="2400" dirty="0" smtClean="0"/>
              <a:t> </a:t>
            </a:r>
            <a:r>
              <a:rPr lang="en-US" sz="2400" dirty="0" err="1" smtClean="0"/>
              <a:t>trehadap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B?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508" y="3633068"/>
            <a:ext cx="5411572" cy="2754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31840" y="4641227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703102" y="5805264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012160" y="5049068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6384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21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707904" y="3408858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Dari </a:t>
            </a:r>
            <a:r>
              <a:rPr lang="en-US" dirty="0" err="1" smtClean="0"/>
              <a:t>persamaan</a:t>
            </a:r>
            <a:r>
              <a:rPr lang="en-US" dirty="0" smtClean="0"/>
              <a:t> 7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51520" y="188640"/>
            <a:ext cx="871296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smtClean="0"/>
              <a:t>6</a:t>
            </a:r>
            <a:r>
              <a:rPr lang="en-US" sz="2600" b="1" dirty="0" smtClean="0"/>
              <a:t>. KEKEKALAN ENERGI DENGAN MELIBATKAN GAYA DISIPATIF</a:t>
            </a:r>
            <a:endParaRPr lang="en-US" sz="2600" b="1" dirty="0"/>
          </a:p>
        </p:txBody>
      </p:sp>
      <p:sp>
        <p:nvSpPr>
          <p:cNvPr id="6" name="Rectangle 5"/>
          <p:cNvSpPr/>
          <p:nvPr/>
        </p:nvSpPr>
        <p:spPr>
          <a:xfrm>
            <a:off x="299578" y="1081192"/>
            <a:ext cx="83768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Gaya </a:t>
            </a:r>
            <a:r>
              <a:rPr lang="en-US" sz="2400" dirty="0" err="1"/>
              <a:t>disipatif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b="1" dirty="0" err="1"/>
              <a:t>gaya</a:t>
            </a:r>
            <a:r>
              <a:rPr lang="en-US" sz="2400" b="1" dirty="0"/>
              <a:t> yang </a:t>
            </a:r>
            <a:r>
              <a:rPr lang="en-US" sz="2400" b="1" dirty="0" err="1"/>
              <a:t>menyebabkan</a:t>
            </a:r>
            <a:r>
              <a:rPr lang="en-US" sz="2400" b="1" dirty="0"/>
              <a:t> </a:t>
            </a:r>
            <a:r>
              <a:rPr lang="en-US" sz="2400" b="1" dirty="0" err="1"/>
              <a:t>energi</a:t>
            </a:r>
            <a:r>
              <a:rPr lang="en-US" sz="2400" b="1" dirty="0"/>
              <a:t> </a:t>
            </a:r>
            <a:r>
              <a:rPr lang="en-US" sz="2400" b="1" dirty="0" err="1"/>
              <a:t>mekanik</a:t>
            </a:r>
            <a:r>
              <a:rPr lang="en-US" sz="2400" b="1" dirty="0"/>
              <a:t> </a:t>
            </a:r>
            <a:r>
              <a:rPr lang="en-US" sz="2400" b="1" dirty="0" err="1"/>
              <a:t>sistem</a:t>
            </a:r>
            <a:r>
              <a:rPr lang="en-US" sz="2400" b="1" dirty="0"/>
              <a:t> </a:t>
            </a:r>
            <a:r>
              <a:rPr lang="en-US" sz="2400" b="1" dirty="0" err="1"/>
              <a:t>berkurang</a:t>
            </a:r>
            <a:r>
              <a:rPr lang="en-US" sz="2400" dirty="0"/>
              <a:t>, </a:t>
            </a:r>
            <a:r>
              <a:rPr lang="en-US" sz="2400" dirty="0" err="1"/>
              <a:t>biasanya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sebagian</a:t>
            </a:r>
            <a:r>
              <a:rPr lang="en-US" sz="2400" dirty="0"/>
              <a:t> </a:t>
            </a:r>
            <a:r>
              <a:rPr lang="en-US" sz="2400" dirty="0" err="1"/>
              <a:t>energi</a:t>
            </a:r>
            <a:r>
              <a:rPr lang="en-US" sz="2400" dirty="0"/>
              <a:t> </a:t>
            </a:r>
            <a:r>
              <a:rPr lang="en-US" sz="2400" dirty="0" err="1"/>
              <a:t>berubah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b="1" dirty="0" err="1"/>
              <a:t>energi</a:t>
            </a:r>
            <a:r>
              <a:rPr lang="en-US" sz="2400" b="1" dirty="0"/>
              <a:t> </a:t>
            </a:r>
            <a:r>
              <a:rPr lang="en-US" sz="2400" b="1" dirty="0" err="1"/>
              <a:t>panas</a:t>
            </a:r>
            <a:r>
              <a:rPr lang="en-US" sz="2400" b="1" dirty="0"/>
              <a:t>, </a:t>
            </a:r>
            <a:r>
              <a:rPr lang="en-US" sz="2400" b="1" dirty="0" err="1"/>
              <a:t>bunyi</a:t>
            </a:r>
            <a:r>
              <a:rPr lang="en-US" sz="2400" b="1" dirty="0"/>
              <a:t>, </a:t>
            </a:r>
            <a:r>
              <a:rPr lang="en-US" sz="2400" b="1" dirty="0" err="1"/>
              <a:t>atau</a:t>
            </a:r>
            <a:r>
              <a:rPr lang="en-US" sz="2400" b="1" dirty="0"/>
              <a:t> </a:t>
            </a:r>
            <a:r>
              <a:rPr lang="en-US" sz="2400" b="1" dirty="0" err="1"/>
              <a:t>deformasi</a:t>
            </a:r>
            <a:r>
              <a:rPr lang="en-US" sz="2400" dirty="0"/>
              <a:t> </a:t>
            </a:r>
            <a:r>
              <a:rPr lang="en-US" sz="2400" dirty="0" err="1"/>
              <a:t>akibat</a:t>
            </a:r>
            <a:r>
              <a:rPr lang="en-US" sz="2400" dirty="0"/>
              <a:t> </a:t>
            </a:r>
            <a:r>
              <a:rPr lang="en-US" sz="2400" dirty="0" err="1"/>
              <a:t>gesekan</a:t>
            </a:r>
            <a:r>
              <a:rPr lang="en-US" sz="2400" dirty="0"/>
              <a:t>, </a:t>
            </a:r>
            <a:r>
              <a:rPr lang="en-US" sz="2400" dirty="0" err="1"/>
              <a:t>hambatan</a:t>
            </a:r>
            <a:r>
              <a:rPr lang="en-US" sz="2400" dirty="0"/>
              <a:t> </a:t>
            </a:r>
            <a:r>
              <a:rPr lang="en-US" sz="2400" dirty="0" err="1"/>
              <a:t>udara</a:t>
            </a:r>
            <a:r>
              <a:rPr lang="en-US" sz="2400" dirty="0"/>
              <a:t>,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kekentalan</a:t>
            </a:r>
            <a:r>
              <a:rPr lang="en-US" sz="2400" dirty="0"/>
              <a:t> </a:t>
            </a:r>
            <a:r>
              <a:rPr lang="en-US" sz="2400" dirty="0" err="1"/>
              <a:t>fluida</a:t>
            </a:r>
            <a:r>
              <a:rPr lang="en-US" sz="2400" dirty="0"/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99578" y="3204265"/>
                <a:ext cx="321851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𝑁𝐶</m:t>
                        </m:r>
                      </m:sub>
                    </m:sSub>
                  </m:oMath>
                </a14:m>
                <a:r>
                  <a:rPr lang="en-US" sz="3200" dirty="0" smtClean="0"/>
                  <a:t>=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𝐸𝐾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𝐸𝑃</m:t>
                    </m:r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578" y="3204265"/>
                <a:ext cx="3218510" cy="584775"/>
              </a:xfrm>
              <a:prstGeom prst="rect">
                <a:avLst/>
              </a:prstGeom>
              <a:blipFill rotWithShape="1">
                <a:blip r:embed="rId2"/>
                <a:stretch>
                  <a:fillRect t="-13542" r="-719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209546" y="3789040"/>
                <a:ext cx="575696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𝑁𝐶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𝐸𝐾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𝐸𝐾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𝐸</m:t>
                          </m:r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32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𝐸𝑃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46" y="3789040"/>
                <a:ext cx="5756961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3684" r="-3175" b="-34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251520" y="4480430"/>
                <a:ext cx="575696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𝑁𝐶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𝐸𝐾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𝐸𝑃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𝐸𝐾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𝐸</m:t>
                          </m:r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480430"/>
                <a:ext cx="5756961" cy="584775"/>
              </a:xfrm>
              <a:prstGeom prst="rect">
                <a:avLst/>
              </a:prstGeom>
              <a:blipFill rotWithShape="1">
                <a:blip r:embed="rId4"/>
                <a:stretch>
                  <a:fillRect t="-13542" r="-3175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5955253" y="4437112"/>
                <a:ext cx="35852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>
                    <a:solidFill>
                      <a:srgbClr val="FF0000"/>
                    </a:solidFill>
                  </a:rPr>
                  <a:t>Contoh 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gaya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non-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conservatif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gaya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gesek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𝑁𝐶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rgbClr val="FF0000"/>
                    </a:solidFill>
                  </a:rPr>
                  <a:t>=-</a:t>
                </a:r>
                <a:r>
                  <a:rPr lang="en-US" i="1" dirty="0" smtClean="0">
                    <a:solidFill>
                      <a:srgbClr val="FF0000"/>
                    </a:solidFill>
                  </a:rPr>
                  <a:t>F</a:t>
                </a:r>
                <a:r>
                  <a:rPr lang="en-US" i="1" baseline="-25000" dirty="0" smtClean="0">
                    <a:solidFill>
                      <a:srgbClr val="FF0000"/>
                    </a:solidFill>
                  </a:rPr>
                  <a:t>fr</a:t>
                </a:r>
                <a:r>
                  <a:rPr lang="en-US" i="1" dirty="0" smtClean="0">
                    <a:solidFill>
                      <a:srgbClr val="FF0000"/>
                    </a:solidFill>
                  </a:rPr>
                  <a:t>d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5253" y="4437112"/>
                <a:ext cx="3585299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1531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403920" y="5217605"/>
                <a:ext cx="5393977" cy="62421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32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/>
                                <a:ea typeface="Cambria Math"/>
                              </a:rPr>
                              <m:t>𝐸𝐾</m:t>
                            </m:r>
                          </m:e>
                          <m:sub>
                            <m:r>
                              <a:rPr lang="en-US" sz="32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32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/>
                                <a:ea typeface="Cambria Math"/>
                              </a:rPr>
                              <m:t>𝐸𝑃</m:t>
                            </m:r>
                          </m:e>
                          <m:sub>
                            <m:r>
                              <a:rPr lang="en-US" sz="32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𝐸𝐾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𝐸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𝐹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𝑓𝑟</m:t>
                        </m:r>
                      </m:sub>
                    </m:sSub>
                    <m:r>
                      <a:rPr lang="en-US" sz="3200" b="0" i="1" smtClean="0">
                        <a:latin typeface="Cambria Math"/>
                        <a:ea typeface="Cambria Math"/>
                      </a:rPr>
                      <m:t>𝑑</m:t>
                    </m:r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20" y="5217605"/>
                <a:ext cx="5393977" cy="624210"/>
              </a:xfrm>
              <a:prstGeom prst="rect">
                <a:avLst/>
              </a:prstGeom>
              <a:blipFill rotWithShape="1">
                <a:blip r:embed="rId6"/>
                <a:stretch>
                  <a:fillRect t="-11765" r="-3955" b="-26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403920" y="5908630"/>
            <a:ext cx="62388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Jika </a:t>
            </a:r>
            <a:r>
              <a:rPr lang="sv-SE" b="1" dirty="0"/>
              <a:t>tidak ada gesekan</a:t>
            </a:r>
            <a:r>
              <a:rPr lang="sv-SE" dirty="0"/>
              <a:t>, energi mekanik kekal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403920" y="6237312"/>
            <a:ext cx="8272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gesekan</a:t>
            </a:r>
            <a:r>
              <a:rPr lang="en-US" dirty="0"/>
              <a:t>, </a:t>
            </a:r>
            <a:r>
              <a:rPr lang="en-US" dirty="0" err="1"/>
              <a:t>energi</a:t>
            </a:r>
            <a:r>
              <a:rPr lang="en-US" dirty="0"/>
              <a:t> </a:t>
            </a:r>
            <a:r>
              <a:rPr lang="en-US" dirty="0" err="1"/>
              <a:t>mekanik</a:t>
            </a:r>
            <a:r>
              <a:rPr lang="en-US" dirty="0"/>
              <a:t> </a:t>
            </a:r>
            <a:r>
              <a:rPr lang="en-US" dirty="0" err="1"/>
              <a:t>berkurang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gesek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b="1" dirty="0" err="1"/>
              <a:t>gaya</a:t>
            </a:r>
            <a:r>
              <a:rPr lang="en-US" b="1" dirty="0"/>
              <a:t> </a:t>
            </a:r>
            <a:r>
              <a:rPr lang="en-US" b="1" dirty="0" err="1"/>
              <a:t>disipatif</a:t>
            </a:r>
            <a:r>
              <a:rPr lang="en-US" dirty="0"/>
              <a:t>.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815039" y="5585210"/>
            <a:ext cx="1152128" cy="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231658" y="5346777"/>
            <a:ext cx="543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(9)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0919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23" y="891240"/>
            <a:ext cx="4464394" cy="395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605217" y="836712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2400" dirty="0" err="1"/>
              <a:t>J</a:t>
            </a:r>
            <a:r>
              <a:rPr lang="en-US" sz="2400" dirty="0" err="1" smtClean="0"/>
              <a:t>ika</a:t>
            </a:r>
            <a:r>
              <a:rPr lang="en-US" sz="2400" dirty="0" smtClean="0"/>
              <a:t> </a:t>
            </a:r>
            <a:r>
              <a:rPr lang="en-US" sz="2400" dirty="0" err="1" smtClean="0"/>
              <a:t>lintasan</a:t>
            </a:r>
            <a:r>
              <a:rPr lang="en-US" sz="2400" dirty="0" smtClean="0"/>
              <a:t> </a:t>
            </a:r>
            <a:r>
              <a:rPr lang="en-US" sz="2400" dirty="0" err="1" smtClean="0"/>
              <a:t>tertutup</a:t>
            </a:r>
            <a:r>
              <a:rPr lang="en-US" sz="2400" dirty="0" smtClean="0"/>
              <a:t> </a:t>
            </a:r>
            <a:r>
              <a:rPr lang="en-US" sz="2400" dirty="0" err="1" smtClean="0"/>
              <a:t>es</a:t>
            </a:r>
            <a:r>
              <a:rPr lang="en-US" sz="2400" dirty="0" smtClean="0"/>
              <a:t> </a:t>
            </a:r>
            <a:r>
              <a:rPr lang="en-US" sz="2400" dirty="0" err="1" smtClean="0"/>
              <a:t>licin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dianggap</a:t>
            </a:r>
            <a:r>
              <a:rPr lang="en-US" sz="2400" dirty="0" smtClean="0"/>
              <a:t> </a:t>
            </a:r>
            <a:r>
              <a:rPr lang="en-US" sz="2400" b="1" dirty="0" err="1" smtClean="0"/>
              <a:t>tanpa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gesekan</a:t>
            </a:r>
            <a:r>
              <a:rPr lang="en-US" sz="2400" b="1" dirty="0" smtClean="0"/>
              <a:t> </a:t>
            </a:r>
            <a:r>
              <a:rPr lang="en-US" sz="2400" dirty="0" err="1" smtClean="0"/>
              <a:t>maupun</a:t>
            </a:r>
            <a:r>
              <a:rPr lang="en-US" sz="2400" dirty="0" smtClean="0"/>
              <a:t> </a:t>
            </a:r>
            <a:r>
              <a:rPr lang="en-US" sz="2400" dirty="0" err="1" smtClean="0"/>
              <a:t>hambatan</a:t>
            </a:r>
            <a:r>
              <a:rPr lang="en-US" sz="2400" dirty="0" smtClean="0"/>
              <a:t> </a:t>
            </a:r>
            <a:r>
              <a:rPr lang="en-US" sz="2400" dirty="0" err="1" smtClean="0"/>
              <a:t>udara</a:t>
            </a:r>
            <a:r>
              <a:rPr lang="en-US" sz="2400" dirty="0"/>
              <a:t>:</a:t>
            </a:r>
            <a:endParaRPr lang="en-US" sz="2400" dirty="0" smtClean="0"/>
          </a:p>
          <a:p>
            <a:pPr marL="342900" indent="-342900">
              <a:buAutoNum type="arabicPeriod"/>
            </a:pPr>
            <a:r>
              <a:rPr lang="en-US" sz="2400" dirty="0" err="1" smtClean="0"/>
              <a:t>Lintasan</a:t>
            </a:r>
            <a:r>
              <a:rPr lang="en-US" sz="2400" dirty="0" smtClean="0"/>
              <a:t> </a:t>
            </a:r>
            <a:r>
              <a:rPr lang="en-US" sz="2400" dirty="0" err="1" smtClean="0"/>
              <a:t>manakah</a:t>
            </a:r>
            <a:r>
              <a:rPr lang="en-US" sz="2400" dirty="0" smtClean="0"/>
              <a:t> </a:t>
            </a:r>
            <a:r>
              <a:rPr lang="en-US" sz="2400" dirty="0" err="1" smtClean="0"/>
              <a:t>energi</a:t>
            </a:r>
            <a:r>
              <a:rPr lang="en-US" sz="2400" dirty="0" smtClean="0"/>
              <a:t> </a:t>
            </a:r>
            <a:r>
              <a:rPr lang="en-US" sz="2400" dirty="0" err="1" smtClean="0"/>
              <a:t>potensial</a:t>
            </a:r>
            <a:r>
              <a:rPr lang="en-US" sz="2400" dirty="0" smtClean="0"/>
              <a:t> </a:t>
            </a:r>
            <a:r>
              <a:rPr lang="en-US" sz="2400" dirty="0" err="1" smtClean="0"/>
              <a:t>gravitasinya</a:t>
            </a:r>
            <a:r>
              <a:rPr lang="en-US" sz="2400" dirty="0" smtClean="0"/>
              <a:t> </a:t>
            </a:r>
            <a:r>
              <a:rPr lang="en-US" sz="2400" dirty="0" err="1" smtClean="0"/>
              <a:t>berubah</a:t>
            </a:r>
            <a:r>
              <a:rPr lang="en-US" sz="2400" dirty="0" smtClean="0"/>
              <a:t> paling </a:t>
            </a:r>
            <a:r>
              <a:rPr lang="en-US" sz="2400" dirty="0" err="1" smtClean="0"/>
              <a:t>besar</a:t>
            </a:r>
            <a:r>
              <a:rPr lang="en-US" sz="2400" dirty="0" smtClean="0"/>
              <a:t>?</a:t>
            </a:r>
          </a:p>
          <a:p>
            <a:pPr marL="342900" indent="-342900">
              <a:buAutoNum type="arabicPeriod"/>
            </a:pP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lintasan</a:t>
            </a:r>
            <a:r>
              <a:rPr lang="en-US" sz="2400" dirty="0" smtClean="0"/>
              <a:t> </a:t>
            </a:r>
            <a:r>
              <a:rPr lang="en-US" sz="2400" dirty="0" err="1" smtClean="0"/>
              <a:t>manakah</a:t>
            </a:r>
            <a:r>
              <a:rPr lang="en-US" sz="2400" dirty="0" smtClean="0"/>
              <a:t> </a:t>
            </a:r>
            <a:r>
              <a:rPr lang="en-US" sz="2400" dirty="0" err="1" smtClean="0"/>
              <a:t>kecepatan</a:t>
            </a:r>
            <a:r>
              <a:rPr lang="en-US" sz="2400" dirty="0" smtClean="0"/>
              <a:t> </a:t>
            </a:r>
            <a:r>
              <a:rPr lang="en-US" sz="2400" dirty="0" err="1" smtClean="0"/>
              <a:t>pemain</a:t>
            </a:r>
            <a:r>
              <a:rPr lang="en-US" sz="2400" dirty="0" smtClean="0"/>
              <a:t> ski di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bukit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paling </a:t>
            </a:r>
            <a:r>
              <a:rPr lang="en-US" sz="2400" dirty="0" err="1" smtClean="0"/>
              <a:t>besar</a:t>
            </a:r>
            <a:r>
              <a:rPr lang="en-US" sz="2400" dirty="0"/>
              <a:t>?</a:t>
            </a:r>
            <a:endParaRPr lang="en-US" sz="24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251520" y="5301208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gesekan</a:t>
            </a:r>
            <a:r>
              <a:rPr lang="en-US" sz="2400" dirty="0" smtClean="0"/>
              <a:t> </a:t>
            </a:r>
            <a:r>
              <a:rPr lang="en-US" sz="2400" dirty="0" err="1" smtClean="0"/>
              <a:t>diperhitungkan</a:t>
            </a:r>
            <a:r>
              <a:rPr lang="en-US" sz="2400" dirty="0" smtClean="0"/>
              <a:t>, </a:t>
            </a:r>
            <a:r>
              <a:rPr lang="en-US" sz="2400" dirty="0" err="1" smtClean="0"/>
              <a:t>bagaimana</a:t>
            </a:r>
            <a:r>
              <a:rPr lang="en-US" sz="2400" dirty="0" smtClean="0"/>
              <a:t> </a:t>
            </a:r>
            <a:r>
              <a:rPr lang="en-US" sz="2400" dirty="0" err="1" smtClean="0"/>
              <a:t>hipotesismu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pertanyaan</a:t>
            </a:r>
            <a:r>
              <a:rPr lang="en-US" sz="2400" dirty="0" smtClean="0"/>
              <a:t> 1 </a:t>
            </a:r>
            <a:r>
              <a:rPr lang="en-US" sz="2400" dirty="0" err="1" smtClean="0"/>
              <a:t>dan</a:t>
            </a:r>
            <a:r>
              <a:rPr lang="en-US" sz="2400" dirty="0" smtClean="0"/>
              <a:t> 2?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6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61209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1. USAHA OLEH GAYA KONSTAN</a:t>
            </a:r>
            <a:endParaRPr lang="en-US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004048" y="885790"/>
            <a:ext cx="38884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/>
              <a:t>Usaha</a:t>
            </a:r>
            <a:r>
              <a:rPr lang="en-US" sz="2400" dirty="0" smtClean="0"/>
              <a:t> </a:t>
            </a:r>
            <a:r>
              <a:rPr lang="en-US" sz="2400" dirty="0" err="1" smtClean="0"/>
              <a:t>didefinisikan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kali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perpindahan</a:t>
            </a:r>
            <a:r>
              <a:rPr lang="en-US" sz="2400" dirty="0" smtClean="0"/>
              <a:t> </a:t>
            </a:r>
            <a:r>
              <a:rPr lang="en-US" sz="2400" dirty="0" err="1" smtClean="0"/>
              <a:t>dikali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komponen</a:t>
            </a:r>
            <a:r>
              <a:rPr lang="en-US" sz="2400" dirty="0" smtClean="0"/>
              <a:t> </a:t>
            </a:r>
            <a:r>
              <a:rPr lang="en-US" sz="2400" dirty="0" err="1" smtClean="0"/>
              <a:t>gaya</a:t>
            </a:r>
            <a:r>
              <a:rPr lang="en-US" sz="2400" dirty="0" smtClean="0"/>
              <a:t> yang </a:t>
            </a:r>
            <a:r>
              <a:rPr lang="en-US" sz="2400" b="1" dirty="0" err="1" smtClean="0"/>
              <a:t>paralel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perpindahan</a:t>
            </a:r>
            <a:r>
              <a:rPr lang="en-US" sz="2400" dirty="0" smtClean="0"/>
              <a:t>.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338757" y="3284984"/>
                <a:ext cx="1943032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𝑊</m:t>
                      </m:r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𝐼𝐼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8757" y="3284984"/>
                <a:ext cx="1943032" cy="584775"/>
              </a:xfrm>
              <a:prstGeom prst="rect">
                <a:avLst/>
              </a:prstGeom>
              <a:blipFill rotWithShape="1">
                <a:blip r:embed="rId2"/>
                <a:stretch>
                  <a:fillRect t="-13542" r="-10031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4391025" cy="2945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32" y="4725144"/>
            <a:ext cx="8602826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372200" y="4091131"/>
                <a:ext cx="2553520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𝑊</m:t>
                      </m:r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</a:rPr>
                        <m:t>𝐹𝑑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/>
                        </a:rPr>
                        <m:t>cos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/>
                          <a:ea typeface="Cambria Math"/>
                        </a:rPr>
                        <m:t>θ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4091131"/>
                <a:ext cx="2553520" cy="584775"/>
              </a:xfrm>
              <a:prstGeom prst="rect">
                <a:avLst/>
              </a:prstGeom>
              <a:blipFill rotWithShape="1">
                <a:blip r:embed="rId5"/>
                <a:stretch>
                  <a:fillRect t="-13542" r="-7160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4421972" y="4122652"/>
            <a:ext cx="1734204" cy="461665"/>
            <a:chOff x="4421972" y="4122652"/>
            <a:chExt cx="1734204" cy="461665"/>
          </a:xfrm>
        </p:grpSpPr>
        <p:cxnSp>
          <p:nvCxnSpPr>
            <p:cNvPr id="3" name="Straight Connector 2"/>
            <p:cNvCxnSpPr/>
            <p:nvPr/>
          </p:nvCxnSpPr>
          <p:spPr>
            <a:xfrm flipH="1">
              <a:off x="5004048" y="4383518"/>
              <a:ext cx="1152128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4421972" y="4122652"/>
              <a:ext cx="54373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/>
                <a:t>(1)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1354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3274841" cy="4375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139952" y="1484784"/>
            <a:ext cx="33838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/>
              <a:t>Berapa</a:t>
            </a:r>
            <a:r>
              <a:rPr lang="en-US" sz="2800" dirty="0" smtClean="0"/>
              <a:t> </a:t>
            </a:r>
            <a:r>
              <a:rPr lang="en-US" sz="2800" dirty="0" err="1" smtClean="0"/>
              <a:t>besar</a:t>
            </a:r>
            <a:r>
              <a:rPr lang="en-US" sz="2800" dirty="0" smtClean="0"/>
              <a:t> </a:t>
            </a:r>
            <a:r>
              <a:rPr lang="en-US" sz="2800" dirty="0" err="1" smtClean="0"/>
              <a:t>usaha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dilakukan</a:t>
            </a:r>
            <a:r>
              <a:rPr lang="en-US" sz="2800" dirty="0" smtClean="0"/>
              <a:t> orang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membawa</a:t>
            </a:r>
            <a:r>
              <a:rPr lang="en-US" sz="2800" dirty="0" smtClean="0"/>
              <a:t>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</a:t>
            </a:r>
            <a:r>
              <a:rPr lang="en-US" sz="2800" dirty="0" err="1" smtClean="0"/>
              <a:t>belanjaannya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5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88640"/>
            <a:ext cx="2173672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/>
              <a:t>SOAL LATIHAN 1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6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3528" y="764704"/>
            <a:ext cx="82089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/>
              <a:t>Seorang</a:t>
            </a:r>
            <a:r>
              <a:rPr lang="en-US" sz="2800" dirty="0" smtClean="0"/>
              <a:t> </a:t>
            </a:r>
            <a:r>
              <a:rPr lang="en-US" sz="2800" dirty="0" err="1" smtClean="0"/>
              <a:t>anak</a:t>
            </a:r>
            <a:r>
              <a:rPr lang="en-US" sz="2800" dirty="0" smtClean="0"/>
              <a:t> </a:t>
            </a:r>
            <a:r>
              <a:rPr lang="en-US" sz="2800" dirty="0" err="1" smtClean="0"/>
              <a:t>menarik</a:t>
            </a:r>
            <a:r>
              <a:rPr lang="en-US" sz="2800" dirty="0" smtClean="0"/>
              <a:t> 50 kg </a:t>
            </a:r>
            <a:r>
              <a:rPr lang="en-US" sz="2800" dirty="0" err="1" smtClean="0"/>
              <a:t>peti</a:t>
            </a:r>
            <a:r>
              <a:rPr lang="en-US" sz="2800" dirty="0" smtClean="0"/>
              <a:t> </a:t>
            </a:r>
            <a:r>
              <a:rPr lang="en-US" sz="2800" dirty="0" err="1" smtClean="0"/>
              <a:t>sepanjang</a:t>
            </a:r>
            <a:r>
              <a:rPr lang="en-US" sz="2800" dirty="0" smtClean="0"/>
              <a:t> </a:t>
            </a:r>
            <a:r>
              <a:rPr lang="en-US" sz="2800" dirty="0" err="1" smtClean="0"/>
              <a:t>lantai</a:t>
            </a:r>
            <a:r>
              <a:rPr lang="en-US" sz="2800" dirty="0" smtClean="0"/>
              <a:t> </a:t>
            </a:r>
            <a:r>
              <a:rPr lang="en-US" sz="2800" dirty="0" err="1" smtClean="0"/>
              <a:t>mendatar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gaya</a:t>
            </a:r>
            <a:r>
              <a:rPr lang="en-US" sz="2800" dirty="0" smtClean="0"/>
              <a:t> </a:t>
            </a:r>
            <a:r>
              <a:rPr lang="en-US" sz="2800" dirty="0" err="1" smtClean="0"/>
              <a:t>konstan</a:t>
            </a:r>
            <a:r>
              <a:rPr lang="en-US" sz="2800" dirty="0" smtClean="0"/>
              <a:t> </a:t>
            </a:r>
            <a:r>
              <a:rPr lang="en-US" sz="2800" dirty="0" err="1" smtClean="0"/>
              <a:t>sebesar</a:t>
            </a:r>
            <a:r>
              <a:rPr lang="en-US" sz="2800" dirty="0" smtClean="0"/>
              <a:t> 100 N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membentuk</a:t>
            </a:r>
            <a:r>
              <a:rPr lang="en-US" sz="2800" dirty="0" smtClean="0"/>
              <a:t> </a:t>
            </a:r>
            <a:r>
              <a:rPr lang="en-US" sz="2800" dirty="0" err="1" smtClean="0"/>
              <a:t>sudut</a:t>
            </a:r>
            <a:r>
              <a:rPr lang="en-US" sz="2800" dirty="0" smtClean="0"/>
              <a:t> 37</a:t>
            </a:r>
            <a:r>
              <a:rPr lang="en-US" sz="2800" baseline="30000" dirty="0" smtClean="0"/>
              <a:t>o</a:t>
            </a:r>
            <a:r>
              <a:rPr lang="en-US" sz="2800" dirty="0" smtClean="0"/>
              <a:t> </a:t>
            </a:r>
            <a:r>
              <a:rPr lang="en-US" sz="2800" dirty="0" err="1" smtClean="0"/>
              <a:t>terhadap</a:t>
            </a:r>
            <a:r>
              <a:rPr lang="en-US" sz="2800" dirty="0" smtClean="0"/>
              <a:t> </a:t>
            </a:r>
            <a:r>
              <a:rPr lang="en-US" sz="2800" dirty="0" err="1" smtClean="0"/>
              <a:t>arah</a:t>
            </a:r>
            <a:r>
              <a:rPr lang="en-US" sz="2800" dirty="0" smtClean="0"/>
              <a:t> horizontal. </a:t>
            </a:r>
            <a:r>
              <a:rPr lang="en-US" sz="2800" dirty="0" err="1" smtClean="0"/>
              <a:t>Jika</a:t>
            </a:r>
            <a:r>
              <a:rPr lang="en-US" sz="2800" dirty="0" smtClean="0"/>
              <a:t> </a:t>
            </a:r>
            <a:r>
              <a:rPr lang="en-US" sz="2800" dirty="0" err="1" smtClean="0"/>
              <a:t>lantai</a:t>
            </a:r>
            <a:r>
              <a:rPr lang="en-US" sz="2800" dirty="0" smtClean="0"/>
              <a:t> </a:t>
            </a:r>
            <a:r>
              <a:rPr lang="en-US" sz="2800" dirty="0" err="1" smtClean="0"/>
              <a:t>kasar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memiliki</a:t>
            </a:r>
            <a:r>
              <a:rPr lang="en-US" sz="2800" dirty="0" smtClean="0"/>
              <a:t> </a:t>
            </a:r>
            <a:r>
              <a:rPr lang="en-US" sz="2800" dirty="0" err="1" smtClean="0"/>
              <a:t>gaya</a:t>
            </a:r>
            <a:r>
              <a:rPr lang="en-US" sz="2800" dirty="0" smtClean="0"/>
              <a:t> </a:t>
            </a:r>
            <a:r>
              <a:rPr lang="en-US" sz="2800" dirty="0" err="1" smtClean="0"/>
              <a:t>gesek</a:t>
            </a:r>
            <a:r>
              <a:rPr lang="en-US" sz="2800" dirty="0" smtClean="0"/>
              <a:t> </a:t>
            </a:r>
            <a:r>
              <a:rPr lang="en-US" sz="2800" dirty="0" err="1" smtClean="0"/>
              <a:t>sebesar</a:t>
            </a:r>
            <a:r>
              <a:rPr lang="en-US" sz="2800" dirty="0" smtClean="0"/>
              <a:t> 50 N. 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US" sz="2800" dirty="0" err="1" smtClean="0"/>
              <a:t>Gambarakan</a:t>
            </a:r>
            <a:r>
              <a:rPr lang="en-US" sz="2800" dirty="0" smtClean="0"/>
              <a:t> diagram </a:t>
            </a:r>
            <a:r>
              <a:rPr lang="en-US" sz="2800" dirty="0" err="1" smtClean="0"/>
              <a:t>benda</a:t>
            </a:r>
            <a:r>
              <a:rPr lang="en-US" sz="2800" dirty="0"/>
              <a:t> </a:t>
            </a:r>
            <a:r>
              <a:rPr lang="en-US" sz="2800" dirty="0" err="1"/>
              <a:t>bebas</a:t>
            </a:r>
            <a:r>
              <a:rPr lang="en-US" sz="2800" dirty="0"/>
              <a:t> </a:t>
            </a:r>
            <a:r>
              <a:rPr lang="en-US" sz="2800" dirty="0" err="1" smtClean="0"/>
              <a:t>nya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tentukan</a:t>
            </a:r>
            <a:r>
              <a:rPr lang="en-US" sz="2800" dirty="0" smtClean="0"/>
              <a:t> </a:t>
            </a:r>
            <a:r>
              <a:rPr lang="en-US" sz="2800" dirty="0" err="1" smtClean="0"/>
              <a:t>koordinat</a:t>
            </a:r>
            <a:r>
              <a:rPr lang="en-US" sz="2800" dirty="0" smtClean="0"/>
              <a:t> </a:t>
            </a:r>
            <a:r>
              <a:rPr lang="en-US" sz="2800" i="1" dirty="0" err="1" smtClean="0"/>
              <a:t>xy</a:t>
            </a:r>
            <a:r>
              <a:rPr lang="en-US" sz="2800" i="1" dirty="0" smtClean="0"/>
              <a:t> </a:t>
            </a:r>
            <a:r>
              <a:rPr lang="en-US" sz="2800" dirty="0" err="1" smtClean="0"/>
              <a:t>sistem</a:t>
            </a:r>
            <a:r>
              <a:rPr lang="en-US" sz="2800" dirty="0" smtClean="0"/>
              <a:t>!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US" sz="2800" dirty="0" err="1" smtClean="0"/>
              <a:t>Tentukan</a:t>
            </a:r>
            <a:r>
              <a:rPr lang="en-US" sz="2800" dirty="0" smtClean="0"/>
              <a:t> </a:t>
            </a:r>
            <a:r>
              <a:rPr lang="en-US" sz="2800" dirty="0" err="1" smtClean="0"/>
              <a:t>besar</a:t>
            </a:r>
            <a:r>
              <a:rPr lang="en-US" sz="2800" dirty="0" smtClean="0"/>
              <a:t> </a:t>
            </a:r>
            <a:r>
              <a:rPr lang="en-US" sz="2800" dirty="0" err="1" smtClean="0"/>
              <a:t>usaha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tiap</a:t>
            </a:r>
            <a:r>
              <a:rPr lang="en-US" sz="2800" dirty="0" smtClean="0"/>
              <a:t> </a:t>
            </a:r>
            <a:r>
              <a:rPr lang="en-US" sz="2800" dirty="0" err="1" smtClean="0"/>
              <a:t>gaya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bekerja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peti</a:t>
            </a:r>
            <a:r>
              <a:rPr lang="en-US" sz="2800" dirty="0" smtClean="0"/>
              <a:t>!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US" sz="2800" dirty="0" err="1" smtClean="0"/>
              <a:t>Tentukan</a:t>
            </a:r>
            <a:r>
              <a:rPr lang="en-US" sz="2800" dirty="0" smtClean="0"/>
              <a:t> total </a:t>
            </a:r>
            <a:r>
              <a:rPr lang="en-US" sz="2800" dirty="0" err="1" smtClean="0"/>
              <a:t>usaha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dikerjakan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peti</a:t>
            </a:r>
            <a:r>
              <a:rPr lang="en-US" sz="2800" dirty="0" smtClean="0"/>
              <a:t>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5435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88640"/>
            <a:ext cx="2173672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/>
              <a:t>SOAL LATIHAN 2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74534" y="1196752"/>
            <a:ext cx="47179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Seorang</a:t>
            </a:r>
            <a:r>
              <a:rPr lang="en-US" sz="2400" dirty="0" smtClean="0"/>
              <a:t> </a:t>
            </a:r>
            <a:r>
              <a:rPr lang="en-US" sz="2400" dirty="0" err="1" smtClean="0"/>
              <a:t>anak</a:t>
            </a:r>
            <a:r>
              <a:rPr lang="en-US" sz="2400" dirty="0" smtClean="0"/>
              <a:t> </a:t>
            </a:r>
            <a:r>
              <a:rPr lang="en-US" sz="2400" dirty="0" err="1" smtClean="0"/>
              <a:t>menaiki</a:t>
            </a:r>
            <a:r>
              <a:rPr lang="en-US" sz="2400" dirty="0" smtClean="0"/>
              <a:t> </a:t>
            </a:r>
            <a:r>
              <a:rPr lang="en-US" sz="2400" dirty="0" err="1" smtClean="0"/>
              <a:t>bukit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menggendong</a:t>
            </a:r>
            <a:r>
              <a:rPr lang="en-US" sz="2400" dirty="0" smtClean="0"/>
              <a:t> 15 kg </a:t>
            </a:r>
            <a:r>
              <a:rPr lang="en-US" sz="2400" dirty="0" err="1" smtClean="0"/>
              <a:t>tas</a:t>
            </a:r>
            <a:r>
              <a:rPr lang="en-US" sz="2400" dirty="0" smtClean="0"/>
              <a:t> </a:t>
            </a:r>
            <a:r>
              <a:rPr lang="en-US" sz="2400" dirty="0" err="1" smtClean="0"/>
              <a:t>ransel</a:t>
            </a:r>
            <a:r>
              <a:rPr lang="en-US" sz="2400" dirty="0" smtClean="0"/>
              <a:t>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 </a:t>
            </a:r>
            <a:r>
              <a:rPr lang="en-US" sz="2400" dirty="0" err="1" smtClean="0"/>
              <a:t>ilustrasi</a:t>
            </a:r>
            <a:r>
              <a:rPr lang="en-US" sz="2400" dirty="0" smtClean="0"/>
              <a:t> </a:t>
            </a:r>
            <a:r>
              <a:rPr lang="en-US" sz="2400" dirty="0" err="1" smtClean="0"/>
              <a:t>gambar</a:t>
            </a:r>
            <a:r>
              <a:rPr lang="en-US" sz="2400" dirty="0" smtClean="0"/>
              <a:t> </a:t>
            </a:r>
            <a:r>
              <a:rPr lang="en-US" sz="2400" dirty="0" err="1" smtClean="0"/>
              <a:t>disamping</a:t>
            </a:r>
            <a:r>
              <a:rPr lang="en-US" sz="2400" dirty="0" smtClean="0"/>
              <a:t>.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400" dirty="0" err="1" smtClean="0"/>
              <a:t>Tentukan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usaha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anak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tas</a:t>
            </a:r>
            <a:r>
              <a:rPr lang="en-US" sz="2400" dirty="0" smtClean="0"/>
              <a:t> </a:t>
            </a:r>
            <a:r>
              <a:rPr lang="en-US" sz="2400" dirty="0" err="1" smtClean="0"/>
              <a:t>ransel</a:t>
            </a:r>
            <a:r>
              <a:rPr lang="en-US" sz="2400" dirty="0" smtClean="0"/>
              <a:t> </a:t>
            </a:r>
            <a:r>
              <a:rPr lang="en-US" sz="2400" dirty="0" err="1" smtClean="0"/>
              <a:t>hingga</a:t>
            </a:r>
            <a:r>
              <a:rPr lang="en-US" sz="2400" dirty="0" smtClean="0"/>
              <a:t> </a:t>
            </a:r>
            <a:r>
              <a:rPr lang="en-US" sz="2400" dirty="0" err="1" smtClean="0"/>
              <a:t>mencapai</a:t>
            </a:r>
            <a:r>
              <a:rPr lang="en-US" sz="2400" dirty="0" smtClean="0"/>
              <a:t> </a:t>
            </a:r>
            <a:r>
              <a:rPr lang="en-US" sz="2400" dirty="0" err="1" smtClean="0"/>
              <a:t>ketinggian</a:t>
            </a:r>
            <a:r>
              <a:rPr lang="en-US" sz="2400" dirty="0" smtClean="0"/>
              <a:t> </a:t>
            </a:r>
            <a:r>
              <a:rPr lang="en-US" sz="2400" i="1" dirty="0" smtClean="0"/>
              <a:t>h=</a:t>
            </a:r>
            <a:r>
              <a:rPr lang="en-US" sz="2400" dirty="0" smtClean="0"/>
              <a:t>10 m. </a:t>
            </a:r>
            <a:endParaRPr lang="en-U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84" y="980728"/>
            <a:ext cx="358140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88076" y="4509120"/>
            <a:ext cx="85559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lphaLcPeriod" startAt="2"/>
            </a:pPr>
            <a:r>
              <a:rPr lang="en-US" sz="2400" dirty="0" err="1" smtClean="0"/>
              <a:t>Tentukan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usaha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gravitasi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tas</a:t>
            </a:r>
            <a:r>
              <a:rPr lang="en-US" sz="2400" dirty="0" smtClean="0"/>
              <a:t> </a:t>
            </a:r>
            <a:r>
              <a:rPr lang="en-US" sz="2400" dirty="0" err="1" smtClean="0"/>
              <a:t>ransel</a:t>
            </a:r>
            <a:r>
              <a:rPr lang="en-US" sz="2400" dirty="0" smtClean="0"/>
              <a:t>!</a:t>
            </a:r>
          </a:p>
          <a:p>
            <a:pPr marL="457200" indent="-457200">
              <a:buFont typeface="+mj-lt"/>
              <a:buAutoNum type="alphaLcPeriod" startAt="2"/>
            </a:pPr>
            <a:r>
              <a:rPr lang="en-US" sz="2400" dirty="0" err="1" smtClean="0"/>
              <a:t>Tentukan</a:t>
            </a:r>
            <a:r>
              <a:rPr lang="en-US" sz="2400" dirty="0" smtClean="0"/>
              <a:t> total </a:t>
            </a:r>
            <a:r>
              <a:rPr lang="en-US" sz="2400" dirty="0" err="1" smtClean="0"/>
              <a:t>usaha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tas</a:t>
            </a:r>
            <a:r>
              <a:rPr lang="en-US" sz="2400" dirty="0" smtClean="0"/>
              <a:t> </a:t>
            </a:r>
            <a:r>
              <a:rPr lang="en-US" sz="2400" dirty="0" err="1" smtClean="0"/>
              <a:t>ransel</a:t>
            </a:r>
            <a:r>
              <a:rPr lang="en-US" sz="2400" dirty="0" smtClean="0"/>
              <a:t>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6868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7441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2</a:t>
            </a:r>
            <a:r>
              <a:rPr lang="en-US" sz="2800" b="1" dirty="0" smtClean="0"/>
              <a:t>. USAHA OLEH GAYA TIDAK KONSTAN</a:t>
            </a:r>
            <a:endParaRPr lang="en-US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1043609" y="4293096"/>
            <a:ext cx="7529478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U</a:t>
            </a:r>
            <a:r>
              <a:rPr lang="en-US" sz="2400" dirty="0" smtClean="0"/>
              <a:t>saha yang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gaya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bervariasi</a:t>
            </a:r>
            <a:r>
              <a:rPr lang="en-US" sz="2400" dirty="0" smtClean="0"/>
              <a:t> </a:t>
            </a:r>
            <a:r>
              <a:rPr lang="en-US" sz="2400" dirty="0" err="1" smtClean="0"/>
              <a:t>ketika</a:t>
            </a:r>
            <a:r>
              <a:rPr lang="en-US" sz="2400" dirty="0" smtClean="0"/>
              <a:t> </a:t>
            </a:r>
            <a:r>
              <a:rPr lang="en-US" sz="2400" dirty="0" err="1" smtClean="0"/>
              <a:t>memindahkan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benda</a:t>
            </a:r>
            <a:r>
              <a:rPr lang="en-US" sz="2400" dirty="0" smtClean="0"/>
              <a:t>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</a:t>
            </a:r>
            <a:r>
              <a:rPr lang="en-US" sz="2400" b="1" dirty="0" err="1" smtClean="0"/>
              <a:t>sama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b="1" dirty="0" err="1" smtClean="0"/>
              <a:t>luas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daerah</a:t>
            </a:r>
            <a:r>
              <a:rPr lang="en-US" sz="2400" b="1" dirty="0" smtClean="0"/>
              <a:t> </a:t>
            </a:r>
            <a:r>
              <a:rPr lang="en-US" sz="2400" dirty="0" smtClean="0"/>
              <a:t>di </a:t>
            </a:r>
            <a:r>
              <a:rPr lang="en-US" sz="2400" dirty="0" err="1" smtClean="0"/>
              <a:t>bawah</a:t>
            </a:r>
            <a:r>
              <a:rPr lang="en-US" sz="2400" dirty="0" smtClean="0"/>
              <a:t> </a:t>
            </a:r>
            <a:r>
              <a:rPr lang="en-US" sz="2400" dirty="0" err="1" smtClean="0"/>
              <a:t>kurva</a:t>
            </a:r>
            <a:r>
              <a:rPr lang="en-US" sz="2400" dirty="0" smtClean="0"/>
              <a:t> </a:t>
            </a:r>
            <a:r>
              <a:rPr lang="en-US" sz="2400" dirty="0" err="1" smtClean="0"/>
              <a:t>komponen</a:t>
            </a:r>
            <a:r>
              <a:rPr lang="en-US" sz="2400" dirty="0" smtClean="0"/>
              <a:t> </a:t>
            </a:r>
            <a:r>
              <a:rPr lang="en-US" sz="2400" b="1" i="1" dirty="0" smtClean="0"/>
              <a:t>F</a:t>
            </a:r>
            <a:r>
              <a:rPr lang="en-US" sz="2400" i="1" baseline="-25000" dirty="0" smtClean="0"/>
              <a:t>//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b="1" i="1" dirty="0" smtClean="0"/>
              <a:t>d</a:t>
            </a:r>
            <a:r>
              <a:rPr lang="en-US" sz="2400" dirty="0" smtClean="0"/>
              <a:t> .</a:t>
            </a:r>
            <a:endParaRPr lang="en-US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8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3432890" cy="2659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89855"/>
            <a:ext cx="3353015" cy="235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3972442" y="2005587"/>
            <a:ext cx="1031606" cy="32152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3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AF1E-026D-466D-AC17-729B1F7A4294}" type="slidenum">
              <a:rPr lang="en-US" smtClean="0"/>
              <a:t>9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51521" y="188640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3. ENERGI KINETIK DAN PRINSIP USAHA     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&amp; ENERGI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273378" y="1174977"/>
            <a:ext cx="83315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/>
              <a:t>Sebuah</a:t>
            </a:r>
            <a:r>
              <a:rPr lang="en-US" sz="2400" dirty="0" smtClean="0"/>
              <a:t> </a:t>
            </a:r>
            <a:r>
              <a:rPr lang="en-US" sz="2400" dirty="0" err="1" smtClean="0"/>
              <a:t>benda</a:t>
            </a:r>
            <a:r>
              <a:rPr lang="en-US" sz="2400" dirty="0" smtClean="0"/>
              <a:t> yang </a:t>
            </a:r>
            <a:r>
              <a:rPr lang="en-US" sz="2400" dirty="0" err="1" smtClean="0"/>
              <a:t>sedang</a:t>
            </a:r>
            <a:r>
              <a:rPr lang="en-US" sz="2400" dirty="0" smtClean="0"/>
              <a:t> </a:t>
            </a:r>
            <a:r>
              <a:rPr lang="en-US" sz="2400" dirty="0" err="1" smtClean="0"/>
              <a:t>bergerak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kemampuan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usaha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dikatakan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energi.Energi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dimiliki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benda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geraknya</a:t>
            </a:r>
            <a:r>
              <a:rPr lang="en-US" sz="2400" dirty="0" smtClean="0"/>
              <a:t> </a:t>
            </a:r>
            <a:r>
              <a:rPr lang="en-US" sz="2400" dirty="0" err="1" smtClean="0"/>
              <a:t>disebut</a:t>
            </a:r>
            <a:r>
              <a:rPr lang="en-US" sz="2400" dirty="0" smtClean="0"/>
              <a:t> </a:t>
            </a:r>
            <a:r>
              <a:rPr lang="en-US" sz="2400" b="1" dirty="0" err="1" smtClean="0"/>
              <a:t>energi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kinetik</a:t>
            </a:r>
            <a:r>
              <a:rPr lang="en-US" sz="2400" b="1" dirty="0" smtClean="0"/>
              <a:t> (</a:t>
            </a:r>
            <a:r>
              <a:rPr lang="en-US" sz="2400" b="1" i="1" dirty="0" smtClean="0"/>
              <a:t>kinetic energy</a:t>
            </a:r>
            <a:r>
              <a:rPr lang="en-US" sz="2400" b="1" dirty="0" smtClean="0"/>
              <a:t>)</a:t>
            </a:r>
            <a:r>
              <a:rPr lang="en-US" sz="2400" dirty="0" smtClean="0"/>
              <a:t>, yang </a:t>
            </a:r>
            <a:r>
              <a:rPr lang="en-US" sz="2400" dirty="0" err="1" smtClean="0"/>
              <a:t>berasal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kata </a:t>
            </a:r>
            <a:r>
              <a:rPr lang="en-US" sz="2400" dirty="0" err="1" smtClean="0"/>
              <a:t>Yunani</a:t>
            </a:r>
            <a:r>
              <a:rPr lang="en-US" sz="2400" dirty="0" smtClean="0"/>
              <a:t> </a:t>
            </a:r>
            <a:r>
              <a:rPr lang="en-US" sz="2400" b="1" i="1" dirty="0" err="1" smtClean="0"/>
              <a:t>kinetikos</a:t>
            </a:r>
            <a:r>
              <a:rPr lang="en-US" sz="2400" dirty="0" smtClean="0"/>
              <a:t>, yang </a:t>
            </a:r>
            <a:r>
              <a:rPr lang="en-US" sz="2400" dirty="0" err="1" smtClean="0"/>
              <a:t>berarti</a:t>
            </a:r>
            <a:r>
              <a:rPr lang="en-US" sz="2400" dirty="0" smtClean="0"/>
              <a:t> “</a:t>
            </a:r>
            <a:r>
              <a:rPr lang="en-US" sz="2400" b="1" dirty="0" err="1" smtClean="0"/>
              <a:t>gerak</a:t>
            </a:r>
            <a:r>
              <a:rPr lang="en-US" sz="2400" dirty="0" smtClean="0"/>
              <a:t>.”</a:t>
            </a:r>
            <a:endParaRPr lang="en-US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13" y="3356992"/>
            <a:ext cx="8077652" cy="2387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19872" y="5733256"/>
                <a:ext cx="3995004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𝑛𝑒𝑡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𝑛𝑒𝑡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𝑑</m:t>
                      </m:r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</a:rPr>
                        <m:t>𝑚𝑎𝑑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5733256"/>
                <a:ext cx="3995004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3542" r="-4733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1501974" y="5794810"/>
            <a:ext cx="1734204" cy="461665"/>
            <a:chOff x="4421972" y="4122652"/>
            <a:chExt cx="1734204" cy="461665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5004048" y="4383518"/>
              <a:ext cx="1152128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4421972" y="4122652"/>
              <a:ext cx="54373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/>
                <a:t>(2)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6197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469</TotalTime>
  <Words>1279</Words>
  <Application>Microsoft Office PowerPoint</Application>
  <PresentationFormat>On-screen Show (4:3)</PresentationFormat>
  <Paragraphs>139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Executive</vt:lpstr>
      <vt:lpstr>PowerPoint Presentation</vt:lpstr>
      <vt:lpstr>OUTLINE PERKULIAHAN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48</cp:revision>
  <dcterms:created xsi:type="dcterms:W3CDTF">2025-10-25T06:37:14Z</dcterms:created>
  <dcterms:modified xsi:type="dcterms:W3CDTF">2025-11-02T01:27:17Z</dcterms:modified>
</cp:coreProperties>
</file>