
<file path=[Content_Types].xml><?xml version="1.0" encoding="utf-8"?>
<Types xmlns="http://schemas.openxmlformats.org/package/2006/content-types">
  <Default Extension="png" ContentType="image/png"/>
  <Default Extension="bin" ContentType="image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05" r:id="rId1"/>
  </p:sld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A147"/>
    <a:srgbClr val="B54C2D"/>
    <a:srgbClr val="B66952"/>
    <a:srgbClr val="B56D45"/>
    <a:srgbClr val="DF98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1" autoAdjust="0"/>
    <p:restoredTop sz="94660"/>
  </p:normalViewPr>
  <p:slideViewPr>
    <p:cSldViewPr snapToGrid="0">
      <p:cViewPr varScale="1">
        <p:scale>
          <a:sx n="74" d="100"/>
          <a:sy n="74" d="100"/>
        </p:scale>
        <p:origin x="2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1/12/2024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525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1/12/2024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665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1/12/2024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2055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1/12/2024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805943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1/12/2024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8362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1/12/2024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4069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1/12/2024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3026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1/12/2024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1586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1/12/2024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5277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7813"/>
            <a:ext cx="10972800" cy="585311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37603A79-A7B2-486C-8338-814EA37E4B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2502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1/12/2024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865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1/12/2024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486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1/12/2024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175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1/12/2024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887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1/12/2024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888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1/12/2024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916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1/12/2024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479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1/12/2024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378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1/12/2024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8027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  <p:sldLayoutId id="2147483715" r:id="rId2"/>
    <p:sldLayoutId id="2147483716" r:id="rId3"/>
    <p:sldLayoutId id="2147483714" r:id="rId4"/>
    <p:sldLayoutId id="2147483710" r:id="rId5"/>
    <p:sldLayoutId id="2147483694" r:id="rId6"/>
    <p:sldLayoutId id="2147483695" r:id="rId7"/>
    <p:sldLayoutId id="2147483696" r:id="rId8"/>
    <p:sldLayoutId id="2147483697" r:id="rId9"/>
    <p:sldLayoutId id="2147483699" r:id="rId10"/>
    <p:sldLayoutId id="2147483693" r:id="rId11"/>
    <p:sldLayoutId id="2147483700" r:id="rId12"/>
    <p:sldLayoutId id="2147483701" r:id="rId13"/>
    <p:sldLayoutId id="2147483703" r:id="rId14"/>
    <p:sldLayoutId id="2147483704" r:id="rId15"/>
    <p:sldLayoutId id="2147483702" r:id="rId16"/>
    <p:sldLayoutId id="2147483698" r:id="rId17"/>
    <p:sldLayoutId id="2147483717" r:id="rId18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libaba.com/catalog/11230093/Agarwood_Oil_Incense_And_Powder/showimg.html" TargetMode="External"/><Relationship Id="rId3" Type="http://schemas.openxmlformats.org/officeDocument/2006/relationships/image" Target="../media/image7.bin"/><Relationship Id="rId7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alibaba.com/catalog/10984427/Gum_Benzoin_Kemenyan_Tree_Skin_Dust_Form_/showimg.html" TargetMode="External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WordArt 2"/>
          <p:cNvSpPr>
            <a:spLocks noChangeArrowheads="1" noChangeShapeType="1" noTextEdit="1"/>
          </p:cNvSpPr>
          <p:nvPr/>
        </p:nvSpPr>
        <p:spPr bwMode="auto">
          <a:xfrm>
            <a:off x="3810001" y="381001"/>
            <a:ext cx="2257425" cy="409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D" sz="24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 Unicode MS"/>
              </a:rPr>
              <a:t>1.  Natural resin </a:t>
            </a:r>
          </a:p>
        </p:txBody>
      </p:sp>
      <p:sp>
        <p:nvSpPr>
          <p:cNvPr id="74767" name="Rectangle 15"/>
          <p:cNvSpPr>
            <a:spLocks noChangeArrowheads="1"/>
          </p:cNvSpPr>
          <p:nvPr/>
        </p:nvSpPr>
        <p:spPr bwMode="auto">
          <a:xfrm>
            <a:off x="3581401" y="1270001"/>
            <a:ext cx="6462713" cy="527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1775" indent="-2317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10000"/>
              </a:lnSpc>
            </a:pPr>
            <a:r>
              <a:rPr lang="id-ID" altLang="en-US" sz="1800">
                <a:solidFill>
                  <a:srgbClr val="FFCCFF"/>
                </a:solidFill>
                <a:latin typeface="Arial Unicode MS" pitchFamily="34" charset="-128"/>
                <a:cs typeface="Times New Roman" panose="02020603050405020304" pitchFamily="18" charset="0"/>
              </a:rPr>
              <a:t>Hasil eksudasi tumbuhan yang terjadi secara alamiah dan keluar secara alami atau buatan</a:t>
            </a:r>
            <a:r>
              <a:rPr lang="id-ID" altLang="en-US" sz="1800">
                <a:solidFill>
                  <a:srgbClr val="FF0066"/>
                </a:solidFill>
                <a:latin typeface="Arial Unicode MS" pitchFamily="34" charset="-128"/>
                <a:cs typeface="Times New Roman" panose="02020603050405020304" pitchFamily="18" charset="0"/>
              </a:rPr>
              <a:t> </a:t>
            </a:r>
          </a:p>
          <a:p>
            <a:pPr algn="just" eaLnBrk="1" hangingPunct="1">
              <a:lnSpc>
                <a:spcPct val="110000"/>
              </a:lnSpc>
            </a:pPr>
            <a:endParaRPr lang="id-ID" altLang="en-US" sz="1800">
              <a:solidFill>
                <a:srgbClr val="FF0066"/>
              </a:solidFill>
              <a:latin typeface="Arial Unicode MS" pitchFamily="34" charset="-128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10000"/>
              </a:lnSpc>
            </a:pPr>
            <a:r>
              <a:rPr lang="id-ID" altLang="en-US" sz="1800">
                <a:solidFill>
                  <a:srgbClr val="00CC00"/>
                </a:solidFill>
                <a:latin typeface="Arial Unicode MS" pitchFamily="34" charset="-128"/>
                <a:cs typeface="Times New Roman" panose="02020603050405020304" pitchFamily="18" charset="0"/>
              </a:rPr>
              <a:t>ciri-ciri :</a:t>
            </a:r>
          </a:p>
          <a:p>
            <a:pPr algn="just" eaLnBrk="1" hangingPunct="1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id-ID" altLang="en-US" sz="1800">
                <a:solidFill>
                  <a:srgbClr val="00CC00"/>
                </a:solidFill>
                <a:latin typeface="Arial Unicode MS" pitchFamily="34" charset="-128"/>
                <a:cs typeface="Times New Roman" panose="02020603050405020304" pitchFamily="18" charset="0"/>
              </a:rPr>
              <a:t>Padatan, rapuh,mengkilap &amp; tembus cahaya</a:t>
            </a:r>
          </a:p>
          <a:p>
            <a:pPr algn="just" eaLnBrk="1" hangingPunct="1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id-ID" altLang="en-US" sz="1800">
                <a:solidFill>
                  <a:srgbClr val="00CC00"/>
                </a:solidFill>
                <a:latin typeface="Arial Unicode MS" pitchFamily="34" charset="-128"/>
                <a:cs typeface="Times New Roman" panose="02020603050405020304" pitchFamily="18" charset="0"/>
              </a:rPr>
              <a:t>Meleleh bila kena panas dan mudah terbakar denganmengeluarkan asap dan bau yang khas.</a:t>
            </a:r>
          </a:p>
          <a:p>
            <a:pPr eaLnBrk="1" hangingPunct="1">
              <a:lnSpc>
                <a:spcPct val="110000"/>
              </a:lnSpc>
            </a:pPr>
            <a:endParaRPr lang="id-ID" altLang="en-US" sz="1800">
              <a:solidFill>
                <a:srgbClr val="FF0066"/>
              </a:solidFill>
              <a:latin typeface="Arial Unicode MS" pitchFamily="34" charset="-128"/>
            </a:endParaRPr>
          </a:p>
          <a:p>
            <a:pPr eaLnBrk="1" hangingPunct="1">
              <a:lnSpc>
                <a:spcPct val="110000"/>
              </a:lnSpc>
            </a:pPr>
            <a:r>
              <a:rPr lang="id-ID" altLang="en-US" sz="1800">
                <a:solidFill>
                  <a:srgbClr val="FF33CC"/>
                </a:solidFill>
                <a:latin typeface="Arial Unicode MS" pitchFamily="34" charset="-128"/>
              </a:rPr>
              <a:t>Klasifikasi   Berdasarkan  Kondisi Fisik saat    dipanen :</a:t>
            </a:r>
          </a:p>
          <a:p>
            <a:pPr eaLnBrk="1" hangingPunct="1">
              <a:lnSpc>
                <a:spcPct val="110000"/>
              </a:lnSpc>
            </a:pPr>
            <a:r>
              <a:rPr lang="id-ID" altLang="en-US" sz="1800">
                <a:solidFill>
                  <a:srgbClr val="FFFFFF"/>
                </a:solidFill>
                <a:latin typeface="Arial Unicode MS" pitchFamily="34" charset="-128"/>
              </a:rPr>
              <a:t>   a.  Hard resin :   Damar, kopal, jernang,  gaharu, kemenyan</a:t>
            </a:r>
          </a:p>
          <a:p>
            <a:pPr eaLnBrk="1" hangingPunct="1">
              <a:lnSpc>
                <a:spcPct val="110000"/>
              </a:lnSpc>
            </a:pPr>
            <a:r>
              <a:rPr lang="id-ID" altLang="en-US" sz="1800">
                <a:solidFill>
                  <a:srgbClr val="FFFFFF"/>
                </a:solidFill>
                <a:latin typeface="Arial Unicode MS" pitchFamily="34" charset="-128"/>
              </a:rPr>
              <a:t>   b. Soft resin (oleoresin) :    Gondorukem</a:t>
            </a:r>
          </a:p>
          <a:p>
            <a:pPr eaLnBrk="1" hangingPunct="1">
              <a:lnSpc>
                <a:spcPct val="110000"/>
              </a:lnSpc>
            </a:pPr>
            <a:endParaRPr lang="id-ID" altLang="en-US" sz="1800">
              <a:solidFill>
                <a:srgbClr val="FFFFFF"/>
              </a:solidFill>
              <a:latin typeface="Arial Unicode MS" pitchFamily="34" charset="-128"/>
            </a:endParaRPr>
          </a:p>
          <a:p>
            <a:pPr eaLnBrk="1" hangingPunct="1">
              <a:lnSpc>
                <a:spcPct val="110000"/>
              </a:lnSpc>
            </a:pPr>
            <a:r>
              <a:rPr lang="id-ID" altLang="en-US" sz="1800">
                <a:solidFill>
                  <a:srgbClr val="FF33CC"/>
                </a:solidFill>
                <a:latin typeface="Arial Unicode MS" pitchFamily="34" charset="-128"/>
              </a:rPr>
              <a:t>Klasifikasi  Berdasarkan Cara Pemanenan :</a:t>
            </a:r>
          </a:p>
          <a:p>
            <a:pPr eaLnBrk="1" hangingPunct="1">
              <a:lnSpc>
                <a:spcPct val="110000"/>
              </a:lnSpc>
            </a:pPr>
            <a:r>
              <a:rPr lang="id-ID" altLang="en-US" sz="1800">
                <a:latin typeface="Arial Unicode MS" pitchFamily="34" charset="-128"/>
              </a:rPr>
              <a:t>1.Penyadapan (gondorukem, damar, kopal, kemenyan)</a:t>
            </a:r>
          </a:p>
          <a:p>
            <a:pPr eaLnBrk="1" hangingPunct="1">
              <a:lnSpc>
                <a:spcPct val="110000"/>
              </a:lnSpc>
            </a:pPr>
            <a:r>
              <a:rPr lang="id-ID" altLang="en-US" sz="1800">
                <a:latin typeface="Arial Unicode MS" pitchFamily="34" charset="-128"/>
              </a:rPr>
              <a:t>2.Pemetikan   (jernang)</a:t>
            </a:r>
          </a:p>
          <a:p>
            <a:pPr eaLnBrk="1" hangingPunct="1">
              <a:lnSpc>
                <a:spcPct val="110000"/>
              </a:lnSpc>
            </a:pPr>
            <a:r>
              <a:rPr lang="id-ID" altLang="en-US" sz="1800">
                <a:latin typeface="Arial Unicode MS" pitchFamily="34" charset="-128"/>
              </a:rPr>
              <a:t>3.Penebangan  (gaharu)</a:t>
            </a:r>
          </a:p>
          <a:p>
            <a:pPr eaLnBrk="1" hangingPunct="1">
              <a:lnSpc>
                <a:spcPct val="110000"/>
              </a:lnSpc>
            </a:pPr>
            <a:r>
              <a:rPr lang="id-ID" altLang="en-US" sz="1800">
                <a:latin typeface="Arial Unicode MS" pitchFamily="34" charset="-128"/>
              </a:rPr>
              <a:t>4.Pemungutan  (damar, kopal)</a:t>
            </a:r>
            <a:endParaRPr lang="id-ID" altLang="en-US" sz="1800">
              <a:solidFill>
                <a:srgbClr val="660033"/>
              </a:solidFill>
              <a:latin typeface="Arial Unicode MS" pitchFamily="34" charset="-128"/>
            </a:endParaRPr>
          </a:p>
        </p:txBody>
      </p:sp>
      <p:grpSp>
        <p:nvGrpSpPr>
          <p:cNvPr id="74773" name="Group 21"/>
          <p:cNvGrpSpPr>
            <a:grpSpLocks/>
          </p:cNvGrpSpPr>
          <p:nvPr/>
        </p:nvGrpSpPr>
        <p:grpSpPr bwMode="auto">
          <a:xfrm>
            <a:off x="1524000" y="0"/>
            <a:ext cx="1676400" cy="6858000"/>
            <a:chOff x="0" y="0"/>
            <a:chExt cx="1056" cy="4320"/>
          </a:xfrm>
        </p:grpSpPr>
        <p:pic>
          <p:nvPicPr>
            <p:cNvPr id="74757" name="Picture 5" descr="DamarB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72"/>
              <a:ext cx="1056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4758" name="MainImage" descr="Super-Sensitive Rosin - Ligh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56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4768" name="Picture 16" descr="ba3113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392"/>
              <a:ext cx="1056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4769" name="Picture 17" descr="Dragons Blood (Gold Seal)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736"/>
              <a:ext cx="1056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4771" name="Picture 19" descr="Gum Benzoin / Kemenyan (Tree Skin &amp; Dust Form) (Indonesia)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016"/>
              <a:ext cx="1056" cy="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772" name="Picture 20" descr="Agarwood Oil, Incense And Powder ()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000" b="35715"/>
            <a:stretch>
              <a:fillRect/>
            </a:stretch>
          </p:blipFill>
          <p:spPr bwMode="auto">
            <a:xfrm>
              <a:off x="0" y="3504"/>
              <a:ext cx="1008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9279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4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747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747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500"/>
                                        <p:tgtEl>
                                          <p:spTgt spid="747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500"/>
                                        <p:tgtEl>
                                          <p:spTgt spid="747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47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47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47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47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47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47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47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747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747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747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7476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8485" name="Group 661"/>
          <p:cNvGraphicFramePr>
            <a:graphicFrameLocks noGrp="1"/>
          </p:cNvGraphicFramePr>
          <p:nvPr/>
        </p:nvGraphicFramePr>
        <p:xfrm>
          <a:off x="2057400" y="914400"/>
          <a:ext cx="8305800" cy="5408804"/>
        </p:xfrm>
        <a:graphic>
          <a:graphicData uri="http://schemas.openxmlformats.org/drawingml/2006/table">
            <a:tbl>
              <a:tblPr/>
              <a:tblGrid>
                <a:gridCol w="3084513">
                  <a:extLst>
                    <a:ext uri="{9D8B030D-6E8A-4147-A177-3AD203B41FA5}">
                      <a16:colId xmlns:a16="http://schemas.microsoft.com/office/drawing/2014/main" val="1212548659"/>
                    </a:ext>
                  </a:extLst>
                </a:gridCol>
                <a:gridCol w="5221287">
                  <a:extLst>
                    <a:ext uri="{9D8B030D-6E8A-4147-A177-3AD203B41FA5}">
                      <a16:colId xmlns:a16="http://schemas.microsoft.com/office/drawing/2014/main" val="2482128028"/>
                    </a:ext>
                  </a:extLst>
                </a:gridCol>
              </a:tblGrid>
              <a:tr h="4365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id-ID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Keterangan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id-ID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7D22C"/>
                          </a:solidFill>
                          <a:effectLst/>
                          <a:latin typeface="Arial Unicode MS" pitchFamily="34" charset="-128"/>
                        </a:rPr>
                        <a:t>GONDORUKEM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9494267"/>
                  </a:ext>
                </a:extLst>
              </a:tr>
              <a:tr h="4778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id-ID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Nama  lain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id-ID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Rosin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9774006"/>
                  </a:ext>
                </a:extLst>
              </a:tr>
              <a:tr h="723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id-ID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Sumber penghasil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id-ID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Famili Pinaceae   : </a:t>
                      </a:r>
                      <a:r>
                        <a:rPr kumimoji="0" lang="id-ID" alt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Pinus merkusii,  P. oocarpa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6264549"/>
                  </a:ext>
                </a:extLst>
              </a:tr>
              <a:tr h="4381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id-ID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Cara pemungutan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id-ID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Penyadapan batang pd bagian xylem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7788878"/>
                  </a:ext>
                </a:extLst>
              </a:tr>
              <a:tr h="4413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id-ID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Daerah penghasil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id-ID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Sumatra, Jawa, Sulawesi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8433959"/>
                  </a:ext>
                </a:extLst>
              </a:tr>
              <a:tr h="10128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id-ID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Sifat fisika kimia (warna, titik  lunak, bil. Asam, kelarutan)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Kuning,   B.asam : 160 -190</a:t>
                      </a: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,</a:t>
                      </a:r>
                      <a:r>
                        <a:rPr kumimoji="0" lang="id-ID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 Larut dlm alkohol, benzena, eter, terpentin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id-ID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7940649"/>
                  </a:ext>
                </a:extLst>
              </a:tr>
              <a:tr h="9858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id-ID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Klasifikasi mutu di pasaran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id-ID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Berdasarkan warna, kadar kotor,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id-ID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titikk lunak : </a:t>
                      </a:r>
                      <a:r>
                        <a:rPr kumimoji="0" lang="id-ID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FF"/>
                          </a:solidFill>
                          <a:effectLst/>
                          <a:latin typeface="Arial Unicode MS" pitchFamily="34" charset="-128"/>
                        </a:rPr>
                        <a:t>X : ekstra,    WW : water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id-ID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FF"/>
                          </a:solidFill>
                          <a:effectLst/>
                          <a:latin typeface="Arial Unicode MS" pitchFamily="34" charset="-128"/>
                        </a:rPr>
                        <a:t>white  WG : Window glass  N :Nancy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5143020"/>
                  </a:ext>
                </a:extLst>
              </a:tr>
              <a:tr h="8540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id-ID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Penggunaan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id-ID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Vernis,  sizing paper,  bahan pencampur  dlm pembuatan  tinta cetak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6616982"/>
                  </a:ext>
                </a:extLst>
              </a:tr>
            </a:tbl>
          </a:graphicData>
        </a:graphic>
      </p:graphicFrame>
      <p:sp>
        <p:nvSpPr>
          <p:cNvPr id="78481" name="WordArt 657"/>
          <p:cNvSpPr>
            <a:spLocks noChangeArrowheads="1" noChangeShapeType="1" noTextEdit="1"/>
          </p:cNvSpPr>
          <p:nvPr/>
        </p:nvSpPr>
        <p:spPr bwMode="auto">
          <a:xfrm>
            <a:off x="3276600" y="304801"/>
            <a:ext cx="2152650" cy="4095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D" sz="24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Unicode MS"/>
              </a:rPr>
              <a:t> Resin alami (1)</a:t>
            </a:r>
          </a:p>
        </p:txBody>
      </p:sp>
    </p:spTree>
    <p:extLst>
      <p:ext uri="{BB962C8B-B14F-4D97-AF65-F5344CB8AC3E}">
        <p14:creationId xmlns:p14="http://schemas.microsoft.com/office/powerpoint/2010/main" val="2663567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8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8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8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8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8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100" name="Group 60"/>
          <p:cNvGraphicFramePr>
            <a:graphicFrameLocks noGrp="1"/>
          </p:cNvGraphicFramePr>
          <p:nvPr/>
        </p:nvGraphicFramePr>
        <p:xfrm>
          <a:off x="1752600" y="838200"/>
          <a:ext cx="8686800" cy="5335398"/>
        </p:xfrm>
        <a:graphic>
          <a:graphicData uri="http://schemas.openxmlformats.org/drawingml/2006/table">
            <a:tbl>
              <a:tblPr/>
              <a:tblGrid>
                <a:gridCol w="2667000">
                  <a:extLst>
                    <a:ext uri="{9D8B030D-6E8A-4147-A177-3AD203B41FA5}">
                      <a16:colId xmlns:a16="http://schemas.microsoft.com/office/drawing/2014/main" val="2966479027"/>
                    </a:ext>
                  </a:extLst>
                </a:gridCol>
                <a:gridCol w="6019800">
                  <a:extLst>
                    <a:ext uri="{9D8B030D-6E8A-4147-A177-3AD203B41FA5}">
                      <a16:colId xmlns:a16="http://schemas.microsoft.com/office/drawing/2014/main" val="3567556210"/>
                    </a:ext>
                  </a:extLst>
                </a:gridCol>
              </a:tblGrid>
              <a:tr h="465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id-ID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Keterangan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id-ID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7D22C"/>
                          </a:solidFill>
                          <a:effectLst/>
                          <a:latin typeface="Arial Unicode MS" pitchFamily="34" charset="-128"/>
                        </a:rPr>
                        <a:t>DAMAR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7628404"/>
                  </a:ext>
                </a:extLst>
              </a:tr>
              <a:tr h="517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id-ID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Nama  lain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Gum damar, harsa,  Bds warna   : damar mata kucing, d. rasak, d.putih, d. merah, d. hitam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6793906"/>
                  </a:ext>
                </a:extLst>
              </a:tr>
              <a:tr h="723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id-ID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Sumber penghasil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id-ID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id-ID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Fam. Dipterocarpaceae : </a:t>
                      </a:r>
                      <a:r>
                        <a:rPr kumimoji="0" lang="id-ID" alt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Shorea</a:t>
                      </a:r>
                      <a:r>
                        <a:rPr kumimoji="0" lang="id-ID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  </a:t>
                      </a:r>
                      <a:r>
                        <a:rPr kumimoji="0" lang="id-ID" alt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javanica</a:t>
                      </a:r>
                      <a:r>
                        <a:rPr kumimoji="0" lang="id-ID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, </a:t>
                      </a:r>
                      <a:r>
                        <a:rPr kumimoji="0" lang="id-ID" alt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S. lamellata</a:t>
                      </a:r>
                      <a:r>
                        <a:rPr kumimoji="0" lang="id-ID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, </a:t>
                      </a:r>
                      <a:r>
                        <a:rPr kumimoji="0" lang="id-ID" alt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Vatica rassak, Hopea</a:t>
                      </a:r>
                      <a:r>
                        <a:rPr kumimoji="0" lang="id-ID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 </a:t>
                      </a:r>
                      <a:r>
                        <a:rPr kumimoji="0" lang="id-ID" alt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 celebica,</a:t>
                      </a:r>
                      <a:r>
                        <a:rPr kumimoji="0" lang="id-ID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7352914"/>
                  </a:ext>
                </a:extLst>
              </a:tr>
              <a:tr h="4746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id-ID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Cara pemungutan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id-ID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Penyadapan batang pd bagian xylem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0826263"/>
                  </a:ext>
                </a:extLst>
              </a:tr>
              <a:tr h="4794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id-ID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Daerah penghasil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id-ID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Sumatra (Lampung), Kalbar,  Kaltim, Sulawesi Selatan, Maluku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4916834"/>
                  </a:ext>
                </a:extLst>
              </a:tr>
              <a:tr h="10128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id-ID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Sifat fisika kimia (warna, titik  lunak, bil. Asam, Kelarutan)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id-ID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Putih hingga kuning &amp; tembus cahaya; Tl 75</a:t>
                      </a:r>
                      <a:r>
                        <a:rPr kumimoji="0" lang="id-ID" alt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0</a:t>
                      </a:r>
                      <a:r>
                        <a:rPr kumimoji="0" lang="id-ID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C     Bil. asam 19-36; Larut dlm alkohol, benzena, eter, kloroform, terpentin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7882881"/>
                  </a:ext>
                </a:extLst>
              </a:tr>
              <a:tr h="6048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id-ID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Klasifikasi mutu di pasaran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id-ID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Berdasarkan warn dan ukuran butiran </a:t>
                      </a:r>
                      <a:r>
                        <a:rPr kumimoji="0" lang="id-ID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FF"/>
                          </a:solidFill>
                          <a:effectLst/>
                          <a:latin typeface="Arial Unicode MS" pitchFamily="34" charset="-128"/>
                        </a:rPr>
                        <a:t>:A, B, C, AB, s/d debu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7030622"/>
                  </a:ext>
                </a:extLst>
              </a:tr>
              <a:tr h="711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id-ID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Penggunaan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id-ID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Vernis,   bahan pencampur  dlm pembuatan  tinta cetak,  lilin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8187227"/>
                  </a:ext>
                </a:extLst>
              </a:tr>
            </a:tbl>
          </a:graphicData>
        </a:graphic>
      </p:graphicFrame>
      <p:sp>
        <p:nvSpPr>
          <p:cNvPr id="215098" name="WordArt 58"/>
          <p:cNvSpPr>
            <a:spLocks noChangeArrowheads="1" noChangeShapeType="1" noTextEdit="1"/>
          </p:cNvSpPr>
          <p:nvPr/>
        </p:nvSpPr>
        <p:spPr bwMode="auto">
          <a:xfrm>
            <a:off x="3276601" y="304800"/>
            <a:ext cx="1819275" cy="3429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D" sz="20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Unicode MS"/>
              </a:rPr>
              <a:t> Resin alami (2)</a:t>
            </a:r>
          </a:p>
        </p:txBody>
      </p:sp>
    </p:spTree>
    <p:extLst>
      <p:ext uri="{BB962C8B-B14F-4D97-AF65-F5344CB8AC3E}">
        <p14:creationId xmlns:p14="http://schemas.microsoft.com/office/powerpoint/2010/main" val="2966819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9274" name="Group 74"/>
          <p:cNvGraphicFramePr>
            <a:graphicFrameLocks noGrp="1"/>
          </p:cNvGraphicFramePr>
          <p:nvPr>
            <p:ph/>
          </p:nvPr>
        </p:nvGraphicFramePr>
        <p:xfrm>
          <a:off x="2133600" y="1066801"/>
          <a:ext cx="8305800" cy="5391913"/>
        </p:xfrm>
        <a:graphic>
          <a:graphicData uri="http://schemas.openxmlformats.org/drawingml/2006/table">
            <a:tbl>
              <a:tblPr/>
              <a:tblGrid>
                <a:gridCol w="2984500">
                  <a:extLst>
                    <a:ext uri="{9D8B030D-6E8A-4147-A177-3AD203B41FA5}">
                      <a16:colId xmlns:a16="http://schemas.microsoft.com/office/drawing/2014/main" val="335331434"/>
                    </a:ext>
                  </a:extLst>
                </a:gridCol>
                <a:gridCol w="5321300">
                  <a:extLst>
                    <a:ext uri="{9D8B030D-6E8A-4147-A177-3AD203B41FA5}">
                      <a16:colId xmlns:a16="http://schemas.microsoft.com/office/drawing/2014/main" val="2006601853"/>
                    </a:ext>
                  </a:extLst>
                </a:gridCol>
              </a:tblGrid>
              <a:tr h="4032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id-ID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Keterangan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id-ID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7D22C"/>
                          </a:solidFill>
                          <a:effectLst/>
                          <a:latin typeface="Arial Unicode MS" pitchFamily="34" charset="-128"/>
                        </a:rPr>
                        <a:t>KOPAL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6954039"/>
                  </a:ext>
                </a:extLst>
              </a:tr>
              <a:tr h="517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id-ID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Nama  lain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id-ID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Resin copal, gum copal, Manila copal (melengket, loba, bua)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8323740"/>
                  </a:ext>
                </a:extLst>
              </a:tr>
              <a:tr h="723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id-ID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Sumber penghasil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id-ID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id-ID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Fam. Pinaceae;  Genus  : Agathis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id-ID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Agathis alba, A. dammara, A. latifolia</a:t>
                      </a:r>
                      <a:endParaRPr kumimoji="0" lang="id-ID" alt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5605946"/>
                  </a:ext>
                </a:extLst>
              </a:tr>
              <a:tr h="4111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id-ID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Cara pemungutan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id-ID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Penyadapan batang pd bagian</a:t>
                      </a:r>
                      <a:r>
                        <a:rPr kumimoji="0" lang="id-ID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FF"/>
                          </a:solidFill>
                          <a:effectLst/>
                          <a:latin typeface="Arial Unicode MS" pitchFamily="34" charset="-128"/>
                        </a:rPr>
                        <a:t> floem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671360"/>
                  </a:ext>
                </a:extLst>
              </a:tr>
              <a:tr h="4794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id-ID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Daerah penghasil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id-ID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Kalimantan, Sulawesi, Maluku, Papua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7736716"/>
                  </a:ext>
                </a:extLst>
              </a:tr>
              <a:tr h="10128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id-ID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Sifat fisika kimia (warna, titik  lunak, bil. Asam, kelarutan)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Kuning,  hingga merah &amp; tembus cahaya, TL : 70-135</a:t>
                      </a:r>
                      <a:r>
                        <a:rPr kumimoji="0" lang="id-ID" alt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0</a:t>
                      </a:r>
                      <a:r>
                        <a:rPr kumimoji="0" lang="id-ID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C,     B.asam :   Larut dlm alkohol, kloroform, asam asetat glasial, terpentin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384213"/>
                  </a:ext>
                </a:extLst>
              </a:tr>
              <a:tr h="889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id-ID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Klasifikasi mutu di pasaran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id-ID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Berdasarkan warn</a:t>
                      </a: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a</a:t>
                      </a:r>
                      <a:r>
                        <a:rPr kumimoji="0" lang="id-ID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 dan ukuran bongkahan : Utama, satu, dua, tiga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1599143"/>
                  </a:ext>
                </a:extLst>
              </a:tr>
              <a:tr h="804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id-ID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Penggunaan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id-ID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Vernis,  sizing paper,  bahan pencam-pur  dlm pembuatan  tinta cetak,perekat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9546785"/>
                  </a:ext>
                </a:extLst>
              </a:tr>
            </a:tbl>
          </a:graphicData>
        </a:graphic>
      </p:graphicFrame>
      <p:sp>
        <p:nvSpPr>
          <p:cNvPr id="179271" name="WordArt 71"/>
          <p:cNvSpPr>
            <a:spLocks noChangeArrowheads="1" noChangeShapeType="1" noTextEdit="1"/>
          </p:cNvSpPr>
          <p:nvPr/>
        </p:nvSpPr>
        <p:spPr bwMode="auto">
          <a:xfrm>
            <a:off x="3276600" y="304801"/>
            <a:ext cx="2152650" cy="4095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D" sz="24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Unicode MS"/>
              </a:rPr>
              <a:t> Resin alami (3)</a:t>
            </a:r>
          </a:p>
        </p:txBody>
      </p:sp>
    </p:spTree>
    <p:extLst>
      <p:ext uri="{BB962C8B-B14F-4D97-AF65-F5344CB8AC3E}">
        <p14:creationId xmlns:p14="http://schemas.microsoft.com/office/powerpoint/2010/main" val="191347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6119" name="Group 55"/>
          <p:cNvGraphicFramePr>
            <a:graphicFrameLocks noGrp="1"/>
          </p:cNvGraphicFramePr>
          <p:nvPr/>
        </p:nvGraphicFramePr>
        <p:xfrm>
          <a:off x="2133600" y="998539"/>
          <a:ext cx="8153400" cy="5582413"/>
        </p:xfrm>
        <a:graphic>
          <a:graphicData uri="http://schemas.openxmlformats.org/drawingml/2006/table">
            <a:tbl>
              <a:tblPr/>
              <a:tblGrid>
                <a:gridCol w="3044825">
                  <a:extLst>
                    <a:ext uri="{9D8B030D-6E8A-4147-A177-3AD203B41FA5}">
                      <a16:colId xmlns:a16="http://schemas.microsoft.com/office/drawing/2014/main" val="1111672683"/>
                    </a:ext>
                  </a:extLst>
                </a:gridCol>
                <a:gridCol w="5108575">
                  <a:extLst>
                    <a:ext uri="{9D8B030D-6E8A-4147-A177-3AD203B41FA5}">
                      <a16:colId xmlns:a16="http://schemas.microsoft.com/office/drawing/2014/main" val="1426299908"/>
                    </a:ext>
                  </a:extLst>
                </a:gridCol>
              </a:tblGrid>
              <a:tr h="4032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id-ID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Keterangan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id-ID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7D22C"/>
                          </a:solidFill>
                          <a:effectLst/>
                          <a:latin typeface="Arial Unicode MS" pitchFamily="34" charset="-128"/>
                        </a:rPr>
                        <a:t>KEMENYAN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1253777"/>
                  </a:ext>
                </a:extLst>
              </a:tr>
              <a:tr h="517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id-ID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Nama  lain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Benzoin, benzoe, Laban jawi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3932993"/>
                  </a:ext>
                </a:extLst>
              </a:tr>
              <a:tr h="723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id-ID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Sumber penghasil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id-ID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id-ID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Fam. Styracaceae : </a:t>
                      </a:r>
                      <a:r>
                        <a:rPr kumimoji="0" lang="id-ID" alt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Styrax benzoin,</a:t>
                      </a:r>
                      <a:r>
                        <a:rPr kumimoji="0" lang="id-ID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 </a:t>
                      </a:r>
                      <a:r>
                        <a:rPr kumimoji="0" lang="id-ID" alt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Styrax tonkinensis</a:t>
                      </a:r>
                      <a:r>
                        <a:rPr kumimoji="0" lang="id-ID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3653490"/>
                  </a:ext>
                </a:extLst>
              </a:tr>
              <a:tr h="4111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id-ID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Cara pemungutan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id-ID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Penyadapan batang pd bagian xylem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0931346"/>
                  </a:ext>
                </a:extLst>
              </a:tr>
              <a:tr h="4794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id-ID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Daerah penghasil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id-ID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Sumatera, Jawa , Kalimantan , Papua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4125565"/>
                  </a:ext>
                </a:extLst>
              </a:tr>
              <a:tr h="10128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id-ID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Sifat fisika kimia (warna, titik  lunak, bil. Asam, kelarutan)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id-ID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Kelarutan  dalam alkohol 90%  : 75 – 85%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id-ID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Bilangan asam  : 100 – 145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id-ID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Bilangan ester  :  50 – 120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id-ID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Kadar abu : 0.5 – 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0717629"/>
                  </a:ext>
                </a:extLst>
              </a:tr>
              <a:tr h="889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id-ID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Klasifikasi mutu di pasaran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id-ID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Berdasarkan warna &amp; ukuran lempengan : mutu I &amp; II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8919903"/>
                  </a:ext>
                </a:extLst>
              </a:tr>
              <a:tr h="804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id-ID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Penggunaan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id-ID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Bahan baku asam benzoat dan asam sinamat alami,  obat luka,  kosmetika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9793861"/>
                  </a:ext>
                </a:extLst>
              </a:tr>
            </a:tbl>
          </a:graphicData>
        </a:graphic>
      </p:graphicFrame>
      <p:sp>
        <p:nvSpPr>
          <p:cNvPr id="216111" name="WordArt 47"/>
          <p:cNvSpPr>
            <a:spLocks noChangeArrowheads="1" noChangeShapeType="1" noTextEdit="1"/>
          </p:cNvSpPr>
          <p:nvPr/>
        </p:nvSpPr>
        <p:spPr bwMode="auto">
          <a:xfrm>
            <a:off x="3276601" y="304800"/>
            <a:ext cx="1819275" cy="3429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D" sz="20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Unicode MS"/>
              </a:rPr>
              <a:t> Resin alami (4)</a:t>
            </a:r>
          </a:p>
        </p:txBody>
      </p:sp>
    </p:spTree>
    <p:extLst>
      <p:ext uri="{BB962C8B-B14F-4D97-AF65-F5344CB8AC3E}">
        <p14:creationId xmlns:p14="http://schemas.microsoft.com/office/powerpoint/2010/main" val="180625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1369" name="Group 121"/>
          <p:cNvGraphicFramePr>
            <a:graphicFrameLocks noGrp="1"/>
          </p:cNvGraphicFramePr>
          <p:nvPr>
            <p:ph/>
          </p:nvPr>
        </p:nvGraphicFramePr>
        <p:xfrm>
          <a:off x="1524000" y="990601"/>
          <a:ext cx="9144000" cy="5415725"/>
        </p:xfrm>
        <a:graphic>
          <a:graphicData uri="http://schemas.openxmlformats.org/drawingml/2006/table">
            <a:tbl>
              <a:tblPr/>
              <a:tblGrid>
                <a:gridCol w="2735263">
                  <a:extLst>
                    <a:ext uri="{9D8B030D-6E8A-4147-A177-3AD203B41FA5}">
                      <a16:colId xmlns:a16="http://schemas.microsoft.com/office/drawing/2014/main" val="3288971730"/>
                    </a:ext>
                  </a:extLst>
                </a:gridCol>
                <a:gridCol w="6408737">
                  <a:extLst>
                    <a:ext uri="{9D8B030D-6E8A-4147-A177-3AD203B41FA5}">
                      <a16:colId xmlns:a16="http://schemas.microsoft.com/office/drawing/2014/main" val="1082907747"/>
                    </a:ext>
                  </a:extLst>
                </a:gridCol>
              </a:tblGrid>
              <a:tr h="4032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id-ID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Keterangan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id-ID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7D22C"/>
                          </a:solidFill>
                          <a:effectLst/>
                          <a:latin typeface="Arial Unicode MS" pitchFamily="34" charset="-128"/>
                        </a:rPr>
                        <a:t>GAHARU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620602"/>
                  </a:ext>
                </a:extLst>
              </a:tr>
              <a:tr h="434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id-ID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Nama  lain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id-ID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Karas, alim, garu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280467"/>
                  </a:ext>
                </a:extLst>
              </a:tr>
              <a:tr h="723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id-ID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Sumber penghasil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id-ID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id-ID" alt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Unicode MS" pitchFamily="34" charset="-128"/>
                        </a:rPr>
                        <a:t>Aquilaria malacensis</a:t>
                      </a:r>
                      <a:r>
                        <a:rPr kumimoji="0" lang="id-ID" alt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Unicode MS" pitchFamily="34" charset="-128"/>
                        </a:rPr>
                        <a:t>, </a:t>
                      </a:r>
                      <a:r>
                        <a:rPr kumimoji="0" lang="id-ID" alt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A. hirta,  A. microcarpa, A.filaria, </a:t>
                      </a:r>
                      <a:r>
                        <a:rPr kumimoji="0" lang="id-ID" alt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Unicode MS" pitchFamily="34" charset="-128"/>
                        </a:rPr>
                        <a:t>Exoccaria Agalocha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6170813"/>
                  </a:ext>
                </a:extLst>
              </a:tr>
              <a:tr h="4111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id-ID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Cara pemungutan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id-ID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Ditebang,</a:t>
                      </a:r>
                      <a:r>
                        <a:rPr kumimoji="0" lang="id-ID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Arial Unicode MS" pitchFamily="34" charset="-128"/>
                        </a:rPr>
                        <a:t>  terbentuk  sebagai reaksi pertahanan terhadap serangan jamur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0439836"/>
                  </a:ext>
                </a:extLst>
              </a:tr>
              <a:tr h="4794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id-ID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Daerah penghasil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Sumatera, Kalimantan, Sulawesi, Maluku, Papua,Jawa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8879922"/>
                  </a:ext>
                </a:extLst>
              </a:tr>
              <a:tr h="10128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id-ID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Sifat fisika kimia (warna, titik  lunak, bil. Asam,Kelarutan)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1120805"/>
                  </a:ext>
                </a:extLst>
              </a:tr>
              <a:tr h="889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id-ID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Klasifikasi mutu di pasaran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id-ID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Warna, kandungan resin, aroma :Gubal gaharu/ super  (3 kls), kamendangan (7 kls), abu (3 kls)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8918983"/>
                  </a:ext>
                </a:extLst>
              </a:tr>
              <a:tr h="804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id-ID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Penggunaan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Bahan baku parfum,  aromaterapi, kosmetika, dupa , bahan obat penghilang stres, hepatitis, TBC,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2719467"/>
                  </a:ext>
                </a:extLst>
              </a:tr>
            </a:tbl>
          </a:graphicData>
        </a:graphic>
      </p:graphicFrame>
      <p:sp>
        <p:nvSpPr>
          <p:cNvPr id="181367" name="WordArt 119"/>
          <p:cNvSpPr>
            <a:spLocks noChangeArrowheads="1" noChangeShapeType="1" noTextEdit="1"/>
          </p:cNvSpPr>
          <p:nvPr/>
        </p:nvSpPr>
        <p:spPr bwMode="auto">
          <a:xfrm>
            <a:off x="3276601" y="304800"/>
            <a:ext cx="1819275" cy="3429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D" sz="20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 Resin alami (5)</a:t>
            </a:r>
          </a:p>
        </p:txBody>
      </p:sp>
    </p:spTree>
    <p:extLst>
      <p:ext uri="{BB962C8B-B14F-4D97-AF65-F5344CB8AC3E}">
        <p14:creationId xmlns:p14="http://schemas.microsoft.com/office/powerpoint/2010/main" val="172164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7139" name="Group 51"/>
          <p:cNvGraphicFramePr>
            <a:graphicFrameLocks noGrp="1"/>
          </p:cNvGraphicFramePr>
          <p:nvPr/>
        </p:nvGraphicFramePr>
        <p:xfrm>
          <a:off x="1752600" y="1074738"/>
          <a:ext cx="8763000" cy="5410200"/>
        </p:xfrm>
        <a:graphic>
          <a:graphicData uri="http://schemas.openxmlformats.org/drawingml/2006/table">
            <a:tbl>
              <a:tblPr/>
              <a:tblGrid>
                <a:gridCol w="3251200">
                  <a:extLst>
                    <a:ext uri="{9D8B030D-6E8A-4147-A177-3AD203B41FA5}">
                      <a16:colId xmlns:a16="http://schemas.microsoft.com/office/drawing/2014/main" val="2432463124"/>
                    </a:ext>
                  </a:extLst>
                </a:gridCol>
                <a:gridCol w="5511800">
                  <a:extLst>
                    <a:ext uri="{9D8B030D-6E8A-4147-A177-3AD203B41FA5}">
                      <a16:colId xmlns:a16="http://schemas.microsoft.com/office/drawing/2014/main" val="2294493790"/>
                    </a:ext>
                  </a:extLst>
                </a:gridCol>
              </a:tblGrid>
              <a:tr h="4032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id-ID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Keterangan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id-ID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7D22C"/>
                          </a:solidFill>
                          <a:effectLst/>
                          <a:latin typeface="Comic Sans MS" panose="030F0702030302020204" pitchFamily="66" charset="0"/>
                        </a:rPr>
                        <a:t>JERNANG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3989401"/>
                  </a:ext>
                </a:extLst>
              </a:tr>
              <a:tr h="6699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id-ID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Nama  lain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Dragon’s blood, getah badak, getih warak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8432885"/>
                  </a:ext>
                </a:extLst>
              </a:tr>
              <a:tr h="511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id-ID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Sumber penghasil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id-ID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Family Palmaceae: </a:t>
                      </a:r>
                      <a:r>
                        <a:rPr kumimoji="0" lang="id-ID" alt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 Daemonorops draco</a:t>
                      </a:r>
                      <a:r>
                        <a:rPr kumimoji="0" lang="id-ID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2681374"/>
                  </a:ext>
                </a:extLst>
              </a:tr>
              <a:tr h="4111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id-ID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Cara pemungutan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id-ID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Pemetikan buah rotan, jernang melapisi buah rotan muda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1316116"/>
                  </a:ext>
                </a:extLst>
              </a:tr>
              <a:tr h="4794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id-ID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Daerah penghasil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id-ID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Sumatera, Kalimantan, Jawa Barat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9571735"/>
                  </a:ext>
                </a:extLst>
              </a:tr>
              <a:tr h="10128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id-ID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Sifat fisika kimia (warna, titik  lunak, bil. Asam, kelarutan)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id-ID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Merah, TL 120</a:t>
                      </a:r>
                      <a:r>
                        <a:rPr kumimoji="0" lang="id-ID" alt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0</a:t>
                      </a:r>
                      <a:r>
                        <a:rPr kumimoji="0" lang="id-ID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C   larut dlm alkohol, eter, minyak atsiri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912693"/>
                  </a:ext>
                </a:extLst>
              </a:tr>
              <a:tr h="889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id-ID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Klasifikasi mutu di pasaran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id-ID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Berdasarkan warna, bentuk : silinder, lempengan, lembaran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6415082"/>
                  </a:ext>
                </a:extLst>
              </a:tr>
              <a:tr h="804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id-ID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Penggunaan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id-ID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Bahan pewarna keramik, kayu,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id-ID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Kertas,  vernis  alat musik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387258"/>
                  </a:ext>
                </a:extLst>
              </a:tr>
            </a:tbl>
          </a:graphicData>
        </a:graphic>
      </p:graphicFrame>
      <p:sp>
        <p:nvSpPr>
          <p:cNvPr id="217137" name="WordArt 49"/>
          <p:cNvSpPr>
            <a:spLocks noChangeArrowheads="1" noChangeShapeType="1" noTextEdit="1"/>
          </p:cNvSpPr>
          <p:nvPr/>
        </p:nvSpPr>
        <p:spPr bwMode="auto">
          <a:xfrm>
            <a:off x="5192714" y="566738"/>
            <a:ext cx="1819275" cy="3429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D" sz="20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 Resin alami (6)</a:t>
            </a:r>
          </a:p>
        </p:txBody>
      </p:sp>
    </p:spTree>
    <p:extLst>
      <p:ext uri="{BB962C8B-B14F-4D97-AF65-F5344CB8AC3E}">
        <p14:creationId xmlns:p14="http://schemas.microsoft.com/office/powerpoint/2010/main" val="142523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Coffee">
      <a:dk1>
        <a:sysClr val="windowText" lastClr="000000"/>
      </a:dk1>
      <a:lt1>
        <a:sysClr val="window" lastClr="FFFFFF"/>
      </a:lt1>
      <a:dk2>
        <a:srgbClr val="4E3B30"/>
      </a:dk2>
      <a:lt2>
        <a:srgbClr val="F4EEDC"/>
      </a:lt2>
      <a:accent1>
        <a:srgbClr val="CC830E"/>
      </a:accent1>
      <a:accent2>
        <a:srgbClr val="B54C2D"/>
      </a:accent2>
      <a:accent3>
        <a:srgbClr val="99570C"/>
      </a:accent3>
      <a:accent4>
        <a:srgbClr val="C17529"/>
      </a:accent4>
      <a:accent5>
        <a:srgbClr val="A19574"/>
      </a:accent5>
      <a:accent6>
        <a:srgbClr val="A49518"/>
      </a:accent6>
      <a:hlink>
        <a:srgbClr val="AD1F1F"/>
      </a:hlink>
      <a:folHlink>
        <a:srgbClr val="FFC42F"/>
      </a:folHlink>
    </a:clrScheme>
    <a:fontScheme name="Custom 4">
      <a:majorFont>
        <a:latin typeface="Goudy Old Style"/>
        <a:ea typeface=""/>
        <a:cs typeface=""/>
      </a:majorFont>
      <a:minorFont>
        <a:latin typeface="Goudy Old Style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REE.pptx" id="{E781C72B-3D65-4B8D-9071-33B66AF0EF30}" vid="{3A5A58F2-9BE1-435C-B12D-88FD9BF701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Earthy inspiration</Template>
  <TotalTime>0</TotalTime>
  <Words>811</Words>
  <Application>Microsoft Office PowerPoint</Application>
  <PresentationFormat>Widescreen</PresentationFormat>
  <Paragraphs>124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Arial Unicode MS</vt:lpstr>
      <vt:lpstr>Arial Black</vt:lpstr>
      <vt:lpstr>Comic Sans MS</vt:lpstr>
      <vt:lpstr>Goudy Old Style</vt:lpstr>
      <vt:lpstr>Times New Roman</vt:lpstr>
      <vt:lpstr>Trebuchet MS</vt:lpstr>
      <vt:lpstr>Wingdings</vt:lpstr>
      <vt:lpstr>Wingdings 2</vt:lpstr>
      <vt:lpstr>SlateVTI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2024-01-12T12:47:52Z</dcterms:created>
  <dcterms:modified xsi:type="dcterms:W3CDTF">2024-01-12T12:48:25Z</dcterms:modified>
</cp:coreProperties>
</file>