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1" r:id="rId4"/>
    <p:sldId id="258" r:id="rId5"/>
    <p:sldId id="262" r:id="rId6"/>
    <p:sldId id="260"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9900"/>
    <a:srgbClr val="D99B01"/>
    <a:srgbClr val="FF66CC"/>
    <a:srgbClr val="FF67AC"/>
    <a:srgbClr val="CC0099"/>
    <a:srgbClr val="FFDC47"/>
    <a:srgbClr val="5EEC3C"/>
    <a:srgbClr val="CCCC00"/>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822" y="-7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AB8A86-3586-436A-B3FA-3FD8215A21F7}" type="datetimeFigureOut">
              <a:rPr lang="en-US" smtClean="0"/>
              <a:pPr/>
              <a:t>3/23/2020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B49BE6-9887-4B9B-B3DD-1CB491A1DF01}" type="slidenum">
              <a:rPr lang="en-US" smtClean="0"/>
              <a:pPr/>
              <a:t>‹#›</a:t>
            </a:fld>
            <a:endParaRPr lang="en-US"/>
          </a:p>
        </p:txBody>
      </p:sp>
    </p:spTree>
    <p:extLst>
      <p:ext uri="{BB962C8B-B14F-4D97-AF65-F5344CB8AC3E}">
        <p14:creationId xmlns:p14="http://schemas.microsoft.com/office/powerpoint/2010/main" xmlns="" val="2659511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pPr/>
              <a:t>6</a:t>
            </a:fld>
            <a:endParaRPr lang="en-US"/>
          </a:p>
        </p:txBody>
      </p:sp>
    </p:spTree>
    <p:extLst>
      <p:ext uri="{BB962C8B-B14F-4D97-AF65-F5344CB8AC3E}">
        <p14:creationId xmlns:p14="http://schemas.microsoft.com/office/powerpoint/2010/main" xmlns="" val="33891309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8965" y="2877161"/>
            <a:ext cx="8246070" cy="1383822"/>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448965" y="4251505"/>
            <a:ext cx="8246070" cy="610820"/>
          </a:xfrm>
        </p:spPr>
        <p:txBody>
          <a:bodyPr>
            <a:normAutofit/>
          </a:bodyPr>
          <a:lstStyle>
            <a:lvl1pPr marL="0" indent="0" algn="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FCF48A3-297D-4920-BA73-9F031282FE85}"/>
              </a:ext>
            </a:extLst>
          </p:cNvPr>
          <p:cNvPicPr>
            <a:picLocks noChangeAspect="1" noChangeArrowheads="1"/>
          </p:cNvPicPr>
          <p:nvPr userDrawn="1"/>
        </p:nvPicPr>
        <p:blipFill>
          <a:blip r:embed="rId2">
            <a:extLst>
              <a:ext uri="{28A0092B-C50C-407E-A947-70E740481C1C}">
                <a14:useLocalDpi xmlns:a14="http://schemas.microsoft.com/office/drawing/2010/main" xmlns=""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891995"/>
            <a:ext cx="8246070" cy="610820"/>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502815"/>
            <a:ext cx="8246070" cy="3206799"/>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39540" y="433880"/>
            <a:ext cx="5802790" cy="572644"/>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739540" y="1198559"/>
            <a:ext cx="5802790"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BC777C50-1820-421B-A14A-53B07EBE9138}"/>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4" y="891995"/>
            <a:ext cx="8246071" cy="610820"/>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987525"/>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419045"/>
            <a:ext cx="4040188"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987525"/>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419045"/>
            <a:ext cx="4041775"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3/23/2020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14348" y="3571882"/>
            <a:ext cx="8246070" cy="1383822"/>
          </a:xfrm>
        </p:spPr>
        <p:txBody>
          <a:bodyPr/>
          <a:lstStyle/>
          <a:p>
            <a:r>
              <a:rPr lang="id-ID" dirty="0" smtClean="0">
                <a:solidFill>
                  <a:schemeClr val="tx1"/>
                </a:solidFill>
              </a:rPr>
              <a:t>CLEAN AND</a:t>
            </a:r>
            <a:br>
              <a:rPr lang="id-ID" dirty="0" smtClean="0">
                <a:solidFill>
                  <a:schemeClr val="tx1"/>
                </a:solidFill>
              </a:rPr>
            </a:br>
            <a:r>
              <a:rPr lang="id-ID" dirty="0" smtClean="0">
                <a:solidFill>
                  <a:schemeClr val="tx1"/>
                </a:solidFill>
              </a:rPr>
              <a:t>GOOD GOVERMACE</a:t>
            </a:r>
            <a:endParaRPr lang="id-ID" dirty="0">
              <a:solidFill>
                <a:schemeClr val="tx1"/>
              </a:solidFill>
            </a:endParaRPr>
          </a:p>
        </p:txBody>
      </p:sp>
    </p:spTree>
    <p:extLst>
      <p:ext uri="{BB962C8B-B14F-4D97-AF65-F5344CB8AC3E}">
        <p14:creationId xmlns:p14="http://schemas.microsoft.com/office/powerpoint/2010/main" xmlns="" val="36392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9764" y="1214428"/>
            <a:ext cx="5174236" cy="610820"/>
          </a:xfrm>
        </p:spPr>
        <p:txBody>
          <a:bodyPr>
            <a:normAutofit fontScale="90000"/>
          </a:bodyPr>
          <a:lstStyle/>
          <a:p>
            <a:r>
              <a:rPr lang="id-ID" b="1" dirty="0" smtClean="0"/>
              <a:t>Pengertian Clean Governance</a:t>
            </a:r>
            <a:endParaRPr lang="en-US" b="1" dirty="0"/>
          </a:p>
        </p:txBody>
      </p:sp>
      <p:sp>
        <p:nvSpPr>
          <p:cNvPr id="3" name="Content Placeholder 2"/>
          <p:cNvSpPr>
            <a:spLocks noGrp="1"/>
          </p:cNvSpPr>
          <p:nvPr>
            <p:ph idx="1"/>
          </p:nvPr>
        </p:nvSpPr>
        <p:spPr>
          <a:xfrm>
            <a:off x="448966" y="1928808"/>
            <a:ext cx="8246070" cy="2780806"/>
          </a:xfrm>
        </p:spPr>
        <p:txBody>
          <a:bodyPr>
            <a:normAutofit fontScale="92500" lnSpcReduction="10000"/>
          </a:bodyPr>
          <a:lstStyle/>
          <a:p>
            <a:pPr algn="just">
              <a:buNone/>
            </a:pPr>
            <a:r>
              <a:rPr lang="id-ID" dirty="0" smtClean="0"/>
              <a:t>	</a:t>
            </a:r>
            <a:r>
              <a:rPr lang="id-ID" sz="2600" b="1" dirty="0" smtClean="0"/>
              <a:t>Clean </a:t>
            </a:r>
            <a:r>
              <a:rPr lang="id-ID" sz="2600" b="1" dirty="0" smtClean="0"/>
              <a:t>governance berarti pemerintahan yang bersih yaitu model pemerintahan yang efektif, efisien, jujur, transparan dan bertanggung jawab.  Jadi pemerintahan yang bersih yaitu pemerintahan yang terbuka terhadap public dan bebas dari permasalahan Korupsi Kolusi dan Nepotisme (KKN). Pemerintahan yang bersih akan membuat rakyat percaya terhadap pemerintah sehingga tidak ada saling curiga antara rakyat kepada pemerintah.</a:t>
            </a:r>
          </a:p>
          <a:p>
            <a:pPr algn="just">
              <a:buNone/>
            </a:pPr>
            <a:endParaRPr lang="en-US" sz="2600" dirty="0"/>
          </a:p>
          <a:p>
            <a:endParaRPr lang="en-US" dirty="0"/>
          </a:p>
          <a:p>
            <a:endParaRPr lang="en-US" dirty="0"/>
          </a:p>
        </p:txBody>
      </p:sp>
    </p:spTree>
    <p:extLst>
      <p:ext uri="{BB962C8B-B14F-4D97-AF65-F5344CB8AC3E}">
        <p14:creationId xmlns:p14="http://schemas.microsoft.com/office/powerpoint/2010/main" xmlns=""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714494"/>
            <a:ext cx="8001056" cy="3000396"/>
          </a:xfrm>
        </p:spPr>
        <p:txBody>
          <a:bodyPr>
            <a:normAutofit fontScale="90000"/>
          </a:bodyPr>
          <a:lstStyle/>
          <a:p>
            <a:pPr algn="just"/>
            <a:r>
              <a:rPr lang="id-ID" sz="2700" cap="none" dirty="0" smtClean="0"/>
              <a:t>Segala hal yang terkait dengan tindakan atau tingkah laku yang bersifat mengarahkan, mengendalikan, atau memengaruhi urusan publik untuk mewujudkan nilai – nilai tersebut dalam kehidupan sehari – hari. Dalam konteks ini, pengertian good governance tidak sebatas pengelolaan lembaga pemerintahan semata, tetapi menyangkut semua lembaga baik pemerintah maupun nonpemerintah (lembaga swadaya masyarakat) dengan istilah good corporate</a:t>
            </a:r>
            <a:r>
              <a:rPr lang="id-ID" sz="2400" dirty="0" smtClean="0"/>
              <a:t>.</a:t>
            </a:r>
            <a:endParaRPr lang="id-ID" sz="2400" cap="none" dirty="0"/>
          </a:p>
        </p:txBody>
      </p:sp>
      <p:sp>
        <p:nvSpPr>
          <p:cNvPr id="3" name="Text Placeholder 2"/>
          <p:cNvSpPr>
            <a:spLocks noGrp="1"/>
          </p:cNvSpPr>
          <p:nvPr>
            <p:ph type="body" idx="1"/>
          </p:nvPr>
        </p:nvSpPr>
        <p:spPr>
          <a:xfrm>
            <a:off x="142844" y="1214428"/>
            <a:ext cx="3857652" cy="500066"/>
          </a:xfrm>
        </p:spPr>
        <p:txBody>
          <a:bodyPr>
            <a:noAutofit/>
          </a:bodyPr>
          <a:lstStyle/>
          <a:p>
            <a:r>
              <a:rPr lang="id-ID" sz="2400" b="1" dirty="0" smtClean="0">
                <a:solidFill>
                  <a:schemeClr val="bg1"/>
                </a:solidFill>
              </a:rPr>
              <a:t>Pengertian Good Governance</a:t>
            </a:r>
            <a:endParaRPr lang="id-ID" sz="2400"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8596" y="1214428"/>
            <a:ext cx="8246071" cy="610820"/>
          </a:xfrm>
        </p:spPr>
        <p:txBody>
          <a:bodyPr>
            <a:normAutofit fontScale="90000"/>
          </a:bodyPr>
          <a:lstStyle/>
          <a:p>
            <a:r>
              <a:rPr lang="id-ID" dirty="0" smtClean="0"/>
              <a:t>Prinsip-Prinsip Clean and Good Governance</a:t>
            </a:r>
            <a:endParaRPr lang="en-US" dirty="0"/>
          </a:p>
        </p:txBody>
      </p:sp>
      <p:sp>
        <p:nvSpPr>
          <p:cNvPr id="6" name="Content Placeholder 5"/>
          <p:cNvSpPr>
            <a:spLocks noGrp="1"/>
          </p:cNvSpPr>
          <p:nvPr>
            <p:ph sz="half" idx="2"/>
          </p:nvPr>
        </p:nvSpPr>
        <p:spPr/>
        <p:txBody>
          <a:bodyPr>
            <a:normAutofit lnSpcReduction="10000"/>
          </a:bodyPr>
          <a:lstStyle/>
          <a:p>
            <a:r>
              <a:rPr lang="id-ID" dirty="0" smtClean="0"/>
              <a:t>Partisipasi</a:t>
            </a:r>
          </a:p>
          <a:p>
            <a:r>
              <a:rPr lang="id-ID" dirty="0" smtClean="0"/>
              <a:t>Penegakan Hukum</a:t>
            </a:r>
          </a:p>
          <a:p>
            <a:r>
              <a:rPr lang="id-ID" dirty="0" smtClean="0"/>
              <a:t>Transparansi</a:t>
            </a:r>
          </a:p>
          <a:p>
            <a:r>
              <a:rPr lang="id-ID" dirty="0" smtClean="0"/>
              <a:t>Responsif</a:t>
            </a:r>
          </a:p>
          <a:p>
            <a:r>
              <a:rPr lang="id-ID" dirty="0" smtClean="0"/>
              <a:t>Konsensus</a:t>
            </a:r>
            <a:endParaRPr lang="en-US" dirty="0"/>
          </a:p>
        </p:txBody>
      </p:sp>
      <p:sp>
        <p:nvSpPr>
          <p:cNvPr id="8" name="Content Placeholder 7"/>
          <p:cNvSpPr>
            <a:spLocks noGrp="1"/>
          </p:cNvSpPr>
          <p:nvPr>
            <p:ph sz="quarter" idx="4"/>
          </p:nvPr>
        </p:nvSpPr>
        <p:spPr/>
        <p:txBody>
          <a:bodyPr/>
          <a:lstStyle/>
          <a:p>
            <a:r>
              <a:rPr lang="id-ID" dirty="0" smtClean="0"/>
              <a:t>Kesetaraan</a:t>
            </a:r>
          </a:p>
          <a:p>
            <a:r>
              <a:rPr lang="id-ID" dirty="0" smtClean="0"/>
              <a:t>Efektivitas dan Efesien</a:t>
            </a:r>
          </a:p>
          <a:p>
            <a:r>
              <a:rPr lang="id-ID" dirty="0" smtClean="0"/>
              <a:t>Akuntabilitas</a:t>
            </a:r>
          </a:p>
          <a:p>
            <a:r>
              <a:rPr lang="id-ID" dirty="0" smtClean="0"/>
              <a:t>Visi Strategis</a:t>
            </a:r>
            <a:endParaRPr lang="en-US" dirty="0"/>
          </a:p>
        </p:txBody>
      </p:sp>
    </p:spTree>
    <p:extLst>
      <p:ext uri="{BB962C8B-B14F-4D97-AF65-F5344CB8AC3E}">
        <p14:creationId xmlns:p14="http://schemas.microsoft.com/office/powerpoint/2010/main" xmlns="" val="4170783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Manfaat</a:t>
            </a:r>
            <a:endParaRPr lang="id-ID" dirty="0"/>
          </a:p>
        </p:txBody>
      </p:sp>
      <p:sp>
        <p:nvSpPr>
          <p:cNvPr id="3" name="Content Placeholder 2"/>
          <p:cNvSpPr>
            <a:spLocks noGrp="1"/>
          </p:cNvSpPr>
          <p:nvPr>
            <p:ph idx="1"/>
          </p:nvPr>
        </p:nvSpPr>
        <p:spPr/>
        <p:txBody>
          <a:bodyPr>
            <a:normAutofit fontScale="70000" lnSpcReduction="20000"/>
          </a:bodyPr>
          <a:lstStyle/>
          <a:p>
            <a:pPr algn="just">
              <a:buNone/>
            </a:pPr>
            <a:r>
              <a:rPr lang="id-ID" dirty="0" smtClean="0"/>
              <a:t>1.Mendorong </a:t>
            </a:r>
            <a:r>
              <a:rPr lang="id-ID" dirty="0" smtClean="0"/>
              <a:t>tercapainya kesinambungan pemerintahan melalui pengelolaan yang didasarkan pada aspek transparansi, akuntabilitas, responsibilitas, independensi, serta kesetaraan dan kewajaran.</a:t>
            </a:r>
          </a:p>
          <a:p>
            <a:pPr algn="just">
              <a:buNone/>
            </a:pPr>
            <a:r>
              <a:rPr lang="id-ID" dirty="0" smtClean="0"/>
              <a:t>2.Mendorong </a:t>
            </a:r>
            <a:r>
              <a:rPr lang="id-ID" dirty="0" smtClean="0"/>
              <a:t>timbulnya kesadaran dan tanggung jawab sosial masyarakat.</a:t>
            </a:r>
          </a:p>
          <a:p>
            <a:pPr algn="just">
              <a:buNone/>
            </a:pPr>
            <a:r>
              <a:rPr lang="id-ID" dirty="0" smtClean="0"/>
              <a:t>3.Meningkatkan </a:t>
            </a:r>
            <a:r>
              <a:rPr lang="id-ID" dirty="0" smtClean="0"/>
              <a:t>kepercayaan pasar yang dapat mendorong arus investasi dan pertumbuhan ekonomi nasional yang berkesinambungan</a:t>
            </a:r>
          </a:p>
          <a:p>
            <a:pPr algn="just">
              <a:buNone/>
            </a:pPr>
            <a:r>
              <a:rPr lang="id-ID" dirty="0" smtClean="0"/>
              <a:t>4.Berkurangnya</a:t>
            </a:r>
            <a:r>
              <a:rPr lang="id-ID" dirty="0" smtClean="0"/>
              <a:t> secara nyata praktek  KKN  di </a:t>
            </a:r>
            <a:r>
              <a:rPr lang="id-ID" dirty="0" smtClean="0"/>
              <a:t>birokrasi</a:t>
            </a:r>
            <a:r>
              <a:rPr lang="id-ID" dirty="0" smtClean="0"/>
              <a:t> </a:t>
            </a:r>
          </a:p>
          <a:p>
            <a:pPr algn="just"/>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E:\websites\free-power-point-templates\2012\logos.png"/>
          <p:cNvPicPr>
            <a:picLocks noChangeAspect="1" noChangeArrowheads="1"/>
          </p:cNvPicPr>
          <p:nvPr/>
        </p:nvPicPr>
        <p:blipFill>
          <a:blip r:embed="rId3">
            <a:extLst>
              <a:ext uri="{28A0092B-C50C-407E-A947-70E740481C1C}">
                <a14:useLocalDpi xmlns:a14="http://schemas.microsoft.com/office/drawing/2010/main" xmlns=""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91006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973</TotalTime>
  <Words>138</Words>
  <Application>Microsoft Office PowerPoint</Application>
  <PresentationFormat>On-screen Show (16:9)</PresentationFormat>
  <Paragraphs>22</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CLEAN AND GOOD GOVERMACE</vt:lpstr>
      <vt:lpstr>Pengertian Clean Governance</vt:lpstr>
      <vt:lpstr>Segala hal yang terkait dengan tindakan atau tingkah laku yang bersifat mengarahkan, mengendalikan, atau memengaruhi urusan publik untuk mewujudkan nilai – nilai tersebut dalam kehidupan sehari – hari. Dalam konteks ini, pengertian good governance tidak sebatas pengelolaan lembaga pemerintahan semata, tetapi menyangkut semua lembaga baik pemerintah maupun nonpemerintah (lembaga swadaya masyarakat) dengan istilah good corporate.</vt:lpstr>
      <vt:lpstr>Prinsip-Prinsip Clean and Good Governance</vt:lpstr>
      <vt:lpstr>Manfaat</vt:lpstr>
      <vt:lpstr>Slide 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irawan</cp:lastModifiedBy>
  <cp:revision>135</cp:revision>
  <dcterms:created xsi:type="dcterms:W3CDTF">2013-08-21T19:17:07Z</dcterms:created>
  <dcterms:modified xsi:type="dcterms:W3CDTF">2020-03-22T18:35:39Z</dcterms:modified>
</cp:coreProperties>
</file>