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8"/>
  </p:notesMasterIdLst>
  <p:sldIdLst>
    <p:sldId id="256" r:id="rId2"/>
    <p:sldId id="270" r:id="rId3"/>
    <p:sldId id="258" r:id="rId4"/>
    <p:sldId id="259" r:id="rId5"/>
    <p:sldId id="271" r:id="rId6"/>
    <p:sldId id="257" r:id="rId7"/>
  </p:sldIdLst>
  <p:sldSz cx="9144000" cy="5143500" type="screen16x9"/>
  <p:notesSz cx="6858000" cy="9144000"/>
  <p:embeddedFontLst>
    <p:embeddedFont>
      <p:font typeface="Marcellus SC" panose="020B0604020202020204" charset="0"/>
      <p:regular r:id="rId9"/>
    </p:embeddedFon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Kristen ITC" panose="03050502040202030202" pitchFamily="66" charset="0"/>
      <p:regular r:id="rId14"/>
    </p:embeddedFont>
    <p:embeddedFont>
      <p:font typeface="Frank Ruhl Libre" panose="020B0604020202020204" charset="-79"/>
      <p:regular r:id="rId15"/>
      <p:bold r:id="rId16"/>
    </p:embeddedFont>
    <p:embeddedFont>
      <p:font typeface="Arno Pro Caption" panose="02020502040506020403" charset="0"/>
      <p:regular r:id="rId17"/>
      <p:bold r:id="rId18"/>
      <p:italic r:id="rId19"/>
      <p:boldItalic r:id="rId20"/>
    </p:embeddedFont>
    <p:embeddedFont>
      <p:font typeface="EB Garamond" panose="020B0604020202020204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EB23306-8260-4FF9-B4E7-5D59D97C3117}">
  <a:tblStyle styleId="{8EB23306-8260-4FF9-B4E7-5D59D97C311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72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13.fntdata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font" Target="fonts/font15.fntdata"/><Relationship Id="rId28" Type="http://schemas.openxmlformats.org/officeDocument/2006/relationships/tableStyles" Target="tableStyles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font" Target="fonts/font14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7442619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" name="Google Shape;46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8116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47104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018952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6655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88446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" name="Google Shape;51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92573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917475" y="1991825"/>
            <a:ext cx="5098500" cy="115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917475" y="1583350"/>
            <a:ext cx="50985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917475" y="2840052"/>
            <a:ext cx="5098500" cy="78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>
            <a:spLocks noGrp="1"/>
          </p:cNvSpPr>
          <p:nvPr>
            <p:ph type="title"/>
          </p:nvPr>
        </p:nvSpPr>
        <p:spPr>
          <a:xfrm>
            <a:off x="548025" y="431025"/>
            <a:ext cx="5511000" cy="7755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body" idx="1"/>
          </p:nvPr>
        </p:nvSpPr>
        <p:spPr>
          <a:xfrm>
            <a:off x="548025" y="1410075"/>
            <a:ext cx="2567400" cy="330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⬗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⬗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⬗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body" idx="2"/>
          </p:nvPr>
        </p:nvSpPr>
        <p:spPr>
          <a:xfrm>
            <a:off x="3491636" y="1410075"/>
            <a:ext cx="2567400" cy="330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⬗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⬗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⬗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270800" y="4882950"/>
            <a:ext cx="8614500" cy="260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0"/>
          <p:cNvSpPr txBox="1">
            <a:spLocks noGrp="1"/>
          </p:cNvSpPr>
          <p:nvPr>
            <p:ph type="sldNum" idx="12"/>
          </p:nvPr>
        </p:nvSpPr>
        <p:spPr>
          <a:xfrm>
            <a:off x="270800" y="4882950"/>
            <a:ext cx="8614500" cy="260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blipFill>
          <a:blip r:embed="rId6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48025" y="431025"/>
            <a:ext cx="5511000" cy="7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rcellus SC"/>
              <a:buNone/>
              <a:defRPr sz="2400">
                <a:solidFill>
                  <a:schemeClr val="dk1"/>
                </a:solidFill>
                <a:latin typeface="Marcellus SC"/>
                <a:ea typeface="Marcellus SC"/>
                <a:cs typeface="Marcellus SC"/>
                <a:sym typeface="Marcellus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rcellus SC"/>
              <a:buNone/>
              <a:defRPr sz="2400">
                <a:solidFill>
                  <a:schemeClr val="dk1"/>
                </a:solidFill>
                <a:latin typeface="Marcellus SC"/>
                <a:ea typeface="Marcellus SC"/>
                <a:cs typeface="Marcellus SC"/>
                <a:sym typeface="Marcellus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rcellus SC"/>
              <a:buNone/>
              <a:defRPr sz="2400">
                <a:solidFill>
                  <a:schemeClr val="dk1"/>
                </a:solidFill>
                <a:latin typeface="Marcellus SC"/>
                <a:ea typeface="Marcellus SC"/>
                <a:cs typeface="Marcellus SC"/>
                <a:sym typeface="Marcellus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rcellus SC"/>
              <a:buNone/>
              <a:defRPr sz="2400">
                <a:solidFill>
                  <a:schemeClr val="dk1"/>
                </a:solidFill>
                <a:latin typeface="Marcellus SC"/>
                <a:ea typeface="Marcellus SC"/>
                <a:cs typeface="Marcellus SC"/>
                <a:sym typeface="Marcellus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rcellus SC"/>
              <a:buNone/>
              <a:defRPr sz="2400">
                <a:solidFill>
                  <a:schemeClr val="dk1"/>
                </a:solidFill>
                <a:latin typeface="Marcellus SC"/>
                <a:ea typeface="Marcellus SC"/>
                <a:cs typeface="Marcellus SC"/>
                <a:sym typeface="Marcellus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rcellus SC"/>
              <a:buNone/>
              <a:defRPr sz="2400">
                <a:solidFill>
                  <a:schemeClr val="dk1"/>
                </a:solidFill>
                <a:latin typeface="Marcellus SC"/>
                <a:ea typeface="Marcellus SC"/>
                <a:cs typeface="Marcellus SC"/>
                <a:sym typeface="Marcellus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rcellus SC"/>
              <a:buNone/>
              <a:defRPr sz="2400">
                <a:solidFill>
                  <a:schemeClr val="dk1"/>
                </a:solidFill>
                <a:latin typeface="Marcellus SC"/>
                <a:ea typeface="Marcellus SC"/>
                <a:cs typeface="Marcellus SC"/>
                <a:sym typeface="Marcellus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rcellus SC"/>
              <a:buNone/>
              <a:defRPr sz="2400">
                <a:solidFill>
                  <a:schemeClr val="dk1"/>
                </a:solidFill>
                <a:latin typeface="Marcellus SC"/>
                <a:ea typeface="Marcellus SC"/>
                <a:cs typeface="Marcellus SC"/>
                <a:sym typeface="Marcellus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rcellus SC"/>
              <a:buNone/>
              <a:defRPr sz="2400">
                <a:solidFill>
                  <a:schemeClr val="dk1"/>
                </a:solidFill>
                <a:latin typeface="Marcellus SC"/>
                <a:ea typeface="Marcellus SC"/>
                <a:cs typeface="Marcellus SC"/>
                <a:sym typeface="Marcellus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48025" y="1410075"/>
            <a:ext cx="5511000" cy="32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EB Garamond"/>
              <a:buChar char="⬗"/>
              <a:defRPr sz="24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EB Garamond"/>
              <a:buChar char="⬗"/>
              <a:defRPr sz="24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EB Garamond"/>
              <a:buChar char="⬗"/>
              <a:defRPr sz="24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EB Garamond"/>
              <a:buChar char="●"/>
              <a:defRPr sz="24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EB Garamond"/>
              <a:buChar char="○"/>
              <a:defRPr sz="24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EB Garamond"/>
              <a:buChar char="■"/>
              <a:defRPr sz="24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EB Garamond"/>
              <a:buChar char="●"/>
              <a:defRPr sz="24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EB Garamond"/>
              <a:buChar char="○"/>
              <a:defRPr sz="24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EB Garamond"/>
              <a:buChar char="■"/>
              <a:defRPr sz="24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270800" y="4882950"/>
            <a:ext cx="86145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 sz="10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1pPr>
            <a:lvl2pPr lvl="1">
              <a:buNone/>
              <a:defRPr sz="10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2pPr>
            <a:lvl3pPr lvl="2">
              <a:buNone/>
              <a:defRPr sz="10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3pPr>
            <a:lvl4pPr lvl="3">
              <a:buNone/>
              <a:defRPr sz="10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4pPr>
            <a:lvl5pPr lvl="4">
              <a:buNone/>
              <a:defRPr sz="10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5pPr>
            <a:lvl6pPr lvl="5">
              <a:buNone/>
              <a:defRPr sz="10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6pPr>
            <a:lvl7pPr lvl="6">
              <a:buNone/>
              <a:defRPr sz="10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7pPr>
            <a:lvl8pPr lvl="7">
              <a:buNone/>
              <a:defRPr sz="10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8pPr>
            <a:lvl9pPr lvl="8">
              <a:buNone/>
              <a:defRPr sz="10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6" r:id="rId4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2"/>
          <p:cNvSpPr txBox="1">
            <a:spLocks noGrp="1"/>
          </p:cNvSpPr>
          <p:nvPr>
            <p:ph type="ctrTitle"/>
          </p:nvPr>
        </p:nvSpPr>
        <p:spPr>
          <a:xfrm>
            <a:off x="0" y="1013629"/>
            <a:ext cx="7131372" cy="115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latin typeface="Kristen ITC" panose="03050502040202030202" pitchFamily="66" charset="0"/>
              </a:rPr>
              <a:t>Eropa</a:t>
            </a:r>
            <a:r>
              <a:rPr lang="en-US" dirty="0">
                <a:latin typeface="Kristen ITC" panose="03050502040202030202" pitchFamily="66" charset="0"/>
              </a:rPr>
              <a:t> Masa </a:t>
            </a:r>
            <a:r>
              <a:rPr lang="en-US" dirty="0" err="1">
                <a:latin typeface="Kristen ITC" panose="03050502040202030202" pitchFamily="66" charset="0"/>
              </a:rPr>
              <a:t>Revolusi</a:t>
            </a:r>
            <a:r>
              <a:rPr lang="en-US" dirty="0">
                <a:latin typeface="Kristen ITC" panose="03050502040202030202" pitchFamily="66" charset="0"/>
              </a:rPr>
              <a:t> </a:t>
            </a:r>
            <a:r>
              <a:rPr lang="en-US" dirty="0" err="1">
                <a:latin typeface="Kristen ITC" panose="03050502040202030202" pitchFamily="66" charset="0"/>
              </a:rPr>
              <a:t>Industri</a:t>
            </a:r>
            <a:endParaRPr lang="en-US" dirty="0">
              <a:latin typeface="Kristen ITC" panose="03050502040202030202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45581DA-B690-4DD0-AA6A-CAD903D91C54}"/>
              </a:ext>
            </a:extLst>
          </p:cNvPr>
          <p:cNvSpPr txBox="1"/>
          <p:nvPr/>
        </p:nvSpPr>
        <p:spPr>
          <a:xfrm>
            <a:off x="1127052" y="2456437"/>
            <a:ext cx="4572000" cy="1027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 err="1">
                <a:effectLst/>
                <a:latin typeface="Arno Pro Caption" panose="02020502040506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Dosen</a:t>
            </a:r>
            <a:r>
              <a:rPr lang="en-US" dirty="0">
                <a:effectLst/>
                <a:latin typeface="Arno Pro Caption" panose="02020502040506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Arno Pro Caption" panose="02020502040506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Pengampu</a:t>
            </a:r>
            <a:r>
              <a:rPr lang="en-US" dirty="0">
                <a:effectLst/>
                <a:latin typeface="Arno Pro Caption" panose="02020502040506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 Dr. </a:t>
            </a:r>
            <a:r>
              <a:rPr lang="en-US" dirty="0" err="1">
                <a:effectLst/>
                <a:latin typeface="Arno Pro Caption" panose="02020502040506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Risma</a:t>
            </a:r>
            <a:r>
              <a:rPr lang="en-US" dirty="0">
                <a:effectLst/>
                <a:latin typeface="Arno Pro Caption" panose="02020502040506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Arno Pro Caption" panose="02020502040506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Margaretha</a:t>
            </a:r>
            <a:r>
              <a:rPr lang="en-US" dirty="0">
                <a:effectLst/>
                <a:latin typeface="Arno Pro Caption" panose="02020502040506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Arno Pro Caption" panose="02020502040506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Sinaga</a:t>
            </a:r>
            <a:r>
              <a:rPr lang="en-US" dirty="0">
                <a:effectLst/>
                <a:latin typeface="Arno Pro Caption" panose="02020502040506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 Hum.</a:t>
            </a:r>
            <a:endParaRPr lang="en-ID" dirty="0">
              <a:effectLst/>
              <a:latin typeface="Arno Pro Caption" panose="020205020405060204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30555" marR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Arno Pro Caption" panose="02020502040506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Muhammad </a:t>
            </a:r>
            <a:r>
              <a:rPr lang="en-US" dirty="0" err="1">
                <a:effectLst/>
                <a:latin typeface="Arno Pro Caption" panose="02020502040506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Basri</a:t>
            </a:r>
            <a:r>
              <a:rPr lang="en-US" dirty="0">
                <a:effectLst/>
                <a:latin typeface="Arno Pro Caption" panose="02020502040506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S.Pd.,</a:t>
            </a:r>
            <a:r>
              <a:rPr lang="en-US" dirty="0" err="1">
                <a:effectLst/>
                <a:latin typeface="Arno Pro Caption" panose="02020502040506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M.Pd</a:t>
            </a:r>
            <a:r>
              <a:rPr lang="en-US" dirty="0">
                <a:effectLst/>
                <a:latin typeface="Arno Pro Caption" panose="02020502040506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dirty="0">
              <a:effectLst/>
              <a:latin typeface="Arno Pro Caption" panose="020205020405060204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marR="0" algn="ctr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dirty="0">
                <a:effectLst/>
                <a:latin typeface="Arno Pro Caption" panose="02020502040506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Yusuf Perdana, S.Pd.,</a:t>
            </a:r>
            <a:r>
              <a:rPr lang="en-US" dirty="0" err="1">
                <a:effectLst/>
                <a:latin typeface="Arno Pro Caption" panose="02020502040506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M.Pd</a:t>
            </a:r>
            <a:r>
              <a:rPr lang="en-US" dirty="0">
                <a:effectLst/>
                <a:latin typeface="Arno Pro Caption" panose="02020502040506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dirty="0">
              <a:effectLst/>
              <a:latin typeface="Arno Pro Caption" panose="020205020405060204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6"/>
          <p:cNvSpPr txBox="1">
            <a:spLocks noGrp="1"/>
          </p:cNvSpPr>
          <p:nvPr>
            <p:ph type="sldNum" idx="12"/>
          </p:nvPr>
        </p:nvSpPr>
        <p:spPr>
          <a:xfrm>
            <a:off x="270800" y="4882950"/>
            <a:ext cx="8614500" cy="260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6" name="Google Shape;53;p13">
            <a:extLst>
              <a:ext uri="{FF2B5EF4-FFF2-40B4-BE49-F238E27FC236}">
                <a16:creationId xmlns:a16="http://schemas.microsoft.com/office/drawing/2014/main" xmlns="" id="{D7A1B4ED-7A2F-4CD6-A777-2D62874DA815}"/>
              </a:ext>
            </a:extLst>
          </p:cNvPr>
          <p:cNvSpPr txBox="1">
            <a:spLocks/>
          </p:cNvSpPr>
          <p:nvPr/>
        </p:nvSpPr>
        <p:spPr>
          <a:xfrm>
            <a:off x="370850" y="0"/>
            <a:ext cx="8234468" cy="7755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ID" sz="2800" dirty="0" err="1">
                <a:latin typeface="Kristen ITC" panose="03050502040202030202" pitchFamily="66" charset="0"/>
              </a:rPr>
              <a:t>Latar</a:t>
            </a:r>
            <a:r>
              <a:rPr lang="en-ID" sz="2800" dirty="0">
                <a:latin typeface="Kristen ITC" panose="03050502040202030202" pitchFamily="66" charset="0"/>
              </a:rPr>
              <a:t> </a:t>
            </a:r>
            <a:r>
              <a:rPr lang="en-ID" sz="2800" dirty="0" err="1">
                <a:latin typeface="Kristen ITC" panose="03050502040202030202" pitchFamily="66" charset="0"/>
              </a:rPr>
              <a:t>belakang</a:t>
            </a:r>
            <a:r>
              <a:rPr lang="en-ID" sz="2800" dirty="0">
                <a:latin typeface="Kristen ITC" panose="03050502040202030202" pitchFamily="66" charset="0"/>
              </a:rPr>
              <a:t> </a:t>
            </a:r>
            <a:r>
              <a:rPr lang="en-ID" sz="2800" dirty="0" err="1">
                <a:latin typeface="Kristen ITC" panose="03050502040202030202" pitchFamily="66" charset="0"/>
              </a:rPr>
              <a:t>terjadinya</a:t>
            </a:r>
            <a:r>
              <a:rPr lang="en-ID" sz="2800" dirty="0">
                <a:latin typeface="Kristen ITC" panose="03050502040202030202" pitchFamily="66" charset="0"/>
              </a:rPr>
              <a:t> </a:t>
            </a:r>
            <a:r>
              <a:rPr lang="en-ID" sz="2800" dirty="0" err="1">
                <a:latin typeface="Kristen ITC" panose="03050502040202030202" pitchFamily="66" charset="0"/>
              </a:rPr>
              <a:t>revolusi</a:t>
            </a:r>
            <a:r>
              <a:rPr lang="en-ID" sz="2800" dirty="0">
                <a:latin typeface="Kristen ITC" panose="03050502040202030202" pitchFamily="66" charset="0"/>
              </a:rPr>
              <a:t> </a:t>
            </a:r>
            <a:r>
              <a:rPr lang="en-ID" sz="2800" dirty="0" err="1">
                <a:latin typeface="Kristen ITC" panose="03050502040202030202" pitchFamily="66" charset="0"/>
              </a:rPr>
              <a:t>Industri</a:t>
            </a:r>
            <a:endParaRPr lang="en-ID" sz="2800" dirty="0">
              <a:latin typeface="Kristen ITC" panose="03050502040202030202" pitchFamily="66" charset="0"/>
            </a:endParaRPr>
          </a:p>
        </p:txBody>
      </p:sp>
      <p:sp>
        <p:nvSpPr>
          <p:cNvPr id="7" name="Google Shape;55;p13">
            <a:extLst>
              <a:ext uri="{FF2B5EF4-FFF2-40B4-BE49-F238E27FC236}">
                <a16:creationId xmlns:a16="http://schemas.microsoft.com/office/drawing/2014/main" xmlns="" id="{78C48DBD-D13D-44C5-98EF-3189370DBBBE}"/>
              </a:ext>
            </a:extLst>
          </p:cNvPr>
          <p:cNvSpPr txBox="1">
            <a:spLocks/>
          </p:cNvSpPr>
          <p:nvPr/>
        </p:nvSpPr>
        <p:spPr>
          <a:xfrm>
            <a:off x="370850" y="775500"/>
            <a:ext cx="6105748" cy="330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Revolusi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industri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kawasan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Benua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Eropa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bermula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 negara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Inggris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kemudian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abad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ke-19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mulai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menyebar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negara-negara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Eropa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lainnya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negara-negara di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Benua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Amerika.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Revolusi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industri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dilatarbelakangi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beberapa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hal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menurut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Djaja (2012: 95-98)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Keamanan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negara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Inggris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mantap</a:t>
            </a:r>
            <a:endParaRPr lang="en-US" sz="16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Mulai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berkembangnya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kegiatan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kewiraswastaan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manufaktur</a:t>
            </a:r>
            <a:endParaRPr lang="en-US" sz="16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Inggris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memiliki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kekayaan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alam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terutama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batu bara dan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bijih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besi</a:t>
            </a:r>
            <a:endParaRPr lang="en-US" sz="16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Inggris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memiliki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banyak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daerah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jajahan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Terjadi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revolusi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agraria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Munculnya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paham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ekonomi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liberal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Perkembangan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ilmu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pengetahuan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teknologi</a:t>
            </a:r>
            <a:endParaRPr lang="en-ID" sz="1600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ctrTitle" idx="4294967295"/>
          </p:nvPr>
        </p:nvSpPr>
        <p:spPr>
          <a:xfrm>
            <a:off x="366824" y="-382772"/>
            <a:ext cx="7118498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effectLst/>
                <a:latin typeface="Kristen ITC" panose="03050502040202030202" pitchFamily="66" charset="0"/>
                <a:ea typeface="Calibri" panose="020F0502020204030204" pitchFamily="34" charset="0"/>
              </a:rPr>
              <a:t>Proses </a:t>
            </a:r>
            <a:r>
              <a:rPr lang="en-US" sz="2800" dirty="0" err="1">
                <a:effectLst/>
                <a:latin typeface="Kristen ITC" panose="03050502040202030202" pitchFamily="66" charset="0"/>
                <a:ea typeface="Calibri" panose="020F0502020204030204" pitchFamily="34" charset="0"/>
              </a:rPr>
              <a:t>Revolusi</a:t>
            </a:r>
            <a:r>
              <a:rPr lang="en-US" sz="2800" dirty="0">
                <a:effectLst/>
                <a:latin typeface="Kristen ITC" panose="03050502040202030202" pitchFamily="66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Kristen ITC" panose="03050502040202030202" pitchFamily="66" charset="0"/>
                <a:ea typeface="Calibri" panose="020F0502020204030204" pitchFamily="34" charset="0"/>
              </a:rPr>
              <a:t>Industri</a:t>
            </a:r>
            <a:r>
              <a:rPr lang="en-US" sz="2800" dirty="0">
                <a:effectLst/>
                <a:latin typeface="Kristen ITC" panose="03050502040202030202" pitchFamily="66" charset="0"/>
                <a:ea typeface="Calibri" panose="020F0502020204030204" pitchFamily="34" charset="0"/>
              </a:rPr>
              <a:t> di </a:t>
            </a:r>
            <a:r>
              <a:rPr lang="en-US" sz="2800" dirty="0" err="1">
                <a:effectLst/>
                <a:latin typeface="Kristen ITC" panose="03050502040202030202" pitchFamily="66" charset="0"/>
                <a:ea typeface="Calibri" panose="020F0502020204030204" pitchFamily="34" charset="0"/>
              </a:rPr>
              <a:t>Inggris</a:t>
            </a:r>
            <a:endParaRPr sz="2800" dirty="0">
              <a:latin typeface="Kristen ITC" panose="03050502040202030202" pitchFamily="66" charset="0"/>
            </a:endParaRPr>
          </a:p>
        </p:txBody>
      </p:sp>
      <p:sp>
        <p:nvSpPr>
          <p:cNvPr id="63" name="Google Shape;63;p14"/>
          <p:cNvSpPr txBox="1">
            <a:spLocks noGrp="1"/>
          </p:cNvSpPr>
          <p:nvPr>
            <p:ph type="subTitle" idx="4294967295"/>
          </p:nvPr>
        </p:nvSpPr>
        <p:spPr>
          <a:xfrm>
            <a:off x="366824" y="1032210"/>
            <a:ext cx="5523613" cy="199807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800" b="1" dirty="0"/>
              <a:t>1. </a:t>
            </a:r>
            <a:r>
              <a:rPr lang="en-US" sz="1800" b="1" dirty="0" err="1"/>
              <a:t>Revolusi</a:t>
            </a:r>
            <a:r>
              <a:rPr lang="en-US" sz="1800" b="1" dirty="0"/>
              <a:t> </a:t>
            </a:r>
            <a:r>
              <a:rPr lang="en-US" sz="1800" b="1" dirty="0" err="1"/>
              <a:t>Agraria</a:t>
            </a:r>
            <a:endParaRPr lang="en-US" sz="1800" b="1" dirty="0"/>
          </a:p>
          <a:p>
            <a:pPr marL="0" lvl="0" indent="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Revolusi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industri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di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Inggris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didahului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oleh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perluasan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inovasi-inovasi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penting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pertanian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Inovasi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pertanian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dilakukan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oleh para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pemilik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tanah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luas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di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Inggris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pada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pertengahan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Tahun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1700.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Mereka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sadar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bahwa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sistem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lading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terbuka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kurang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menguntungkan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dipandang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dari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segi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peningkatan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produksi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karena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pada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pemilik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tanah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luas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dapat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leluasa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mencoba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metode-metode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baru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selain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itu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mereka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dapat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mengubah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usaha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pertaniannya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menjadi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usaha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lain,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misalnya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peternakan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domba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yang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ada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suatu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saat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mungkin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menguntungkan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sz="1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4" name="Google Shape;64;p14"/>
          <p:cNvSpPr txBox="1">
            <a:spLocks noGrp="1"/>
          </p:cNvSpPr>
          <p:nvPr>
            <p:ph type="sldNum" idx="12"/>
          </p:nvPr>
        </p:nvSpPr>
        <p:spPr>
          <a:xfrm>
            <a:off x="270800" y="4882950"/>
            <a:ext cx="8614500" cy="260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ctrTitle"/>
          </p:nvPr>
        </p:nvSpPr>
        <p:spPr>
          <a:xfrm>
            <a:off x="396480" y="-489999"/>
            <a:ext cx="50985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ID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evolusi Pertekstilan</a:t>
            </a:r>
            <a:endParaRPr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Google Shape;70;p15"/>
          <p:cNvSpPr txBox="1">
            <a:spLocks noGrp="1"/>
          </p:cNvSpPr>
          <p:nvPr>
            <p:ph type="subTitle" idx="1"/>
          </p:nvPr>
        </p:nvSpPr>
        <p:spPr>
          <a:xfrm>
            <a:off x="396480" y="947456"/>
            <a:ext cx="6376460" cy="78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Dapat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dikatakan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bahwa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revolusi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pertekstilan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merupakan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awal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tahap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pertama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dari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revolusi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industri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Tahun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1700,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produksi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tekstil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terbesar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terkenal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ialah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Inggris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Akibat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uang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melimpah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orang-orang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dapat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menanam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modalnya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pemakaian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mesin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baru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Penemuan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mesin-mesin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baru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ini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mendorong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banyak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didirikan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pabrik-pabrik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tekstil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didirikan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di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tepi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sungai-sungai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deras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karena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daya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penggeraknya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merupakan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air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bukan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lagi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manusia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sz="16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A48F959-934C-47B2-9E72-2DECEEF53320}"/>
              </a:ext>
            </a:extLst>
          </p:cNvPr>
          <p:cNvSpPr/>
          <p:nvPr/>
        </p:nvSpPr>
        <p:spPr>
          <a:xfrm>
            <a:off x="0" y="4901609"/>
            <a:ext cx="6283842" cy="24189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02AC61E-E1A9-4252-A478-106A1F487792}"/>
              </a:ext>
            </a:extLst>
          </p:cNvPr>
          <p:cNvSpPr txBox="1"/>
          <p:nvPr/>
        </p:nvSpPr>
        <p:spPr>
          <a:xfrm>
            <a:off x="175948" y="4901609"/>
            <a:ext cx="553956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2">
                    <a:lumMod val="25000"/>
                  </a:schemeClr>
                </a:solidFill>
              </a:rPr>
              <a:t>5</a:t>
            </a:r>
            <a:endParaRPr lang="en-ID" sz="9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7"/>
          <p:cNvSpPr txBox="1">
            <a:spLocks noGrp="1"/>
          </p:cNvSpPr>
          <p:nvPr>
            <p:ph type="sldNum" idx="12"/>
          </p:nvPr>
        </p:nvSpPr>
        <p:spPr>
          <a:xfrm>
            <a:off x="270800" y="4882950"/>
            <a:ext cx="8614500" cy="260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9" name="Google Shape;81;p17">
            <a:extLst>
              <a:ext uri="{FF2B5EF4-FFF2-40B4-BE49-F238E27FC236}">
                <a16:creationId xmlns:a16="http://schemas.microsoft.com/office/drawing/2014/main" xmlns="" id="{05BC9741-A45A-44A4-A4F9-87A1954FECFD}"/>
              </a:ext>
            </a:extLst>
          </p:cNvPr>
          <p:cNvSpPr txBox="1">
            <a:spLocks/>
          </p:cNvSpPr>
          <p:nvPr/>
        </p:nvSpPr>
        <p:spPr>
          <a:xfrm>
            <a:off x="409802" y="-120750"/>
            <a:ext cx="5511000" cy="7755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ID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3. Revolusi Transportasi</a:t>
            </a:r>
            <a:endParaRPr lang="en-ID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Google Shape;82;p17">
            <a:extLst>
              <a:ext uri="{FF2B5EF4-FFF2-40B4-BE49-F238E27FC236}">
                <a16:creationId xmlns:a16="http://schemas.microsoft.com/office/drawing/2014/main" xmlns="" id="{F63BB5C9-AF14-4413-B9E1-32483AFFDA6F}"/>
              </a:ext>
            </a:extLst>
          </p:cNvPr>
          <p:cNvSpPr txBox="1">
            <a:spLocks/>
          </p:cNvSpPr>
          <p:nvPr/>
        </p:nvSpPr>
        <p:spPr>
          <a:xfrm>
            <a:off x="409802" y="654750"/>
            <a:ext cx="5182924" cy="321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76200" algn="just">
              <a:lnSpc>
                <a:spcPct val="150000"/>
              </a:lnSpc>
              <a:spcBef>
                <a:spcPts val="600"/>
              </a:spcBef>
              <a:buSzPts val="2400"/>
            </a:pPr>
            <a:r>
              <a:rPr lang="en-US" sz="160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Awal abad XIX dilakukan percobaan-percobaan dengan kapal-kapal yang digerakkan oleh tenaga mesin uap dengan hasil yang cukup memuaskan. Pada Tahun 1820-an, kereta api pertama dicoba dengan hasil yang memuaskan pula. George Stephenson (1781-1848) berhasil menemukan lokomotif yang digerakkan oleh tenaga uap. Sebelumnya telah ada lokomotif yang digerakan oleh kereta uap tetapi hasilnya belum memuaskan, kecepatan kereta uap tercatat hanya 5 mil/jam. Percobaan Stephenson berhasil ketika lokomotifnya bergerak dengan kecepatan 29 mil/jam dari daerah Liverpool ke Manchester. </a:t>
            </a:r>
            <a:endParaRPr lang="en-US" sz="16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270800" y="4882950"/>
            <a:ext cx="8614500" cy="260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5" name="Google Shape;107;p20">
            <a:extLst>
              <a:ext uri="{FF2B5EF4-FFF2-40B4-BE49-F238E27FC236}">
                <a16:creationId xmlns:a16="http://schemas.microsoft.com/office/drawing/2014/main" xmlns="" id="{6F979B67-4DDA-42AC-A462-AEC665F360AF}"/>
              </a:ext>
            </a:extLst>
          </p:cNvPr>
          <p:cNvSpPr txBox="1">
            <a:spLocks/>
          </p:cNvSpPr>
          <p:nvPr/>
        </p:nvSpPr>
        <p:spPr>
          <a:xfrm>
            <a:off x="382772" y="-196296"/>
            <a:ext cx="5516765" cy="7755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Revolusi </a:t>
            </a:r>
            <a:r>
              <a:rPr lang="it-IT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Pengolahan Besi dan Batubara</a:t>
            </a:r>
            <a:endParaRPr lang="it-IT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Google Shape;171;p26">
            <a:extLst>
              <a:ext uri="{FF2B5EF4-FFF2-40B4-BE49-F238E27FC236}">
                <a16:creationId xmlns:a16="http://schemas.microsoft.com/office/drawing/2014/main" xmlns="" id="{0992AEAC-A93A-4B57-B1AC-C222B550FD14}"/>
              </a:ext>
            </a:extLst>
          </p:cNvPr>
          <p:cNvSpPr txBox="1">
            <a:spLocks/>
          </p:cNvSpPr>
          <p:nvPr/>
        </p:nvSpPr>
        <p:spPr>
          <a:xfrm>
            <a:off x="458295" y="619886"/>
            <a:ext cx="5441242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EB Garamond"/>
              <a:buChar char="⬗"/>
              <a:defRPr sz="2400" b="0" i="0" u="none" strike="noStrike" cap="none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EB Garamond"/>
              <a:buChar char="⬗"/>
              <a:defRPr sz="2400" b="0" i="0" u="none" strike="noStrike" cap="none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EB Garamond"/>
              <a:buChar char="⬗"/>
              <a:defRPr sz="2400" b="0" i="0" u="none" strike="noStrike" cap="none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EB Garamond"/>
              <a:buChar char="●"/>
              <a:defRPr sz="2400" b="0" i="0" u="none" strike="noStrike" cap="none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EB Garamond"/>
              <a:buChar char="○"/>
              <a:defRPr sz="2400" b="0" i="0" u="none" strike="noStrike" cap="none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EB Garamond"/>
              <a:buChar char="■"/>
              <a:defRPr sz="2400" b="0" i="0" u="none" strike="noStrike" cap="none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EB Garamond"/>
              <a:buChar char="●"/>
              <a:defRPr sz="2400" b="0" i="0" u="none" strike="noStrike" cap="none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EB Garamond"/>
              <a:buChar char="○"/>
              <a:defRPr sz="2400" b="0" i="0" u="none" strike="noStrike" cap="none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EB Garamond"/>
              <a:buChar char="■"/>
              <a:defRPr sz="2400" b="0" i="0" u="none" strike="noStrike" cap="none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9pPr>
          </a:lstStyle>
          <a:p>
            <a:pPr marL="0" indent="0" algn="just">
              <a:lnSpc>
                <a:spcPct val="150000"/>
              </a:lnSpc>
              <a:buFont typeface="EB Garamond"/>
              <a:buNone/>
            </a:pP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Abraham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Darbey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(1677-1717)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melalui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serangkaian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eksperimen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berhasil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menemukan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batu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bata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sebagai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bahan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melebur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besi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Melalui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percobaan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itu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Darbey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dapat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membandingkan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bahwa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penggunaan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arang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kayu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tidaklah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efisien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menguntungkan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jika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dibandingkan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pemakaian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biji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batu bara.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Sejak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ditemukan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batu bara yang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telah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diproses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maka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industri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peleburan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besi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memasuki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masa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baru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tingkat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produktivitas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maupun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kualitas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luar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biasa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tingginya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Inggris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dikenal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sebagai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Negara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penghasil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besi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baja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berlimpah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berkualitas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tinggi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Produksi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batu bara dan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besi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di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Inggris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menunjukkan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hasil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sangat dramatis. </a:t>
            </a:r>
            <a:endParaRPr lang="en-US" sz="16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eignier template">
  <a:themeElements>
    <a:clrScheme name="Custom 347">
      <a:dk1>
        <a:srgbClr val="413724"/>
      </a:dk1>
      <a:lt1>
        <a:srgbClr val="FFFFFF"/>
      </a:lt1>
      <a:dk2>
        <a:srgbClr val="E5DCCA"/>
      </a:dk2>
      <a:lt2>
        <a:srgbClr val="B0A491"/>
      </a:lt2>
      <a:accent1>
        <a:srgbClr val="FFDF94"/>
      </a:accent1>
      <a:accent2>
        <a:srgbClr val="E0B85D"/>
      </a:accent2>
      <a:accent3>
        <a:srgbClr val="CF9472"/>
      </a:accent3>
      <a:accent4>
        <a:srgbClr val="727B65"/>
      </a:accent4>
      <a:accent5>
        <a:srgbClr val="B4C0CC"/>
      </a:accent5>
      <a:accent6>
        <a:srgbClr val="95AECD"/>
      </a:accent6>
      <a:hlink>
        <a:srgbClr val="7A674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467</Words>
  <Application>Microsoft Office PowerPoint</Application>
  <PresentationFormat>On-screen Show (16:9)</PresentationFormat>
  <Paragraphs>27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6" baseType="lpstr">
      <vt:lpstr>Marcellus SC</vt:lpstr>
      <vt:lpstr>Calibri</vt:lpstr>
      <vt:lpstr>Kristen ITC</vt:lpstr>
      <vt:lpstr>Times New Roman</vt:lpstr>
      <vt:lpstr>Frank Ruhl Libre</vt:lpstr>
      <vt:lpstr>Arial</vt:lpstr>
      <vt:lpstr>Arno Pro Caption</vt:lpstr>
      <vt:lpstr>EB Garamond</vt:lpstr>
      <vt:lpstr>Wingdings</vt:lpstr>
      <vt:lpstr>Reignier template</vt:lpstr>
      <vt:lpstr>Eropa Masa Revolusi Industri</vt:lpstr>
      <vt:lpstr>PowerPoint Presentation</vt:lpstr>
      <vt:lpstr>Proses Revolusi Industri di Inggris</vt:lpstr>
      <vt:lpstr>2. Revolusi Pertekstilan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Eropa Masa Revolusi Industri</dc:title>
  <cp:lastModifiedBy>YUSUF</cp:lastModifiedBy>
  <cp:revision>6</cp:revision>
  <dcterms:modified xsi:type="dcterms:W3CDTF">2021-10-24T17:29:00Z</dcterms:modified>
</cp:coreProperties>
</file>