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9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71" r:id="rId14"/>
    <p:sldId id="273" r:id="rId15"/>
    <p:sldId id="268" r:id="rId16"/>
    <p:sldId id="269" r:id="rId17"/>
    <p:sldId id="270" r:id="rId18"/>
  </p:sldIdLst>
  <p:sldSz cx="9144000" cy="6858000" type="screen4x3"/>
  <p:notesSz cx="7102475" cy="9388475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06799F8-075E-4A3A-A7F6-7FBC6576F1A4}" styleName="Themed Style 2 - Accent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snapVertSplitter="1" vertBarState="minimized" horzBarState="maximized">
    <p:restoredLeft sz="15620"/>
    <p:restoredTop sz="94660"/>
  </p:normalViewPr>
  <p:slideViewPr>
    <p:cSldViewPr>
      <p:cViewPr>
        <p:scale>
          <a:sx n="60" d="100"/>
          <a:sy n="60" d="100"/>
        </p:scale>
        <p:origin x="-2118" y="-3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7739" cy="469424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23092" y="0"/>
            <a:ext cx="3077739" cy="469424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r">
              <a:defRPr sz="1200"/>
            </a:lvl1pPr>
          </a:lstStyle>
          <a:p>
            <a:fld id="{BABF8A92-53DF-4427-9B9F-2F25E69B0BB7}" type="datetimeFigureOut">
              <a:rPr lang="en-US" smtClean="0"/>
              <a:t>12/23/2018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917422"/>
            <a:ext cx="3077739" cy="469424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23092" y="8917422"/>
            <a:ext cx="3077739" cy="469424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r">
              <a:defRPr sz="1200"/>
            </a:lvl1pPr>
          </a:lstStyle>
          <a:p>
            <a:fld id="{E330BAD7-3D7A-42D9-9BE8-00D71EEFBE6D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B58AF-C3B7-4F4C-A71B-A90D01B8C7D5}" type="datetimeFigureOut">
              <a:rPr lang="id-ID" smtClean="0"/>
              <a:pPr/>
              <a:t>23/12/2018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C40A78-18DD-439A-810A-D418CAA9F4BC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B58AF-C3B7-4F4C-A71B-A90D01B8C7D5}" type="datetimeFigureOut">
              <a:rPr lang="id-ID" smtClean="0"/>
              <a:pPr/>
              <a:t>23/12/2018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C40A78-18DD-439A-810A-D418CAA9F4BC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B58AF-C3B7-4F4C-A71B-A90D01B8C7D5}" type="datetimeFigureOut">
              <a:rPr lang="id-ID" smtClean="0"/>
              <a:pPr/>
              <a:t>23/12/2018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C40A78-18DD-439A-810A-D418CAA9F4BC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B58AF-C3B7-4F4C-A71B-A90D01B8C7D5}" type="datetimeFigureOut">
              <a:rPr lang="id-ID" smtClean="0"/>
              <a:pPr/>
              <a:t>23/12/2018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C40A78-18DD-439A-810A-D418CAA9F4BC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B58AF-C3B7-4F4C-A71B-A90D01B8C7D5}" type="datetimeFigureOut">
              <a:rPr lang="id-ID" smtClean="0"/>
              <a:pPr/>
              <a:t>23/12/2018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C40A78-18DD-439A-810A-D418CAA9F4BC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B58AF-C3B7-4F4C-A71B-A90D01B8C7D5}" type="datetimeFigureOut">
              <a:rPr lang="id-ID" smtClean="0"/>
              <a:pPr/>
              <a:t>23/12/2018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C40A78-18DD-439A-810A-D418CAA9F4BC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B58AF-C3B7-4F4C-A71B-A90D01B8C7D5}" type="datetimeFigureOut">
              <a:rPr lang="id-ID" smtClean="0"/>
              <a:pPr/>
              <a:t>23/12/2018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C40A78-18DD-439A-810A-D418CAA9F4BC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B58AF-C3B7-4F4C-A71B-A90D01B8C7D5}" type="datetimeFigureOut">
              <a:rPr lang="id-ID" smtClean="0"/>
              <a:pPr/>
              <a:t>23/12/2018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C40A78-18DD-439A-810A-D418CAA9F4BC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B58AF-C3B7-4F4C-A71B-A90D01B8C7D5}" type="datetimeFigureOut">
              <a:rPr lang="id-ID" smtClean="0"/>
              <a:pPr/>
              <a:t>23/12/2018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C40A78-18DD-439A-810A-D418CAA9F4BC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B58AF-C3B7-4F4C-A71B-A90D01B8C7D5}" type="datetimeFigureOut">
              <a:rPr lang="id-ID" smtClean="0"/>
              <a:pPr/>
              <a:t>23/12/2018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C40A78-18DD-439A-810A-D418CAA9F4BC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B58AF-C3B7-4F4C-A71B-A90D01B8C7D5}" type="datetimeFigureOut">
              <a:rPr lang="id-ID" smtClean="0"/>
              <a:pPr/>
              <a:t>23/12/2018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C40A78-18DD-439A-810A-D418CAA9F4BC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9B58AF-C3B7-4F4C-A71B-A90D01B8C7D5}" type="datetimeFigureOut">
              <a:rPr lang="id-ID" smtClean="0"/>
              <a:pPr/>
              <a:t>23/12/2018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C40A78-18DD-439A-810A-D418CAA9F4BC}" type="slidenum">
              <a:rPr lang="id-ID" smtClean="0"/>
              <a:pPr/>
              <a:t>‹#›</a:t>
            </a:fld>
            <a:endParaRPr lang="id-ID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d-ID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85720" y="571480"/>
            <a:ext cx="4214842" cy="4286280"/>
          </a:xfrm>
        </p:spPr>
        <p:txBody>
          <a:bodyPr>
            <a:normAutofit/>
          </a:bodyPr>
          <a:lstStyle/>
          <a:p>
            <a:r>
              <a:rPr lang="id-ID" sz="5400" b="1" dirty="0" smtClean="0"/>
              <a:t>TEKNIK AKUNTANSI KEUANGAN SEKTOR PUBLIK</a:t>
            </a:r>
            <a:endParaRPr lang="id-ID" sz="54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57158" y="5429264"/>
            <a:ext cx="6400800" cy="1181096"/>
          </a:xfrm>
        </p:spPr>
        <p:txBody>
          <a:bodyPr/>
          <a:lstStyle/>
          <a:p>
            <a:r>
              <a:rPr lang="id-ID" dirty="0" smtClean="0">
                <a:solidFill>
                  <a:schemeClr val="tx1"/>
                </a:solidFill>
              </a:rPr>
              <a:t>Oleh</a:t>
            </a:r>
          </a:p>
          <a:p>
            <a:r>
              <a:rPr lang="id-ID" dirty="0" smtClean="0">
                <a:solidFill>
                  <a:schemeClr val="tx1"/>
                </a:solidFill>
              </a:rPr>
              <a:t>Dr. Pujiati, M.Pd.</a:t>
            </a:r>
            <a:endParaRPr lang="id-ID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57158" y="214291"/>
            <a:ext cx="8429684" cy="1143008"/>
          </a:xfrm>
          <a:solidFill>
            <a:schemeClr val="accent3">
              <a:lumMod val="50000"/>
            </a:schemeClr>
          </a:solidFill>
        </p:spPr>
        <p:txBody>
          <a:bodyPr/>
          <a:lstStyle/>
          <a:p>
            <a:r>
              <a:rPr lang="id-ID" b="1" dirty="0" smtClean="0"/>
              <a:t>2) Akuntansi Komitmen</a:t>
            </a:r>
            <a:endParaRPr lang="id-ID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57158" y="1857364"/>
            <a:ext cx="8429684" cy="4714908"/>
          </a:xfrm>
          <a:solidFill>
            <a:schemeClr val="accent3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pPr algn="l"/>
            <a:r>
              <a:rPr lang="id-ID" dirty="0" smtClean="0">
                <a:solidFill>
                  <a:schemeClr val="tx1"/>
                </a:solidFill>
              </a:rPr>
              <a:t>Sistem akuntansi yang mengakui transaksi dan mencatatnya pada saat order dikeluarkan</a:t>
            </a:r>
          </a:p>
          <a:p>
            <a:pPr algn="l"/>
            <a:endParaRPr lang="id-ID" dirty="0">
              <a:solidFill>
                <a:schemeClr val="tx1"/>
              </a:solidFill>
            </a:endParaRPr>
          </a:p>
          <a:p>
            <a:pPr algn="l"/>
            <a:r>
              <a:rPr lang="id-ID" dirty="0" smtClean="0">
                <a:solidFill>
                  <a:schemeClr val="tx1"/>
                </a:solidFill>
              </a:rPr>
              <a:t>Tujuan: untuk pengendalian anggaran</a:t>
            </a:r>
          </a:p>
          <a:p>
            <a:pPr algn="l"/>
            <a:endParaRPr lang="id-ID" dirty="0">
              <a:solidFill>
                <a:schemeClr val="tx1"/>
              </a:solidFill>
            </a:endParaRPr>
          </a:p>
          <a:p>
            <a:pPr algn="l"/>
            <a:r>
              <a:rPr lang="id-ID" dirty="0" smtClean="0">
                <a:solidFill>
                  <a:schemeClr val="tx1"/>
                </a:solidFill>
              </a:rPr>
              <a:t>Kelemahan: akun yang dicatat hanya didukung oleh order yang dikeluarkan</a:t>
            </a:r>
            <a:endParaRPr lang="id-ID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wedg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71472" y="285729"/>
            <a:ext cx="7772400" cy="1000131"/>
          </a:xfrm>
          <a:solidFill>
            <a:schemeClr val="accent6">
              <a:lumMod val="50000"/>
            </a:schemeClr>
          </a:solidFill>
        </p:spPr>
        <p:txBody>
          <a:bodyPr/>
          <a:lstStyle/>
          <a:p>
            <a:r>
              <a:rPr lang="id-ID" b="1" dirty="0" smtClean="0"/>
              <a:t>3) Akuntansi Dana</a:t>
            </a:r>
            <a:endParaRPr lang="id-ID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28596" y="1785926"/>
            <a:ext cx="8215370" cy="4786346"/>
          </a:xfrm>
          <a:solidFill>
            <a:schemeClr val="accent6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pPr algn="l"/>
            <a:r>
              <a:rPr lang="id-ID" dirty="0" smtClean="0">
                <a:solidFill>
                  <a:schemeClr val="tx1"/>
                </a:solidFill>
              </a:rPr>
              <a:t>Menekankan pada pelaporan dana bukan pelaporan organisasi itu sendiri</a:t>
            </a:r>
          </a:p>
          <a:p>
            <a:pPr algn="l"/>
            <a:endParaRPr lang="id-ID" dirty="0">
              <a:solidFill>
                <a:schemeClr val="tx1"/>
              </a:solidFill>
            </a:endParaRPr>
          </a:p>
          <a:p>
            <a:pPr algn="l"/>
            <a:r>
              <a:rPr lang="id-ID" dirty="0" smtClean="0">
                <a:solidFill>
                  <a:schemeClr val="tx1"/>
                </a:solidFill>
              </a:rPr>
              <a:t>Tujuan: memastikan bahwa uang publik dibelanjakan untuk tujuan yang telah ditetapkan</a:t>
            </a:r>
          </a:p>
          <a:p>
            <a:pPr algn="l"/>
            <a:endParaRPr lang="id-ID" dirty="0">
              <a:solidFill>
                <a:schemeClr val="tx1"/>
              </a:solidFill>
            </a:endParaRPr>
          </a:p>
          <a:p>
            <a:pPr algn="l"/>
            <a:r>
              <a:rPr lang="id-ID" dirty="0" smtClean="0">
                <a:solidFill>
                  <a:schemeClr val="tx1"/>
                </a:solidFill>
              </a:rPr>
              <a:t>Kelemah: adanya kesalahan dalam memakani entitas</a:t>
            </a:r>
            <a:endParaRPr lang="id-ID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85720" y="428604"/>
            <a:ext cx="8643998" cy="1285884"/>
          </a:xfrm>
        </p:spPr>
        <p:txBody>
          <a:bodyPr>
            <a:normAutofit/>
          </a:bodyPr>
          <a:lstStyle/>
          <a:p>
            <a:r>
              <a:rPr lang="id-ID" sz="3600" b="1" dirty="0" smtClean="0"/>
              <a:t>Perbandingan antara Akuntansi Organisasi Bisnis dengan Organisasi Sektor Publik</a:t>
            </a:r>
            <a:endParaRPr lang="id-ID" sz="3600" b="1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1214414" y="2500306"/>
          <a:ext cx="6572295" cy="3474720"/>
        </p:xfrm>
        <a:graphic>
          <a:graphicData uri="http://schemas.openxmlformats.org/drawingml/2006/table">
            <a:tbl>
              <a:tblPr firstRow="1" bandRow="1">
                <a:tableStyleId>{306799F8-075E-4A3A-A7F6-7FBC6576F1A4}</a:tableStyleId>
              </a:tblPr>
              <a:tblGrid>
                <a:gridCol w="2190765"/>
                <a:gridCol w="2190765"/>
                <a:gridCol w="2190765"/>
              </a:tblGrid>
              <a:tr h="330871"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Organisasi Bisnis</a:t>
                      </a:r>
                      <a:endParaRPr lang="id-ID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id-ID" dirty="0" smtClean="0"/>
                        <a:t>Organisasi Sektor Publik</a:t>
                      </a:r>
                      <a:endParaRPr lang="id-ID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d-ID" dirty="0"/>
                    </a:p>
                  </a:txBody>
                  <a:tcPr/>
                </a:tc>
              </a:tr>
              <a:tr h="2812401">
                <a:tc>
                  <a:txBody>
                    <a:bodyPr/>
                    <a:lstStyle/>
                    <a:p>
                      <a:endParaRPr lang="id-ID" dirty="0" smtClean="0"/>
                    </a:p>
                    <a:p>
                      <a:endParaRPr lang="id-ID" dirty="0" smtClean="0"/>
                    </a:p>
                    <a:p>
                      <a:endParaRPr lang="id-ID" dirty="0" smtClean="0"/>
                    </a:p>
                    <a:p>
                      <a:pPr algn="ctr"/>
                      <a:r>
                        <a:rPr lang="id-ID" dirty="0" smtClean="0"/>
                        <a:t>A = U + KB</a:t>
                      </a:r>
                    </a:p>
                    <a:p>
                      <a:endParaRPr lang="id-ID" dirty="0" smtClean="0"/>
                    </a:p>
                    <a:p>
                      <a:endParaRPr lang="id-ID" dirty="0" smtClean="0"/>
                    </a:p>
                    <a:p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d-ID" dirty="0" smtClean="0"/>
                    </a:p>
                    <a:p>
                      <a:pPr algn="ctr"/>
                      <a:r>
                        <a:rPr lang="id-ID" dirty="0" smtClean="0"/>
                        <a:t>Dana</a:t>
                      </a:r>
                      <a:r>
                        <a:rPr lang="id-ID" baseline="0" dirty="0" smtClean="0"/>
                        <a:t> 1</a:t>
                      </a:r>
                    </a:p>
                    <a:p>
                      <a:pPr algn="ctr"/>
                      <a:r>
                        <a:rPr lang="id-ID" baseline="0" dirty="0" smtClean="0"/>
                        <a:t>A = U + SD</a:t>
                      </a:r>
                    </a:p>
                    <a:p>
                      <a:pPr algn="ctr"/>
                      <a:endParaRPr lang="id-ID" baseline="0" dirty="0" smtClean="0"/>
                    </a:p>
                    <a:p>
                      <a:pPr algn="ctr"/>
                      <a:r>
                        <a:rPr lang="id-ID" baseline="0" dirty="0" smtClean="0"/>
                        <a:t>Dana 2</a:t>
                      </a:r>
                    </a:p>
                    <a:p>
                      <a:pPr algn="ctr"/>
                      <a:r>
                        <a:rPr lang="id-ID" baseline="0" dirty="0" smtClean="0"/>
                        <a:t>A = U + SD</a:t>
                      </a:r>
                    </a:p>
                    <a:p>
                      <a:pPr algn="ctr"/>
                      <a:endParaRPr lang="id-ID" baseline="0" dirty="0" smtClean="0"/>
                    </a:p>
                    <a:p>
                      <a:pPr algn="ctr"/>
                      <a:r>
                        <a:rPr lang="id-ID" baseline="0" dirty="0" smtClean="0"/>
                        <a:t>Aktiva tetap</a:t>
                      </a:r>
                    </a:p>
                    <a:p>
                      <a:endParaRPr lang="id-ID" baseline="0" dirty="0" smtClean="0"/>
                    </a:p>
                    <a:p>
                      <a:endParaRPr lang="id-ID" baseline="0" dirty="0" smtClean="0"/>
                    </a:p>
                    <a:p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d-ID" dirty="0" smtClean="0"/>
                    </a:p>
                    <a:p>
                      <a:pPr algn="ctr"/>
                      <a:r>
                        <a:rPr lang="id-ID" dirty="0" smtClean="0"/>
                        <a:t>Dana</a:t>
                      </a:r>
                      <a:r>
                        <a:rPr lang="id-ID" baseline="0" dirty="0" smtClean="0"/>
                        <a:t> 2</a:t>
                      </a:r>
                    </a:p>
                    <a:p>
                      <a:pPr algn="ctr"/>
                      <a:r>
                        <a:rPr lang="id-ID" baseline="0" dirty="0" smtClean="0"/>
                        <a:t>A = U + SD</a:t>
                      </a:r>
                    </a:p>
                    <a:p>
                      <a:pPr algn="ctr"/>
                      <a:endParaRPr lang="id-ID" baseline="0" dirty="0" smtClean="0"/>
                    </a:p>
                    <a:p>
                      <a:pPr algn="ctr"/>
                      <a:r>
                        <a:rPr lang="id-ID" baseline="0" dirty="0" smtClean="0"/>
                        <a:t>Dana n</a:t>
                      </a:r>
                    </a:p>
                    <a:p>
                      <a:pPr algn="ctr"/>
                      <a:r>
                        <a:rPr lang="id-ID" baseline="0" dirty="0" smtClean="0"/>
                        <a:t>A = U + SD</a:t>
                      </a:r>
                    </a:p>
                    <a:p>
                      <a:pPr algn="ctr"/>
                      <a:endParaRPr lang="id-ID" baseline="0" dirty="0" smtClean="0"/>
                    </a:p>
                    <a:p>
                      <a:pPr algn="ctr"/>
                      <a:r>
                        <a:rPr lang="id-ID" baseline="0" dirty="0" smtClean="0"/>
                        <a:t>Utang Jangka Panjang</a:t>
                      </a:r>
                    </a:p>
                    <a:p>
                      <a:endParaRPr lang="id-ID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4">
              <a:lumMod val="75000"/>
            </a:schemeClr>
          </a:solidFill>
        </p:spPr>
        <p:txBody>
          <a:bodyPr/>
          <a:lstStyle/>
          <a:p>
            <a:r>
              <a:rPr lang="id-ID" b="1" dirty="0" smtClean="0"/>
              <a:t>4. Akuntansi Kas</a:t>
            </a:r>
            <a:endParaRPr lang="id-ID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5720" y="1785926"/>
            <a:ext cx="8643998" cy="4340237"/>
          </a:xfrm>
          <a:solidFill>
            <a:schemeClr val="accent4">
              <a:lumMod val="40000"/>
              <a:lumOff val="60000"/>
            </a:schemeClr>
          </a:solidFill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id-ID" dirty="0" smtClean="0"/>
              <a:t>Pendapatan dicatat pada saat kas diterima dan pengeluaran dicatat ketika kas dikeluarkan.</a:t>
            </a:r>
          </a:p>
          <a:p>
            <a:pPr>
              <a:buNone/>
            </a:pPr>
            <a:endParaRPr lang="id-ID" dirty="0" smtClean="0"/>
          </a:p>
          <a:p>
            <a:pPr algn="ctr">
              <a:buNone/>
            </a:pPr>
            <a:r>
              <a:rPr lang="id-ID" dirty="0" smtClean="0"/>
              <a:t>Tujuan: untuk mencerminkan pengeluaran yang aktual, riil dan obyektif</a:t>
            </a:r>
          </a:p>
          <a:p>
            <a:pPr algn="ctr">
              <a:buNone/>
            </a:pPr>
            <a:endParaRPr lang="id-ID" dirty="0" smtClean="0"/>
          </a:p>
          <a:p>
            <a:pPr algn="ctr">
              <a:buNone/>
            </a:pPr>
            <a:r>
              <a:rPr lang="id-ID" dirty="0" smtClean="0"/>
              <a:t>Kelemahan: tidak dapat mencerminkan kinerja sesungguhnya, tingkat efisiensi dan efektivitas kegiatan, program, tidak dapat diukur dengan baik </a:t>
            </a:r>
          </a:p>
          <a:p>
            <a:pPr>
              <a:buNone/>
            </a:pPr>
            <a:endParaRPr lang="id-ID" dirty="0"/>
          </a:p>
        </p:txBody>
      </p:sp>
    </p:spTree>
  </p:cSld>
  <p:clrMapOvr>
    <a:masterClrMapping/>
  </p:clrMapOvr>
  <p:transition spd="slow">
    <p:wipe dir="r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71472" y="214291"/>
            <a:ext cx="7772400" cy="857255"/>
          </a:xfrm>
          <a:solidFill>
            <a:schemeClr val="bg1">
              <a:lumMod val="50000"/>
            </a:schemeClr>
          </a:solidFill>
        </p:spPr>
        <p:txBody>
          <a:bodyPr>
            <a:noAutofit/>
          </a:bodyPr>
          <a:lstStyle/>
          <a:p>
            <a:r>
              <a:rPr lang="id-ID" b="1" dirty="0" smtClean="0"/>
              <a:t/>
            </a:r>
            <a:br>
              <a:rPr lang="id-ID" b="1" dirty="0" smtClean="0"/>
            </a:br>
            <a:r>
              <a:rPr lang="id-ID" b="1" dirty="0" smtClean="0"/>
              <a:t>5. Akuntansi Akrual</a:t>
            </a:r>
            <a:br>
              <a:rPr lang="id-ID" b="1" dirty="0" smtClean="0"/>
            </a:br>
            <a:endParaRPr lang="id-ID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28596" y="1714488"/>
            <a:ext cx="8358246" cy="4786346"/>
          </a:xfrm>
          <a:solidFill>
            <a:schemeClr val="bg1">
              <a:lumMod val="85000"/>
            </a:schemeClr>
          </a:solidFill>
        </p:spPr>
        <p:txBody>
          <a:bodyPr>
            <a:normAutofit fontScale="85000" lnSpcReduction="10000"/>
          </a:bodyPr>
          <a:lstStyle/>
          <a:p>
            <a:pPr algn="l"/>
            <a:r>
              <a:rPr lang="id-ID" dirty="0" smtClean="0">
                <a:solidFill>
                  <a:schemeClr val="tx1"/>
                </a:solidFill>
              </a:rPr>
              <a:t>Untuk mengetahui besarnya biaya yang dibutuhkan untuk menghasilkan pelayanan publik serta penentuan harga pelayanan yang dibebankan kepada publik</a:t>
            </a:r>
          </a:p>
          <a:p>
            <a:pPr algn="l"/>
            <a:endParaRPr lang="id-ID" dirty="0" smtClean="0">
              <a:solidFill>
                <a:schemeClr val="tx1"/>
              </a:solidFill>
            </a:endParaRPr>
          </a:p>
          <a:p>
            <a:pPr algn="l"/>
            <a:r>
              <a:rPr lang="id-ID" dirty="0" smtClean="0">
                <a:solidFill>
                  <a:schemeClr val="tx1"/>
                </a:solidFill>
              </a:rPr>
              <a:t>Tujuan: untuk memfasilitasi transparansi yang lebih besar pada organisasi pemerintah dan meningkatkan efektivitas dan efisiensi</a:t>
            </a:r>
          </a:p>
          <a:p>
            <a:pPr algn="l"/>
            <a:endParaRPr lang="id-ID" dirty="0" smtClean="0">
              <a:solidFill>
                <a:schemeClr val="tx1"/>
              </a:solidFill>
            </a:endParaRPr>
          </a:p>
          <a:p>
            <a:pPr algn="l"/>
            <a:r>
              <a:rPr lang="id-ID" dirty="0" smtClean="0">
                <a:solidFill>
                  <a:schemeClr val="tx1"/>
                </a:solidFill>
              </a:rPr>
              <a:t>Kelemahan: kontribusi yang kurang signifikan  pada organisasi pemerintah dan meningkatkan efektivitas dan efisiensi</a:t>
            </a:r>
            <a:endParaRPr lang="id-ID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slow">
    <p:wedg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2844" y="214291"/>
            <a:ext cx="8786874" cy="1071570"/>
          </a:xfrm>
        </p:spPr>
        <p:txBody>
          <a:bodyPr/>
          <a:lstStyle/>
          <a:p>
            <a:r>
              <a:rPr lang="id-ID" b="1" i="1" dirty="0" smtClean="0"/>
              <a:t>Single Entry and Double Entry</a:t>
            </a:r>
            <a:endParaRPr lang="id-ID" b="1" i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85786" y="1785926"/>
            <a:ext cx="7786742" cy="4643470"/>
          </a:xfrm>
        </p:spPr>
        <p:txBody>
          <a:bodyPr>
            <a:normAutofit/>
          </a:bodyPr>
          <a:lstStyle/>
          <a:p>
            <a:r>
              <a:rPr lang="id-ID" i="1" dirty="0" smtClean="0">
                <a:solidFill>
                  <a:schemeClr val="tx1"/>
                </a:solidFill>
              </a:rPr>
              <a:t>Single entry</a:t>
            </a:r>
            <a:r>
              <a:rPr lang="id-ID" dirty="0" smtClean="0">
                <a:solidFill>
                  <a:schemeClr val="tx1"/>
                </a:solidFill>
              </a:rPr>
              <a:t>: dasar pembukuan denagn alasan demi kemudahan dan kepraktisan</a:t>
            </a:r>
          </a:p>
          <a:p>
            <a:endParaRPr lang="id-ID" dirty="0" smtClean="0">
              <a:solidFill>
                <a:schemeClr val="tx1"/>
              </a:solidFill>
            </a:endParaRPr>
          </a:p>
          <a:p>
            <a:endParaRPr lang="id-ID" dirty="0" smtClean="0">
              <a:solidFill>
                <a:schemeClr val="tx1"/>
              </a:solidFill>
            </a:endParaRPr>
          </a:p>
          <a:p>
            <a:endParaRPr lang="id-ID" dirty="0" smtClean="0">
              <a:solidFill>
                <a:schemeClr val="tx1"/>
              </a:solidFill>
            </a:endParaRPr>
          </a:p>
          <a:p>
            <a:endParaRPr lang="id-ID" dirty="0" smtClean="0">
              <a:solidFill>
                <a:schemeClr val="tx1"/>
              </a:solidFill>
            </a:endParaRPr>
          </a:p>
          <a:p>
            <a:r>
              <a:rPr lang="id-ID" i="1" dirty="0" smtClean="0">
                <a:solidFill>
                  <a:schemeClr val="tx1"/>
                </a:solidFill>
              </a:rPr>
              <a:t>Double entry</a:t>
            </a:r>
            <a:r>
              <a:rPr lang="id-ID" dirty="0" smtClean="0">
                <a:solidFill>
                  <a:schemeClr val="tx1"/>
                </a:solidFill>
              </a:rPr>
              <a:t>: menghasilkan laporan keuangan yang </a:t>
            </a:r>
            <a:r>
              <a:rPr lang="id-ID" i="1" dirty="0" smtClean="0">
                <a:solidFill>
                  <a:schemeClr val="tx1"/>
                </a:solidFill>
              </a:rPr>
              <a:t>auditable</a:t>
            </a:r>
            <a:r>
              <a:rPr lang="id-ID" dirty="0" smtClean="0">
                <a:solidFill>
                  <a:schemeClr val="tx1"/>
                </a:solidFill>
              </a:rPr>
              <a:t> dan </a:t>
            </a:r>
            <a:r>
              <a:rPr lang="id-ID" i="1" dirty="0" smtClean="0">
                <a:solidFill>
                  <a:schemeClr val="tx1"/>
                </a:solidFill>
              </a:rPr>
              <a:t>traceable</a:t>
            </a:r>
            <a:endParaRPr lang="id-ID" i="1" dirty="0">
              <a:solidFill>
                <a:schemeClr val="tx1"/>
              </a:solidFill>
            </a:endParaRPr>
          </a:p>
        </p:txBody>
      </p:sp>
      <p:sp>
        <p:nvSpPr>
          <p:cNvPr id="4" name="Down Arrow 3"/>
          <p:cNvSpPr/>
          <p:nvPr/>
        </p:nvSpPr>
        <p:spPr>
          <a:xfrm>
            <a:off x="3643306" y="3143248"/>
            <a:ext cx="2357454" cy="1857388"/>
          </a:xfrm>
          <a:prstGeom prst="downArrow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 smtClean="0"/>
              <a:t>Berubah menjadi</a:t>
            </a:r>
            <a:endParaRPr lang="id-ID" dirty="0"/>
          </a:p>
        </p:txBody>
      </p:sp>
    </p:spTree>
  </p:cSld>
  <p:clrMapOvr>
    <a:masterClrMapping/>
  </p:clrMapOvr>
  <p:transition spd="slow">
    <p:wedg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d-ID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d-ID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57158" y="357166"/>
            <a:ext cx="8286808" cy="1470025"/>
          </a:xfrm>
        </p:spPr>
        <p:txBody>
          <a:bodyPr/>
          <a:lstStyle/>
          <a:p>
            <a:r>
              <a:rPr lang="id-ID" b="1" dirty="0" smtClean="0"/>
              <a:t>A. TEORI AKUNTANSI SEKTOR PUBLIK</a:t>
            </a:r>
            <a:endParaRPr lang="id-ID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57158" y="2643182"/>
            <a:ext cx="7786742" cy="3071834"/>
          </a:xfrm>
        </p:spPr>
        <p:txBody>
          <a:bodyPr>
            <a:normAutofit fontScale="92500" lnSpcReduction="10000"/>
          </a:bodyPr>
          <a:lstStyle/>
          <a:p>
            <a:pPr algn="l"/>
            <a:r>
              <a:rPr lang="id-ID" dirty="0" smtClean="0">
                <a:solidFill>
                  <a:schemeClr val="tx1"/>
                </a:solidFill>
              </a:rPr>
              <a:t>Tujuan mempelajari teori akuntansi saat ini:</a:t>
            </a:r>
          </a:p>
          <a:p>
            <a:pPr algn="l"/>
            <a:endParaRPr lang="id-ID" dirty="0" smtClean="0">
              <a:solidFill>
                <a:schemeClr val="tx1"/>
              </a:solidFill>
            </a:endParaRPr>
          </a:p>
          <a:p>
            <a:pPr marL="514350" indent="-514350" algn="l">
              <a:buAutoNum type="arabicParenR"/>
            </a:pPr>
            <a:r>
              <a:rPr lang="id-ID" dirty="0" smtClean="0">
                <a:solidFill>
                  <a:schemeClr val="tx1"/>
                </a:solidFill>
              </a:rPr>
              <a:t>Memahami praktik akuntansi</a:t>
            </a:r>
          </a:p>
          <a:p>
            <a:pPr marL="514350" indent="-514350" algn="l">
              <a:buAutoNum type="arabicParenR"/>
            </a:pPr>
            <a:r>
              <a:rPr lang="id-ID" dirty="0" smtClean="0">
                <a:solidFill>
                  <a:schemeClr val="tx1"/>
                </a:solidFill>
              </a:rPr>
              <a:t>Mempelajari kelemahan/kekurangan praktik akuntansi</a:t>
            </a:r>
          </a:p>
          <a:p>
            <a:pPr marL="514350" indent="-514350" algn="l">
              <a:buAutoNum type="arabicParenR"/>
            </a:pPr>
            <a:r>
              <a:rPr lang="id-ID" dirty="0" smtClean="0">
                <a:solidFill>
                  <a:schemeClr val="tx1"/>
                </a:solidFill>
              </a:rPr>
              <a:t>Memperbaiki praktik akuntansi masa datang</a:t>
            </a:r>
          </a:p>
          <a:p>
            <a:pPr marL="514350" indent="-514350" algn="l">
              <a:buAutoNum type="arabicParenR"/>
            </a:pPr>
            <a:endParaRPr lang="id-ID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4282" y="142852"/>
            <a:ext cx="8715436" cy="857256"/>
          </a:xfrm>
          <a:solidFill>
            <a:srgbClr val="00B0F0"/>
          </a:solidFill>
        </p:spPr>
        <p:txBody>
          <a:bodyPr>
            <a:normAutofit fontScale="90000"/>
          </a:bodyPr>
          <a:lstStyle/>
          <a:p>
            <a:r>
              <a:rPr lang="id-ID" b="1" dirty="0" smtClean="0"/>
              <a:t>Hambatan Membuat Laporan Keuangan Sektor Publik</a:t>
            </a:r>
            <a:endParaRPr lang="id-ID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114948"/>
          </a:xfrm>
          <a:solidFill>
            <a:schemeClr val="accent2">
              <a:lumMod val="60000"/>
              <a:lumOff val="40000"/>
            </a:schemeClr>
          </a:solidFill>
        </p:spPr>
        <p:txBody>
          <a:bodyPr>
            <a:noAutofit/>
          </a:bodyPr>
          <a:lstStyle/>
          <a:p>
            <a:pPr marL="514350" indent="-514350">
              <a:buAutoNum type="arabicParenR"/>
            </a:pPr>
            <a:r>
              <a:rPr lang="id-ID" sz="2000" b="1" dirty="0" smtClean="0"/>
              <a:t>Objektivitas</a:t>
            </a:r>
            <a:r>
              <a:rPr lang="id-ID" sz="2000" dirty="0" smtClean="0"/>
              <a:t>: manajemen tidak bertindak untuk </a:t>
            </a:r>
            <a:r>
              <a:rPr lang="id-ID" sz="2000" i="1" dirty="0" smtClean="0"/>
              <a:t>stakeholder</a:t>
            </a:r>
            <a:r>
              <a:rPr lang="id-ID" sz="2000" dirty="0" smtClean="0"/>
              <a:t> tapi pihaknya sendiri</a:t>
            </a:r>
          </a:p>
          <a:p>
            <a:pPr marL="514350" indent="-514350">
              <a:buNone/>
            </a:pPr>
            <a:endParaRPr lang="id-ID" sz="2000" dirty="0" smtClean="0"/>
          </a:p>
          <a:p>
            <a:pPr marL="514350" indent="-514350">
              <a:buNone/>
            </a:pPr>
            <a:r>
              <a:rPr lang="id-ID" sz="2000" dirty="0" smtClean="0"/>
              <a:t>2)	</a:t>
            </a:r>
            <a:r>
              <a:rPr lang="id-ID" sz="2000" b="1" dirty="0" smtClean="0"/>
              <a:t>Konsistensi</a:t>
            </a:r>
            <a:r>
              <a:rPr lang="id-ID" sz="2000" dirty="0" smtClean="0"/>
              <a:t>: penggunaan metode yang sama untuk periode berturut-turut</a:t>
            </a:r>
          </a:p>
          <a:p>
            <a:pPr marL="514350" indent="-514350">
              <a:buNone/>
            </a:pPr>
            <a:endParaRPr lang="id-ID" sz="2000" dirty="0" smtClean="0"/>
          </a:p>
          <a:p>
            <a:pPr marL="514350" indent="-514350">
              <a:buNone/>
            </a:pPr>
            <a:r>
              <a:rPr lang="id-ID" sz="2000" dirty="0" smtClean="0"/>
              <a:t>3)	</a:t>
            </a:r>
            <a:r>
              <a:rPr lang="id-ID" sz="2000" b="1" dirty="0" smtClean="0"/>
              <a:t>Daya banding</a:t>
            </a:r>
            <a:r>
              <a:rPr lang="id-ID" sz="2000" dirty="0" smtClean="0"/>
              <a:t>: hendaknya dapat dibandingkan dengan periode dan instansi lain</a:t>
            </a:r>
          </a:p>
          <a:p>
            <a:pPr marL="514350" indent="-514350">
              <a:buNone/>
            </a:pPr>
            <a:endParaRPr lang="id-ID" sz="2000" dirty="0" smtClean="0"/>
          </a:p>
          <a:p>
            <a:pPr marL="514350" indent="-514350">
              <a:buNone/>
            </a:pPr>
            <a:r>
              <a:rPr lang="id-ID" sz="2000" dirty="0" smtClean="0"/>
              <a:t>4)	</a:t>
            </a:r>
            <a:r>
              <a:rPr lang="id-ID" sz="2000" b="1" dirty="0" smtClean="0"/>
              <a:t>Tepat waktu</a:t>
            </a:r>
            <a:r>
              <a:rPr lang="id-ID" sz="2000" dirty="0" smtClean="0"/>
              <a:t>: disajikan tepat waktu</a:t>
            </a:r>
          </a:p>
          <a:p>
            <a:pPr marL="514350" indent="-514350">
              <a:buNone/>
            </a:pPr>
            <a:endParaRPr lang="id-ID" sz="2000" dirty="0" smtClean="0"/>
          </a:p>
          <a:p>
            <a:pPr marL="514350" indent="-514350">
              <a:buNone/>
            </a:pPr>
            <a:r>
              <a:rPr lang="id-ID" sz="2000" dirty="0" smtClean="0"/>
              <a:t>5)	</a:t>
            </a:r>
            <a:r>
              <a:rPr lang="id-ID" sz="2000" b="1" dirty="0" smtClean="0"/>
              <a:t>Ekonomis dalam penyajian laporan</a:t>
            </a:r>
            <a:r>
              <a:rPr lang="id-ID" sz="2000" dirty="0" smtClean="0"/>
              <a:t>: manfaat lebih besar dari biaya</a:t>
            </a:r>
          </a:p>
          <a:p>
            <a:pPr marL="514350" indent="-514350">
              <a:buNone/>
            </a:pPr>
            <a:endParaRPr lang="id-ID" sz="2000" dirty="0" smtClean="0"/>
          </a:p>
          <a:p>
            <a:pPr marL="514350" indent="-514350">
              <a:buNone/>
            </a:pPr>
            <a:r>
              <a:rPr lang="id-ID" sz="2000" dirty="0" smtClean="0"/>
              <a:t>6)	</a:t>
            </a:r>
            <a:r>
              <a:rPr lang="id-ID" sz="2000" b="1" dirty="0" smtClean="0"/>
              <a:t>Materialitas</a:t>
            </a:r>
            <a:r>
              <a:rPr lang="id-ID" sz="2000" dirty="0" smtClean="0"/>
              <a:t>: mampu mempengaruhi keputusan </a:t>
            </a:r>
            <a:endParaRPr lang="id-ID" sz="2000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57158" y="214290"/>
            <a:ext cx="8572560" cy="1571636"/>
          </a:xfrm>
        </p:spPr>
        <p:txBody>
          <a:bodyPr>
            <a:normAutofit/>
          </a:bodyPr>
          <a:lstStyle/>
          <a:p>
            <a:r>
              <a:rPr lang="id-ID" b="1" dirty="0" smtClean="0"/>
              <a:t>B. PERLUNYA  SISTEM AKUNTANSI SEKTOR PUBLIK</a:t>
            </a:r>
            <a:endParaRPr lang="id-ID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2844" y="2285992"/>
            <a:ext cx="8786874" cy="4357718"/>
          </a:xfrm>
        </p:spPr>
        <p:txBody>
          <a:bodyPr>
            <a:normAutofit/>
          </a:bodyPr>
          <a:lstStyle/>
          <a:p>
            <a:pPr algn="l"/>
            <a:r>
              <a:rPr lang="id-ID" dirty="0" smtClean="0">
                <a:solidFill>
                  <a:schemeClr val="tx1"/>
                </a:solidFill>
              </a:rPr>
              <a:t>Akuntansi keuangan menyajikan informasi sebagai dasar pengambilan keputusan yang rasional</a:t>
            </a:r>
          </a:p>
          <a:p>
            <a:pPr algn="l"/>
            <a:endParaRPr lang="id-ID" dirty="0">
              <a:solidFill>
                <a:schemeClr val="tx1"/>
              </a:solidFill>
            </a:endParaRPr>
          </a:p>
          <a:p>
            <a:pPr algn="l"/>
            <a:r>
              <a:rPr lang="id-ID" dirty="0" smtClean="0">
                <a:solidFill>
                  <a:schemeClr val="tx1"/>
                </a:solidFill>
              </a:rPr>
              <a:t>Ruang lingkup akuntansi pemerintahan: pengumpulan data, penganalisaan, pengaplikasian, pencatatan dan pelaporan transaksi, serta menafsirkan hasilnya</a:t>
            </a:r>
          </a:p>
        </p:txBody>
      </p:sp>
    </p:spTree>
  </p:cSld>
  <p:clrMapOvr>
    <a:masterClrMapping/>
  </p:clrMapOvr>
  <p:transition>
    <p:wedg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85720" y="285729"/>
            <a:ext cx="8572560" cy="1214446"/>
          </a:xfrm>
        </p:spPr>
        <p:txBody>
          <a:bodyPr>
            <a:normAutofit fontScale="90000"/>
          </a:bodyPr>
          <a:lstStyle/>
          <a:p>
            <a:r>
              <a:rPr lang="id-ID" b="1" dirty="0" smtClean="0"/>
              <a:t/>
            </a:r>
            <a:br>
              <a:rPr lang="id-ID" b="1" dirty="0" smtClean="0"/>
            </a:br>
            <a:r>
              <a:rPr lang="id-ID" b="1" dirty="0" smtClean="0"/>
              <a:t>Aturan Dasar Sistem Akuntansi Keuangan Menurut Masisi:</a:t>
            </a:r>
            <a:br>
              <a:rPr lang="id-ID" b="1" dirty="0" smtClean="0"/>
            </a:br>
            <a:endParaRPr lang="id-ID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57158" y="2428868"/>
            <a:ext cx="8501122" cy="4000528"/>
          </a:xfrm>
        </p:spPr>
        <p:txBody>
          <a:bodyPr>
            <a:normAutofit/>
          </a:bodyPr>
          <a:lstStyle/>
          <a:p>
            <a:pPr marL="514350" indent="-514350" algn="l">
              <a:buAutoNum type="arabicParenR"/>
            </a:pPr>
            <a:r>
              <a:rPr lang="id-ID" dirty="0" smtClean="0">
                <a:solidFill>
                  <a:schemeClr val="tx1"/>
                </a:solidFill>
              </a:rPr>
              <a:t>Identifikasi kegiatan operasi</a:t>
            </a:r>
          </a:p>
          <a:p>
            <a:pPr marL="514350" indent="-514350" algn="l">
              <a:buAutoNum type="arabicParenR"/>
            </a:pPr>
            <a:r>
              <a:rPr lang="id-ID" dirty="0" smtClean="0">
                <a:solidFill>
                  <a:schemeClr val="tx1"/>
                </a:solidFill>
              </a:rPr>
              <a:t>Pengklasifikasian kegiatan operasi</a:t>
            </a:r>
          </a:p>
          <a:p>
            <a:pPr marL="514350" indent="-514350" algn="l">
              <a:buAutoNum type="arabicParenR"/>
            </a:pPr>
            <a:r>
              <a:rPr lang="id-ID" dirty="0" smtClean="0">
                <a:solidFill>
                  <a:schemeClr val="tx1"/>
                </a:solidFill>
              </a:rPr>
              <a:t>Adanya sistem pengendalian untuk menjamin reliabilitas</a:t>
            </a:r>
          </a:p>
          <a:p>
            <a:pPr marL="514350" indent="-514350" algn="l">
              <a:buAutoNum type="arabicParenR"/>
            </a:pPr>
            <a:r>
              <a:rPr lang="id-ID" dirty="0" smtClean="0">
                <a:solidFill>
                  <a:schemeClr val="tx1"/>
                </a:solidFill>
              </a:rPr>
              <a:t>Menghitung pengaruh masing-masing operasi</a:t>
            </a:r>
          </a:p>
          <a:p>
            <a:pPr marL="514350" indent="-514350" algn="l">
              <a:buAutoNum type="arabicParenR"/>
            </a:pPr>
            <a:endParaRPr lang="id-ID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4282" y="274638"/>
            <a:ext cx="8715436" cy="1143000"/>
          </a:xfrm>
        </p:spPr>
        <p:txBody>
          <a:bodyPr>
            <a:normAutofit fontScale="90000"/>
          </a:bodyPr>
          <a:lstStyle/>
          <a:p>
            <a:r>
              <a:rPr lang="id-ID" b="1" dirty="0" smtClean="0"/>
              <a:t>C. STANDAR AKUNTANSI SEKTOR PUBLIK</a:t>
            </a:r>
            <a:endParaRPr lang="id-ID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58" y="1928802"/>
            <a:ext cx="8501122" cy="4500594"/>
          </a:xfrm>
        </p:spPr>
        <p:txBody>
          <a:bodyPr/>
          <a:lstStyle/>
          <a:p>
            <a:pPr>
              <a:buNone/>
            </a:pPr>
            <a:r>
              <a:rPr lang="id-ID" dirty="0" smtClean="0"/>
              <a:t>	Hal yang perlu diperhatikan dalam penetapan standar:</a:t>
            </a:r>
          </a:p>
          <a:p>
            <a:pPr>
              <a:buNone/>
            </a:pPr>
            <a:endParaRPr lang="id-ID" dirty="0" smtClean="0"/>
          </a:p>
          <a:p>
            <a:pPr marL="514350" indent="-514350">
              <a:buAutoNum type="arabicParenR"/>
            </a:pPr>
            <a:r>
              <a:rPr lang="id-ID" dirty="0" smtClean="0"/>
              <a:t>Memberi pedoman informasi</a:t>
            </a:r>
          </a:p>
          <a:p>
            <a:pPr marL="514350" indent="-514350">
              <a:buAutoNum type="arabicParenR"/>
            </a:pPr>
            <a:r>
              <a:rPr lang="id-ID" dirty="0" smtClean="0"/>
              <a:t>Memberi petunjuk dan aturan tindakan auditor</a:t>
            </a:r>
          </a:p>
          <a:p>
            <a:pPr marL="514350" indent="-514350">
              <a:buAutoNum type="arabicParenR"/>
            </a:pPr>
            <a:r>
              <a:rPr lang="id-ID" dirty="0" smtClean="0"/>
              <a:t>Memberi petunjuk data yang diperlukan</a:t>
            </a:r>
          </a:p>
          <a:p>
            <a:pPr marL="514350" indent="-514350">
              <a:buAutoNum type="arabicParenR"/>
            </a:pPr>
            <a:r>
              <a:rPr lang="id-ID" dirty="0" smtClean="0"/>
              <a:t>Menghasilkan prinsip dan teori</a:t>
            </a:r>
          </a:p>
          <a:p>
            <a:pPr>
              <a:buNone/>
            </a:pPr>
            <a:endParaRPr lang="id-ID" dirty="0"/>
          </a:p>
        </p:txBody>
      </p:sp>
    </p:spTree>
  </p:cSld>
  <p:clrMapOvr>
    <a:masterClrMapping/>
  </p:clrMapOvr>
  <p:transition spd="slow">
    <p:pull dir="d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DCEBF5"/>
            </a:gs>
            <a:gs pos="8000">
              <a:srgbClr val="83A7C3"/>
            </a:gs>
            <a:gs pos="13000">
              <a:srgbClr val="768FB9"/>
            </a:gs>
            <a:gs pos="21001">
              <a:srgbClr val="83A7C3"/>
            </a:gs>
            <a:gs pos="52000">
              <a:srgbClr val="FFFFFF"/>
            </a:gs>
            <a:gs pos="56000">
              <a:srgbClr val="9C6563"/>
            </a:gs>
            <a:gs pos="58000">
              <a:srgbClr val="80302D"/>
            </a:gs>
            <a:gs pos="71001">
              <a:srgbClr val="C0524E"/>
            </a:gs>
            <a:gs pos="94000">
              <a:srgbClr val="EBDAD4"/>
            </a:gs>
            <a:gs pos="100000">
              <a:srgbClr val="55261C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4282" y="214291"/>
            <a:ext cx="8715436" cy="1000131"/>
          </a:xfrm>
        </p:spPr>
        <p:txBody>
          <a:bodyPr/>
          <a:lstStyle/>
          <a:p>
            <a:r>
              <a:rPr lang="id-ID" b="1" dirty="0" smtClean="0"/>
              <a:t>Standar </a:t>
            </a:r>
            <a:r>
              <a:rPr lang="id-ID" b="1" i="1" dirty="0" smtClean="0"/>
              <a:t>Overload </a:t>
            </a:r>
            <a:r>
              <a:rPr lang="id-ID" b="1" dirty="0" smtClean="0"/>
              <a:t>terjadi ketika:</a:t>
            </a:r>
            <a:endParaRPr lang="id-ID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28596" y="1928802"/>
            <a:ext cx="8358246" cy="4643470"/>
          </a:xfrm>
        </p:spPr>
        <p:txBody>
          <a:bodyPr>
            <a:normAutofit/>
          </a:bodyPr>
          <a:lstStyle/>
          <a:p>
            <a:pPr marL="514350" indent="-514350" algn="l">
              <a:buAutoNum type="arabicParenR"/>
            </a:pPr>
            <a:r>
              <a:rPr lang="id-ID" dirty="0" smtClean="0">
                <a:solidFill>
                  <a:schemeClr val="tx1"/>
                </a:solidFill>
              </a:rPr>
              <a:t>Standar terlalu banyak</a:t>
            </a:r>
          </a:p>
          <a:p>
            <a:pPr marL="514350" indent="-514350" algn="l">
              <a:buAutoNum type="arabicParenR"/>
            </a:pPr>
            <a:r>
              <a:rPr lang="id-ID" dirty="0" smtClean="0">
                <a:solidFill>
                  <a:schemeClr val="tx1"/>
                </a:solidFill>
              </a:rPr>
              <a:t>Standar terlalu rumit</a:t>
            </a:r>
          </a:p>
          <a:p>
            <a:pPr marL="514350" indent="-514350" algn="l">
              <a:buAutoNum type="arabicParenR"/>
            </a:pPr>
            <a:r>
              <a:rPr lang="id-ID" dirty="0" smtClean="0">
                <a:solidFill>
                  <a:schemeClr val="tx1"/>
                </a:solidFill>
              </a:rPr>
              <a:t>Tidak ada standar yg tegas</a:t>
            </a:r>
          </a:p>
          <a:p>
            <a:pPr marL="514350" indent="-514350" algn="l">
              <a:buAutoNum type="arabicParenR"/>
            </a:pPr>
            <a:r>
              <a:rPr lang="id-ID" dirty="0" smtClean="0">
                <a:solidFill>
                  <a:schemeClr val="tx1"/>
                </a:solidFill>
              </a:rPr>
              <a:t>Tujuannya umum</a:t>
            </a:r>
          </a:p>
          <a:p>
            <a:pPr marL="514350" indent="-514350" algn="l">
              <a:buAutoNum type="arabicParenR"/>
            </a:pPr>
            <a:r>
              <a:rPr lang="id-ID" dirty="0" smtClean="0">
                <a:solidFill>
                  <a:schemeClr val="tx1"/>
                </a:solidFill>
              </a:rPr>
              <a:t>Standar kurang spesifik</a:t>
            </a:r>
          </a:p>
          <a:p>
            <a:pPr marL="514350" indent="-514350" algn="l">
              <a:buAutoNum type="arabicParenR"/>
            </a:pPr>
            <a:r>
              <a:rPr lang="id-ID" dirty="0" smtClean="0">
                <a:solidFill>
                  <a:schemeClr val="tx1"/>
                </a:solidFill>
              </a:rPr>
              <a:t>Pengungkapan berlebihan/pengukuran kompleks</a:t>
            </a:r>
            <a:endParaRPr lang="id-ID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newsflash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4282" y="214290"/>
            <a:ext cx="8715436" cy="1428759"/>
          </a:xfrm>
        </p:spPr>
        <p:txBody>
          <a:bodyPr>
            <a:normAutofit fontScale="90000"/>
          </a:bodyPr>
          <a:lstStyle/>
          <a:p>
            <a:r>
              <a:rPr lang="id-ID" b="1" dirty="0" smtClean="0">
                <a:solidFill>
                  <a:schemeClr val="bg1"/>
                </a:solidFill>
              </a:rPr>
              <a:t>D. TEKNIK-TEKNIK AKUNTANSI KEUANGAN SEKTOR PUBLIK</a:t>
            </a:r>
            <a:endParaRPr lang="id-ID" b="1" dirty="0">
              <a:solidFill>
                <a:schemeClr val="bg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4282" y="2143116"/>
            <a:ext cx="8643998" cy="4429156"/>
          </a:xfrm>
        </p:spPr>
        <p:txBody>
          <a:bodyPr>
            <a:normAutofit lnSpcReduction="10000"/>
          </a:bodyPr>
          <a:lstStyle/>
          <a:p>
            <a:pPr marL="514350" indent="-514350" algn="l">
              <a:buAutoNum type="arabicParenR"/>
            </a:pPr>
            <a:r>
              <a:rPr lang="id-ID" dirty="0" smtClean="0">
                <a:solidFill>
                  <a:schemeClr val="bg1"/>
                </a:solidFill>
              </a:rPr>
              <a:t>Akuntansi anggaran</a:t>
            </a:r>
          </a:p>
          <a:p>
            <a:pPr marL="514350" indent="-514350" algn="l">
              <a:buAutoNum type="arabicParenR"/>
            </a:pPr>
            <a:r>
              <a:rPr lang="id-ID" dirty="0" smtClean="0">
                <a:solidFill>
                  <a:schemeClr val="bg1"/>
                </a:solidFill>
              </a:rPr>
              <a:t>Akuntansi komitmen</a:t>
            </a:r>
          </a:p>
          <a:p>
            <a:pPr marL="514350" indent="-514350" algn="l">
              <a:buAutoNum type="arabicParenR"/>
            </a:pPr>
            <a:r>
              <a:rPr lang="id-ID" dirty="0" smtClean="0">
                <a:solidFill>
                  <a:schemeClr val="bg1"/>
                </a:solidFill>
              </a:rPr>
              <a:t>Akuntansi dana</a:t>
            </a:r>
          </a:p>
          <a:p>
            <a:pPr marL="514350" indent="-514350" algn="l">
              <a:buAutoNum type="arabicParenR"/>
            </a:pPr>
            <a:r>
              <a:rPr lang="id-ID" dirty="0" smtClean="0">
                <a:solidFill>
                  <a:schemeClr val="bg1"/>
                </a:solidFill>
              </a:rPr>
              <a:t>Akuntansi kas</a:t>
            </a:r>
          </a:p>
          <a:p>
            <a:pPr marL="514350" indent="-514350" algn="l">
              <a:buAutoNum type="arabicParenR"/>
            </a:pPr>
            <a:r>
              <a:rPr lang="id-ID" dirty="0" smtClean="0">
                <a:solidFill>
                  <a:schemeClr val="bg1"/>
                </a:solidFill>
              </a:rPr>
              <a:t>Akuntansi akrual</a:t>
            </a:r>
          </a:p>
          <a:p>
            <a:pPr marL="514350" indent="-514350" algn="l"/>
            <a:endParaRPr lang="id-ID" dirty="0" smtClean="0">
              <a:solidFill>
                <a:schemeClr val="bg1"/>
              </a:solidFill>
            </a:endParaRPr>
          </a:p>
          <a:p>
            <a:pPr marL="514350" indent="-514350" algn="l">
              <a:buFont typeface="Arial" pitchFamily="34" charset="0"/>
              <a:buChar char="•"/>
            </a:pPr>
            <a:r>
              <a:rPr lang="id-ID" dirty="0" smtClean="0">
                <a:solidFill>
                  <a:schemeClr val="bg1"/>
                </a:solidFill>
              </a:rPr>
              <a:t>Penggunaan salah satu teknik akuntansi tidak menolak penggunaan akuntansi lainnya</a:t>
            </a:r>
          </a:p>
        </p:txBody>
      </p:sp>
    </p:spTree>
  </p:cSld>
  <p:clrMapOvr>
    <a:masterClrMapping/>
  </p:clrMapOvr>
  <p:transition>
    <p:wedg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4282" y="214291"/>
            <a:ext cx="8786874" cy="1214445"/>
          </a:xfrm>
          <a:solidFill>
            <a:schemeClr val="accent2">
              <a:lumMod val="50000"/>
            </a:schemeClr>
          </a:solidFill>
        </p:spPr>
        <p:txBody>
          <a:bodyPr/>
          <a:lstStyle/>
          <a:p>
            <a:r>
              <a:rPr lang="id-ID" b="1" dirty="0" smtClean="0"/>
              <a:t>1) Akuntansi Anggaran</a:t>
            </a:r>
            <a:endParaRPr lang="id-ID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57158" y="2000240"/>
            <a:ext cx="8358246" cy="4429156"/>
          </a:xfrm>
          <a:solidFill>
            <a:schemeClr val="accent2">
              <a:lumMod val="60000"/>
              <a:lumOff val="40000"/>
            </a:schemeClr>
          </a:solidFill>
        </p:spPr>
        <p:txBody>
          <a:bodyPr>
            <a:normAutofit fontScale="92500" lnSpcReduction="20000"/>
          </a:bodyPr>
          <a:lstStyle/>
          <a:p>
            <a:pPr algn="l"/>
            <a:r>
              <a:rPr lang="id-ID" dirty="0" smtClean="0">
                <a:solidFill>
                  <a:schemeClr val="tx1"/>
                </a:solidFill>
              </a:rPr>
              <a:t>Menyajikan jumlah yang dianggarkan dengan jumlah aktual secara berpasangan (</a:t>
            </a:r>
            <a:r>
              <a:rPr lang="id-ID" i="1" dirty="0" smtClean="0">
                <a:solidFill>
                  <a:schemeClr val="tx1"/>
                </a:solidFill>
              </a:rPr>
              <a:t>double entry</a:t>
            </a:r>
            <a:r>
              <a:rPr lang="id-ID" dirty="0" smtClean="0">
                <a:solidFill>
                  <a:schemeClr val="tx1"/>
                </a:solidFill>
              </a:rPr>
              <a:t>)</a:t>
            </a:r>
          </a:p>
          <a:p>
            <a:pPr algn="l"/>
            <a:endParaRPr lang="id-ID" dirty="0">
              <a:solidFill>
                <a:schemeClr val="tx1"/>
              </a:solidFill>
            </a:endParaRPr>
          </a:p>
          <a:p>
            <a:pPr algn="l"/>
            <a:r>
              <a:rPr lang="id-ID" dirty="0" smtClean="0">
                <a:solidFill>
                  <a:schemeClr val="tx1"/>
                </a:solidFill>
              </a:rPr>
              <a:t>Tujuan: menekankan peran anggaran dalam siklus pencatatan, pengendalian dan akuntabilitas</a:t>
            </a:r>
          </a:p>
          <a:p>
            <a:pPr algn="l"/>
            <a:endParaRPr lang="id-ID" dirty="0">
              <a:solidFill>
                <a:schemeClr val="tx1"/>
              </a:solidFill>
            </a:endParaRPr>
          </a:p>
          <a:p>
            <a:pPr algn="l"/>
            <a:r>
              <a:rPr lang="id-ID" dirty="0" smtClean="0">
                <a:solidFill>
                  <a:schemeClr val="tx1"/>
                </a:solidFill>
              </a:rPr>
              <a:t>Kelemahan: teknik akuntansinya kompleks, lebih baik akun pendapatan dan biaya aktual serta anggaran menunjukan pendapatan/biaya yg dianggarkan</a:t>
            </a:r>
            <a:endParaRPr lang="id-ID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dissolve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121</TotalTime>
  <Words>453</Words>
  <Application>Microsoft Office PowerPoint</Application>
  <PresentationFormat>On-screen Show (4:3)</PresentationFormat>
  <Paragraphs>115</Paragraphs>
  <Slides>17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Office Theme</vt:lpstr>
      <vt:lpstr>TEKNIK AKUNTANSI KEUANGAN SEKTOR PUBLIK</vt:lpstr>
      <vt:lpstr>A. TEORI AKUNTANSI SEKTOR PUBLIK</vt:lpstr>
      <vt:lpstr>Hambatan Membuat Laporan Keuangan Sektor Publik</vt:lpstr>
      <vt:lpstr>B. PERLUNYA  SISTEM AKUNTANSI SEKTOR PUBLIK</vt:lpstr>
      <vt:lpstr> Aturan Dasar Sistem Akuntansi Keuangan Menurut Masisi: </vt:lpstr>
      <vt:lpstr>C. STANDAR AKUNTANSI SEKTOR PUBLIK</vt:lpstr>
      <vt:lpstr>Standar Overload terjadi ketika:</vt:lpstr>
      <vt:lpstr>D. TEKNIK-TEKNIK AKUNTANSI KEUANGAN SEKTOR PUBLIK</vt:lpstr>
      <vt:lpstr>1) Akuntansi Anggaran</vt:lpstr>
      <vt:lpstr>2) Akuntansi Komitmen</vt:lpstr>
      <vt:lpstr>3) Akuntansi Dana</vt:lpstr>
      <vt:lpstr>Perbandingan antara Akuntansi Organisasi Bisnis dengan Organisasi Sektor Publik</vt:lpstr>
      <vt:lpstr>4. Akuntansi Kas</vt:lpstr>
      <vt:lpstr> 5. Akuntansi Akrual </vt:lpstr>
      <vt:lpstr>Single Entry and Double Entry</vt:lpstr>
      <vt:lpstr>Slide 16</vt:lpstr>
      <vt:lpstr>Slide 17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TEKNIK AKUNTANSI KEUANGAN SEKTOR PUBLIK</dc:title>
  <dc:creator>User</dc:creator>
  <cp:lastModifiedBy>User</cp:lastModifiedBy>
  <cp:revision>34</cp:revision>
  <dcterms:created xsi:type="dcterms:W3CDTF">2015-04-03T14:46:53Z</dcterms:created>
  <dcterms:modified xsi:type="dcterms:W3CDTF">2018-12-23T14:43:12Z</dcterms:modified>
</cp:coreProperties>
</file>