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CDCD4E13-830E-4A5D-AABE-8F180BFC8530}" type="datetimeFigureOut">
              <a:rPr lang="id-ID" smtClean="0"/>
              <a:pPr/>
              <a:t>30/01/2023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51BB2F4-7281-44EE-A9E4-F8BE7DCB0D35}"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DCD4E13-830E-4A5D-AABE-8F180BFC8530}" type="datetimeFigureOut">
              <a:rPr lang="id-ID" smtClean="0"/>
              <a:pPr/>
              <a:t>30/01/2023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51BB2F4-7281-44EE-A9E4-F8BE7DCB0D35}"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DCD4E13-830E-4A5D-AABE-8F180BFC8530}" type="datetimeFigureOut">
              <a:rPr lang="id-ID" smtClean="0"/>
              <a:pPr/>
              <a:t>30/01/2023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51BB2F4-7281-44EE-A9E4-F8BE7DCB0D35}"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DCD4E13-830E-4A5D-AABE-8F180BFC8530}" type="datetimeFigureOut">
              <a:rPr lang="id-ID" smtClean="0"/>
              <a:pPr/>
              <a:t>30/01/2023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51BB2F4-7281-44EE-A9E4-F8BE7DCB0D35}"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CD4E13-830E-4A5D-AABE-8F180BFC8530}" type="datetimeFigureOut">
              <a:rPr lang="id-ID" smtClean="0"/>
              <a:pPr/>
              <a:t>30/01/2023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51BB2F4-7281-44EE-A9E4-F8BE7DCB0D35}"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CDCD4E13-830E-4A5D-AABE-8F180BFC8530}" type="datetimeFigureOut">
              <a:rPr lang="id-ID" smtClean="0"/>
              <a:pPr/>
              <a:t>30/01/2023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51BB2F4-7281-44EE-A9E4-F8BE7DCB0D35}"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CDCD4E13-830E-4A5D-AABE-8F180BFC8530}" type="datetimeFigureOut">
              <a:rPr lang="id-ID" smtClean="0"/>
              <a:pPr/>
              <a:t>30/01/2023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851BB2F4-7281-44EE-A9E4-F8BE7DCB0D35}"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CDCD4E13-830E-4A5D-AABE-8F180BFC8530}" type="datetimeFigureOut">
              <a:rPr lang="id-ID" smtClean="0"/>
              <a:pPr/>
              <a:t>30/01/2023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851BB2F4-7281-44EE-A9E4-F8BE7DCB0D35}"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CD4E13-830E-4A5D-AABE-8F180BFC8530}" type="datetimeFigureOut">
              <a:rPr lang="id-ID" smtClean="0"/>
              <a:pPr/>
              <a:t>30/01/2023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851BB2F4-7281-44EE-A9E4-F8BE7DCB0D35}"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CD4E13-830E-4A5D-AABE-8F180BFC8530}" type="datetimeFigureOut">
              <a:rPr lang="id-ID" smtClean="0"/>
              <a:pPr/>
              <a:t>30/01/2023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51BB2F4-7281-44EE-A9E4-F8BE7DCB0D35}"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CD4E13-830E-4A5D-AABE-8F180BFC8530}" type="datetimeFigureOut">
              <a:rPr lang="id-ID" smtClean="0"/>
              <a:pPr/>
              <a:t>30/01/2023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51BB2F4-7281-44EE-A9E4-F8BE7DCB0D35}"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CD4E13-830E-4A5D-AABE-8F180BFC8530}" type="datetimeFigureOut">
              <a:rPr lang="id-ID" smtClean="0"/>
              <a:pPr/>
              <a:t>30/01/2023</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1BB2F4-7281-44EE-A9E4-F8BE7DCB0D35}"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KEWIRAUSAHAAN</a:t>
            </a:r>
            <a:endParaRPr lang="id-ID" dirty="0"/>
          </a:p>
        </p:txBody>
      </p:sp>
      <p:sp>
        <p:nvSpPr>
          <p:cNvPr id="3" name="Subtitle 2"/>
          <p:cNvSpPr>
            <a:spLocks noGrp="1"/>
          </p:cNvSpPr>
          <p:nvPr>
            <p:ph type="subTitle" idx="1"/>
          </p:nvPr>
        </p:nvSpPr>
        <p:spPr/>
        <p:txBody>
          <a:bodyPr/>
          <a:lstStyle/>
          <a:p>
            <a:r>
              <a:rPr lang="en-US" dirty="0" err="1" smtClean="0">
                <a:solidFill>
                  <a:schemeClr val="tx1"/>
                </a:solidFill>
              </a:rPr>
              <a:t>Pertemuan</a:t>
            </a:r>
            <a:r>
              <a:rPr lang="en-US" dirty="0" smtClean="0">
                <a:solidFill>
                  <a:schemeClr val="tx1"/>
                </a:solidFill>
              </a:rPr>
              <a:t> 1</a:t>
            </a:r>
            <a:endParaRPr lang="id-ID"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unched Tape 3"/>
          <p:cNvSpPr/>
          <p:nvPr/>
        </p:nvSpPr>
        <p:spPr>
          <a:xfrm>
            <a:off x="142844" y="0"/>
            <a:ext cx="8643998" cy="6572272"/>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id-ID" sz="2800" dirty="0" smtClean="0"/>
              <a:t>Sebenarnya, setia</a:t>
            </a:r>
            <a:r>
              <a:rPr lang="en-US" sz="2800" dirty="0" smtClean="0"/>
              <a:t>p</a:t>
            </a:r>
            <a:r>
              <a:rPr lang="id-ID" sz="2800" dirty="0" smtClean="0"/>
              <a:t> orang dapat memperbarui nilai dan menyempurnakan jati diri</a:t>
            </a:r>
            <a:r>
              <a:rPr lang="en-US" sz="2800" dirty="0" smtClean="0"/>
              <a:t> </a:t>
            </a:r>
            <a:r>
              <a:rPr lang="sv-SE" sz="2800" dirty="0" smtClean="0"/>
              <a:t>dengan kekuatan impian. sehingga jangan takut untuk bermimpi akan hal-hal yang besar,</a:t>
            </a:r>
            <a:r>
              <a:rPr lang="id-ID" sz="2800" dirty="0" smtClean="0"/>
              <a:t>sebab impian menimbulkan hasrat yang kuat untuk meraihnya. Impian mampu berperan</a:t>
            </a:r>
            <a:r>
              <a:rPr lang="en-US" sz="2800" dirty="0" smtClean="0"/>
              <a:t> </a:t>
            </a:r>
            <a:r>
              <a:rPr lang="id-ID" sz="2800" dirty="0" smtClean="0"/>
              <a:t>sebagai sumber </a:t>
            </a:r>
            <a:r>
              <a:rPr lang="id-ID" sz="2800" i="1" dirty="0" smtClean="0"/>
              <a:t>motivasi,</a:t>
            </a:r>
            <a:r>
              <a:rPr lang="id-ID" sz="2800" dirty="0" smtClean="0"/>
              <a:t> yang membangkitkan ambisi dan optimisme, sehingga mampu</a:t>
            </a:r>
            <a:r>
              <a:rPr lang="en-US" sz="2800" dirty="0" smtClean="0"/>
              <a:t> </a:t>
            </a:r>
            <a:r>
              <a:rPr lang="fi-FI" sz="2800" dirty="0" smtClean="0"/>
              <a:t>melampaui semua rintangan dan kesulitan.</a:t>
            </a:r>
            <a:endParaRPr lang="id-ID"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142852"/>
            <a:ext cx="8643998" cy="3643338"/>
          </a:xfrm>
        </p:spPr>
        <p:style>
          <a:lnRef idx="1">
            <a:schemeClr val="accent3"/>
          </a:lnRef>
          <a:fillRef idx="2">
            <a:schemeClr val="accent3"/>
          </a:fillRef>
          <a:effectRef idx="1">
            <a:schemeClr val="accent3"/>
          </a:effectRef>
          <a:fontRef idx="minor">
            <a:schemeClr val="dk1"/>
          </a:fontRef>
        </p:style>
        <p:txBody>
          <a:bodyPr>
            <a:normAutofit/>
          </a:bodyPr>
          <a:lstStyle/>
          <a:p>
            <a:pPr algn="l"/>
            <a:r>
              <a:rPr lang="sv-SE" sz="2400" b="1" dirty="0" smtClean="0"/>
              <a:t>2. Impian Menciptakan Energi  Besar untuk Berprestasi</a:t>
            </a:r>
            <a:br>
              <a:rPr lang="sv-SE" sz="2400" b="1" dirty="0" smtClean="0"/>
            </a:br>
            <a:r>
              <a:rPr lang="id-ID" sz="2400" dirty="0" smtClean="0"/>
              <a:t>Impian menjadikan manusia penuh vitalitas dalam bekerja. Impian itu sendirisebenarnya merupakan sumber energi menghadapi tantangan yang tidak mudah. Menurut</a:t>
            </a:r>
            <a:r>
              <a:rPr lang="en-US" sz="2400" dirty="0" smtClean="0"/>
              <a:t> </a:t>
            </a:r>
            <a:r>
              <a:rPr lang="id-ID" sz="2400" dirty="0" smtClean="0"/>
              <a:t>Anais Nin, "Hidup ini mengerut atau berkembang sesuai dengan keteguhan hati seseorang”.</a:t>
            </a:r>
            <a:br>
              <a:rPr lang="id-ID" sz="2400" dirty="0" smtClean="0"/>
            </a:br>
            <a:r>
              <a:rPr lang="id-ID" sz="2400" dirty="0" smtClean="0"/>
              <a:t>Terdapat empat tips sederhana dalam menjadikan impian sebagai sumber energi kita, yaitudisingkat dengan kata </a:t>
            </a:r>
            <a:r>
              <a:rPr lang="id-ID" sz="2400" b="1" dirty="0" smtClean="0"/>
              <a:t>PLUS</a:t>
            </a:r>
            <a:r>
              <a:rPr lang="id-ID" sz="2400" dirty="0" smtClean="0"/>
              <a:t>, yaitu; </a:t>
            </a:r>
            <a:r>
              <a:rPr lang="id-ID" sz="2400" b="1" dirty="0" smtClean="0"/>
              <a:t>percaya</a:t>
            </a:r>
            <a:r>
              <a:rPr lang="id-ID" sz="2400" dirty="0" smtClean="0"/>
              <a:t>,</a:t>
            </a:r>
            <a:r>
              <a:rPr lang="id-ID" sz="2400" b="1" dirty="0" smtClean="0"/>
              <a:t>loyalitas,</a:t>
            </a:r>
            <a:r>
              <a:rPr lang="id-ID" sz="2400" dirty="0" smtClean="0"/>
              <a:t> </a:t>
            </a:r>
            <a:r>
              <a:rPr lang="id-ID" sz="2400" b="1" dirty="0" smtClean="0"/>
              <a:t>ulet</a:t>
            </a:r>
            <a:r>
              <a:rPr lang="id-ID" sz="2400" dirty="0" smtClean="0"/>
              <a:t> dan </a:t>
            </a:r>
            <a:r>
              <a:rPr lang="id-ID" sz="2400" b="1" dirty="0" smtClean="0"/>
              <a:t>sikap mental positif</a:t>
            </a:r>
            <a:r>
              <a:rPr lang="id-ID" sz="2400" dirty="0" smtClean="0"/>
              <a:t>.</a:t>
            </a:r>
            <a:endParaRPr lang="id-ID" sz="2400" dirty="0"/>
          </a:p>
        </p:txBody>
      </p:sp>
      <p:sp>
        <p:nvSpPr>
          <p:cNvPr id="3" name="Subtitle 2"/>
          <p:cNvSpPr>
            <a:spLocks noGrp="1"/>
          </p:cNvSpPr>
          <p:nvPr>
            <p:ph type="subTitle" idx="1"/>
          </p:nvPr>
        </p:nvSpPr>
        <p:spPr>
          <a:xfrm>
            <a:off x="357158" y="3929066"/>
            <a:ext cx="8572560" cy="2714644"/>
          </a:xfrm>
        </p:spPr>
        <p:style>
          <a:lnRef idx="1">
            <a:schemeClr val="accent6"/>
          </a:lnRef>
          <a:fillRef idx="2">
            <a:schemeClr val="accent6"/>
          </a:fillRef>
          <a:effectRef idx="1">
            <a:schemeClr val="accent6"/>
          </a:effectRef>
          <a:fontRef idx="minor">
            <a:schemeClr val="dk1"/>
          </a:fontRef>
        </p:style>
        <p:txBody>
          <a:bodyPr>
            <a:noAutofit/>
          </a:bodyPr>
          <a:lstStyle/>
          <a:p>
            <a:pPr algn="l"/>
            <a:r>
              <a:rPr lang="en-US" sz="2800" dirty="0" smtClean="0">
                <a:solidFill>
                  <a:schemeClr val="tx1"/>
                </a:solidFill>
              </a:rPr>
              <a:t>             </a:t>
            </a:r>
            <a:r>
              <a:rPr lang="en-US" sz="2800" dirty="0" err="1" smtClean="0">
                <a:solidFill>
                  <a:schemeClr val="tx1"/>
                </a:solidFill>
              </a:rPr>
              <a:t>Percaya</a:t>
            </a:r>
            <a:r>
              <a:rPr lang="en-US" sz="2800" dirty="0" smtClean="0">
                <a:solidFill>
                  <a:schemeClr val="tx1"/>
                </a:solidFill>
              </a:rPr>
              <a:t> </a:t>
            </a:r>
            <a:r>
              <a:rPr lang="en-US" sz="2800" dirty="0" err="1" smtClean="0">
                <a:solidFill>
                  <a:schemeClr val="tx1"/>
                </a:solidFill>
              </a:rPr>
              <a:t>menjadikan</a:t>
            </a:r>
            <a:r>
              <a:rPr lang="en-US" sz="2800" dirty="0" smtClean="0">
                <a:solidFill>
                  <a:schemeClr val="tx1"/>
                </a:solidFill>
              </a:rPr>
              <a:t> </a:t>
            </a:r>
            <a:r>
              <a:rPr lang="en-US" sz="2800" dirty="0" err="1" smtClean="0">
                <a:solidFill>
                  <a:schemeClr val="tx1"/>
                </a:solidFill>
              </a:rPr>
              <a:t>seseorang</a:t>
            </a:r>
            <a:r>
              <a:rPr lang="en-US" sz="2800" dirty="0" smtClean="0">
                <a:solidFill>
                  <a:schemeClr val="tx1"/>
                </a:solidFill>
              </a:rPr>
              <a:t> </a:t>
            </a:r>
            <a:r>
              <a:rPr lang="en-US" sz="2800" dirty="0" err="1" smtClean="0">
                <a:solidFill>
                  <a:schemeClr val="tx1"/>
                </a:solidFill>
              </a:rPr>
              <a:t>pantang</a:t>
            </a:r>
            <a:r>
              <a:rPr lang="en-US" sz="2800" dirty="0" smtClean="0">
                <a:solidFill>
                  <a:schemeClr val="tx1"/>
                </a:solidFill>
              </a:rPr>
              <a:t> </a:t>
            </a:r>
            <a:r>
              <a:rPr lang="en-US" sz="2800" dirty="0" err="1" smtClean="0">
                <a:solidFill>
                  <a:schemeClr val="tx1"/>
                </a:solidFill>
              </a:rPr>
              <a:t>menyerah</a:t>
            </a:r>
            <a:endParaRPr lang="en-US" sz="2800" dirty="0" smtClean="0">
              <a:solidFill>
                <a:schemeClr val="tx1"/>
              </a:solidFill>
            </a:endParaRPr>
          </a:p>
          <a:p>
            <a:pPr algn="l"/>
            <a:r>
              <a:rPr lang="en-US" sz="2800" dirty="0" smtClean="0">
                <a:solidFill>
                  <a:schemeClr val="tx1"/>
                </a:solidFill>
              </a:rPr>
              <a:t>             </a:t>
            </a:r>
            <a:r>
              <a:rPr lang="en-US" sz="2800" dirty="0" err="1" smtClean="0">
                <a:solidFill>
                  <a:schemeClr val="tx1"/>
                </a:solidFill>
              </a:rPr>
              <a:t>Loyalitas</a:t>
            </a:r>
            <a:r>
              <a:rPr lang="en-US" sz="2800" dirty="0" smtClean="0">
                <a:solidFill>
                  <a:schemeClr val="tx1"/>
                </a:solidFill>
              </a:rPr>
              <a:t> </a:t>
            </a:r>
            <a:r>
              <a:rPr lang="en-US" sz="2800" dirty="0" err="1" smtClean="0">
                <a:solidFill>
                  <a:schemeClr val="tx1"/>
                </a:solidFill>
              </a:rPr>
              <a:t>fokus</a:t>
            </a:r>
            <a:r>
              <a:rPr lang="en-US" sz="2800" dirty="0" smtClean="0">
                <a:solidFill>
                  <a:schemeClr val="tx1"/>
                </a:solidFill>
              </a:rPr>
              <a:t> </a:t>
            </a:r>
            <a:r>
              <a:rPr lang="en-US" sz="2800" dirty="0" err="1" smtClean="0">
                <a:solidFill>
                  <a:schemeClr val="tx1"/>
                </a:solidFill>
              </a:rPr>
              <a:t>untuk</a:t>
            </a:r>
            <a:r>
              <a:rPr lang="en-US" sz="2800" dirty="0" smtClean="0">
                <a:solidFill>
                  <a:schemeClr val="tx1"/>
                </a:solidFill>
              </a:rPr>
              <a:t> </a:t>
            </a:r>
            <a:r>
              <a:rPr lang="en-US" sz="2800" dirty="0" err="1" smtClean="0">
                <a:solidFill>
                  <a:schemeClr val="tx1"/>
                </a:solidFill>
              </a:rPr>
              <a:t>merealisasikan</a:t>
            </a:r>
            <a:r>
              <a:rPr lang="en-US" sz="2800" dirty="0" smtClean="0">
                <a:solidFill>
                  <a:schemeClr val="tx1"/>
                </a:solidFill>
              </a:rPr>
              <a:t> </a:t>
            </a:r>
            <a:r>
              <a:rPr lang="en-US" sz="2800" dirty="0" err="1" smtClean="0">
                <a:solidFill>
                  <a:schemeClr val="tx1"/>
                </a:solidFill>
              </a:rPr>
              <a:t>impian</a:t>
            </a:r>
            <a:endParaRPr lang="en-US" sz="2800" dirty="0" smtClean="0">
              <a:solidFill>
                <a:schemeClr val="tx1"/>
              </a:solidFill>
            </a:endParaRPr>
          </a:p>
          <a:p>
            <a:pPr algn="l"/>
            <a:r>
              <a:rPr lang="en-US" sz="2800" dirty="0" smtClean="0">
                <a:solidFill>
                  <a:schemeClr val="tx1"/>
                </a:solidFill>
              </a:rPr>
              <a:t>PLUS    </a:t>
            </a:r>
            <a:r>
              <a:rPr lang="en-US" sz="2800" dirty="0" err="1" smtClean="0">
                <a:solidFill>
                  <a:schemeClr val="tx1"/>
                </a:solidFill>
              </a:rPr>
              <a:t>Ulet</a:t>
            </a:r>
            <a:r>
              <a:rPr lang="en-US" sz="2800" dirty="0" smtClean="0">
                <a:solidFill>
                  <a:schemeClr val="tx1"/>
                </a:solidFill>
              </a:rPr>
              <a:t> </a:t>
            </a:r>
            <a:r>
              <a:rPr lang="en-US" sz="2800" dirty="0" err="1" smtClean="0">
                <a:solidFill>
                  <a:schemeClr val="tx1"/>
                </a:solidFill>
              </a:rPr>
              <a:t>tahan</a:t>
            </a:r>
            <a:r>
              <a:rPr lang="en-US" sz="2800" dirty="0" smtClean="0">
                <a:solidFill>
                  <a:schemeClr val="tx1"/>
                </a:solidFill>
              </a:rPr>
              <a:t> </a:t>
            </a:r>
            <a:r>
              <a:rPr lang="en-US" sz="2800" dirty="0" err="1" smtClean="0">
                <a:solidFill>
                  <a:schemeClr val="tx1"/>
                </a:solidFill>
              </a:rPr>
              <a:t>bekerja</a:t>
            </a:r>
            <a:r>
              <a:rPr lang="en-US" sz="2800" dirty="0" smtClean="0">
                <a:solidFill>
                  <a:schemeClr val="tx1"/>
                </a:solidFill>
              </a:rPr>
              <a:t> </a:t>
            </a:r>
            <a:r>
              <a:rPr lang="en-US" sz="2800" dirty="0" err="1" smtClean="0">
                <a:solidFill>
                  <a:schemeClr val="tx1"/>
                </a:solidFill>
              </a:rPr>
              <a:t>lebih</a:t>
            </a:r>
            <a:r>
              <a:rPr lang="en-US" sz="2800" dirty="0" smtClean="0">
                <a:solidFill>
                  <a:schemeClr val="tx1"/>
                </a:solidFill>
              </a:rPr>
              <a:t> lama </a:t>
            </a:r>
            <a:r>
              <a:rPr lang="en-US" sz="2800" dirty="0" err="1" smtClean="0">
                <a:solidFill>
                  <a:schemeClr val="tx1"/>
                </a:solidFill>
              </a:rPr>
              <a:t>dan</a:t>
            </a:r>
            <a:r>
              <a:rPr lang="en-US" sz="2800" dirty="0" smtClean="0">
                <a:solidFill>
                  <a:schemeClr val="tx1"/>
                </a:solidFill>
              </a:rPr>
              <a:t> </a:t>
            </a:r>
            <a:r>
              <a:rPr lang="en-US" sz="2800" dirty="0" err="1" smtClean="0">
                <a:solidFill>
                  <a:schemeClr val="tx1"/>
                </a:solidFill>
              </a:rPr>
              <a:t>lebih</a:t>
            </a:r>
            <a:r>
              <a:rPr lang="en-US" sz="2800" dirty="0" smtClean="0">
                <a:solidFill>
                  <a:schemeClr val="tx1"/>
                </a:solidFill>
              </a:rPr>
              <a:t> </a:t>
            </a:r>
            <a:r>
              <a:rPr lang="en-US" sz="2800" dirty="0" err="1" smtClean="0">
                <a:solidFill>
                  <a:schemeClr val="tx1"/>
                </a:solidFill>
              </a:rPr>
              <a:t>kuat</a:t>
            </a:r>
            <a:endParaRPr lang="en-US" sz="2800" dirty="0" smtClean="0">
              <a:solidFill>
                <a:schemeClr val="tx1"/>
              </a:solidFill>
            </a:endParaRPr>
          </a:p>
          <a:p>
            <a:pPr algn="l"/>
            <a:r>
              <a:rPr lang="en-US" sz="2800" dirty="0" smtClean="0">
                <a:solidFill>
                  <a:schemeClr val="tx1"/>
                </a:solidFill>
              </a:rPr>
              <a:t>             </a:t>
            </a:r>
            <a:r>
              <a:rPr lang="en-US" sz="2800" dirty="0" err="1" smtClean="0">
                <a:solidFill>
                  <a:schemeClr val="tx1"/>
                </a:solidFill>
              </a:rPr>
              <a:t>Sikap</a:t>
            </a:r>
            <a:r>
              <a:rPr lang="en-US" sz="2800" dirty="0" smtClean="0">
                <a:solidFill>
                  <a:schemeClr val="tx1"/>
                </a:solidFill>
              </a:rPr>
              <a:t> mental </a:t>
            </a:r>
            <a:r>
              <a:rPr lang="en-US" sz="2800" dirty="0" err="1" smtClean="0">
                <a:solidFill>
                  <a:schemeClr val="tx1"/>
                </a:solidFill>
              </a:rPr>
              <a:t>positip</a:t>
            </a:r>
            <a:r>
              <a:rPr lang="en-US" sz="2800" dirty="0" smtClean="0">
                <a:solidFill>
                  <a:schemeClr val="tx1"/>
                </a:solidFill>
              </a:rPr>
              <a:t> </a:t>
            </a:r>
            <a:r>
              <a:rPr lang="en-US" sz="2800" dirty="0" err="1" smtClean="0">
                <a:solidFill>
                  <a:schemeClr val="tx1"/>
                </a:solidFill>
              </a:rPr>
              <a:t>selalu</a:t>
            </a:r>
            <a:r>
              <a:rPr lang="en-US" sz="2800" dirty="0" smtClean="0">
                <a:solidFill>
                  <a:schemeClr val="tx1"/>
                </a:solidFill>
              </a:rPr>
              <a:t> </a:t>
            </a:r>
            <a:r>
              <a:rPr lang="en-US" sz="2800" dirty="0" err="1" smtClean="0">
                <a:solidFill>
                  <a:schemeClr val="tx1"/>
                </a:solidFill>
              </a:rPr>
              <a:t>bersemangat</a:t>
            </a:r>
            <a:r>
              <a:rPr lang="en-US" sz="2800" dirty="0" smtClean="0">
                <a:solidFill>
                  <a:schemeClr val="tx1"/>
                </a:solidFill>
              </a:rPr>
              <a:t>  </a:t>
            </a:r>
          </a:p>
          <a:p>
            <a:pPr algn="l"/>
            <a:r>
              <a:rPr lang="en-US" sz="2800" dirty="0" smtClean="0">
                <a:solidFill>
                  <a:schemeClr val="tx1"/>
                </a:solidFill>
              </a:rPr>
              <a:t>             </a:t>
            </a:r>
            <a:r>
              <a:rPr lang="en-US" sz="2800" dirty="0" err="1" smtClean="0">
                <a:solidFill>
                  <a:schemeClr val="tx1"/>
                </a:solidFill>
              </a:rPr>
              <a:t>mengembangkan</a:t>
            </a:r>
            <a:r>
              <a:rPr lang="en-US" sz="2800" dirty="0" smtClean="0">
                <a:solidFill>
                  <a:schemeClr val="tx1"/>
                </a:solidFill>
              </a:rPr>
              <a:t> </a:t>
            </a:r>
            <a:r>
              <a:rPr lang="en-US" sz="2800" dirty="0" err="1" smtClean="0">
                <a:solidFill>
                  <a:schemeClr val="tx1"/>
                </a:solidFill>
              </a:rPr>
              <a:t>kemampuan</a:t>
            </a:r>
            <a:r>
              <a:rPr lang="en-US" sz="2800" dirty="0" smtClean="0">
                <a:solidFill>
                  <a:schemeClr val="tx1"/>
                </a:solidFill>
              </a:rPr>
              <a:t> </a:t>
            </a:r>
            <a:r>
              <a:rPr lang="en-US" sz="2800" dirty="0" err="1" smtClean="0">
                <a:solidFill>
                  <a:schemeClr val="tx1"/>
                </a:solidFill>
              </a:rPr>
              <a:t>tanpa</a:t>
            </a:r>
            <a:r>
              <a:rPr lang="en-US" sz="2800" dirty="0" smtClean="0">
                <a:solidFill>
                  <a:schemeClr val="tx1"/>
                </a:solidFill>
              </a:rPr>
              <a:t> </a:t>
            </a:r>
            <a:r>
              <a:rPr lang="en-US" sz="2800" dirty="0" err="1" smtClean="0">
                <a:solidFill>
                  <a:schemeClr val="tx1"/>
                </a:solidFill>
              </a:rPr>
              <a:t>henti</a:t>
            </a:r>
            <a:r>
              <a:rPr lang="en-US" sz="2800" dirty="0" smtClean="0">
                <a:solidFill>
                  <a:schemeClr val="tx1"/>
                </a:solidFill>
              </a:rPr>
              <a:t>. </a:t>
            </a:r>
            <a:endParaRPr lang="id-ID" sz="2800" dirty="0">
              <a:solidFill>
                <a:schemeClr val="tx1"/>
              </a:solidFill>
            </a:endParaRPr>
          </a:p>
        </p:txBody>
      </p:sp>
      <p:sp>
        <p:nvSpPr>
          <p:cNvPr id="4" name="Left Brace 3"/>
          <p:cNvSpPr/>
          <p:nvPr/>
        </p:nvSpPr>
        <p:spPr>
          <a:xfrm>
            <a:off x="1214414" y="4286256"/>
            <a:ext cx="142876" cy="2071702"/>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715436" cy="2082792"/>
          </a:xfrm>
        </p:spPr>
        <p:txBody>
          <a:bodyPr>
            <a:normAutofit fontScale="90000"/>
          </a:bodyPr>
          <a:lstStyle/>
          <a:p>
            <a:pPr algn="l"/>
            <a:r>
              <a:rPr lang="fi-FI" sz="2800" b="1" dirty="0" smtClean="0"/>
              <a:t/>
            </a:r>
            <a:br>
              <a:rPr lang="fi-FI" sz="2800" b="1" dirty="0" smtClean="0"/>
            </a:br>
            <a:r>
              <a:rPr lang="fi-FI" sz="2800" b="1" dirty="0" smtClean="0"/>
              <a:t>3. Impian Menjadikan Kehidupan Manusia Lebih Mudah Dijalani</a:t>
            </a:r>
            <a:br>
              <a:rPr lang="fi-FI" sz="2800" b="1" dirty="0" smtClean="0"/>
            </a:br>
            <a:r>
              <a:rPr lang="fi-FI" sz="2800" b="1" dirty="0" smtClean="0"/>
              <a:t/>
            </a:r>
            <a:br>
              <a:rPr lang="fi-FI" sz="2800" b="1" dirty="0" smtClean="0"/>
            </a:br>
            <a:r>
              <a:rPr lang="sv-SE" sz="2800" dirty="0" smtClean="0"/>
              <a:t>Impian menjadikan manusia lebih kuat menghadapi segala rintangan dan tantangan.</a:t>
            </a:r>
            <a:r>
              <a:rPr lang="fi-FI" sz="2800" dirty="0" smtClean="0"/>
              <a:t>Sebab impian dapat menimbulkan kemauan keras untuk merealisasikannya</a:t>
            </a:r>
            <a:r>
              <a:rPr lang="fi-FI" sz="3200" dirty="0" smtClean="0"/>
              <a:t>.</a:t>
            </a:r>
            <a:endParaRPr lang="id-ID" sz="3200" dirty="0"/>
          </a:p>
        </p:txBody>
      </p:sp>
      <p:sp>
        <p:nvSpPr>
          <p:cNvPr id="3" name="Pentagon 2"/>
          <p:cNvSpPr/>
          <p:nvPr/>
        </p:nvSpPr>
        <p:spPr>
          <a:xfrm>
            <a:off x="285720" y="2643182"/>
            <a:ext cx="8858280" cy="2214578"/>
          </a:xfrm>
          <a:prstGeom prst="homePlate">
            <a:avLst/>
          </a:prstGeom>
        </p:spPr>
        <p:style>
          <a:lnRef idx="3">
            <a:schemeClr val="lt1"/>
          </a:lnRef>
          <a:fillRef idx="1">
            <a:schemeClr val="dk1"/>
          </a:fillRef>
          <a:effectRef idx="1">
            <a:schemeClr val="dk1"/>
          </a:effectRef>
          <a:fontRef idx="minor">
            <a:schemeClr val="lt1"/>
          </a:fontRef>
        </p:style>
        <p:txBody>
          <a:bodyPr rtlCol="0" anchor="ctr"/>
          <a:lstStyle/>
          <a:p>
            <a:r>
              <a:rPr lang="id-ID" sz="2800" dirty="0" smtClean="0"/>
              <a:t>Para pencipta</a:t>
            </a:r>
            <a:r>
              <a:rPr lang="en-US" sz="2800" dirty="0" smtClean="0"/>
              <a:t> </a:t>
            </a:r>
            <a:r>
              <a:rPr lang="en-US" sz="2800" dirty="0" err="1" smtClean="0"/>
              <a:t>puisi</a:t>
            </a:r>
            <a:r>
              <a:rPr lang="en-US" sz="2800" dirty="0" smtClean="0"/>
              <a:t> </a:t>
            </a:r>
            <a:r>
              <a:rPr lang="en-US" sz="2800" dirty="0" err="1" smtClean="0"/>
              <a:t>Belanda</a:t>
            </a:r>
            <a:r>
              <a:rPr lang="en-US" sz="2800" dirty="0" smtClean="0"/>
              <a:t> </a:t>
            </a:r>
            <a:r>
              <a:rPr lang="en-US" sz="2800" dirty="0" err="1" smtClean="0"/>
              <a:t>atau</a:t>
            </a:r>
            <a:r>
              <a:rPr lang="en-US" sz="2800" dirty="0" smtClean="0"/>
              <a:t> Dutch Poet's Society </a:t>
            </a:r>
            <a:r>
              <a:rPr lang="en-US" sz="2800" dirty="0" err="1" smtClean="0"/>
              <a:t>mengatakan</a:t>
            </a:r>
            <a:r>
              <a:rPr lang="en-US" sz="2800" dirty="0" smtClean="0"/>
              <a:t> "</a:t>
            </a:r>
            <a:r>
              <a:rPr lang="en-US" sz="2800" i="1" dirty="0" smtClean="0"/>
              <a:t>Nothing is difficult to those who have</a:t>
            </a:r>
          </a:p>
          <a:p>
            <a:r>
              <a:rPr lang="id-ID" sz="2800" i="1" dirty="0" smtClean="0"/>
              <a:t>the will, -</a:t>
            </a:r>
            <a:endParaRPr lang="en-US" sz="2800" i="1" dirty="0" smtClean="0"/>
          </a:p>
          <a:p>
            <a:r>
              <a:rPr lang="id-ID" sz="2800" i="1" dirty="0" smtClean="0"/>
              <a:t>Tidak ada sesuatupun yang sulit selama masih ada kemauan."</a:t>
            </a:r>
            <a:endParaRPr lang="id-ID" sz="2800" dirty="0"/>
          </a:p>
        </p:txBody>
      </p:sp>
      <p:sp>
        <p:nvSpPr>
          <p:cNvPr id="4" name="Rectangle 3"/>
          <p:cNvSpPr/>
          <p:nvPr/>
        </p:nvSpPr>
        <p:spPr>
          <a:xfrm>
            <a:off x="214282" y="5072074"/>
            <a:ext cx="8786874" cy="1384995"/>
          </a:xfrm>
          <a:prstGeom prst="rect">
            <a:avLst/>
          </a:prstGeom>
        </p:spPr>
        <p:txBody>
          <a:bodyPr wrap="square">
            <a:spAutoFit/>
          </a:bodyPr>
          <a:lstStyle/>
          <a:p>
            <a:r>
              <a:rPr lang="id-ID" sz="2800" dirty="0" smtClean="0"/>
              <a:t>Kunci kebahagiaan</a:t>
            </a:r>
            <a:r>
              <a:rPr lang="en-US" sz="2800" dirty="0" smtClean="0"/>
              <a:t> </a:t>
            </a:r>
            <a:r>
              <a:rPr lang="id-ID" sz="2800" dirty="0" smtClean="0"/>
              <a:t>adalah mempunyai impian. </a:t>
            </a:r>
            <a:endParaRPr lang="en-US" sz="2800" dirty="0" smtClean="0"/>
          </a:p>
          <a:p>
            <a:r>
              <a:rPr lang="id-ID" sz="2800" dirty="0" smtClean="0"/>
              <a:t>Sedangkan kunci kesuksesan itu sendiri adalah mewujudkan</a:t>
            </a:r>
            <a:r>
              <a:rPr lang="en-US" sz="2800" dirty="0" smtClean="0"/>
              <a:t> </a:t>
            </a:r>
            <a:r>
              <a:rPr lang="id-ID" sz="2800" dirty="0" smtClean="0"/>
              <a:t>impian.</a:t>
            </a:r>
            <a:endParaRPr lang="id-ID"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14290"/>
            <a:ext cx="8572560" cy="6429420"/>
          </a:xfrm>
        </p:spPr>
        <p:style>
          <a:lnRef idx="1">
            <a:schemeClr val="dk1"/>
          </a:lnRef>
          <a:fillRef idx="2">
            <a:schemeClr val="dk1"/>
          </a:fillRef>
          <a:effectRef idx="1">
            <a:schemeClr val="dk1"/>
          </a:effectRef>
          <a:fontRef idx="minor">
            <a:schemeClr val="dk1"/>
          </a:fontRef>
        </p:style>
        <p:txBody>
          <a:bodyPr>
            <a:normAutofit fontScale="90000"/>
          </a:bodyPr>
          <a:lstStyle/>
          <a:p>
            <a:r>
              <a:rPr lang="en-US" sz="2800" b="1" dirty="0" smtClean="0"/>
              <a:t>4. </a:t>
            </a:r>
            <a:r>
              <a:rPr lang="en-US" sz="2800" b="1" dirty="0" err="1" smtClean="0"/>
              <a:t>Konsep</a:t>
            </a:r>
            <a:r>
              <a:rPr lang="en-US" sz="2800" b="1" dirty="0" smtClean="0"/>
              <a:t> Be – Do – Have</a:t>
            </a:r>
            <a:br>
              <a:rPr lang="en-US" sz="2800" b="1" dirty="0" smtClean="0"/>
            </a:br>
            <a:r>
              <a:rPr lang="id-ID" sz="2800" i="1" dirty="0" smtClean="0"/>
              <a:t>Be-Do-Have adalah suatu konsep yang terdapat dalam buku One Minute Millionaire</a:t>
            </a:r>
            <a:r>
              <a:rPr lang="id-ID" sz="2800" dirty="0" smtClean="0"/>
              <a:t>oleh Mark Victor Hansen dan Robert G. Allen. Uniknya konsep ini bukan diawali dari kerja(</a:t>
            </a:r>
            <a:r>
              <a:rPr lang="id-ID" sz="2800" i="1" dirty="0" smtClean="0"/>
              <a:t>do) menuju milyarder, tetapi diawali oleh menjadi (be). Langkah pertama yang harus</a:t>
            </a:r>
            <a:r>
              <a:rPr lang="en-US" sz="2800" i="1" dirty="0" smtClean="0"/>
              <a:t> </a:t>
            </a:r>
            <a:r>
              <a:rPr lang="id-ID" sz="2800" dirty="0" smtClean="0"/>
              <a:t>dilakukan adalah pikirkan Anda ingin menjadi apa? Hal ini sejalan dengan konsep dasarmanajemen yaitu </a:t>
            </a:r>
            <a:r>
              <a:rPr lang="id-ID" sz="2800" i="1" dirty="0" smtClean="0"/>
              <a:t>“</a:t>
            </a:r>
            <a:r>
              <a:rPr lang="id-ID" sz="2800" b="1" i="1" dirty="0" smtClean="0"/>
              <a:t>think what u do and do what u think”. </a:t>
            </a:r>
            <a:r>
              <a:rPr lang="id-ID" sz="2800" i="1" dirty="0" smtClean="0"/>
              <a:t>Setelah Anda sudah</a:t>
            </a:r>
            <a:br>
              <a:rPr lang="id-ID" sz="2800" i="1" dirty="0" smtClean="0"/>
            </a:br>
            <a:r>
              <a:rPr lang="id-ID" sz="2800" dirty="0" smtClean="0"/>
              <a:t>mengetahuinya, maka lakukan hal (</a:t>
            </a:r>
            <a:r>
              <a:rPr lang="id-ID" sz="2800" i="1" dirty="0" smtClean="0"/>
              <a:t>do) yang diperlukan untuk menuju be (menjadi apa yang</a:t>
            </a:r>
            <a:r>
              <a:rPr lang="en-US" sz="2800" i="1" dirty="0" smtClean="0"/>
              <a:t> </a:t>
            </a:r>
            <a:r>
              <a:rPr lang="id-ID" sz="2800" dirty="0" smtClean="0"/>
              <a:t>Anda inginkan).</a:t>
            </a:r>
            <a:br>
              <a:rPr lang="id-ID" sz="2800" dirty="0" smtClean="0"/>
            </a:br>
            <a:r>
              <a:rPr lang="id-ID" sz="2800" dirty="0" smtClean="0"/>
              <a:t>Posisi </a:t>
            </a:r>
            <a:r>
              <a:rPr lang="id-ID" sz="2800" i="1" dirty="0" smtClean="0"/>
              <a:t>be di awal Anda akan mampu menjadikan tindakan Anda lebih efektif, terlahirlah</a:t>
            </a:r>
            <a:r>
              <a:rPr lang="en-US" sz="2800" i="1" dirty="0" smtClean="0"/>
              <a:t> </a:t>
            </a:r>
            <a:r>
              <a:rPr lang="id-ID" sz="2800" dirty="0" smtClean="0"/>
              <a:t>tindakan efektif jika Anda sudah berpikir bahwa Anda sudah menjadi apa yang Anda inginkan</a:t>
            </a:r>
            <a:br>
              <a:rPr lang="id-ID" sz="2800" dirty="0" smtClean="0"/>
            </a:br>
            <a:r>
              <a:rPr lang="id-ID" sz="2800" dirty="0" smtClean="0"/>
              <a:t>maka tindakan akan mengikutinya.</a:t>
            </a:r>
            <a:endParaRPr lang="id-ID"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74638"/>
            <a:ext cx="8786874" cy="5226064"/>
          </a:xfrm>
        </p:spPr>
        <p:style>
          <a:lnRef idx="1">
            <a:schemeClr val="dk1"/>
          </a:lnRef>
          <a:fillRef idx="2">
            <a:schemeClr val="dk1"/>
          </a:fillRef>
          <a:effectRef idx="1">
            <a:schemeClr val="dk1"/>
          </a:effectRef>
          <a:fontRef idx="minor">
            <a:schemeClr val="dk1"/>
          </a:fontRef>
        </p:style>
        <p:txBody>
          <a:bodyPr>
            <a:normAutofit/>
          </a:bodyPr>
          <a:lstStyle/>
          <a:p>
            <a:pPr algn="l"/>
            <a:r>
              <a:rPr lang="id-ID" sz="2800" dirty="0" smtClean="0"/>
              <a:t>Makna </a:t>
            </a:r>
            <a:r>
              <a:rPr lang="id-ID" sz="2800" i="1" dirty="0" smtClean="0"/>
              <a:t>be – do – have juga menunjukkan sikap perspektif jangka panjang. Sikap ini</a:t>
            </a:r>
            <a:r>
              <a:rPr lang="en-US" sz="2800" i="1" dirty="0" smtClean="0"/>
              <a:t> </a:t>
            </a:r>
            <a:r>
              <a:rPr lang="id-ID" sz="2800" dirty="0" smtClean="0"/>
              <a:t>berarti bahwa seseorang yang sukses dalam berencana dan bertindak selalu memiliki</a:t>
            </a:r>
            <a:br>
              <a:rPr lang="id-ID" sz="2800" dirty="0" smtClean="0"/>
            </a:br>
            <a:r>
              <a:rPr lang="nn-NO" sz="2800" dirty="0" smtClean="0"/>
              <a:t>perspektif jangka panjang. Segala keputusan yang dibuat selalu memperhatikan akibatnya </a:t>
            </a:r>
            <a:r>
              <a:rPr lang="id-ID" sz="2800" dirty="0" smtClean="0"/>
              <a:t>bagi masa depan dalam jangka panjang. Tidak ada istilah bagi mereka yang berbunyi“bagaimana nanti saja”’ mereka lebih berpikir: “nanti bagaimana?”. Berpikir jauh ke depan</a:t>
            </a:r>
            <a:r>
              <a:rPr lang="en-US" sz="2800" dirty="0" smtClean="0"/>
              <a:t> </a:t>
            </a:r>
            <a:r>
              <a:rPr lang="id-ID" sz="2800" dirty="0" smtClean="0"/>
              <a:t>bukan berarti mengkhawatirkan masa depan. Tetapi lebih kepada mempersiapkan masa</a:t>
            </a:r>
            <a:r>
              <a:rPr lang="en-US" sz="2800" dirty="0" smtClean="0"/>
              <a:t> </a:t>
            </a:r>
            <a:r>
              <a:rPr lang="sv-SE" sz="2800" dirty="0" smtClean="0"/>
              <a:t>depan. Segala keputusan, rencana dan tindakan akan dipertimbangkan bagaimana</a:t>
            </a:r>
            <a:br>
              <a:rPr lang="sv-SE" sz="2800" dirty="0" smtClean="0"/>
            </a:br>
            <a:r>
              <a:rPr lang="id-ID" sz="2800" dirty="0" smtClean="0"/>
              <a:t>dampaknya dimasa depan.</a:t>
            </a:r>
            <a:endParaRPr lang="id-ID" sz="2800" dirty="0"/>
          </a:p>
        </p:txBody>
      </p:sp>
      <p:sp>
        <p:nvSpPr>
          <p:cNvPr id="3" name="Rectangle 2"/>
          <p:cNvSpPr/>
          <p:nvPr/>
        </p:nvSpPr>
        <p:spPr>
          <a:xfrm>
            <a:off x="142844" y="5500702"/>
            <a:ext cx="8786874" cy="1357298"/>
          </a:xfrm>
          <a:prstGeom prst="rect">
            <a:avLst/>
          </a:prstGeom>
        </p:spPr>
        <p:style>
          <a:lnRef idx="1">
            <a:schemeClr val="dk1"/>
          </a:lnRef>
          <a:fillRef idx="3">
            <a:schemeClr val="dk1"/>
          </a:fillRef>
          <a:effectRef idx="2">
            <a:schemeClr val="dk1"/>
          </a:effectRef>
          <a:fontRef idx="minor">
            <a:schemeClr val="lt1"/>
          </a:fontRef>
        </p:style>
        <p:txBody>
          <a:bodyPr rtlCol="0" anchor="ctr"/>
          <a:lstStyle/>
          <a:p>
            <a:r>
              <a:rPr lang="pt-BR" sz="2800" dirty="0" smtClean="0"/>
              <a:t>Apakah rencana anda mendukung visi anda? </a:t>
            </a:r>
          </a:p>
          <a:p>
            <a:r>
              <a:rPr lang="pt-BR" sz="2800" dirty="0" smtClean="0"/>
              <a:t>Apakah tindakan anda akan mempengaruhi masa depan anda?</a:t>
            </a:r>
            <a:endParaRPr lang="id-ID"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p Arrow Callout 1"/>
          <p:cNvSpPr/>
          <p:nvPr/>
        </p:nvSpPr>
        <p:spPr>
          <a:xfrm>
            <a:off x="214282" y="0"/>
            <a:ext cx="8786874" cy="5715016"/>
          </a:xfrm>
          <a:prstGeom prst="upArrowCallout">
            <a:avLst>
              <a:gd name="adj1" fmla="val 50000"/>
              <a:gd name="adj2" fmla="val 25000"/>
              <a:gd name="adj3" fmla="val 25000"/>
              <a:gd name="adj4" fmla="val 64977"/>
            </a:avLst>
          </a:prstGeom>
        </p:spPr>
        <p:style>
          <a:lnRef idx="1">
            <a:schemeClr val="dk1"/>
          </a:lnRef>
          <a:fillRef idx="2">
            <a:schemeClr val="dk1"/>
          </a:fillRef>
          <a:effectRef idx="1">
            <a:schemeClr val="dk1"/>
          </a:effectRef>
          <a:fontRef idx="minor">
            <a:schemeClr val="dk1"/>
          </a:fontRef>
        </p:style>
        <p:txBody>
          <a:bodyPr rtlCol="0" anchor="ctr"/>
          <a:lstStyle/>
          <a:p>
            <a:r>
              <a:rPr lang="id-ID" sz="3200" dirty="0" smtClean="0"/>
              <a:t>Satu-satunya cara untuk membentuk perspektif jangka panjang ini ialah dengan</a:t>
            </a:r>
            <a:r>
              <a:rPr lang="en-US" sz="3200" dirty="0" smtClean="0"/>
              <a:t> </a:t>
            </a:r>
            <a:r>
              <a:rPr lang="id-ID" sz="3200" dirty="0" smtClean="0"/>
              <a:t>merumuskan </a:t>
            </a:r>
            <a:r>
              <a:rPr lang="id-ID" sz="3200" b="1" i="1" dirty="0" smtClean="0"/>
              <a:t>visi</a:t>
            </a:r>
            <a:r>
              <a:rPr lang="id-ID" sz="3200" dirty="0" smtClean="0"/>
              <a:t> anda saat ini. Jangan abaikan dengan langkah sukses ini. Jangan takut anda</a:t>
            </a:r>
            <a:r>
              <a:rPr lang="en-US" sz="3200" dirty="0" smtClean="0"/>
              <a:t> </a:t>
            </a:r>
            <a:r>
              <a:rPr lang="id-ID" sz="3200" dirty="0" smtClean="0"/>
              <a:t>gagal, lebih baik anda gagal meraih visi yang luar biasa, daripada berhasil tidak meraih</a:t>
            </a:r>
            <a:r>
              <a:rPr lang="en-US" sz="3200" dirty="0" smtClean="0"/>
              <a:t> </a:t>
            </a:r>
            <a:r>
              <a:rPr lang="id-ID" sz="3200" dirty="0" smtClean="0"/>
              <a:t>apapun.</a:t>
            </a:r>
          </a:p>
          <a:p>
            <a:endParaRPr lang="id-ID"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285728"/>
            <a:ext cx="8715436" cy="1643074"/>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sz="3600" b="1" dirty="0" smtClean="0"/>
              <a:t/>
            </a:r>
            <a:br>
              <a:rPr lang="en-US" sz="3600" b="1" dirty="0" smtClean="0"/>
            </a:br>
            <a:r>
              <a:rPr lang="id-ID" sz="3600" b="1" dirty="0" smtClean="0"/>
              <a:t>B. IMPIAN HARUS SMART</a:t>
            </a:r>
            <a:r>
              <a:rPr lang="en-US" sz="3600" b="1" dirty="0" smtClean="0"/>
              <a:t/>
            </a:r>
            <a:br>
              <a:rPr lang="en-US" sz="3600" b="1" dirty="0" smtClean="0"/>
            </a:br>
            <a:r>
              <a:rPr lang="id-ID" sz="3600" dirty="0" smtClean="0"/>
              <a:t>“</a:t>
            </a:r>
            <a:r>
              <a:rPr lang="en-US" sz="3600" b="1" dirty="0" smtClean="0"/>
              <a:t>A</a:t>
            </a:r>
            <a:r>
              <a:rPr lang="id-ID" sz="3600" b="1" dirty="0" smtClean="0"/>
              <a:t>pa impian kalian?”</a:t>
            </a:r>
            <a:r>
              <a:rPr lang="en-US" sz="3600" b="1" dirty="0" smtClean="0"/>
              <a:t/>
            </a:r>
            <a:br>
              <a:rPr lang="en-US" sz="3600" b="1" dirty="0" smtClean="0"/>
            </a:br>
            <a:endParaRPr lang="id-ID" sz="3600" b="1" dirty="0"/>
          </a:p>
        </p:txBody>
      </p:sp>
      <p:sp>
        <p:nvSpPr>
          <p:cNvPr id="3" name="Subtitle 2"/>
          <p:cNvSpPr>
            <a:spLocks noGrp="1"/>
          </p:cNvSpPr>
          <p:nvPr>
            <p:ph type="subTitle" idx="1"/>
          </p:nvPr>
        </p:nvSpPr>
        <p:spPr>
          <a:xfrm>
            <a:off x="214282" y="2071678"/>
            <a:ext cx="8715436" cy="4143404"/>
          </a:xfrm>
        </p:spPr>
        <p:style>
          <a:lnRef idx="1">
            <a:schemeClr val="accent2"/>
          </a:lnRef>
          <a:fillRef idx="2">
            <a:schemeClr val="accent2"/>
          </a:fillRef>
          <a:effectRef idx="1">
            <a:schemeClr val="accent2"/>
          </a:effectRef>
          <a:fontRef idx="minor">
            <a:schemeClr val="dk1"/>
          </a:fontRef>
        </p:style>
        <p:txBody>
          <a:bodyPr/>
          <a:lstStyle/>
          <a:p>
            <a:pPr algn="l"/>
            <a:r>
              <a:rPr lang="en-US" dirty="0" smtClean="0">
                <a:solidFill>
                  <a:schemeClr val="tx1"/>
                </a:solidFill>
              </a:rPr>
              <a:t>S</a:t>
            </a:r>
            <a:r>
              <a:rPr lang="id-ID" dirty="0" smtClean="0">
                <a:solidFill>
                  <a:schemeClr val="tx1"/>
                </a:solidFill>
              </a:rPr>
              <a:t>ukses itu bukanlah</a:t>
            </a:r>
            <a:r>
              <a:rPr lang="en-US" dirty="0" smtClean="0">
                <a:solidFill>
                  <a:schemeClr val="tx1"/>
                </a:solidFill>
              </a:rPr>
              <a:t> </a:t>
            </a:r>
            <a:r>
              <a:rPr lang="id-ID" dirty="0" smtClean="0">
                <a:solidFill>
                  <a:schemeClr val="tx1"/>
                </a:solidFill>
              </a:rPr>
              <a:t>sebuah kebetulan, namun sukses adalah </a:t>
            </a:r>
            <a:r>
              <a:rPr lang="id-ID" i="1" dirty="0" smtClean="0">
                <a:solidFill>
                  <a:schemeClr val="tx1"/>
                </a:solidFill>
              </a:rPr>
              <a:t>by Design</a:t>
            </a:r>
            <a:r>
              <a:rPr lang="id-ID" dirty="0" smtClean="0">
                <a:solidFill>
                  <a:schemeClr val="tx1"/>
                </a:solidFill>
              </a:rPr>
              <a:t>.</a:t>
            </a:r>
            <a:r>
              <a:rPr lang="en-US" dirty="0" smtClean="0">
                <a:solidFill>
                  <a:schemeClr val="tx1"/>
                </a:solidFill>
              </a:rPr>
              <a:t> </a:t>
            </a:r>
          </a:p>
          <a:p>
            <a:pPr algn="l"/>
            <a:r>
              <a:rPr lang="en-US" b="1" dirty="0" smtClean="0">
                <a:solidFill>
                  <a:schemeClr val="tx1"/>
                </a:solidFill>
              </a:rPr>
              <a:t>I</a:t>
            </a:r>
            <a:r>
              <a:rPr lang="id-ID" b="1" dirty="0" smtClean="0">
                <a:solidFill>
                  <a:schemeClr val="tx1"/>
                </a:solidFill>
              </a:rPr>
              <a:t>mpian </a:t>
            </a:r>
            <a:r>
              <a:rPr lang="id-ID" dirty="0" smtClean="0">
                <a:solidFill>
                  <a:schemeClr val="tx1"/>
                </a:solidFill>
              </a:rPr>
              <a:t>yang kita buat</a:t>
            </a:r>
            <a:r>
              <a:rPr lang="en-US" dirty="0" smtClean="0">
                <a:solidFill>
                  <a:schemeClr val="tx1"/>
                </a:solidFill>
              </a:rPr>
              <a:t> </a:t>
            </a:r>
            <a:r>
              <a:rPr lang="id-ID" dirty="0" smtClean="0">
                <a:solidFill>
                  <a:schemeClr val="tx1"/>
                </a:solidFill>
              </a:rPr>
              <a:t>harus </a:t>
            </a:r>
            <a:r>
              <a:rPr lang="id-ID" b="1" dirty="0" smtClean="0">
                <a:solidFill>
                  <a:schemeClr val="tx1"/>
                </a:solidFill>
              </a:rPr>
              <a:t>SMART</a:t>
            </a:r>
            <a:r>
              <a:rPr lang="id-ID" dirty="0" smtClean="0">
                <a:solidFill>
                  <a:schemeClr val="tx1"/>
                </a:solidFill>
              </a:rPr>
              <a:t> “Cerdas”, Apakah impian yang SMART itu? Impian yang SMART adalah Impian</a:t>
            </a:r>
            <a:r>
              <a:rPr lang="en-US" dirty="0" smtClean="0">
                <a:solidFill>
                  <a:schemeClr val="tx1"/>
                </a:solidFill>
              </a:rPr>
              <a:t> </a:t>
            </a:r>
            <a:r>
              <a:rPr lang="id-ID" dirty="0" smtClean="0">
                <a:solidFill>
                  <a:schemeClr val="tx1"/>
                </a:solidFill>
              </a:rPr>
              <a:t>yang :</a:t>
            </a:r>
            <a:endParaRPr lang="en-US" dirty="0" smtClean="0">
              <a:solidFill>
                <a:schemeClr val="tx1"/>
              </a:solidFill>
            </a:endParaRPr>
          </a:p>
          <a:p>
            <a:pPr algn="l"/>
            <a:endParaRPr lang="id-ID" dirty="0">
              <a:solidFill>
                <a:schemeClr val="tx1"/>
              </a:solidFill>
            </a:endParaRPr>
          </a:p>
        </p:txBody>
      </p:sp>
      <p:sp>
        <p:nvSpPr>
          <p:cNvPr id="4" name="Rectangle 3"/>
          <p:cNvSpPr/>
          <p:nvPr/>
        </p:nvSpPr>
        <p:spPr>
          <a:xfrm>
            <a:off x="214282" y="4714884"/>
            <a:ext cx="8715436" cy="1384995"/>
          </a:xfrm>
          <a:prstGeom prst="rect">
            <a:avLst/>
          </a:prstGeom>
        </p:spPr>
        <p:txBody>
          <a:bodyPr wrap="square">
            <a:spAutoFit/>
          </a:bodyPr>
          <a:lstStyle/>
          <a:p>
            <a:r>
              <a:rPr lang="id-ID" sz="2800" b="1" dirty="0" smtClean="0"/>
              <a:t>Specific</a:t>
            </a:r>
            <a:r>
              <a:rPr lang="en-US" sz="2800" dirty="0" smtClean="0"/>
              <a:t>, a</a:t>
            </a:r>
            <a:r>
              <a:rPr lang="id-ID" sz="2800" dirty="0" smtClean="0"/>
              <a:t>rtinya </a:t>
            </a:r>
            <a:r>
              <a:rPr lang="en-US" sz="2800" dirty="0" smtClean="0"/>
              <a:t>a</a:t>
            </a:r>
            <a:r>
              <a:rPr lang="id-ID" sz="2800" dirty="0" smtClean="0"/>
              <a:t>nda </a:t>
            </a:r>
            <a:r>
              <a:rPr lang="id-ID" sz="2800" b="1" i="1" dirty="0" smtClean="0"/>
              <a:t>harus jelas </a:t>
            </a:r>
            <a:r>
              <a:rPr lang="id-ID" sz="2800" dirty="0" smtClean="0"/>
              <a:t>mengenai apa yang anda inginkan</a:t>
            </a:r>
            <a:r>
              <a:rPr lang="en-US" sz="2800" dirty="0" smtClean="0"/>
              <a:t> </a:t>
            </a:r>
            <a:r>
              <a:rPr lang="id-ID" sz="2800" dirty="0" smtClean="0"/>
              <a:t>dengan demikian</a:t>
            </a:r>
            <a:r>
              <a:rPr lang="en-US" sz="2800" dirty="0" smtClean="0"/>
              <a:t> </a:t>
            </a:r>
            <a:r>
              <a:rPr lang="id-ID" sz="2800" dirty="0" smtClean="0"/>
              <a:t>anda akan lebih mudah dalam membuat perencanaan.</a:t>
            </a:r>
            <a:endParaRPr lang="id-ID"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title"/>
          </p:nvPr>
        </p:nvSpPr>
        <p:spPr>
          <a:xfrm>
            <a:off x="214282" y="142852"/>
            <a:ext cx="8715436" cy="3286148"/>
          </a:xfrm>
        </p:spPr>
        <p:style>
          <a:lnRef idx="1">
            <a:schemeClr val="accent2"/>
          </a:lnRef>
          <a:fillRef idx="2">
            <a:schemeClr val="accent2"/>
          </a:fillRef>
          <a:effectRef idx="1">
            <a:schemeClr val="accent2"/>
          </a:effectRef>
          <a:fontRef idx="minor">
            <a:schemeClr val="dk1"/>
          </a:fontRef>
        </p:style>
        <p:txBody>
          <a:bodyPr>
            <a:normAutofit/>
          </a:bodyPr>
          <a:lstStyle/>
          <a:p>
            <a:pPr algn="l"/>
            <a:r>
              <a:rPr lang="id-ID" sz="2800" b="1" i="1" dirty="0" smtClean="0"/>
              <a:t>Measurable</a:t>
            </a:r>
            <a:r>
              <a:rPr lang="id-ID" sz="2800" i="1" dirty="0" smtClean="0"/>
              <a:t> </a:t>
            </a:r>
            <a:r>
              <a:rPr lang="en-US" sz="2800" i="1" dirty="0" smtClean="0"/>
              <a:t>, a</a:t>
            </a:r>
            <a:r>
              <a:rPr lang="id-ID" sz="2800" i="1" dirty="0" smtClean="0"/>
              <a:t>rtinya impian haruslah </a:t>
            </a:r>
            <a:r>
              <a:rPr lang="id-ID" sz="2800" b="1" i="1" dirty="0" smtClean="0"/>
              <a:t>terukur</a:t>
            </a:r>
            <a:r>
              <a:rPr lang="id-ID" sz="2800" i="1" dirty="0" smtClean="0"/>
              <a:t>. </a:t>
            </a:r>
            <a:r>
              <a:rPr lang="en-US" sz="2800" i="1" dirty="0" smtClean="0"/>
              <a:t/>
            </a:r>
            <a:br>
              <a:rPr lang="en-US" sz="2800" i="1" dirty="0" smtClean="0"/>
            </a:br>
            <a:r>
              <a:rPr lang="id-ID" sz="2800" i="1" dirty="0" smtClean="0"/>
              <a:t>Dengan demikian, anda akan tahu</a:t>
            </a:r>
            <a:r>
              <a:rPr lang="en-US" sz="2800" i="1" dirty="0" smtClean="0"/>
              <a:t> </a:t>
            </a:r>
            <a:r>
              <a:rPr lang="fi-FI" sz="2800" dirty="0" smtClean="0"/>
              <a:t>kapan impian anda telah tercapai.</a:t>
            </a:r>
            <a:br>
              <a:rPr lang="fi-FI" sz="2800" dirty="0" smtClean="0"/>
            </a:br>
            <a:r>
              <a:rPr lang="id-ID" sz="2800" b="1" i="1" dirty="0" smtClean="0"/>
              <a:t>Achieveble</a:t>
            </a:r>
            <a:r>
              <a:rPr lang="en-US" sz="2800" i="1" dirty="0" smtClean="0"/>
              <a:t>,</a:t>
            </a:r>
            <a:r>
              <a:rPr lang="id-ID" sz="2800" i="1" dirty="0" smtClean="0"/>
              <a:t> </a:t>
            </a:r>
            <a:r>
              <a:rPr lang="en-US" sz="2800" i="1" dirty="0" smtClean="0"/>
              <a:t>a</a:t>
            </a:r>
            <a:r>
              <a:rPr lang="id-ID" sz="2800" i="1" dirty="0" smtClean="0"/>
              <a:t>rtinya Impian anda </a:t>
            </a:r>
            <a:r>
              <a:rPr lang="id-ID" sz="2800" b="1" i="1" dirty="0" smtClean="0"/>
              <a:t>harus dapat anda raih</a:t>
            </a:r>
            <a:r>
              <a:rPr lang="en-US" sz="2800" b="1" i="1" dirty="0" smtClean="0"/>
              <a:t>.</a:t>
            </a:r>
            <a:br>
              <a:rPr lang="en-US" sz="2800" b="1" i="1" dirty="0" smtClean="0"/>
            </a:br>
            <a:r>
              <a:rPr lang="id-ID" sz="2800" b="1" i="1" dirty="0" smtClean="0"/>
              <a:t>Realistic</a:t>
            </a:r>
            <a:r>
              <a:rPr lang="en-US" sz="2800" b="1" i="1" dirty="0" smtClean="0"/>
              <a:t>,</a:t>
            </a:r>
            <a:r>
              <a:rPr lang="id-ID" sz="2800" i="1" dirty="0" smtClean="0"/>
              <a:t> </a:t>
            </a:r>
            <a:r>
              <a:rPr lang="en-US" sz="2800" i="1" dirty="0" smtClean="0"/>
              <a:t>a</a:t>
            </a:r>
            <a:r>
              <a:rPr lang="id-ID" sz="2800" i="1" dirty="0" smtClean="0"/>
              <a:t>rtinya, impian </a:t>
            </a:r>
            <a:r>
              <a:rPr lang="en-US" sz="2800" i="1" dirty="0" smtClean="0"/>
              <a:t>a</a:t>
            </a:r>
            <a:r>
              <a:rPr lang="id-ID" sz="2800" i="1" dirty="0" smtClean="0"/>
              <a:t>nda </a:t>
            </a:r>
            <a:r>
              <a:rPr lang="id-ID" sz="2800" b="1" i="1" dirty="0" smtClean="0"/>
              <a:t>harus masuk akal</a:t>
            </a:r>
            <a:r>
              <a:rPr lang="en-US" sz="2800" b="1" i="1" dirty="0" smtClean="0"/>
              <a:t>.</a:t>
            </a:r>
            <a:br>
              <a:rPr lang="en-US" sz="2800" b="1" i="1" dirty="0" smtClean="0"/>
            </a:br>
            <a:r>
              <a:rPr lang="id-ID" sz="2800" b="1" i="1" dirty="0" smtClean="0"/>
              <a:t>Time Bond</a:t>
            </a:r>
            <a:r>
              <a:rPr lang="en-US" sz="2800" i="1" dirty="0" smtClean="0"/>
              <a:t>,</a:t>
            </a:r>
            <a:r>
              <a:rPr lang="id-ID" sz="2800" i="1" dirty="0" smtClean="0"/>
              <a:t> </a:t>
            </a:r>
            <a:r>
              <a:rPr lang="en-US" sz="2800" i="1" dirty="0" err="1" smtClean="0"/>
              <a:t>i</a:t>
            </a:r>
            <a:r>
              <a:rPr lang="id-ID" sz="2800" i="1" dirty="0" smtClean="0"/>
              <a:t>mpian haruslah memiliki </a:t>
            </a:r>
            <a:r>
              <a:rPr lang="id-ID" sz="2800" b="1" i="1" dirty="0" smtClean="0"/>
              <a:t>garis waktu yang jelas </a:t>
            </a:r>
            <a:r>
              <a:rPr lang="id-ID" sz="2800" i="1" dirty="0" smtClean="0"/>
              <a:t>kapan impian tersebut</a:t>
            </a:r>
            <a:r>
              <a:rPr lang="en-US" sz="2800" i="1" dirty="0" smtClean="0"/>
              <a:t> </a:t>
            </a:r>
            <a:r>
              <a:rPr lang="id-ID" sz="2800" dirty="0" smtClean="0"/>
              <a:t>ingin Anda raih.</a:t>
            </a:r>
            <a:endParaRPr lang="id-ID" sz="2800" b="1" dirty="0">
              <a:solidFill>
                <a:schemeClr val="tx1"/>
              </a:solidFill>
            </a:endParaRPr>
          </a:p>
        </p:txBody>
      </p:sp>
      <p:sp>
        <p:nvSpPr>
          <p:cNvPr id="4" name="Rectangle 3"/>
          <p:cNvSpPr/>
          <p:nvPr/>
        </p:nvSpPr>
        <p:spPr>
          <a:xfrm>
            <a:off x="214282" y="3500438"/>
            <a:ext cx="8715436" cy="3108543"/>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a:endParaRPr lang="en-US" sz="2800" b="1" dirty="0" smtClean="0"/>
          </a:p>
          <a:p>
            <a:pPr algn="ctr"/>
            <a:r>
              <a:rPr lang="id-ID" sz="2800" b="1" dirty="0" smtClean="0"/>
              <a:t>C. PENGERTIAN ENTREPRENEUR</a:t>
            </a:r>
            <a:endParaRPr lang="en-US" sz="2800" b="1" dirty="0" smtClean="0"/>
          </a:p>
          <a:p>
            <a:r>
              <a:rPr lang="id-ID" sz="2800" dirty="0" smtClean="0"/>
              <a:t>Istilah kewirausahaan (</a:t>
            </a:r>
            <a:r>
              <a:rPr lang="id-ID" sz="2800" i="1" dirty="0" smtClean="0"/>
              <a:t>entrepreneur) pertama kali diperkenalkan pada awal abad ke-18</a:t>
            </a:r>
            <a:r>
              <a:rPr lang="en-US" sz="2800" i="1" dirty="0" smtClean="0"/>
              <a:t> </a:t>
            </a:r>
            <a:r>
              <a:rPr lang="id-ID" sz="2800" dirty="0" smtClean="0"/>
              <a:t>oleh ekonom Perancis, Richard Cantillon. Menurutnya, entrepreneur adalah “</a:t>
            </a:r>
            <a:r>
              <a:rPr lang="id-ID" sz="2800" i="1" dirty="0" smtClean="0"/>
              <a:t>agent who</a:t>
            </a:r>
            <a:r>
              <a:rPr lang="en-US" sz="2800" i="1" dirty="0" smtClean="0"/>
              <a:t>buys means of production at certain prices in order to combine them”. </a:t>
            </a:r>
            <a:endParaRPr lang="id-ID"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142852"/>
            <a:ext cx="8715436" cy="2500330"/>
          </a:xfrm>
        </p:spPr>
        <p:style>
          <a:lnRef idx="1">
            <a:schemeClr val="dk1"/>
          </a:lnRef>
          <a:fillRef idx="2">
            <a:schemeClr val="dk1"/>
          </a:fillRef>
          <a:effectRef idx="1">
            <a:schemeClr val="dk1"/>
          </a:effectRef>
          <a:fontRef idx="minor">
            <a:schemeClr val="dk1"/>
          </a:fontRef>
        </p:style>
        <p:txBody>
          <a:bodyPr>
            <a:normAutofit fontScale="90000"/>
          </a:bodyPr>
          <a:lstStyle/>
          <a:p>
            <a:pPr algn="l"/>
            <a:r>
              <a:rPr lang="en-US" sz="2800" i="1" dirty="0" smtClean="0"/>
              <a:t/>
            </a:r>
            <a:br>
              <a:rPr lang="en-US" sz="2800" i="1" dirty="0" smtClean="0"/>
            </a:br>
            <a:r>
              <a:rPr lang="en-US" sz="2800" i="1" dirty="0" err="1" smtClean="0"/>
              <a:t>Adapun</a:t>
            </a:r>
            <a:r>
              <a:rPr lang="en-US" sz="2800" i="1" dirty="0" smtClean="0"/>
              <a:t> </a:t>
            </a:r>
            <a:r>
              <a:rPr lang="en-US" sz="2800" i="1" dirty="0" err="1" smtClean="0"/>
              <a:t>makna</a:t>
            </a:r>
            <a:r>
              <a:rPr lang="en-US" sz="2800" i="1" dirty="0" smtClean="0"/>
              <a:t> </a:t>
            </a:r>
            <a:r>
              <a:rPr lang="en-US" sz="2800" i="1" dirty="0" err="1" smtClean="0"/>
              <a:t>secara</a:t>
            </a:r>
            <a:r>
              <a:rPr lang="en-US" sz="2800" i="1" dirty="0" smtClean="0"/>
              <a:t> </a:t>
            </a:r>
            <a:r>
              <a:rPr lang="id-ID" sz="2800" dirty="0" smtClean="0"/>
              <a:t>etimologis wirausaha/wiraswasta berasal dari bahasa Sansekerta, terdiri dari tiga suku kata :</a:t>
            </a:r>
            <a:br>
              <a:rPr lang="id-ID" sz="2800" dirty="0" smtClean="0"/>
            </a:br>
            <a:r>
              <a:rPr lang="id-ID" sz="2800" dirty="0" smtClean="0"/>
              <a:t>“wira“, “swa“, dan “sta“. Wira berarti manusia unggul, teladan, tangguh, berbudi luhur,berjiwa besar, berani, pahlawan, pionir, pendekar/pejuang kemajuan, memiliki keagungan</a:t>
            </a:r>
            <a:r>
              <a:rPr lang="en-US" sz="2800" dirty="0" smtClean="0"/>
              <a:t> </a:t>
            </a:r>
            <a:r>
              <a:rPr lang="it-IT" sz="2800" dirty="0" smtClean="0"/>
              <a:t>watak. Swa berarti sendiri, dan Sta berarti berdiri.</a:t>
            </a:r>
            <a:r>
              <a:rPr lang="en-US" sz="2800" b="1" dirty="0" smtClean="0"/>
              <a:t/>
            </a:r>
            <a:br>
              <a:rPr lang="en-US" sz="2800" b="1" dirty="0" smtClean="0"/>
            </a:br>
            <a:endParaRPr lang="id-ID" sz="2800" dirty="0"/>
          </a:p>
        </p:txBody>
      </p:sp>
      <p:sp>
        <p:nvSpPr>
          <p:cNvPr id="3" name="Subtitle 2"/>
          <p:cNvSpPr>
            <a:spLocks noGrp="1"/>
          </p:cNvSpPr>
          <p:nvPr>
            <p:ph type="subTitle" idx="1"/>
          </p:nvPr>
        </p:nvSpPr>
        <p:spPr>
          <a:xfrm>
            <a:off x="214282" y="2714620"/>
            <a:ext cx="8715436" cy="3929090"/>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lgn="l"/>
            <a:r>
              <a:rPr lang="en-US" dirty="0" smtClean="0">
                <a:solidFill>
                  <a:schemeClr val="tx1"/>
                </a:solidFill>
              </a:rPr>
              <a:t>D</a:t>
            </a:r>
            <a:r>
              <a:rPr lang="id-ID" dirty="0" smtClean="0">
                <a:solidFill>
                  <a:schemeClr val="tx1"/>
                </a:solidFill>
              </a:rPr>
              <a:t>efinisi Kewirausahaan menurut Instruksi Presiden Republik Indonesia(INPRES) No. 4 Tahun 1995 tentang Gerakan Nasional Me-masyarakat-kan dan Membudayakan</a:t>
            </a:r>
          </a:p>
          <a:p>
            <a:pPr algn="l"/>
            <a:r>
              <a:rPr lang="id-ID" b="1" i="1" dirty="0" smtClean="0">
                <a:solidFill>
                  <a:schemeClr val="tx1"/>
                </a:solidFill>
              </a:rPr>
              <a:t>Kewirausahaan</a:t>
            </a:r>
            <a:r>
              <a:rPr lang="id-ID" dirty="0" smtClean="0">
                <a:solidFill>
                  <a:schemeClr val="tx1"/>
                </a:solidFill>
              </a:rPr>
              <a:t> adalah semangat, sikap, perilaku dan kemampuan seseorang dalam</a:t>
            </a:r>
            <a:r>
              <a:rPr lang="en-US" dirty="0" smtClean="0">
                <a:solidFill>
                  <a:schemeClr val="tx1"/>
                </a:solidFill>
              </a:rPr>
              <a:t> </a:t>
            </a:r>
            <a:r>
              <a:rPr lang="id-ID" dirty="0" smtClean="0">
                <a:solidFill>
                  <a:schemeClr val="tx1"/>
                </a:solidFill>
              </a:rPr>
              <a:t>menangani usaha dan/atau kegiatan yang mengarah pada upaya mencari</a:t>
            </a:r>
            <a:endParaRPr lang="en-US" dirty="0" smtClean="0">
              <a:solidFill>
                <a:schemeClr val="tx1"/>
              </a:solidFill>
            </a:endParaRPr>
          </a:p>
          <a:p>
            <a:pPr algn="l"/>
            <a:r>
              <a:rPr lang="id-ID" dirty="0" smtClean="0">
                <a:solidFill>
                  <a:schemeClr val="tx1"/>
                </a:solidFill>
              </a:rPr>
              <a:t>menciptakan,menerapkan cara kerja, teknologi dan produk baru dengan meningkatkan efesiensi dalam</a:t>
            </a:r>
            <a:r>
              <a:rPr lang="en-US" dirty="0" smtClean="0">
                <a:solidFill>
                  <a:schemeClr val="tx1"/>
                </a:solidFill>
              </a:rPr>
              <a:t> </a:t>
            </a:r>
            <a:r>
              <a:rPr lang="id-ID" dirty="0" smtClean="0">
                <a:solidFill>
                  <a:schemeClr val="tx1"/>
                </a:solidFill>
              </a:rPr>
              <a:t>rangka memberikan pelayanan yang lebih baik dan/atau memperoleh keuntungan yang lebih</a:t>
            </a:r>
            <a:r>
              <a:rPr lang="en-US" dirty="0" smtClean="0">
                <a:solidFill>
                  <a:schemeClr val="tx1"/>
                </a:solidFill>
              </a:rPr>
              <a:t> </a:t>
            </a:r>
            <a:r>
              <a:rPr lang="id-ID" dirty="0" smtClean="0">
                <a:solidFill>
                  <a:schemeClr val="tx1"/>
                </a:solidFill>
              </a:rPr>
              <a:t>besar.</a:t>
            </a:r>
            <a:endParaRPr lang="id-ID"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title"/>
          </p:nvPr>
        </p:nvSpPr>
        <p:spPr>
          <a:xfrm>
            <a:off x="214282" y="214290"/>
            <a:ext cx="8715436" cy="6429420"/>
          </a:xfrm>
        </p:spPr>
        <p:style>
          <a:lnRef idx="1">
            <a:schemeClr val="accent2"/>
          </a:lnRef>
          <a:fillRef idx="2">
            <a:schemeClr val="accent2"/>
          </a:fillRef>
          <a:effectRef idx="1">
            <a:schemeClr val="accent2"/>
          </a:effectRef>
          <a:fontRef idx="minor">
            <a:schemeClr val="dk1"/>
          </a:fontRef>
        </p:style>
        <p:txBody>
          <a:bodyPr>
            <a:noAutofit/>
          </a:bodyPr>
          <a:lstStyle/>
          <a:p>
            <a:pPr algn="l"/>
            <a:r>
              <a:rPr lang="id-ID" sz="3200" dirty="0" smtClean="0"/>
              <a:t>Menurut Dan Steinhoff dan John F. Burgess (Suryana 2003) wirausaha adalah orang</a:t>
            </a:r>
            <a:r>
              <a:rPr lang="en-US" sz="3200" dirty="0" smtClean="0"/>
              <a:t> </a:t>
            </a:r>
            <a:r>
              <a:rPr lang="id-ID" sz="3200" dirty="0" smtClean="0"/>
              <a:t>yang mengorganisir, mengelola dan berani menanggung resiko untuk menciptakan usaha</a:t>
            </a:r>
            <a:r>
              <a:rPr lang="en-US" sz="3200" dirty="0" smtClean="0"/>
              <a:t> </a:t>
            </a:r>
            <a:r>
              <a:rPr lang="id-ID" sz="3200" dirty="0" smtClean="0"/>
              <a:t>baru dan peluang berusaha. </a:t>
            </a:r>
            <a:r>
              <a:rPr lang="en-US" sz="3200" dirty="0" smtClean="0"/>
              <a:t/>
            </a:r>
            <a:br>
              <a:rPr lang="en-US" sz="3200" dirty="0" smtClean="0"/>
            </a:br>
            <a:r>
              <a:rPr lang="id-ID" sz="3200" dirty="0" smtClean="0"/>
              <a:t>Secara esensi pengertian entrepreneurship adalah suatu sikap</a:t>
            </a:r>
            <a:r>
              <a:rPr lang="en-US" sz="3200" dirty="0" smtClean="0"/>
              <a:t> </a:t>
            </a:r>
            <a:r>
              <a:rPr lang="id-ID" sz="3200" dirty="0" smtClean="0"/>
              <a:t>mental, pandangan, wawasan serta pola pikir dan pola tindak seseorang terhadap tugas</a:t>
            </a:r>
            <a:r>
              <a:rPr lang="en-US" sz="3200" dirty="0" smtClean="0"/>
              <a:t> </a:t>
            </a:r>
            <a:r>
              <a:rPr lang="id-ID" sz="3200" dirty="0" smtClean="0"/>
              <a:t>tugas</a:t>
            </a:r>
            <a:r>
              <a:rPr lang="en-US" sz="3200" dirty="0" smtClean="0"/>
              <a:t> </a:t>
            </a:r>
            <a:r>
              <a:rPr lang="id-ID" sz="3200" dirty="0" smtClean="0"/>
              <a:t>yang menjadi tanggungjawabnya dan selalu berorientasi kepada pelanggan. Atau</a:t>
            </a:r>
            <a:r>
              <a:rPr lang="en-US" sz="3200" dirty="0" smtClean="0"/>
              <a:t> </a:t>
            </a:r>
            <a:r>
              <a:rPr lang="id-ID" sz="3200" dirty="0" smtClean="0"/>
              <a:t>dapat juga diartikan sebagai semua tindakan dari seseorang yang mampu memberi nilai</a:t>
            </a:r>
            <a:r>
              <a:rPr lang="en-US" sz="3200" dirty="0" smtClean="0"/>
              <a:t> </a:t>
            </a:r>
            <a:r>
              <a:rPr lang="id-ID" sz="3200" dirty="0" smtClean="0"/>
              <a:t>terhadap tugas da</a:t>
            </a:r>
            <a:r>
              <a:rPr lang="en-US" sz="3200" dirty="0" smtClean="0"/>
              <a:t>n </a:t>
            </a:r>
            <a:r>
              <a:rPr lang="id-ID" sz="3200" dirty="0" smtClean="0"/>
              <a:t>tanggungjawabnya</a:t>
            </a:r>
            <a:r>
              <a:rPr lang="en-US" sz="3200" dirty="0" smtClean="0"/>
              <a:t>.</a:t>
            </a:r>
            <a:endParaRPr lang="id-ID" sz="3200"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b="1" dirty="0" smtClean="0"/>
              <a:t> </a:t>
            </a:r>
            <a:r>
              <a:rPr lang="id-ID" b="1" dirty="0"/>
              <a:t>WIRAUSAHA </a:t>
            </a:r>
            <a:r>
              <a:rPr lang="en-US" b="1" smtClean="0"/>
              <a:t>DAN IMPIAN</a:t>
            </a:r>
            <a:endParaRPr lang="id-ID" dirty="0"/>
          </a:p>
        </p:txBody>
      </p:sp>
      <p:sp>
        <p:nvSpPr>
          <p:cNvPr id="3" name="Subtitle 2"/>
          <p:cNvSpPr>
            <a:spLocks noGrp="1"/>
          </p:cNvSpPr>
          <p:nvPr>
            <p:ph type="subTitle" idx="1"/>
          </p:nvPr>
        </p:nvSpPr>
        <p:spPr/>
        <p:txBody>
          <a:bodyPr/>
          <a:lstStyle/>
          <a:p>
            <a:r>
              <a:rPr lang="es-ES" b="1" dirty="0" err="1">
                <a:solidFill>
                  <a:schemeClr val="tx1"/>
                </a:solidFill>
              </a:rPr>
              <a:t>Membangun</a:t>
            </a:r>
            <a:r>
              <a:rPr lang="es-ES" b="1" dirty="0">
                <a:solidFill>
                  <a:schemeClr val="tx1"/>
                </a:solidFill>
              </a:rPr>
              <a:t> </a:t>
            </a:r>
            <a:r>
              <a:rPr lang="es-ES" b="1" dirty="0" err="1">
                <a:solidFill>
                  <a:schemeClr val="tx1"/>
                </a:solidFill>
              </a:rPr>
              <a:t>Mimpi</a:t>
            </a:r>
            <a:r>
              <a:rPr lang="es-ES" b="1" dirty="0">
                <a:solidFill>
                  <a:schemeClr val="tx1"/>
                </a:solidFill>
              </a:rPr>
              <a:t> dan </a:t>
            </a:r>
            <a:r>
              <a:rPr lang="es-ES" b="1" dirty="0" err="1">
                <a:solidFill>
                  <a:schemeClr val="tx1"/>
                </a:solidFill>
              </a:rPr>
              <a:t>Mengejar</a:t>
            </a:r>
            <a:r>
              <a:rPr lang="es-ES" b="1" dirty="0">
                <a:solidFill>
                  <a:schemeClr val="tx1"/>
                </a:solidFill>
              </a:rPr>
              <a:t> Cita-cita (</a:t>
            </a:r>
            <a:r>
              <a:rPr lang="es-ES" b="1" dirty="0" err="1">
                <a:solidFill>
                  <a:schemeClr val="tx1"/>
                </a:solidFill>
              </a:rPr>
              <a:t>Dream</a:t>
            </a:r>
            <a:r>
              <a:rPr lang="es-ES" b="1" dirty="0">
                <a:solidFill>
                  <a:schemeClr val="tx1"/>
                </a:solidFill>
              </a:rPr>
              <a:t>)</a:t>
            </a:r>
            <a:endParaRPr lang="id-ID"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0" y="0"/>
            <a:ext cx="9144000" cy="6858000"/>
          </a:xfrm>
          <a:prstGeom prst="verticalScroll">
            <a:avLst/>
          </a:prstGeom>
        </p:spPr>
        <p:style>
          <a:lnRef idx="1">
            <a:schemeClr val="dk1"/>
          </a:lnRef>
          <a:fillRef idx="2">
            <a:schemeClr val="dk1"/>
          </a:fillRef>
          <a:effectRef idx="1">
            <a:schemeClr val="dk1"/>
          </a:effectRef>
          <a:fontRef idx="minor">
            <a:schemeClr val="dk1"/>
          </a:fontRef>
        </p:style>
        <p:txBody>
          <a:bodyPr rtlCol="0" anchor="ctr"/>
          <a:lstStyle/>
          <a:p>
            <a:r>
              <a:rPr lang="id-ID" sz="3200" dirty="0" smtClean="0"/>
              <a:t>Inti dari kewirausahaan adalah kemampuan untuk menciptakan seuatu yang baru</a:t>
            </a:r>
          </a:p>
          <a:p>
            <a:r>
              <a:rPr lang="id-ID" sz="3200" dirty="0" smtClean="0"/>
              <a:t>dan berbeda (create new and different) melaui berpikir kreatif dan bertindak inovatif untuk</a:t>
            </a:r>
            <a:r>
              <a:rPr lang="en-US" sz="3200" dirty="0" smtClean="0"/>
              <a:t> </a:t>
            </a:r>
            <a:r>
              <a:rPr lang="id-ID" sz="3200" dirty="0" smtClean="0"/>
              <a:t>menciptakan peluang dalam menghadapi tantangan hidup. Pada hakekatnya,kewirausahaan adalah sifat, ciri, dan watak seseorang yang memiliki kemauan dalam</a:t>
            </a:r>
            <a:r>
              <a:rPr lang="en-US" sz="3200" dirty="0" smtClean="0"/>
              <a:t> </a:t>
            </a:r>
            <a:r>
              <a:rPr lang="id-ID" sz="3200" dirty="0" smtClean="0"/>
              <a:t>mewujudkan gagasan inovatif ke</a:t>
            </a:r>
            <a:r>
              <a:rPr lang="en-US" sz="3200" dirty="0" smtClean="0"/>
              <a:t> </a:t>
            </a:r>
            <a:r>
              <a:rPr lang="id-ID" sz="3200" dirty="0" smtClean="0"/>
              <a:t>dalam dunia nyata secara kreatif.</a:t>
            </a:r>
            <a:endParaRPr lang="id-ID"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title"/>
          </p:nvPr>
        </p:nvSpPr>
        <p:spPr>
          <a:xfrm>
            <a:off x="214282" y="214290"/>
            <a:ext cx="8715436" cy="6429420"/>
          </a:xfrm>
        </p:spPr>
        <p:style>
          <a:lnRef idx="1">
            <a:schemeClr val="accent2"/>
          </a:lnRef>
          <a:fillRef idx="2">
            <a:schemeClr val="accent2"/>
          </a:fillRef>
          <a:effectRef idx="1">
            <a:schemeClr val="accent2"/>
          </a:effectRef>
          <a:fontRef idx="minor">
            <a:schemeClr val="dk1"/>
          </a:fontRef>
        </p:style>
        <p:txBody>
          <a:bodyPr>
            <a:noAutofit/>
          </a:bodyPr>
          <a:lstStyle/>
          <a:p>
            <a:pPr algn="l"/>
            <a:r>
              <a:rPr lang="en-US" sz="2800" dirty="0" smtClean="0"/>
              <a:t/>
            </a:r>
            <a:br>
              <a:rPr lang="en-US" sz="2800" dirty="0" smtClean="0"/>
            </a:br>
            <a:r>
              <a:rPr lang="id-ID" sz="2800" dirty="0" smtClean="0"/>
              <a:t>6 hakekat penting</a:t>
            </a:r>
            <a:r>
              <a:rPr lang="en-US" sz="2800" dirty="0" smtClean="0"/>
              <a:t> </a:t>
            </a:r>
            <a:r>
              <a:rPr lang="id-ID" sz="2800" dirty="0" smtClean="0"/>
              <a:t>kewirausahaan</a:t>
            </a:r>
            <a:r>
              <a:rPr lang="en-US" sz="2800" dirty="0" smtClean="0"/>
              <a:t> </a:t>
            </a:r>
            <a:r>
              <a:rPr lang="id-ID" sz="2800" dirty="0" smtClean="0"/>
              <a:t>:</a:t>
            </a:r>
            <a:br>
              <a:rPr lang="id-ID" sz="2800" dirty="0" smtClean="0"/>
            </a:br>
            <a:r>
              <a:rPr lang="en-US" sz="2800" dirty="0" smtClean="0"/>
              <a:t/>
            </a:r>
            <a:br>
              <a:rPr lang="en-US" sz="2800" dirty="0" smtClean="0"/>
            </a:br>
            <a:r>
              <a:rPr lang="id-ID" sz="2800" dirty="0" smtClean="0"/>
              <a:t>1. Kewirausahaan adalah suatu nilai yang diwujudkan dalam perilaku yang dijadikan dasarsumber daya, tenaga penggerak, tujuan, siasat, kiat, proses, dan hasil bisnis (Acmad</a:t>
            </a:r>
            <a:r>
              <a:rPr lang="en-US" sz="2800" dirty="0" smtClean="0"/>
              <a:t> </a:t>
            </a:r>
            <a:r>
              <a:rPr lang="id-ID" sz="2800" dirty="0" smtClean="0"/>
              <a:t>Sanusi, 1994).</a:t>
            </a:r>
            <a:br>
              <a:rPr lang="id-ID" sz="2800" dirty="0" smtClean="0"/>
            </a:br>
            <a:r>
              <a:rPr lang="en-US" sz="2800" dirty="0" smtClean="0"/>
              <a:t/>
            </a:r>
            <a:br>
              <a:rPr lang="en-US" sz="2800" dirty="0" smtClean="0"/>
            </a:br>
            <a:r>
              <a:rPr lang="id-ID" sz="2800" dirty="0" smtClean="0"/>
              <a:t>2. Kewirausahaan adalah suatu kemampuan untuk menciptakan sesuatu yang baru dan</a:t>
            </a:r>
            <a:r>
              <a:rPr lang="en-US" sz="2800" dirty="0" smtClean="0"/>
              <a:t> </a:t>
            </a:r>
            <a:r>
              <a:rPr lang="en-US" sz="2800" dirty="0" err="1" smtClean="0"/>
              <a:t>berbeda</a:t>
            </a:r>
            <a:r>
              <a:rPr lang="en-US" sz="2800" dirty="0" smtClean="0"/>
              <a:t> (</a:t>
            </a:r>
            <a:r>
              <a:rPr lang="en-US" sz="2800" i="1" dirty="0" smtClean="0"/>
              <a:t>ability to create the new and different) (</a:t>
            </a:r>
            <a:r>
              <a:rPr lang="en-US" sz="2800" i="1" dirty="0" err="1" smtClean="0"/>
              <a:t>Drucker</a:t>
            </a:r>
            <a:r>
              <a:rPr lang="en-US" sz="2800" i="1" dirty="0" smtClean="0"/>
              <a:t>, 1959).</a:t>
            </a:r>
            <a:br>
              <a:rPr lang="en-US" sz="2800" i="1" dirty="0" smtClean="0"/>
            </a:br>
            <a:r>
              <a:rPr lang="en-US" sz="2800" i="1" dirty="0" smtClean="0"/>
              <a:t/>
            </a:r>
            <a:br>
              <a:rPr lang="en-US" sz="2800" i="1" dirty="0" smtClean="0"/>
            </a:br>
            <a:r>
              <a:rPr lang="id-ID" sz="2800" dirty="0" smtClean="0"/>
              <a:t>3. Kewirausahaan adalah suatu proses penerapan kreativitas dan inovasi dalam</a:t>
            </a:r>
            <a:r>
              <a:rPr lang="en-US" sz="2800" dirty="0" smtClean="0"/>
              <a:t> </a:t>
            </a:r>
            <a:r>
              <a:rPr lang="id-ID" sz="2800" dirty="0" smtClean="0"/>
              <a:t>memecahkan persoalan dan menemukan peluang untuk memperbaiki kehidupan</a:t>
            </a:r>
            <a:br>
              <a:rPr lang="id-ID" sz="2800" dirty="0" smtClean="0"/>
            </a:br>
            <a:r>
              <a:rPr lang="id-ID" sz="2800" dirty="0" smtClean="0"/>
              <a:t>(Zimmerer. 1996).</a:t>
            </a:r>
            <a:br>
              <a:rPr lang="id-ID" sz="2800" dirty="0" smtClean="0"/>
            </a:br>
            <a:endParaRPr lang="id-ID" sz="2800" b="1"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title"/>
          </p:nvPr>
        </p:nvSpPr>
        <p:spPr>
          <a:xfrm>
            <a:off x="214282" y="214290"/>
            <a:ext cx="8715436" cy="6429420"/>
          </a:xfrm>
        </p:spPr>
        <p:style>
          <a:lnRef idx="1">
            <a:schemeClr val="accent2"/>
          </a:lnRef>
          <a:fillRef idx="2">
            <a:schemeClr val="accent2"/>
          </a:fillRef>
          <a:effectRef idx="1">
            <a:schemeClr val="accent2"/>
          </a:effectRef>
          <a:fontRef idx="minor">
            <a:schemeClr val="dk1"/>
          </a:fontRef>
        </p:style>
        <p:txBody>
          <a:bodyPr>
            <a:noAutofit/>
          </a:bodyPr>
          <a:lstStyle/>
          <a:p>
            <a:pPr algn="l"/>
            <a:r>
              <a:rPr lang="id-ID" sz="2800" dirty="0" smtClean="0"/>
              <a:t>4. Kewirausahaan adalah suatu nilai yang diperlukan untuk memulai suatu usaha (startupphase) dan perkembangan usaha (venture growth) (Soeharto Prawiro, 1997).</a:t>
            </a:r>
            <a:r>
              <a:rPr lang="en-US" sz="2800" dirty="0" smtClean="0"/>
              <a:t/>
            </a:r>
            <a:br>
              <a:rPr lang="en-US" sz="2800" dirty="0" smtClean="0"/>
            </a:br>
            <a:r>
              <a:rPr lang="id-ID" sz="2800" dirty="0" smtClean="0"/>
              <a:t/>
            </a:r>
            <a:br>
              <a:rPr lang="id-ID" sz="2800" dirty="0" smtClean="0"/>
            </a:br>
            <a:r>
              <a:rPr lang="id-ID" sz="2800" dirty="0" smtClean="0"/>
              <a:t>5. Kewirausahaan adalah suatu proses dalam mengerjakan sesuatu yang baru (creative),dan sesuatu yang berbeda (inovative) yang bermanfaat memberi nilai lebih.</a:t>
            </a:r>
            <a:r>
              <a:rPr lang="en-US" sz="2800" dirty="0" smtClean="0"/>
              <a:t/>
            </a:r>
            <a:br>
              <a:rPr lang="en-US" sz="2800" dirty="0" smtClean="0"/>
            </a:br>
            <a:r>
              <a:rPr lang="id-ID" sz="2800" dirty="0" smtClean="0"/>
              <a:t/>
            </a:r>
            <a:br>
              <a:rPr lang="id-ID" sz="2800" dirty="0" smtClean="0"/>
            </a:br>
            <a:r>
              <a:rPr lang="id-ID" sz="2800" dirty="0" smtClean="0"/>
              <a:t>6. Kewirausahaan adalah usaha menciptakan nilai tambah dengan jalan</a:t>
            </a:r>
            <a:r>
              <a:rPr lang="en-US" sz="2800" dirty="0" smtClean="0"/>
              <a:t> </a:t>
            </a:r>
            <a:r>
              <a:rPr lang="id-ID" sz="2800" dirty="0" smtClean="0"/>
              <a:t>mengkombinasikan sumber-sumber melaui cara-cara baru dan berbeda untuk</a:t>
            </a:r>
            <a:r>
              <a:rPr lang="en-US" sz="2800" dirty="0" smtClean="0"/>
              <a:t> </a:t>
            </a:r>
            <a:r>
              <a:rPr lang="id-ID" sz="2800" dirty="0" smtClean="0"/>
              <a:t>memenangkan persaingan.</a:t>
            </a:r>
            <a:endParaRPr lang="id-ID" sz="2800" b="1" dirty="0">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44" y="0"/>
            <a:ext cx="8858312" cy="2714620"/>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l"/>
            <a:r>
              <a:rPr lang="id-ID" sz="3100" dirty="0" smtClean="0"/>
              <a:t>Nilai tambah tersebut dapat diciptakan dengan cara</a:t>
            </a:r>
            <a:br>
              <a:rPr lang="id-ID" sz="3100" dirty="0" smtClean="0"/>
            </a:br>
            <a:r>
              <a:rPr lang="id-ID" sz="3100" dirty="0" smtClean="0"/>
              <a:t>mengembangkan teknologi baru, menemukan pengetahuan baru, menemukan cara</a:t>
            </a:r>
            <a:r>
              <a:rPr lang="en-US" sz="3100" dirty="0" smtClean="0"/>
              <a:t> </a:t>
            </a:r>
            <a:r>
              <a:rPr lang="id-ID" sz="3100" dirty="0" smtClean="0"/>
              <a:t>baru untuk menghasilkan barang dan jasa yang baru yang lebih efisien, memperbaiki</a:t>
            </a:r>
            <a:r>
              <a:rPr lang="en-US" sz="3100" dirty="0" smtClean="0"/>
              <a:t> </a:t>
            </a:r>
            <a:r>
              <a:rPr lang="id-ID" sz="3100" dirty="0" smtClean="0"/>
              <a:t>produk dan jasa yang sudah ada, dan menemukan cara baru untuk memberikan</a:t>
            </a:r>
            <a:r>
              <a:rPr lang="en-US" sz="3100" dirty="0" smtClean="0"/>
              <a:t> </a:t>
            </a:r>
            <a:r>
              <a:rPr lang="id-ID" sz="3100" dirty="0" smtClean="0"/>
              <a:t>kepuasan kepada konsumen.</a:t>
            </a:r>
            <a:endParaRPr lang="id-ID" sz="3100" b="1" dirty="0"/>
          </a:p>
        </p:txBody>
      </p:sp>
      <p:sp>
        <p:nvSpPr>
          <p:cNvPr id="3" name="Subtitle 2"/>
          <p:cNvSpPr>
            <a:spLocks noGrp="1"/>
          </p:cNvSpPr>
          <p:nvPr>
            <p:ph type="subTitle" idx="1"/>
          </p:nvPr>
        </p:nvSpPr>
        <p:spPr>
          <a:xfrm>
            <a:off x="214282" y="2857496"/>
            <a:ext cx="8786874" cy="4000504"/>
          </a:xfrm>
        </p:spPr>
        <p:style>
          <a:lnRef idx="1">
            <a:schemeClr val="accent2"/>
          </a:lnRef>
          <a:fillRef idx="2">
            <a:schemeClr val="accent2"/>
          </a:fillRef>
          <a:effectRef idx="1">
            <a:schemeClr val="accent2"/>
          </a:effectRef>
          <a:fontRef idx="minor">
            <a:schemeClr val="dk1"/>
          </a:fontRef>
        </p:style>
        <p:txBody>
          <a:bodyPr/>
          <a:lstStyle/>
          <a:p>
            <a:pPr algn="l"/>
            <a:r>
              <a:rPr lang="id-ID" dirty="0" smtClean="0">
                <a:solidFill>
                  <a:schemeClr val="tx1"/>
                </a:solidFill>
              </a:rPr>
              <a:t>Berdasarkan keenam konsep di</a:t>
            </a:r>
            <a:r>
              <a:rPr lang="en-US" dirty="0" smtClean="0">
                <a:solidFill>
                  <a:schemeClr val="tx1"/>
                </a:solidFill>
              </a:rPr>
              <a:t> </a:t>
            </a:r>
            <a:r>
              <a:rPr lang="id-ID" dirty="0" smtClean="0">
                <a:solidFill>
                  <a:schemeClr val="tx1"/>
                </a:solidFill>
              </a:rPr>
              <a:t>atas, secara ringkas kewirausahaan dapat didefinisikan</a:t>
            </a:r>
            <a:r>
              <a:rPr lang="en-US" dirty="0" smtClean="0">
                <a:solidFill>
                  <a:schemeClr val="tx1"/>
                </a:solidFill>
              </a:rPr>
              <a:t> </a:t>
            </a:r>
            <a:r>
              <a:rPr lang="id-ID" dirty="0" smtClean="0">
                <a:solidFill>
                  <a:schemeClr val="tx1"/>
                </a:solidFill>
              </a:rPr>
              <a:t>sebagai sesuatu kemampuan kreatif dan inovatif (create new and different) yang dijadikan kiat, dasar, sumber daya, proses dan perjuangan untuk menciptakan nilai</a:t>
            </a:r>
          </a:p>
          <a:p>
            <a:pPr algn="l"/>
            <a:r>
              <a:rPr lang="id-ID" dirty="0" smtClean="0">
                <a:solidFill>
                  <a:schemeClr val="tx1"/>
                </a:solidFill>
              </a:rPr>
              <a:t>tambah barang dan jasa yang dilakukan dengan keberanian untuk menghadapi risiko.</a:t>
            </a:r>
            <a:endParaRPr lang="id-ID"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571472" y="785794"/>
            <a:ext cx="8072494" cy="5072098"/>
          </a:xfrm>
          <a:prstGeom prst="verticalScroll">
            <a:avLst/>
          </a:prstGeom>
        </p:spPr>
        <p:style>
          <a:lnRef idx="1">
            <a:schemeClr val="accent1"/>
          </a:lnRef>
          <a:fillRef idx="2">
            <a:schemeClr val="accent1"/>
          </a:fillRef>
          <a:effectRef idx="1">
            <a:schemeClr val="accent1"/>
          </a:effectRef>
          <a:fontRef idx="minor">
            <a:schemeClr val="dk1"/>
          </a:fontRef>
        </p:style>
        <p:txBody>
          <a:bodyPr rtlCol="0" anchor="ctr"/>
          <a:lstStyle/>
          <a:p>
            <a:r>
              <a:rPr lang="id-ID" sz="3600" b="1" i="1" dirty="0" smtClean="0"/>
              <a:t>Wirausaha </a:t>
            </a:r>
            <a:r>
              <a:rPr lang="id-ID" sz="3200" dirty="0" smtClean="0"/>
              <a:t>(entepreneur) adalah mereka yang</a:t>
            </a:r>
            <a:r>
              <a:rPr lang="en-US" sz="3200" dirty="0" smtClean="0"/>
              <a:t> </a:t>
            </a:r>
            <a:r>
              <a:rPr lang="id-ID" sz="3200" dirty="0" smtClean="0"/>
              <a:t>mendirikan, mengelola, mengembangkan, dan melembagakan perusahaan miliknya sendiri.</a:t>
            </a:r>
            <a:endParaRPr lang="en-US" sz="3200" dirty="0" smtClean="0"/>
          </a:p>
          <a:p>
            <a:endParaRPr lang="id-ID" sz="3200" dirty="0" smtClean="0"/>
          </a:p>
          <a:p>
            <a:r>
              <a:rPr lang="id-ID" sz="3200" b="1" i="1" dirty="0" smtClean="0"/>
              <a:t>Wirausaha</a:t>
            </a:r>
            <a:r>
              <a:rPr lang="id-ID" sz="3200" dirty="0" smtClean="0"/>
              <a:t> adalah mereka yang bisa menciptakan kerja bagi orang lain dengan</a:t>
            </a:r>
            <a:r>
              <a:rPr lang="en-US" sz="3200" dirty="0" smtClean="0"/>
              <a:t> </a:t>
            </a:r>
            <a:r>
              <a:rPr lang="id-ID" sz="3200" dirty="0" smtClean="0"/>
              <a:t>berswadaya.</a:t>
            </a:r>
            <a:endParaRPr lang="id-ID" sz="3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715436" cy="1439850"/>
          </a:xfrm>
        </p:spPr>
        <p:style>
          <a:lnRef idx="2">
            <a:schemeClr val="dk1"/>
          </a:lnRef>
          <a:fillRef idx="1">
            <a:schemeClr val="lt1"/>
          </a:fillRef>
          <a:effectRef idx="0">
            <a:schemeClr val="dk1"/>
          </a:effectRef>
          <a:fontRef idx="minor">
            <a:schemeClr val="dk1"/>
          </a:fontRef>
        </p:style>
        <p:txBody>
          <a:bodyPr>
            <a:normAutofit/>
          </a:bodyPr>
          <a:lstStyle/>
          <a:p>
            <a:r>
              <a:rPr lang="id-ID" sz="2800" b="1" dirty="0" smtClean="0"/>
              <a:t>D. KEUNTUNGAN DAN KERUGIAN WIRAUSAHA</a:t>
            </a:r>
            <a:r>
              <a:rPr lang="en-US" sz="2800" b="1" dirty="0" smtClean="0"/>
              <a:t/>
            </a:r>
            <a:br>
              <a:rPr lang="en-US" sz="2800" b="1" dirty="0" smtClean="0"/>
            </a:br>
            <a:r>
              <a:rPr lang="id-ID" sz="2800" dirty="0" smtClean="0"/>
              <a:t>Menurut Ilik (2010), terdapat keuntungan dan kerugian</a:t>
            </a:r>
            <a:r>
              <a:rPr lang="en-US" sz="2800" dirty="0" smtClean="0"/>
              <a:t/>
            </a:r>
            <a:br>
              <a:rPr lang="en-US" sz="2800" dirty="0" smtClean="0"/>
            </a:br>
            <a:r>
              <a:rPr lang="id-ID" sz="2800" dirty="0" smtClean="0"/>
              <a:t>seorang wirausahawa</a:t>
            </a:r>
            <a:endParaRPr lang="id-ID" sz="2800" dirty="0"/>
          </a:p>
        </p:txBody>
      </p:sp>
      <p:sp>
        <p:nvSpPr>
          <p:cNvPr id="3" name="Content Placeholder 2"/>
          <p:cNvSpPr>
            <a:spLocks noGrp="1"/>
          </p:cNvSpPr>
          <p:nvPr>
            <p:ph sz="half" idx="1"/>
          </p:nvPr>
        </p:nvSpPr>
        <p:spPr>
          <a:xfrm>
            <a:off x="457200" y="1857364"/>
            <a:ext cx="4038600" cy="4786346"/>
          </a:xfrm>
        </p:spPr>
        <p:txBody>
          <a:bodyPr>
            <a:normAutofit/>
          </a:bodyPr>
          <a:lstStyle/>
          <a:p>
            <a:endParaRPr lang="id-ID" sz="2400" dirty="0"/>
          </a:p>
        </p:txBody>
      </p:sp>
      <p:sp>
        <p:nvSpPr>
          <p:cNvPr id="4" name="Content Placeholder 3"/>
          <p:cNvSpPr>
            <a:spLocks noGrp="1"/>
          </p:cNvSpPr>
          <p:nvPr>
            <p:ph sz="half" idx="2"/>
          </p:nvPr>
        </p:nvSpPr>
        <p:spPr>
          <a:xfrm>
            <a:off x="4648200" y="1857364"/>
            <a:ext cx="4038600" cy="4786346"/>
          </a:xfrm>
        </p:spPr>
        <p:txBody>
          <a:bodyPr>
            <a:normAutofit/>
          </a:bodyPr>
          <a:lstStyle/>
          <a:p>
            <a:pPr>
              <a:buNone/>
            </a:pPr>
            <a:endParaRPr lang="id-ID" sz="2400" dirty="0"/>
          </a:p>
        </p:txBody>
      </p:sp>
      <p:sp>
        <p:nvSpPr>
          <p:cNvPr id="5" name="Rectangle 4"/>
          <p:cNvSpPr/>
          <p:nvPr/>
        </p:nvSpPr>
        <p:spPr>
          <a:xfrm>
            <a:off x="214282" y="1785926"/>
            <a:ext cx="4286280" cy="4857784"/>
          </a:xfrm>
          <a:prstGeom prst="rect">
            <a:avLst/>
          </a:prstGeom>
        </p:spPr>
        <p:style>
          <a:lnRef idx="3">
            <a:schemeClr val="lt1"/>
          </a:lnRef>
          <a:fillRef idx="1">
            <a:schemeClr val="dk1"/>
          </a:fillRef>
          <a:effectRef idx="1">
            <a:schemeClr val="dk1"/>
          </a:effectRef>
          <a:fontRef idx="minor">
            <a:schemeClr val="lt1"/>
          </a:fontRef>
        </p:style>
        <p:txBody>
          <a:bodyPr rtlCol="0" anchor="ctr"/>
          <a:lstStyle/>
          <a:p>
            <a:r>
              <a:rPr lang="en-US" sz="2800" dirty="0" err="1" smtClean="0"/>
              <a:t>Keuntungan</a:t>
            </a:r>
            <a:r>
              <a:rPr lang="en-US" sz="2800" dirty="0" smtClean="0"/>
              <a:t> :</a:t>
            </a:r>
          </a:p>
          <a:p>
            <a:pPr marL="514350" indent="-514350">
              <a:buAutoNum type="arabicPeriod"/>
            </a:pPr>
            <a:r>
              <a:rPr lang="id-ID" sz="2800" dirty="0" smtClean="0"/>
              <a:t>Otonomi</a:t>
            </a:r>
            <a:endParaRPr lang="en-US" sz="2800" dirty="0" smtClean="0"/>
          </a:p>
          <a:p>
            <a:pPr marL="514350" indent="-514350">
              <a:buAutoNum type="arabicPeriod"/>
            </a:pPr>
            <a:r>
              <a:rPr lang="id-ID" sz="2800" dirty="0" smtClean="0"/>
              <a:t>Tantangan awa</a:t>
            </a:r>
            <a:r>
              <a:rPr lang="en-US" sz="2800" dirty="0" smtClean="0"/>
              <a:t>l</a:t>
            </a:r>
          </a:p>
          <a:p>
            <a:pPr marL="514350" indent="-514350">
              <a:buNone/>
            </a:pPr>
            <a:r>
              <a:rPr lang="en-US" sz="2800" dirty="0" smtClean="0"/>
              <a:t>        </a:t>
            </a:r>
            <a:r>
              <a:rPr lang="en-US" sz="2800" dirty="0" err="1" smtClean="0"/>
              <a:t>mengembangkan</a:t>
            </a:r>
            <a:r>
              <a:rPr lang="en-US" sz="2800" dirty="0" smtClean="0"/>
              <a:t> </a:t>
            </a:r>
            <a:r>
              <a:rPr lang="en-US" sz="2800" dirty="0" err="1" smtClean="0"/>
              <a:t>usaha</a:t>
            </a:r>
            <a:endParaRPr lang="en-US" sz="2800" dirty="0" smtClean="0"/>
          </a:p>
          <a:p>
            <a:pPr marL="514350" indent="-514350">
              <a:buAutoNum type="arabicPeriod" startAt="3"/>
            </a:pPr>
            <a:r>
              <a:rPr lang="id-ID" sz="2800" dirty="0" smtClean="0"/>
              <a:t>Kontrol finansial</a:t>
            </a:r>
            <a:r>
              <a:rPr lang="en-US" sz="2800" dirty="0" smtClean="0"/>
              <a:t>  </a:t>
            </a:r>
            <a:r>
              <a:rPr lang="en-US" sz="2800" dirty="0" err="1" smtClean="0"/>
              <a:t>atau</a:t>
            </a:r>
            <a:endParaRPr lang="en-US" sz="2800" dirty="0" smtClean="0"/>
          </a:p>
          <a:p>
            <a:pPr marL="514350" indent="-514350">
              <a:buNone/>
            </a:pPr>
            <a:r>
              <a:rPr lang="en-US" sz="2800" dirty="0" smtClean="0"/>
              <a:t>        </a:t>
            </a:r>
            <a:r>
              <a:rPr lang="id-ID" sz="2800" dirty="0" smtClean="0"/>
              <a:t>pengawasan keuangan</a:t>
            </a:r>
            <a:r>
              <a:rPr lang="en-US" sz="2800" dirty="0" smtClean="0"/>
              <a:t>.</a:t>
            </a:r>
          </a:p>
          <a:p>
            <a:pPr marL="514350" indent="-514350">
              <a:buAutoNum type="arabicPeriod" startAt="4"/>
            </a:pPr>
            <a:r>
              <a:rPr lang="id-ID" sz="2800" dirty="0" smtClean="0"/>
              <a:t>Memiliki legitimasi moral yang kuat untuk</a:t>
            </a:r>
            <a:r>
              <a:rPr lang="en-US" sz="2800" dirty="0" smtClean="0"/>
              <a:t> </a:t>
            </a:r>
            <a:r>
              <a:rPr lang="id-ID" sz="2800" dirty="0" smtClean="0"/>
              <a:t>mewujudkan</a:t>
            </a:r>
            <a:r>
              <a:rPr lang="en-US" sz="2800" dirty="0" err="1" smtClean="0"/>
              <a:t>kesejahteraan</a:t>
            </a:r>
            <a:r>
              <a:rPr lang="en-US" sz="2800" dirty="0" smtClean="0"/>
              <a:t> </a:t>
            </a:r>
            <a:r>
              <a:rPr lang="en-US" sz="2800" dirty="0" err="1" smtClean="0"/>
              <a:t>dan</a:t>
            </a:r>
            <a:r>
              <a:rPr lang="en-US" sz="2800" dirty="0" smtClean="0"/>
              <a:t> </a:t>
            </a:r>
            <a:r>
              <a:rPr lang="en-US" sz="2800" dirty="0" err="1" smtClean="0"/>
              <a:t>menciptakan</a:t>
            </a:r>
            <a:r>
              <a:rPr lang="en-US" sz="2800" dirty="0" smtClean="0"/>
              <a:t> </a:t>
            </a:r>
            <a:r>
              <a:rPr lang="en-US" sz="2800" dirty="0" err="1" smtClean="0"/>
              <a:t>lapangan</a:t>
            </a:r>
            <a:r>
              <a:rPr lang="en-US" sz="2800" dirty="0" smtClean="0"/>
              <a:t> </a:t>
            </a:r>
            <a:r>
              <a:rPr lang="en-US" sz="2800" dirty="0" err="1" smtClean="0"/>
              <a:t>kerja</a:t>
            </a:r>
            <a:endParaRPr lang="id-ID" sz="2800" dirty="0"/>
          </a:p>
        </p:txBody>
      </p:sp>
      <p:sp>
        <p:nvSpPr>
          <p:cNvPr id="6" name="Rectangle 5"/>
          <p:cNvSpPr/>
          <p:nvPr/>
        </p:nvSpPr>
        <p:spPr>
          <a:xfrm>
            <a:off x="4714876" y="1785926"/>
            <a:ext cx="4286280" cy="4857784"/>
          </a:xfrm>
          <a:prstGeom prst="rect">
            <a:avLst/>
          </a:prstGeom>
        </p:spPr>
        <p:style>
          <a:lnRef idx="3">
            <a:schemeClr val="lt1"/>
          </a:lnRef>
          <a:fillRef idx="1">
            <a:schemeClr val="dk1"/>
          </a:fillRef>
          <a:effectRef idx="1">
            <a:schemeClr val="dk1"/>
          </a:effectRef>
          <a:fontRef idx="minor">
            <a:schemeClr val="lt1"/>
          </a:fontRef>
        </p:style>
        <p:txBody>
          <a:bodyPr rtlCol="0" anchor="ctr"/>
          <a:lstStyle/>
          <a:p>
            <a:r>
              <a:rPr lang="en-US" sz="2800" dirty="0" err="1" smtClean="0"/>
              <a:t>Kerugian</a:t>
            </a:r>
            <a:endParaRPr lang="en-US" sz="2800" dirty="0" smtClean="0"/>
          </a:p>
          <a:p>
            <a:pPr marL="457200" indent="-457200">
              <a:buNone/>
            </a:pPr>
            <a:r>
              <a:rPr lang="en-US" sz="2800" dirty="0" smtClean="0"/>
              <a:t>1. </a:t>
            </a:r>
            <a:r>
              <a:rPr lang="id-ID" sz="2800" dirty="0" smtClean="0"/>
              <a:t>Pengorbanan personal</a:t>
            </a:r>
            <a:r>
              <a:rPr lang="en-US" sz="2800" dirty="0" smtClean="0"/>
              <a:t>.</a:t>
            </a:r>
          </a:p>
          <a:p>
            <a:r>
              <a:rPr lang="en-US" sz="2800" dirty="0" smtClean="0"/>
              <a:t>    </a:t>
            </a:r>
            <a:r>
              <a:rPr lang="id-ID" sz="2800" dirty="0" smtClean="0"/>
              <a:t>Sedikit sekali waktu untuk </a:t>
            </a:r>
            <a:r>
              <a:rPr lang="en-US" sz="2800" dirty="0" smtClean="0"/>
              <a:t>  </a:t>
            </a:r>
          </a:p>
          <a:p>
            <a:r>
              <a:rPr lang="en-US" sz="2800" dirty="0" smtClean="0"/>
              <a:t>    </a:t>
            </a:r>
            <a:r>
              <a:rPr lang="id-ID" sz="2800" dirty="0" smtClean="0"/>
              <a:t>kepentingan keluarga, </a:t>
            </a:r>
            <a:r>
              <a:rPr lang="en-US" sz="2800" dirty="0" smtClean="0"/>
              <a:t> </a:t>
            </a:r>
          </a:p>
          <a:p>
            <a:r>
              <a:rPr lang="en-US" sz="2800" dirty="0" smtClean="0"/>
              <a:t>    </a:t>
            </a:r>
            <a:r>
              <a:rPr lang="id-ID" sz="2800" dirty="0" smtClean="0"/>
              <a:t>rekreasi</a:t>
            </a:r>
            <a:r>
              <a:rPr lang="en-US" sz="2800" dirty="0" smtClean="0"/>
              <a:t> </a:t>
            </a:r>
            <a:r>
              <a:rPr lang="id-ID" sz="2800" dirty="0" smtClean="0"/>
              <a:t>semua waktu </a:t>
            </a:r>
            <a:endParaRPr lang="en-US" sz="2800" dirty="0" smtClean="0"/>
          </a:p>
          <a:p>
            <a:r>
              <a:rPr lang="en-US" sz="2800" dirty="0" smtClean="0"/>
              <a:t>   </a:t>
            </a:r>
            <a:r>
              <a:rPr lang="id-ID" sz="2800" dirty="0" smtClean="0"/>
              <a:t>dihabiskan untuk kegiatan </a:t>
            </a:r>
            <a:endParaRPr lang="en-US" sz="2800" dirty="0" smtClean="0"/>
          </a:p>
          <a:p>
            <a:r>
              <a:rPr lang="en-US" sz="2800" dirty="0" smtClean="0"/>
              <a:t>   </a:t>
            </a:r>
            <a:r>
              <a:rPr lang="id-ID" sz="2800" dirty="0" smtClean="0"/>
              <a:t>bisnis.</a:t>
            </a:r>
            <a:endParaRPr lang="en-US" sz="2800" dirty="0" smtClean="0"/>
          </a:p>
          <a:p>
            <a:pPr>
              <a:buNone/>
            </a:pPr>
            <a:r>
              <a:rPr lang="en-US" sz="2800" dirty="0" smtClean="0"/>
              <a:t>2. </a:t>
            </a:r>
            <a:r>
              <a:rPr lang="id-ID" sz="2800" dirty="0" smtClean="0"/>
              <a:t>Beban tanggung jawab</a:t>
            </a:r>
            <a:endParaRPr lang="en-US" sz="2800" dirty="0" smtClean="0"/>
          </a:p>
          <a:p>
            <a:pPr>
              <a:buNone/>
            </a:pPr>
            <a:r>
              <a:rPr lang="en-US" sz="2800" dirty="0" smtClean="0"/>
              <a:t>3. </a:t>
            </a:r>
            <a:r>
              <a:rPr lang="id-ID" sz="2800" dirty="0" smtClean="0"/>
              <a:t>Kecilnya marjin </a:t>
            </a:r>
            <a:endParaRPr lang="en-US" sz="2800" dirty="0" smtClean="0"/>
          </a:p>
          <a:p>
            <a:pPr>
              <a:buNone/>
            </a:pPr>
            <a:r>
              <a:rPr lang="en-US" sz="2800" dirty="0" smtClean="0"/>
              <a:t>     </a:t>
            </a:r>
            <a:r>
              <a:rPr lang="id-ID" sz="2800" dirty="0" smtClean="0"/>
              <a:t>keuntungan dan </a:t>
            </a:r>
            <a:endParaRPr lang="en-US" sz="2800" dirty="0" smtClean="0"/>
          </a:p>
          <a:p>
            <a:pPr>
              <a:buNone/>
            </a:pPr>
            <a:r>
              <a:rPr lang="en-US" sz="2800" dirty="0" smtClean="0"/>
              <a:t>     </a:t>
            </a:r>
            <a:r>
              <a:rPr lang="id-ID" sz="2800" dirty="0" smtClean="0"/>
              <a:t>kemungkinan gagal</a:t>
            </a:r>
            <a:endParaRPr lang="id-ID"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214290"/>
            <a:ext cx="8715436" cy="642942"/>
          </a:xfrm>
        </p:spPr>
        <p:style>
          <a:lnRef idx="1">
            <a:schemeClr val="accent3"/>
          </a:lnRef>
          <a:fillRef idx="2">
            <a:schemeClr val="accent3"/>
          </a:fillRef>
          <a:effectRef idx="1">
            <a:schemeClr val="accent3"/>
          </a:effectRef>
          <a:fontRef idx="minor">
            <a:schemeClr val="dk1"/>
          </a:fontRef>
        </p:style>
        <p:txBody>
          <a:bodyPr>
            <a:normAutofit/>
          </a:bodyPr>
          <a:lstStyle/>
          <a:p>
            <a:r>
              <a:rPr lang="id-ID" sz="3200" b="1" dirty="0" smtClean="0"/>
              <a:t>E. LANGKAH-LANGKAH MEMULAI WIRAUSAHA</a:t>
            </a:r>
            <a:endParaRPr lang="id-ID" sz="3600" b="1" dirty="0"/>
          </a:p>
        </p:txBody>
      </p:sp>
      <p:sp>
        <p:nvSpPr>
          <p:cNvPr id="3" name="Subtitle 2"/>
          <p:cNvSpPr>
            <a:spLocks noGrp="1"/>
          </p:cNvSpPr>
          <p:nvPr>
            <p:ph type="subTitle" idx="1"/>
          </p:nvPr>
        </p:nvSpPr>
        <p:spPr>
          <a:xfrm>
            <a:off x="214282" y="928670"/>
            <a:ext cx="8715436" cy="5715040"/>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marL="514350" indent="-514350" algn="l">
              <a:buAutoNum type="arabicPeriod"/>
            </a:pPr>
            <a:r>
              <a:rPr lang="id-ID" sz="2800" i="1" dirty="0" smtClean="0">
                <a:solidFill>
                  <a:schemeClr val="tx1"/>
                </a:solidFill>
              </a:rPr>
              <a:t>Pilih bidang usaha yang Anda minati</a:t>
            </a:r>
            <a:r>
              <a:rPr lang="en-US" sz="2800" i="1" dirty="0" smtClean="0">
                <a:solidFill>
                  <a:schemeClr val="tx1"/>
                </a:solidFill>
              </a:rPr>
              <a:t>.</a:t>
            </a:r>
          </a:p>
          <a:p>
            <a:pPr algn="l"/>
            <a:r>
              <a:rPr lang="en-US" sz="2800" dirty="0" smtClean="0">
                <a:solidFill>
                  <a:schemeClr val="tx1"/>
                </a:solidFill>
              </a:rPr>
              <a:t>       </a:t>
            </a:r>
            <a:r>
              <a:rPr lang="sv-SE" sz="2800" dirty="0" smtClean="0">
                <a:solidFill>
                  <a:schemeClr val="tx1"/>
                </a:solidFill>
              </a:rPr>
              <a:t>Kadang-kadang hal-hal yang kita rasakan kuasai,   </a:t>
            </a:r>
          </a:p>
          <a:p>
            <a:pPr algn="l"/>
            <a:r>
              <a:rPr lang="sv-SE" sz="2800" dirty="0" smtClean="0">
                <a:solidFill>
                  <a:schemeClr val="tx1"/>
                </a:solidFill>
              </a:rPr>
              <a:t>       ternyata setelah berada di lapangan </a:t>
            </a:r>
            <a:r>
              <a:rPr lang="id-ID" sz="2800" dirty="0" smtClean="0">
                <a:solidFill>
                  <a:schemeClr val="tx1"/>
                </a:solidFill>
              </a:rPr>
              <a:t>berbeda drastis </a:t>
            </a:r>
            <a:endParaRPr lang="en-US" sz="2800" dirty="0" smtClean="0">
              <a:solidFill>
                <a:schemeClr val="tx1"/>
              </a:solidFill>
            </a:endParaRPr>
          </a:p>
          <a:p>
            <a:pPr algn="l"/>
            <a:r>
              <a:rPr lang="en-US" sz="2800" dirty="0" smtClean="0">
                <a:solidFill>
                  <a:schemeClr val="tx1"/>
                </a:solidFill>
              </a:rPr>
              <a:t>       </a:t>
            </a:r>
            <a:r>
              <a:rPr lang="id-ID" sz="2800" dirty="0" smtClean="0">
                <a:solidFill>
                  <a:schemeClr val="tx1"/>
                </a:solidFill>
              </a:rPr>
              <a:t>dengan yang kita pikirkan. Seorang yang sehari-hari </a:t>
            </a:r>
            <a:endParaRPr lang="en-US" sz="2800" dirty="0" smtClean="0">
              <a:solidFill>
                <a:schemeClr val="tx1"/>
              </a:solidFill>
            </a:endParaRPr>
          </a:p>
          <a:p>
            <a:pPr algn="l"/>
            <a:r>
              <a:rPr lang="en-US" sz="2800" dirty="0" smtClean="0">
                <a:solidFill>
                  <a:schemeClr val="tx1"/>
                </a:solidFill>
              </a:rPr>
              <a:t>       </a:t>
            </a:r>
            <a:r>
              <a:rPr lang="id-ID" sz="2800" dirty="0" smtClean="0">
                <a:solidFill>
                  <a:schemeClr val="tx1"/>
                </a:solidFill>
              </a:rPr>
              <a:t>mengerjakan</a:t>
            </a:r>
            <a:r>
              <a:rPr lang="en-US" sz="2800" dirty="0" smtClean="0">
                <a:solidFill>
                  <a:schemeClr val="tx1"/>
                </a:solidFill>
              </a:rPr>
              <a:t> </a:t>
            </a:r>
            <a:r>
              <a:rPr lang="id-ID" sz="2800" dirty="0" smtClean="0">
                <a:solidFill>
                  <a:schemeClr val="tx1"/>
                </a:solidFill>
              </a:rPr>
              <a:t>pekerjaan keahlian tertentu, belum tentu </a:t>
            </a:r>
            <a:endParaRPr lang="en-US" sz="2800" dirty="0" smtClean="0">
              <a:solidFill>
                <a:schemeClr val="tx1"/>
              </a:solidFill>
            </a:endParaRPr>
          </a:p>
          <a:p>
            <a:pPr algn="l"/>
            <a:r>
              <a:rPr lang="en-US" sz="2800" dirty="0" smtClean="0">
                <a:solidFill>
                  <a:schemeClr val="tx1"/>
                </a:solidFill>
              </a:rPr>
              <a:t>       </a:t>
            </a:r>
            <a:r>
              <a:rPr lang="id-ID" sz="2800" dirty="0" smtClean="0">
                <a:solidFill>
                  <a:schemeClr val="tx1"/>
                </a:solidFill>
              </a:rPr>
              <a:t>bisa sukses berbisnis dalam bidang tersebut,</a:t>
            </a:r>
            <a:r>
              <a:rPr lang="en-US" sz="2800" dirty="0" smtClean="0">
                <a:solidFill>
                  <a:schemeClr val="tx1"/>
                </a:solidFill>
              </a:rPr>
              <a:t> </a:t>
            </a:r>
            <a:r>
              <a:rPr lang="id-ID" sz="2800" dirty="0" smtClean="0">
                <a:solidFill>
                  <a:schemeClr val="tx1"/>
                </a:solidFill>
              </a:rPr>
              <a:t>karenanya </a:t>
            </a:r>
            <a:endParaRPr lang="en-US" sz="2800" dirty="0" smtClean="0">
              <a:solidFill>
                <a:schemeClr val="tx1"/>
              </a:solidFill>
            </a:endParaRPr>
          </a:p>
          <a:p>
            <a:pPr algn="l"/>
            <a:r>
              <a:rPr lang="en-US" sz="2800" dirty="0" smtClean="0">
                <a:solidFill>
                  <a:schemeClr val="tx1"/>
                </a:solidFill>
              </a:rPr>
              <a:t>       </a:t>
            </a:r>
            <a:r>
              <a:rPr lang="id-ID" sz="2800" dirty="0" smtClean="0">
                <a:solidFill>
                  <a:schemeClr val="tx1"/>
                </a:solidFill>
              </a:rPr>
              <a:t>perlu sekali belajar dari orang-orang yang telah sukses </a:t>
            </a:r>
            <a:endParaRPr lang="en-US" sz="2800" dirty="0" smtClean="0">
              <a:solidFill>
                <a:schemeClr val="tx1"/>
              </a:solidFill>
            </a:endParaRPr>
          </a:p>
          <a:p>
            <a:pPr algn="l"/>
            <a:r>
              <a:rPr lang="en-US" sz="2800" dirty="0" smtClean="0">
                <a:solidFill>
                  <a:schemeClr val="tx1"/>
                </a:solidFill>
              </a:rPr>
              <a:t>       </a:t>
            </a:r>
            <a:r>
              <a:rPr lang="id-ID" sz="2800" dirty="0" smtClean="0">
                <a:solidFill>
                  <a:schemeClr val="tx1"/>
                </a:solidFill>
              </a:rPr>
              <a:t>merintis usaha di</a:t>
            </a:r>
            <a:r>
              <a:rPr lang="en-US" sz="2800" dirty="0" smtClean="0">
                <a:solidFill>
                  <a:schemeClr val="tx1"/>
                </a:solidFill>
              </a:rPr>
              <a:t> </a:t>
            </a:r>
            <a:r>
              <a:rPr lang="id-ID" sz="2800" dirty="0" smtClean="0">
                <a:solidFill>
                  <a:schemeClr val="tx1"/>
                </a:solidFill>
              </a:rPr>
              <a:t>bidang tersebut.</a:t>
            </a:r>
            <a:endParaRPr lang="en-US" sz="2800" dirty="0" smtClean="0">
              <a:solidFill>
                <a:schemeClr val="tx1"/>
              </a:solidFill>
            </a:endParaRPr>
          </a:p>
          <a:p>
            <a:pPr algn="l"/>
            <a:r>
              <a:rPr lang="nl-NL" sz="2800" dirty="0" smtClean="0">
                <a:solidFill>
                  <a:schemeClr val="tx1"/>
                </a:solidFill>
              </a:rPr>
              <a:t>2.  </a:t>
            </a:r>
            <a:r>
              <a:rPr lang="nl-NL" sz="2800" i="1" dirty="0" smtClean="0">
                <a:solidFill>
                  <a:schemeClr val="tx1"/>
                </a:solidFill>
              </a:rPr>
              <a:t>Perluas dan perbanyak jaringan bisnis dan pertemanan.</a:t>
            </a:r>
          </a:p>
          <a:p>
            <a:pPr algn="l"/>
            <a:r>
              <a:rPr lang="en-US" sz="2800" dirty="0" smtClean="0">
                <a:solidFill>
                  <a:schemeClr val="tx1"/>
                </a:solidFill>
              </a:rPr>
              <a:t>     </a:t>
            </a:r>
            <a:r>
              <a:rPr lang="id-ID" sz="2800" dirty="0" smtClean="0">
                <a:solidFill>
                  <a:schemeClr val="tx1"/>
                </a:solidFill>
              </a:rPr>
              <a:t>Seringkali tawaran peluang bisnis dan </a:t>
            </a:r>
            <a:r>
              <a:rPr lang="en-US" sz="2800" dirty="0" smtClean="0">
                <a:solidFill>
                  <a:schemeClr val="tx1"/>
                </a:solidFill>
              </a:rPr>
              <a:t> </a:t>
            </a:r>
            <a:r>
              <a:rPr lang="id-ID" sz="2800" dirty="0" smtClean="0">
                <a:solidFill>
                  <a:schemeClr val="tx1"/>
                </a:solidFill>
              </a:rPr>
              <a:t>dukungan </a:t>
            </a:r>
            <a:endParaRPr lang="en-US" sz="2800" dirty="0" smtClean="0">
              <a:solidFill>
                <a:schemeClr val="tx1"/>
              </a:solidFill>
            </a:endParaRPr>
          </a:p>
          <a:p>
            <a:pPr algn="l"/>
            <a:r>
              <a:rPr lang="en-US" sz="2800" dirty="0" smtClean="0">
                <a:solidFill>
                  <a:schemeClr val="tx1"/>
                </a:solidFill>
              </a:rPr>
              <a:t>     </a:t>
            </a:r>
            <a:r>
              <a:rPr lang="id-ID" sz="2800" dirty="0" smtClean="0">
                <a:solidFill>
                  <a:schemeClr val="tx1"/>
                </a:solidFill>
              </a:rPr>
              <a:t>pengembangan bisnis datang</a:t>
            </a:r>
            <a:r>
              <a:rPr lang="en-US" sz="2800" dirty="0" smtClean="0">
                <a:solidFill>
                  <a:schemeClr val="tx1"/>
                </a:solidFill>
              </a:rPr>
              <a:t> </a:t>
            </a:r>
            <a:r>
              <a:rPr lang="id-ID" sz="2800" dirty="0" smtClean="0">
                <a:solidFill>
                  <a:schemeClr val="tx1"/>
                </a:solidFill>
              </a:rPr>
              <a:t>dari rekan-rekan </a:t>
            </a:r>
            <a:r>
              <a:rPr lang="en-US" sz="2800" dirty="0" smtClean="0">
                <a:solidFill>
                  <a:schemeClr val="tx1"/>
                </a:solidFill>
              </a:rPr>
              <a:t> </a:t>
            </a:r>
          </a:p>
          <a:p>
            <a:pPr algn="l"/>
            <a:r>
              <a:rPr lang="en-US" sz="2800" dirty="0" smtClean="0">
                <a:solidFill>
                  <a:schemeClr val="tx1"/>
                </a:solidFill>
              </a:rPr>
              <a:t>     </a:t>
            </a:r>
            <a:r>
              <a:rPr lang="id-ID" sz="2800" dirty="0" smtClean="0">
                <a:solidFill>
                  <a:schemeClr val="tx1"/>
                </a:solidFill>
              </a:rPr>
              <a:t>di dalam jaringan tersebut</a:t>
            </a:r>
            <a:r>
              <a:rPr lang="en-US" sz="2800" dirty="0" smtClean="0">
                <a:solidFill>
                  <a:schemeClr val="tx1"/>
                </a:solidFill>
              </a:rPr>
              <a:t>.</a:t>
            </a:r>
            <a:endParaRPr lang="id-ID" sz="2800" i="1" dirty="0">
              <a:solidFill>
                <a:schemeClr val="tx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title"/>
          </p:nvPr>
        </p:nvSpPr>
        <p:spPr>
          <a:xfrm>
            <a:off x="214282" y="214290"/>
            <a:ext cx="8715436" cy="6429420"/>
          </a:xfrm>
        </p:spPr>
        <p:style>
          <a:lnRef idx="1">
            <a:schemeClr val="accent3"/>
          </a:lnRef>
          <a:fillRef idx="2">
            <a:schemeClr val="accent3"/>
          </a:fillRef>
          <a:effectRef idx="1">
            <a:schemeClr val="accent3"/>
          </a:effectRef>
          <a:fontRef idx="minor">
            <a:schemeClr val="dk1"/>
          </a:fontRef>
        </p:style>
        <p:txBody>
          <a:bodyPr>
            <a:noAutofit/>
          </a:bodyPr>
          <a:lstStyle/>
          <a:p>
            <a:pPr algn="l"/>
            <a:r>
              <a:rPr lang="nn-NO" sz="3200" dirty="0" smtClean="0"/>
              <a:t>Namun anda tetap harus hati-hati, karena </a:t>
            </a:r>
            <a:r>
              <a:rPr lang="sv-SE" sz="3200" dirty="0" smtClean="0"/>
              <a:t>tidak pernah ada yang namanya makan siang gratis, siapapun itu, anda harus tetap </a:t>
            </a:r>
            <a:r>
              <a:rPr lang="id-ID" sz="3200" dirty="0" smtClean="0"/>
              <a:t>berhati-hati dan mempersiapkan akan datangnya hal-hal yang tidak terduga. Hal ini</a:t>
            </a:r>
            <a:r>
              <a:rPr lang="en-US" sz="3200" dirty="0" smtClean="0"/>
              <a:t> </a:t>
            </a:r>
            <a:r>
              <a:rPr lang="id-ID" sz="3200" dirty="0" smtClean="0"/>
              <a:t>juga sejalan dengan prinsip seorang pebisnis “uang tidak mengenal tuan”. Bisa saja</a:t>
            </a:r>
            <a:br>
              <a:rPr lang="id-ID" sz="3200" dirty="0" smtClean="0"/>
            </a:br>
            <a:r>
              <a:rPr lang="id-ID" sz="3200" dirty="0" smtClean="0"/>
              <a:t>hari ini anda adalah big boss, namun esok lusa anda menjadi pengangguran karena</a:t>
            </a:r>
            <a:r>
              <a:rPr lang="en-US" sz="3200" dirty="0" smtClean="0"/>
              <a:t> </a:t>
            </a:r>
            <a:r>
              <a:rPr lang="id-ID" sz="3200" dirty="0" smtClean="0"/>
              <a:t>didepak oleh karyawan sendiri yang bekerja sama denganpartner bisnis anda atau</a:t>
            </a:r>
            <a:r>
              <a:rPr lang="en-US" sz="3200" dirty="0" smtClean="0"/>
              <a:t> </a:t>
            </a:r>
            <a:r>
              <a:rPr lang="id-ID" sz="3200" dirty="0" smtClean="0"/>
              <a:t>bahkan investor anda.</a:t>
            </a:r>
            <a:endParaRPr lang="id-ID" sz="3200" b="1" dirty="0">
              <a:solidFill>
                <a:schemeClr val="tx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title"/>
          </p:nvPr>
        </p:nvSpPr>
        <p:spPr>
          <a:xfrm>
            <a:off x="214282" y="214290"/>
            <a:ext cx="8715436" cy="6429420"/>
          </a:xfrm>
        </p:spPr>
        <p:style>
          <a:lnRef idx="1">
            <a:schemeClr val="accent3"/>
          </a:lnRef>
          <a:fillRef idx="2">
            <a:schemeClr val="accent3"/>
          </a:fillRef>
          <a:effectRef idx="1">
            <a:schemeClr val="accent3"/>
          </a:effectRef>
          <a:fontRef idx="minor">
            <a:schemeClr val="dk1"/>
          </a:fontRef>
        </p:style>
        <p:txBody>
          <a:bodyPr>
            <a:noAutofit/>
          </a:bodyPr>
          <a:lstStyle/>
          <a:p>
            <a:pPr algn="l"/>
            <a:r>
              <a:rPr lang="sv-SE" sz="2800" i="1" dirty="0" smtClean="0"/>
              <a:t>3. Pilih keunikan dan nilai unggul dalam produk/jasa anda.</a:t>
            </a:r>
            <a:br>
              <a:rPr lang="sv-SE" sz="2800" i="1" dirty="0" smtClean="0"/>
            </a:br>
            <a:r>
              <a:rPr lang="sv-SE" sz="2400" dirty="0" smtClean="0"/>
              <a:t/>
            </a:r>
            <a:br>
              <a:rPr lang="sv-SE" sz="2400" dirty="0" smtClean="0"/>
            </a:br>
            <a:r>
              <a:rPr lang="id-ID" sz="2400" dirty="0" smtClean="0"/>
              <a:t>Kebanyakan orang tidak sadar, ketika memulai berbisnis, terjebak di dalam fenomena</a:t>
            </a:r>
            <a:r>
              <a:rPr lang="en-US" sz="2400" dirty="0" smtClean="0"/>
              <a:t> </a:t>
            </a:r>
            <a:r>
              <a:rPr lang="id-ID" sz="2400" dirty="0" smtClean="0"/>
              <a:t>banting harga. Padahal, ada kalanya, harga bukan segalanya. Anda harus bisa mencari</a:t>
            </a:r>
            <a:r>
              <a:rPr lang="en-US" sz="2400" dirty="0" smtClean="0"/>
              <a:t> </a:t>
            </a:r>
            <a:r>
              <a:rPr lang="id-ID" sz="2400" dirty="0" smtClean="0"/>
              <a:t>celah dan ceruk pasar yang unik. Anda harus menentukan posisi anda di dalam peta</a:t>
            </a:r>
            <a:r>
              <a:rPr lang="en-US" sz="2400" dirty="0" smtClean="0"/>
              <a:t> </a:t>
            </a:r>
            <a:r>
              <a:rPr lang="id-ID" sz="2400" dirty="0" smtClean="0"/>
              <a:t>persaingan usaha. Jika anda menilai terlalu tinggi jasa/produk anda, sementara hal</a:t>
            </a:r>
            <a:r>
              <a:rPr lang="en-US" sz="2400" dirty="0" smtClean="0"/>
              <a:t> </a:t>
            </a:r>
            <a:r>
              <a:rPr lang="id-ID" sz="2400" dirty="0" smtClean="0"/>
              <a:t>yang anda tawarkan itu tidak punya keunggulan yang sangat spesifik dan memiliki nilai</a:t>
            </a:r>
            <a:r>
              <a:rPr lang="en-US" sz="2400" dirty="0" smtClean="0"/>
              <a:t> </a:t>
            </a:r>
            <a:r>
              <a:rPr lang="id-ID" sz="2400" dirty="0" smtClean="0"/>
              <a:t>tambah, maka orang akan berpaling kepada usaha sejenis dengan harga dan kualitas</a:t>
            </a:r>
            <a:r>
              <a:rPr lang="en-US" sz="2400" dirty="0" smtClean="0"/>
              <a:t> </a:t>
            </a:r>
            <a:r>
              <a:rPr lang="id-ID" sz="2400" dirty="0" smtClean="0"/>
              <a:t>yang jauh lebih baik.</a:t>
            </a:r>
            <a:r>
              <a:rPr lang="en-US" sz="2400" dirty="0" smtClean="0"/>
              <a:t> </a:t>
            </a:r>
            <a:r>
              <a:rPr lang="id-ID" sz="2400" dirty="0" smtClean="0"/>
              <a:t>Misalkan anda memulai usaha bisnis jasa pembuatan desain web (web desainer).</a:t>
            </a:r>
            <a:r>
              <a:rPr lang="en-US" sz="2400" dirty="0" smtClean="0"/>
              <a:t> </a:t>
            </a:r>
            <a:r>
              <a:rPr lang="id-ID" sz="2400" dirty="0" smtClean="0"/>
              <a:t>Tentukan, apakah anda ingin bersaing berdarah-darah di usaha web murah meriah,atau anda akan spesifik kepada desainnya, atau anda akan spesifik kepada faktor</a:t>
            </a:r>
            <a:r>
              <a:rPr lang="en-US" sz="2400" dirty="0" smtClean="0"/>
              <a:t> </a:t>
            </a:r>
            <a:r>
              <a:rPr lang="id-ID" sz="2400" dirty="0" smtClean="0"/>
              <a:t>security (keamanannya) atau kepada tingkat kesulitan dan kompleksitas pengelolaan</a:t>
            </a:r>
            <a:r>
              <a:rPr lang="en-US" sz="2400" dirty="0" smtClean="0"/>
              <a:t> </a:t>
            </a:r>
            <a:r>
              <a:rPr lang="id-ID" sz="2400" dirty="0" smtClean="0"/>
              <a:t>databasenya.</a:t>
            </a:r>
            <a:endParaRPr lang="id-ID" sz="2400" b="1" dirty="0">
              <a:solidFill>
                <a:schemeClr val="tx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title"/>
          </p:nvPr>
        </p:nvSpPr>
        <p:spPr>
          <a:xfrm>
            <a:off x="214282" y="214290"/>
            <a:ext cx="8715436" cy="6429420"/>
          </a:xfrm>
        </p:spPr>
        <p:style>
          <a:lnRef idx="1">
            <a:schemeClr val="accent3"/>
          </a:lnRef>
          <a:fillRef idx="2">
            <a:schemeClr val="accent3"/>
          </a:fillRef>
          <a:effectRef idx="1">
            <a:schemeClr val="accent3"/>
          </a:effectRef>
          <a:fontRef idx="minor">
            <a:schemeClr val="dk1"/>
          </a:fontRef>
        </p:style>
        <p:txBody>
          <a:bodyPr>
            <a:noAutofit/>
          </a:bodyPr>
          <a:lstStyle/>
          <a:p>
            <a:pPr algn="l"/>
            <a:r>
              <a:rPr lang="en-US" sz="2800" i="1" dirty="0" smtClean="0"/>
              <a:t>4. </a:t>
            </a:r>
            <a:r>
              <a:rPr lang="id-ID" sz="2800" i="1" dirty="0" smtClean="0"/>
              <a:t>Jaga kredibilitas dan brand image.</a:t>
            </a:r>
            <a:r>
              <a:rPr lang="en-US" sz="2800" i="1" dirty="0" smtClean="0"/>
              <a:t/>
            </a:r>
            <a:br>
              <a:rPr lang="en-US" sz="2800" i="1" dirty="0" smtClean="0"/>
            </a:br>
            <a:r>
              <a:rPr lang="id-ID" sz="2800" i="1" dirty="0" smtClean="0"/>
              <a:t/>
            </a:r>
            <a:br>
              <a:rPr lang="id-ID" sz="2800" i="1" dirty="0" smtClean="0"/>
            </a:br>
            <a:r>
              <a:rPr lang="sv-SE" sz="2800" dirty="0" smtClean="0"/>
              <a:t>Seringkali kita ketika memulai berusaha, melupakan faktor nama baik, kredibilitas dan </a:t>
            </a:r>
            <a:r>
              <a:rPr lang="id-ID" sz="2800" dirty="0" smtClean="0"/>
              <a:t>pandangan orang terhadap produk/jasa kita. Padahal, ini yang paling penting dalam</a:t>
            </a:r>
            <a:br>
              <a:rPr lang="id-ID" sz="2800" dirty="0" smtClean="0"/>
            </a:br>
            <a:r>
              <a:rPr lang="id-ID" sz="2800" dirty="0" smtClean="0"/>
              <a:t>berbisnis. Mengulur-ulur pembayaran kepada supplier atau peminjam modal, adalah</a:t>
            </a:r>
            <a:r>
              <a:rPr lang="en-US" sz="2800" dirty="0" smtClean="0"/>
              <a:t> </a:t>
            </a:r>
            <a:r>
              <a:rPr lang="id-ID" sz="2800" dirty="0" smtClean="0"/>
              <a:t>tindakan yang sangat fatal dan berakibat kepada munculnya nama anda di dalam</a:t>
            </a:r>
            <a:br>
              <a:rPr lang="id-ID" sz="2800" dirty="0" smtClean="0"/>
            </a:br>
            <a:r>
              <a:rPr lang="id-ID" sz="2800" dirty="0" smtClean="0"/>
              <a:t>daftar hitam jaringan bisnis usaha yang anda tekuni.</a:t>
            </a:r>
            <a:r>
              <a:rPr lang="en-US" sz="2800" dirty="0" smtClean="0"/>
              <a:t> </a:t>
            </a:r>
            <a:r>
              <a:rPr lang="fi-FI" sz="2800" dirty="0" smtClean="0"/>
              <a:t>Misalnya salah satu usaha bisnis, </a:t>
            </a:r>
            <a:r>
              <a:rPr lang="id-ID" sz="2800" dirty="0" smtClean="0"/>
              <a:t>seringkali bertindak arogan dan mengabaikan keluhan para pelanggannya, padahal</a:t>
            </a:r>
            <a:r>
              <a:rPr lang="en-US" sz="2800" dirty="0" smtClean="0"/>
              <a:t> </a:t>
            </a:r>
            <a:r>
              <a:rPr lang="id-ID" sz="2800" dirty="0" smtClean="0"/>
              <a:t>bukan hanya sekali dua kali orang-orang melakukan komplain, akibatnya, kehilangan</a:t>
            </a:r>
            <a:r>
              <a:rPr lang="en-US" sz="2800" dirty="0" smtClean="0"/>
              <a:t> </a:t>
            </a:r>
            <a:r>
              <a:rPr lang="id-ID" sz="2800" dirty="0" smtClean="0"/>
              <a:t>pelanggan adalah hal nyata yang akan terjadi dan bahkan kehilangan pasar potensial</a:t>
            </a:r>
            <a:r>
              <a:rPr lang="en-US" sz="2800" dirty="0" smtClean="0"/>
              <a:t> </a:t>
            </a:r>
            <a:r>
              <a:rPr lang="id-ID" sz="2800" dirty="0" smtClean="0"/>
              <a:t>dan pangsa pasar yang dikuasainya</a:t>
            </a:r>
            <a:r>
              <a:rPr lang="en-US" sz="2800" dirty="0" smtClean="0"/>
              <a:t>.</a:t>
            </a:r>
            <a:endParaRPr lang="id-ID" sz="2800" b="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69072"/>
          </a:xfrm>
        </p:spPr>
        <p:txBody>
          <a:bodyPr>
            <a:noAutofit/>
          </a:bodyPr>
          <a:lstStyle/>
          <a:p>
            <a:pPr algn="l"/>
            <a:r>
              <a:rPr lang="id-ID" sz="2800" dirty="0" smtClean="0"/>
              <a:t>Setelah </a:t>
            </a:r>
            <a:r>
              <a:rPr lang="id-ID" sz="2800" dirty="0"/>
              <a:t>mempelajari materi </a:t>
            </a:r>
            <a:r>
              <a:rPr lang="id-ID" sz="2800" dirty="0" smtClean="0"/>
              <a:t> </a:t>
            </a:r>
            <a:r>
              <a:rPr lang="id-ID" sz="2800" dirty="0"/>
              <a:t>ini diharapkan Anda dapat:</a:t>
            </a:r>
            <a:br>
              <a:rPr lang="id-ID" sz="2800" dirty="0"/>
            </a:br>
            <a:r>
              <a:rPr lang="fi-FI" sz="2800" dirty="0"/>
              <a:t>1. Menjelaskan impian menjadi wirausahawan</a:t>
            </a:r>
            <a:br>
              <a:rPr lang="fi-FI" sz="2800" dirty="0"/>
            </a:br>
            <a:r>
              <a:rPr lang="sv-SE" sz="2800" dirty="0"/>
              <a:t>2. Menjelaskan tentang impian harus smart</a:t>
            </a:r>
            <a:br>
              <a:rPr lang="sv-SE" sz="2800" dirty="0"/>
            </a:br>
            <a:r>
              <a:rPr lang="sv-SE" sz="2800" dirty="0"/>
              <a:t>3. Menjelaskan pengertian </a:t>
            </a:r>
            <a:r>
              <a:rPr lang="sv-SE" sz="2800" i="1" dirty="0"/>
              <a:t>entrepreneur/wirausaha </a:t>
            </a:r>
            <a:r>
              <a:rPr lang="sv-SE" sz="2800" i="1" dirty="0" smtClean="0"/>
              <a:t/>
            </a:r>
            <a:br>
              <a:rPr lang="sv-SE" sz="2800" i="1" dirty="0" smtClean="0"/>
            </a:br>
            <a:r>
              <a:rPr lang="sv-SE" sz="2800" i="1" dirty="0"/>
              <a:t> </a:t>
            </a:r>
            <a:r>
              <a:rPr lang="sv-SE" sz="2800" i="1" dirty="0" smtClean="0"/>
              <a:t>    dari </a:t>
            </a:r>
            <a:r>
              <a:rPr lang="sv-SE" sz="2800" i="1" dirty="0"/>
              <a:t>pendapat para pakar</a:t>
            </a:r>
            <a:br>
              <a:rPr lang="sv-SE" sz="2800" i="1" dirty="0"/>
            </a:br>
            <a:r>
              <a:rPr lang="id-ID" sz="2800" dirty="0"/>
              <a:t>4. Menjelaskan tentang keuntungan dan kerugian </a:t>
            </a:r>
            <a:r>
              <a:rPr lang="en-US" sz="2800" dirty="0" smtClean="0"/>
              <a:t/>
            </a:r>
            <a:br>
              <a:rPr lang="en-US" sz="2800" dirty="0" smtClean="0"/>
            </a:br>
            <a:r>
              <a:rPr lang="en-US" sz="2800" dirty="0"/>
              <a:t> </a:t>
            </a:r>
            <a:r>
              <a:rPr lang="en-US" sz="2800" dirty="0" smtClean="0"/>
              <a:t>    </a:t>
            </a:r>
            <a:r>
              <a:rPr lang="id-ID" sz="2800" dirty="0" smtClean="0"/>
              <a:t>wirausaha</a:t>
            </a:r>
            <a:r>
              <a:rPr lang="id-ID" sz="2800" dirty="0"/>
              <a:t/>
            </a:r>
            <a:br>
              <a:rPr lang="id-ID" sz="2800" dirty="0"/>
            </a:br>
            <a:r>
              <a:rPr lang="id-ID" sz="2800" dirty="0"/>
              <a:t>5. Menjelaskan tentang langkah-langkah memulai </a:t>
            </a:r>
            <a:r>
              <a:rPr lang="en-US" sz="2800" dirty="0" smtClean="0"/>
              <a:t/>
            </a:r>
            <a:br>
              <a:rPr lang="en-US" sz="2800" dirty="0" smtClean="0"/>
            </a:br>
            <a:r>
              <a:rPr lang="en-US" sz="2800" dirty="0"/>
              <a:t> </a:t>
            </a:r>
            <a:r>
              <a:rPr lang="en-US" sz="2800" dirty="0" smtClean="0"/>
              <a:t>    </a:t>
            </a:r>
            <a:r>
              <a:rPr lang="id-ID" sz="2800" dirty="0" smtClean="0"/>
              <a:t>wirausaha</a:t>
            </a:r>
            <a:r>
              <a:rPr lang="id-ID" sz="2800" dirty="0"/>
              <a:t/>
            </a:r>
            <a:br>
              <a:rPr lang="id-ID" sz="2800" dirty="0"/>
            </a:br>
            <a:r>
              <a:rPr lang="id-ID" sz="2800" dirty="0"/>
              <a:t>6. Menjelaskan pentingnya perubahan mindset </a:t>
            </a:r>
            <a:r>
              <a:rPr lang="en-US" sz="2800" dirty="0" smtClean="0"/>
              <a:t/>
            </a:r>
            <a:br>
              <a:rPr lang="en-US" sz="2800" dirty="0" smtClean="0"/>
            </a:br>
            <a:r>
              <a:rPr lang="en-US" sz="2800" dirty="0"/>
              <a:t> </a:t>
            </a:r>
            <a:r>
              <a:rPr lang="en-US" sz="2800" dirty="0" smtClean="0"/>
              <a:t>    </a:t>
            </a:r>
            <a:r>
              <a:rPr lang="id-ID" sz="2800" dirty="0" smtClean="0"/>
              <a:t>enterprener</a:t>
            </a:r>
            <a:r>
              <a:rPr lang="id-ID" sz="2800" dirty="0"/>
              <a:t>.</a:t>
            </a:r>
            <a:br>
              <a:rPr lang="id-ID" sz="2800" dirty="0"/>
            </a:br>
            <a:r>
              <a:rPr lang="fi-FI" sz="2800" dirty="0"/>
              <a:t>7. Menjelaskan bagaimana menemukan peluang usaha</a:t>
            </a:r>
            <a:br>
              <a:rPr lang="fi-FI" sz="2800" dirty="0"/>
            </a:br>
            <a:r>
              <a:rPr lang="sv-SE" sz="2800" dirty="0"/>
              <a:t>8. Menjelaskan bagaimana melakukan pemrosesan dan </a:t>
            </a:r>
            <a:r>
              <a:rPr lang="sv-SE" sz="2800" dirty="0" smtClean="0"/>
              <a:t>   </a:t>
            </a:r>
            <a:br>
              <a:rPr lang="sv-SE" sz="2800" dirty="0" smtClean="0"/>
            </a:br>
            <a:r>
              <a:rPr lang="sv-SE" sz="2800" dirty="0"/>
              <a:t> </a:t>
            </a:r>
            <a:r>
              <a:rPr lang="sv-SE" sz="2800" dirty="0" smtClean="0"/>
              <a:t>   pengendalian </a:t>
            </a:r>
            <a:r>
              <a:rPr lang="sv-SE" sz="2800" dirty="0"/>
              <a:t>produksi.</a:t>
            </a:r>
            <a:endParaRPr lang="id-ID"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title"/>
          </p:nvPr>
        </p:nvSpPr>
        <p:spPr>
          <a:xfrm>
            <a:off x="214282" y="214290"/>
            <a:ext cx="8715436" cy="6429420"/>
          </a:xfrm>
        </p:spPr>
        <p:style>
          <a:lnRef idx="1">
            <a:schemeClr val="accent3"/>
          </a:lnRef>
          <a:fillRef idx="2">
            <a:schemeClr val="accent3"/>
          </a:fillRef>
          <a:effectRef idx="1">
            <a:schemeClr val="accent3"/>
          </a:effectRef>
          <a:fontRef idx="minor">
            <a:schemeClr val="dk1"/>
          </a:fontRef>
        </p:style>
        <p:txBody>
          <a:bodyPr>
            <a:noAutofit/>
          </a:bodyPr>
          <a:lstStyle/>
          <a:p>
            <a:pPr algn="l"/>
            <a:r>
              <a:rPr lang="en-US" sz="2800" b="1" i="1" dirty="0" smtClean="0">
                <a:solidFill>
                  <a:schemeClr val="tx1"/>
                </a:solidFill>
              </a:rPr>
              <a:t>5. </a:t>
            </a:r>
            <a:r>
              <a:rPr lang="id-ID" sz="2800" i="1" dirty="0" smtClean="0"/>
              <a:t>Berhemat dalam operasional secara terencana</a:t>
            </a:r>
            <a:r>
              <a:rPr lang="en-US" sz="2800" i="1" dirty="0" smtClean="0"/>
              <a:t>.</a:t>
            </a:r>
            <a:r>
              <a:rPr lang="en-US" sz="2800" b="1" i="1" dirty="0" smtClean="0">
                <a:solidFill>
                  <a:schemeClr val="tx1"/>
                </a:solidFill>
              </a:rPr>
              <a:t> </a:t>
            </a:r>
            <a:br>
              <a:rPr lang="en-US" sz="2800" b="1" i="1" dirty="0" smtClean="0">
                <a:solidFill>
                  <a:schemeClr val="tx1"/>
                </a:solidFill>
              </a:rPr>
            </a:br>
            <a:r>
              <a:rPr lang="en-US" sz="2800" b="1" i="1" dirty="0" smtClean="0">
                <a:solidFill>
                  <a:schemeClr val="tx1"/>
                </a:solidFill>
              </a:rPr>
              <a:t/>
            </a:r>
            <a:br>
              <a:rPr lang="en-US" sz="2800" b="1" i="1" dirty="0" smtClean="0">
                <a:solidFill>
                  <a:schemeClr val="tx1"/>
                </a:solidFill>
              </a:rPr>
            </a:br>
            <a:r>
              <a:rPr lang="id-ID" sz="2800" dirty="0" smtClean="0"/>
              <a:t>Banyak orang yang jika sudah untung besar dan berada di atas, melupakan faktor</a:t>
            </a:r>
            <a:r>
              <a:rPr lang="en-US" sz="2800" dirty="0" smtClean="0"/>
              <a:t> </a:t>
            </a:r>
            <a:r>
              <a:rPr lang="id-ID" sz="2800" dirty="0" smtClean="0"/>
              <a:t>persiapan akan hal tak terduga maupun merencanakan pengembangan usaha.</a:t>
            </a:r>
            <a:r>
              <a:rPr lang="en-US" sz="2800" dirty="0" smtClean="0"/>
              <a:t> </a:t>
            </a:r>
            <a:br>
              <a:rPr lang="en-US" sz="2800" dirty="0" smtClean="0"/>
            </a:br>
            <a:r>
              <a:rPr lang="en-US" sz="2800" dirty="0" smtClean="0"/>
              <a:t>S</a:t>
            </a:r>
            <a:r>
              <a:rPr lang="id-ID" sz="2800" dirty="0" smtClean="0"/>
              <a:t>isihkan uang untuk modal kerja</a:t>
            </a:r>
            <a:r>
              <a:rPr lang="en-US" sz="2800" dirty="0" smtClean="0"/>
              <a:t> </a:t>
            </a:r>
            <a:r>
              <a:rPr lang="fi-FI" sz="2800" dirty="0" smtClean="0"/>
              <a:t>dan penambahan investasi alat-alat produksi/jasa.</a:t>
            </a:r>
            <a:r>
              <a:rPr lang="id-ID" sz="2800" dirty="0" smtClean="0"/>
              <a:t> Padahal</a:t>
            </a:r>
            <a:r>
              <a:rPr lang="en-US" sz="2800" dirty="0" smtClean="0"/>
              <a:t> </a:t>
            </a:r>
            <a:r>
              <a:rPr lang="id-ID" sz="2800" dirty="0" smtClean="0"/>
              <a:t>bisnis adalah sama dengan hidup, harus selalu bertahan dan berjuang</a:t>
            </a:r>
            <a:r>
              <a:rPr lang="en-US" sz="2800" dirty="0" smtClean="0"/>
              <a:t>. </a:t>
            </a:r>
            <a:r>
              <a:rPr lang="id-ID" sz="2800" dirty="0" smtClean="0"/>
              <a:t>Banyak</a:t>
            </a:r>
            <a:r>
              <a:rPr lang="en-US" sz="2800" dirty="0" smtClean="0"/>
              <a:t> </a:t>
            </a:r>
            <a:r>
              <a:rPr lang="id-ID" sz="2800" dirty="0" smtClean="0"/>
              <a:t>pengusaha</a:t>
            </a:r>
            <a:r>
              <a:rPr lang="en-US" sz="2800" dirty="0" smtClean="0"/>
              <a:t> k</a:t>
            </a:r>
            <a:r>
              <a:rPr lang="id-ID" sz="2800" dirty="0" smtClean="0"/>
              <a:t>ita, ketika sudah kebanjiran order dan menerima banyak</a:t>
            </a:r>
            <a:r>
              <a:rPr lang="en-US" sz="2800" dirty="0" smtClean="0"/>
              <a:t> </a:t>
            </a:r>
            <a:r>
              <a:rPr lang="id-ID" sz="2800" dirty="0" smtClean="0"/>
              <a:t>uang, malah mendahulukan membeli mobil</a:t>
            </a:r>
            <a:r>
              <a:rPr lang="en-US" sz="2800" dirty="0" smtClean="0"/>
              <a:t>. </a:t>
            </a:r>
            <a:r>
              <a:rPr lang="id-ID" sz="2800" dirty="0" smtClean="0"/>
              <a:t>Hal ini tidak</a:t>
            </a:r>
            <a:r>
              <a:rPr lang="en-US" sz="2800" dirty="0" smtClean="0"/>
              <a:t> </a:t>
            </a:r>
            <a:r>
              <a:rPr lang="id-ID" sz="2800" dirty="0" smtClean="0"/>
              <a:t>salah, namun akan lebih baik jika keuntungan itu disisihkan untuk laba ditahan </a:t>
            </a:r>
            <a:r>
              <a:rPr lang="en-US" sz="2800" dirty="0" err="1" smtClean="0"/>
              <a:t>untuk</a:t>
            </a:r>
            <a:r>
              <a:rPr lang="id-ID" sz="2800" dirty="0" smtClean="0"/>
              <a:t/>
            </a:r>
            <a:br>
              <a:rPr lang="id-ID" sz="2800" dirty="0" smtClean="0"/>
            </a:br>
            <a:r>
              <a:rPr lang="id-ID" sz="2800" dirty="0" smtClean="0"/>
              <a:t>penambahan modal kerja.</a:t>
            </a:r>
            <a:r>
              <a:rPr lang="en-US" sz="2800" dirty="0" smtClean="0"/>
              <a:t> </a:t>
            </a:r>
            <a:r>
              <a:rPr lang="id-ID" sz="2800" dirty="0" smtClean="0"/>
              <a:t>Dengan demikian usaha bisa lebih berkembang</a:t>
            </a:r>
            <a:r>
              <a:rPr lang="en-US" sz="2800" dirty="0" smtClean="0"/>
              <a:t>.</a:t>
            </a:r>
            <a:endParaRPr lang="id-ID" sz="2800" b="1" dirty="0">
              <a:solidFill>
                <a:schemeClr val="tx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214291"/>
            <a:ext cx="8786874" cy="4832092"/>
          </a:xfrm>
          <a:prstGeom prst="rect">
            <a:avLst/>
          </a:prstGeom>
        </p:spPr>
        <p:txBody>
          <a:bodyPr wrap="square">
            <a:spAutoFit/>
          </a:bodyPr>
          <a:lstStyle/>
          <a:p>
            <a:r>
              <a:rPr lang="en-US" sz="2800" b="1" dirty="0" err="1" smtClean="0"/>
              <a:t>Tugas</a:t>
            </a:r>
            <a:r>
              <a:rPr lang="en-US" sz="2800" b="1" dirty="0" smtClean="0"/>
              <a:t> 1</a:t>
            </a:r>
            <a:endParaRPr lang="id-ID" sz="2800" b="1" dirty="0" smtClean="0"/>
          </a:p>
          <a:p>
            <a:r>
              <a:rPr lang="id-ID" sz="2800" dirty="0" smtClean="0"/>
              <a:t>Untuk memperdalam pemahaman Anda mengenai materi di</a:t>
            </a:r>
            <a:r>
              <a:rPr lang="en-US" sz="2800" dirty="0" smtClean="0"/>
              <a:t> </a:t>
            </a:r>
            <a:r>
              <a:rPr lang="id-ID" sz="2800" dirty="0" smtClean="0"/>
              <a:t>atas kerjakanlah </a:t>
            </a:r>
            <a:r>
              <a:rPr lang="en-US" sz="2800" dirty="0" err="1" smtClean="0"/>
              <a:t>tugas</a:t>
            </a:r>
            <a:r>
              <a:rPr lang="en-US" sz="2800" dirty="0" smtClean="0"/>
              <a:t> 1 </a:t>
            </a:r>
            <a:r>
              <a:rPr lang="id-ID" sz="2800" dirty="0" smtClean="0"/>
              <a:t>berikut</a:t>
            </a:r>
            <a:r>
              <a:rPr lang="en-US" sz="2800" dirty="0" smtClean="0"/>
              <a:t> :</a:t>
            </a:r>
          </a:p>
          <a:p>
            <a:endParaRPr lang="fi-FI" sz="2800" dirty="0" smtClean="0"/>
          </a:p>
          <a:p>
            <a:r>
              <a:rPr lang="fi-FI" sz="2800" dirty="0" smtClean="0"/>
              <a:t>1) Mengapa memiliki tujuan hidup/impian itu penting?</a:t>
            </a:r>
          </a:p>
          <a:p>
            <a:r>
              <a:rPr lang="id-ID" sz="2800" dirty="0" smtClean="0"/>
              <a:t>2) Bagaimana </a:t>
            </a:r>
            <a:r>
              <a:rPr lang="id-ID" sz="2800" dirty="0" smtClean="0"/>
              <a:t>penjelasan</a:t>
            </a:r>
            <a:r>
              <a:rPr lang="en-US" sz="2800" dirty="0" smtClean="0"/>
              <a:t>n</a:t>
            </a:r>
            <a:r>
              <a:rPr lang="id-ID" sz="2800" dirty="0" smtClean="0"/>
              <a:t>ya </a:t>
            </a:r>
            <a:r>
              <a:rPr lang="id-ID" sz="2800" dirty="0" smtClean="0"/>
              <a:t>bahwa ambisi dapat </a:t>
            </a:r>
            <a:endParaRPr lang="en-US" sz="2800" dirty="0" smtClean="0"/>
          </a:p>
          <a:p>
            <a:r>
              <a:rPr lang="en-US" sz="2800" dirty="0"/>
              <a:t> </a:t>
            </a:r>
            <a:r>
              <a:rPr lang="en-US" sz="2800" dirty="0" smtClean="0"/>
              <a:t>    </a:t>
            </a:r>
            <a:r>
              <a:rPr lang="id-ID" sz="2800" dirty="0" smtClean="0"/>
              <a:t>mewujudkan </a:t>
            </a:r>
            <a:r>
              <a:rPr lang="id-ID" sz="2800" dirty="0" smtClean="0"/>
              <a:t>impian </a:t>
            </a:r>
            <a:r>
              <a:rPr lang="en-US" sz="2800" dirty="0" smtClean="0"/>
              <a:t> </a:t>
            </a:r>
            <a:r>
              <a:rPr lang="en-US" sz="2800" dirty="0" err="1" smtClean="0"/>
              <a:t>beri</a:t>
            </a:r>
            <a:r>
              <a:rPr lang="en-US" sz="2800" dirty="0" smtClean="0"/>
              <a:t> </a:t>
            </a:r>
            <a:r>
              <a:rPr lang="en-US" sz="2800" dirty="0" err="1" smtClean="0"/>
              <a:t>contoh</a:t>
            </a:r>
            <a:r>
              <a:rPr lang="en-US" sz="2800" smtClean="0"/>
              <a:t>!</a:t>
            </a:r>
            <a:endParaRPr lang="id-ID" sz="2800" dirty="0" smtClean="0"/>
          </a:p>
          <a:p>
            <a:r>
              <a:rPr lang="id-ID" sz="2800" dirty="0" smtClean="0"/>
              <a:t>3) Jelaskan konsep impian yang SMART itu ?</a:t>
            </a:r>
          </a:p>
          <a:p>
            <a:r>
              <a:rPr lang="fi-FI" sz="2800" dirty="0" smtClean="0"/>
              <a:t>4) Apa inti 6 hakekat penting dalam kewirausahaan ?</a:t>
            </a:r>
          </a:p>
          <a:p>
            <a:r>
              <a:rPr lang="id-ID" sz="2800" dirty="0" smtClean="0"/>
              <a:t>5) Ada beberapa langkah untuk mereliasasi bisnis, jelaskan!</a:t>
            </a:r>
            <a:endParaRPr lang="en-US" sz="2800" dirty="0" smtClean="0"/>
          </a:p>
          <a:p>
            <a:endParaRPr lang="en-US" sz="2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rot="10800000" flipV="1">
            <a:off x="0" y="1"/>
            <a:ext cx="9144000" cy="3500437"/>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r>
              <a:rPr lang="id-ID" sz="2800" dirty="0">
                <a:solidFill>
                  <a:schemeClr val="tx1"/>
                </a:solidFill>
              </a:rPr>
              <a:t>Kebanyakan lulusan pendidikan menjadi pengangguran adalah akibat mereka tidak</a:t>
            </a:r>
          </a:p>
          <a:p>
            <a:r>
              <a:rPr lang="id-ID" sz="2800" dirty="0">
                <a:solidFill>
                  <a:schemeClr val="tx1"/>
                </a:solidFill>
              </a:rPr>
              <a:t>memiliki impian dan tidak bersungguh-sungguh untuk meraih impiannya. Oleh </a:t>
            </a:r>
            <a:r>
              <a:rPr lang="id-ID" sz="2800" dirty="0" smtClean="0">
                <a:solidFill>
                  <a:schemeClr val="tx1"/>
                </a:solidFill>
              </a:rPr>
              <a:t>karena</a:t>
            </a:r>
            <a:r>
              <a:rPr lang="en-US" sz="2800" dirty="0" smtClean="0">
                <a:solidFill>
                  <a:schemeClr val="tx1"/>
                </a:solidFill>
              </a:rPr>
              <a:t> </a:t>
            </a:r>
            <a:r>
              <a:rPr lang="id-ID" sz="2800" dirty="0" smtClean="0">
                <a:solidFill>
                  <a:schemeClr val="tx1"/>
                </a:solidFill>
              </a:rPr>
              <a:t>itu </a:t>
            </a:r>
            <a:r>
              <a:rPr lang="id-ID" sz="2800" dirty="0">
                <a:solidFill>
                  <a:schemeClr val="tx1"/>
                </a:solidFill>
              </a:rPr>
              <a:t>kegiatan awal adalah mengenai urgensi impian dalam hidup.</a:t>
            </a:r>
          </a:p>
        </p:txBody>
      </p:sp>
      <p:sp>
        <p:nvSpPr>
          <p:cNvPr id="3" name="Rounded Rectangle 2"/>
          <p:cNvSpPr/>
          <p:nvPr/>
        </p:nvSpPr>
        <p:spPr>
          <a:xfrm>
            <a:off x="0" y="3429000"/>
            <a:ext cx="9144000" cy="3429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s-ES" sz="2000" dirty="0" err="1" smtClean="0">
                <a:solidFill>
                  <a:schemeClr val="tx1"/>
                </a:solidFill>
              </a:rPr>
              <a:t>Topik</a:t>
            </a:r>
            <a:r>
              <a:rPr lang="es-ES" sz="2000" dirty="0" smtClean="0">
                <a:solidFill>
                  <a:schemeClr val="tx1"/>
                </a:solidFill>
              </a:rPr>
              <a:t> 1 </a:t>
            </a:r>
            <a:r>
              <a:rPr lang="es-ES" sz="2000" dirty="0" err="1">
                <a:solidFill>
                  <a:schemeClr val="tx1"/>
                </a:solidFill>
              </a:rPr>
              <a:t>membahas</a:t>
            </a:r>
            <a:r>
              <a:rPr lang="es-ES" sz="2000" dirty="0">
                <a:solidFill>
                  <a:schemeClr val="tx1"/>
                </a:solidFill>
              </a:rPr>
              <a:t> </a:t>
            </a:r>
            <a:r>
              <a:rPr lang="es-ES" sz="2000" dirty="0" err="1">
                <a:solidFill>
                  <a:schemeClr val="tx1"/>
                </a:solidFill>
              </a:rPr>
              <a:t>tentang</a:t>
            </a:r>
            <a:r>
              <a:rPr lang="es-ES" sz="2000" dirty="0">
                <a:solidFill>
                  <a:schemeClr val="tx1"/>
                </a:solidFill>
              </a:rPr>
              <a:t> </a:t>
            </a:r>
            <a:r>
              <a:rPr lang="es-ES" sz="2000" dirty="0" err="1">
                <a:solidFill>
                  <a:schemeClr val="tx1"/>
                </a:solidFill>
              </a:rPr>
              <a:t>membangun</a:t>
            </a:r>
            <a:r>
              <a:rPr lang="es-ES" sz="2000" dirty="0">
                <a:solidFill>
                  <a:schemeClr val="tx1"/>
                </a:solidFill>
              </a:rPr>
              <a:t> </a:t>
            </a:r>
            <a:r>
              <a:rPr lang="es-ES" sz="2000" dirty="0" err="1">
                <a:solidFill>
                  <a:schemeClr val="tx1"/>
                </a:solidFill>
              </a:rPr>
              <a:t>mimpi</a:t>
            </a:r>
            <a:r>
              <a:rPr lang="es-ES" sz="2000" dirty="0">
                <a:solidFill>
                  <a:schemeClr val="tx1"/>
                </a:solidFill>
              </a:rPr>
              <a:t> </a:t>
            </a:r>
            <a:r>
              <a:rPr lang="es-ES" sz="2000" dirty="0" smtClean="0">
                <a:solidFill>
                  <a:schemeClr val="tx1"/>
                </a:solidFill>
              </a:rPr>
              <a:t>dan </a:t>
            </a:r>
            <a:r>
              <a:rPr lang="id-ID" sz="2000" dirty="0" smtClean="0">
                <a:solidFill>
                  <a:schemeClr val="tx1"/>
                </a:solidFill>
              </a:rPr>
              <a:t>mengejar </a:t>
            </a:r>
            <a:r>
              <a:rPr lang="id-ID" sz="2000" dirty="0">
                <a:solidFill>
                  <a:schemeClr val="tx1"/>
                </a:solidFill>
              </a:rPr>
              <a:t>cita-cita. Lulusan berdaya saing, ditandai sejumlah kemampuan yang tinggi, </a:t>
            </a:r>
            <a:r>
              <a:rPr lang="id-ID" sz="2000" dirty="0" smtClean="0">
                <a:solidFill>
                  <a:schemeClr val="tx1"/>
                </a:solidFill>
              </a:rPr>
              <a:t>baik</a:t>
            </a:r>
            <a:r>
              <a:rPr lang="en-US" sz="2000" dirty="0" smtClean="0">
                <a:solidFill>
                  <a:schemeClr val="tx1"/>
                </a:solidFill>
              </a:rPr>
              <a:t> </a:t>
            </a:r>
            <a:r>
              <a:rPr lang="id-ID" sz="2000" b="1" i="1" dirty="0" smtClean="0">
                <a:solidFill>
                  <a:schemeClr val="tx1"/>
                </a:solidFill>
              </a:rPr>
              <a:t>hardskill </a:t>
            </a:r>
            <a:r>
              <a:rPr lang="id-ID" sz="2000" i="1" dirty="0">
                <a:solidFill>
                  <a:schemeClr val="tx1"/>
                </a:solidFill>
              </a:rPr>
              <a:t>dan </a:t>
            </a:r>
            <a:r>
              <a:rPr lang="id-ID" sz="2000" b="1" i="1" dirty="0">
                <a:solidFill>
                  <a:schemeClr val="tx1"/>
                </a:solidFill>
              </a:rPr>
              <a:t>softskill</a:t>
            </a:r>
            <a:r>
              <a:rPr lang="id-ID" sz="2000" i="1" dirty="0">
                <a:solidFill>
                  <a:schemeClr val="tx1"/>
                </a:solidFill>
              </a:rPr>
              <a:t> serta pengetahuan dibidang spiritual, emosional, maupun kreativitas.</a:t>
            </a:r>
          </a:p>
          <a:p>
            <a:r>
              <a:rPr lang="id-ID" sz="2000" dirty="0">
                <a:solidFill>
                  <a:schemeClr val="tx1"/>
                </a:solidFill>
              </a:rPr>
              <a:t>Perguruan tinggi juga menyadari bahwa dalam menghasilkan lulusan demikian </a:t>
            </a:r>
            <a:r>
              <a:rPr lang="id-ID" sz="2000" dirty="0" smtClean="0">
                <a:solidFill>
                  <a:schemeClr val="tx1"/>
                </a:solidFill>
              </a:rPr>
              <a:t>dibutuhkan</a:t>
            </a:r>
            <a:r>
              <a:rPr lang="en-US" sz="2000" dirty="0" smtClean="0">
                <a:solidFill>
                  <a:schemeClr val="tx1"/>
                </a:solidFill>
              </a:rPr>
              <a:t> </a:t>
            </a:r>
            <a:r>
              <a:rPr lang="id-ID" sz="2000" dirty="0" smtClean="0">
                <a:solidFill>
                  <a:schemeClr val="tx1"/>
                </a:solidFill>
              </a:rPr>
              <a:t>kurikulum </a:t>
            </a:r>
            <a:r>
              <a:rPr lang="id-ID" sz="2000" dirty="0">
                <a:solidFill>
                  <a:schemeClr val="tx1"/>
                </a:solidFill>
              </a:rPr>
              <a:t>pendidikan yang mengintegrasikan aspek afektif, kognitif, dan </a:t>
            </a:r>
            <a:r>
              <a:rPr lang="id-ID" sz="2000" dirty="0" smtClean="0">
                <a:solidFill>
                  <a:schemeClr val="tx1"/>
                </a:solidFill>
              </a:rPr>
              <a:t>psikomotorik.</a:t>
            </a:r>
            <a:r>
              <a:rPr lang="en-US" sz="2000" dirty="0" smtClean="0">
                <a:solidFill>
                  <a:schemeClr val="tx1"/>
                </a:solidFill>
              </a:rPr>
              <a:t> </a:t>
            </a:r>
            <a:r>
              <a:rPr lang="id-ID" sz="2000" dirty="0" smtClean="0">
                <a:solidFill>
                  <a:schemeClr val="tx1"/>
                </a:solidFill>
              </a:rPr>
              <a:t>Selaras </a:t>
            </a:r>
            <a:r>
              <a:rPr lang="id-ID" sz="2000" dirty="0">
                <a:solidFill>
                  <a:schemeClr val="tx1"/>
                </a:solidFill>
              </a:rPr>
              <a:t>dengan pernyataan di atas, Godsell (2005) menyatakan bahwa salah satu </a:t>
            </a:r>
            <a:r>
              <a:rPr lang="id-ID" sz="2000" dirty="0" smtClean="0">
                <a:solidFill>
                  <a:schemeClr val="tx1"/>
                </a:solidFill>
              </a:rPr>
              <a:t>orientasi</a:t>
            </a:r>
            <a:r>
              <a:rPr lang="en-US" sz="2000" dirty="0" smtClean="0">
                <a:solidFill>
                  <a:schemeClr val="tx1"/>
                </a:solidFill>
              </a:rPr>
              <a:t> </a:t>
            </a:r>
            <a:r>
              <a:rPr lang="id-ID" sz="2000" dirty="0" smtClean="0">
                <a:solidFill>
                  <a:schemeClr val="tx1"/>
                </a:solidFill>
              </a:rPr>
              <a:t>pendidikan </a:t>
            </a:r>
            <a:r>
              <a:rPr lang="id-ID" sz="2000" dirty="0">
                <a:solidFill>
                  <a:schemeClr val="tx1"/>
                </a:solidFill>
              </a:rPr>
              <a:t>adalah menjadikan </a:t>
            </a:r>
            <a:r>
              <a:rPr lang="en-US" sz="2000" dirty="0" err="1" smtClean="0">
                <a:solidFill>
                  <a:schemeClr val="tx1"/>
                </a:solidFill>
              </a:rPr>
              <a:t>anak</a:t>
            </a:r>
            <a:r>
              <a:rPr lang="id-ID" sz="2000" dirty="0" smtClean="0">
                <a:solidFill>
                  <a:schemeClr val="tx1"/>
                </a:solidFill>
              </a:rPr>
              <a:t> </a:t>
            </a:r>
            <a:r>
              <a:rPr lang="id-ID" sz="2000" dirty="0">
                <a:solidFill>
                  <a:schemeClr val="tx1"/>
                </a:solidFill>
              </a:rPr>
              <a:t>didik (mahasiswa) mandiri dalam arti memiliki </a:t>
            </a:r>
            <a:r>
              <a:rPr lang="id-ID" sz="2000" dirty="0" smtClean="0">
                <a:solidFill>
                  <a:schemeClr val="tx1"/>
                </a:solidFill>
              </a:rPr>
              <a:t>mental</a:t>
            </a:r>
            <a:r>
              <a:rPr lang="en-US" sz="2000" dirty="0" smtClean="0">
                <a:solidFill>
                  <a:schemeClr val="tx1"/>
                </a:solidFill>
              </a:rPr>
              <a:t> </a:t>
            </a:r>
            <a:r>
              <a:rPr lang="id-ID" sz="2000" dirty="0" smtClean="0">
                <a:solidFill>
                  <a:schemeClr val="tx1"/>
                </a:solidFill>
              </a:rPr>
              <a:t>yang </a:t>
            </a:r>
            <a:r>
              <a:rPr lang="id-ID" sz="2000" dirty="0">
                <a:solidFill>
                  <a:schemeClr val="tx1"/>
                </a:solidFill>
              </a:rPr>
              <a:t>kuat untuk melakukan usaha sendiri, tidak lebih sebagai pencari kerja (</a:t>
            </a:r>
            <a:r>
              <a:rPr lang="id-ID" sz="2000" i="1" dirty="0">
                <a:solidFill>
                  <a:schemeClr val="tx1"/>
                </a:solidFill>
              </a:rPr>
              <a:t>job seeker) </a:t>
            </a:r>
            <a:r>
              <a:rPr lang="id-ID" sz="2000" i="1" dirty="0" smtClean="0">
                <a:solidFill>
                  <a:schemeClr val="tx1"/>
                </a:solidFill>
              </a:rPr>
              <a:t>akan</a:t>
            </a:r>
            <a:r>
              <a:rPr lang="en-US" sz="2000" i="1" dirty="0" smtClean="0">
                <a:solidFill>
                  <a:schemeClr val="tx1"/>
                </a:solidFill>
              </a:rPr>
              <a:t> </a:t>
            </a:r>
            <a:r>
              <a:rPr lang="id-ID" sz="2000" dirty="0" smtClean="0">
                <a:solidFill>
                  <a:schemeClr val="tx1"/>
                </a:solidFill>
              </a:rPr>
              <a:t>tetapi </a:t>
            </a:r>
            <a:r>
              <a:rPr lang="id-ID" sz="2000" dirty="0">
                <a:solidFill>
                  <a:schemeClr val="tx1"/>
                </a:solidFill>
              </a:rPr>
              <a:t>sebagai pencipta lapangan pekerjaan (</a:t>
            </a:r>
            <a:r>
              <a:rPr lang="id-ID" sz="2000" i="1" dirty="0">
                <a:solidFill>
                  <a:schemeClr val="tx1"/>
                </a:solidFill>
              </a:rPr>
              <a:t>job creator).</a:t>
            </a:r>
            <a:endParaRPr lang="id-ID" sz="2000"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0" y="0"/>
            <a:ext cx="9144000" cy="6858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id-ID" sz="2400" dirty="0"/>
              <a:t>Sebelum berbicara mengenai wirausaha, ada baiknya mahasiswa diperkenalkan </a:t>
            </a:r>
            <a:r>
              <a:rPr lang="id-ID" sz="2400" dirty="0" smtClean="0"/>
              <a:t>dan</a:t>
            </a:r>
            <a:r>
              <a:rPr lang="en-US" sz="2400" dirty="0" smtClean="0"/>
              <a:t> </a:t>
            </a:r>
            <a:r>
              <a:rPr lang="id-ID" sz="2400" dirty="0" smtClean="0"/>
              <a:t>disadarkan </a:t>
            </a:r>
            <a:r>
              <a:rPr lang="id-ID" sz="2400" dirty="0"/>
              <a:t>tentang pentingnya mereka memiliki </a:t>
            </a:r>
            <a:r>
              <a:rPr lang="id-ID" sz="2400" b="1" dirty="0"/>
              <a:t>tujuan hidup/impian</a:t>
            </a:r>
            <a:r>
              <a:rPr lang="id-ID" sz="2400" dirty="0"/>
              <a:t>. Hal ini sangat </a:t>
            </a:r>
            <a:r>
              <a:rPr lang="id-ID" sz="2400" dirty="0" smtClean="0"/>
              <a:t>penting</a:t>
            </a:r>
            <a:r>
              <a:rPr lang="en-US" sz="2400" dirty="0" smtClean="0"/>
              <a:t> </a:t>
            </a:r>
            <a:r>
              <a:rPr lang="id-ID" sz="2400" dirty="0" smtClean="0"/>
              <a:t>ditekankan </a:t>
            </a:r>
            <a:r>
              <a:rPr lang="id-ID" sz="2400" dirty="0"/>
              <a:t>di awal kuliah agar mahasiswa memiliki semangat untuk berprestasi dan</a:t>
            </a:r>
          </a:p>
          <a:p>
            <a:r>
              <a:rPr lang="id-ID" sz="2400" dirty="0"/>
              <a:t>bersungguh-sungguh meraih impiannya. Sangat disayangkan bila seorang mahasiswa </a:t>
            </a:r>
            <a:r>
              <a:rPr lang="id-ID" sz="2400" dirty="0" smtClean="0"/>
              <a:t>baru</a:t>
            </a:r>
            <a:r>
              <a:rPr lang="en-US" sz="2400" dirty="0" smtClean="0"/>
              <a:t> </a:t>
            </a:r>
            <a:r>
              <a:rPr lang="id-ID" sz="2400" dirty="0" smtClean="0"/>
              <a:t>menyadari </a:t>
            </a:r>
            <a:r>
              <a:rPr lang="id-ID" sz="2400" dirty="0"/>
              <a:t>untuk apa mereka sebenarnya kuliah, dan lain-lain setelah mereka lulus. Bahkan</a:t>
            </a:r>
          </a:p>
          <a:p>
            <a:r>
              <a:rPr lang="id-ID" sz="2400" dirty="0"/>
              <a:t>hal ini ditegaskan oleh seorang pakar pendidikan Nasution (2009), yang menyatakan bahwa</a:t>
            </a:r>
          </a:p>
          <a:p>
            <a:r>
              <a:rPr lang="id-ID" sz="2400" b="1" i="1" dirty="0"/>
              <a:t>kebanyakan lulusan pendidikan menjadi pengangguran adalah akibat mereka tidak </a:t>
            </a:r>
            <a:r>
              <a:rPr lang="id-ID" sz="2400" b="1" i="1" dirty="0" smtClean="0"/>
              <a:t>memiliki</a:t>
            </a:r>
            <a:r>
              <a:rPr lang="en-US" sz="2400" b="1" i="1" dirty="0" smtClean="0"/>
              <a:t> </a:t>
            </a:r>
            <a:r>
              <a:rPr lang="id-ID" sz="2400" b="1" i="1" dirty="0" smtClean="0"/>
              <a:t>impian </a:t>
            </a:r>
            <a:r>
              <a:rPr lang="id-ID" sz="2400" b="1" i="1" dirty="0"/>
              <a:t>dan tidak bersungguh-sungguh untuk meraihnya</a:t>
            </a:r>
            <a:r>
              <a:rPr lang="id-ID" sz="2400" dirty="0"/>
              <a:t>. </a:t>
            </a:r>
            <a:endParaRPr lang="en-US" sz="2400" dirty="0" smtClean="0"/>
          </a:p>
          <a:p>
            <a:r>
              <a:rPr lang="id-ID" sz="2400" dirty="0" smtClean="0"/>
              <a:t>Oleh </a:t>
            </a:r>
            <a:r>
              <a:rPr lang="id-ID" sz="2400" dirty="0"/>
              <a:t>karena itu kegiatan </a:t>
            </a:r>
            <a:r>
              <a:rPr lang="id-ID" sz="2400" dirty="0" smtClean="0"/>
              <a:t>awal</a:t>
            </a:r>
            <a:r>
              <a:rPr lang="en-US" sz="2400" dirty="0" smtClean="0"/>
              <a:t> </a:t>
            </a:r>
            <a:r>
              <a:rPr lang="id-ID" sz="2400" dirty="0" smtClean="0"/>
              <a:t>adalah </a:t>
            </a:r>
            <a:r>
              <a:rPr lang="id-ID" sz="2400" dirty="0"/>
              <a:t>mengenai urgensi impian dalam hidup.</a:t>
            </a:r>
            <a:endParaRPr lang="id-ID" sz="24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285729"/>
            <a:ext cx="8501122" cy="4031873"/>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id-ID" sz="3200" dirty="0"/>
              <a:t>Motivasi untuk meraih impian adalah ambisi dari dalam diri manusia yang </a:t>
            </a:r>
            <a:r>
              <a:rPr lang="id-ID" sz="3200" dirty="0" smtClean="0"/>
              <a:t>menjadi</a:t>
            </a:r>
            <a:r>
              <a:rPr lang="en-US" sz="3200" dirty="0" smtClean="0"/>
              <a:t> </a:t>
            </a:r>
            <a:r>
              <a:rPr lang="id-ID" sz="3200" dirty="0" smtClean="0"/>
              <a:t>penggerak </a:t>
            </a:r>
            <a:r>
              <a:rPr lang="id-ID" sz="3200" dirty="0"/>
              <a:t>untuk maju. Impian merupakan hasrat yang akan menggerakkan manusia </a:t>
            </a:r>
            <a:r>
              <a:rPr lang="id-ID" sz="3200" dirty="0" smtClean="0"/>
              <a:t>untuk</a:t>
            </a:r>
            <a:r>
              <a:rPr lang="en-US" sz="3200" dirty="0" smtClean="0"/>
              <a:t> </a:t>
            </a:r>
            <a:r>
              <a:rPr lang="id-ID" sz="3200" dirty="0" smtClean="0"/>
              <a:t>mewujudkannya</a:t>
            </a:r>
            <a:r>
              <a:rPr lang="id-ID" sz="3200" dirty="0"/>
              <a:t>. Dunia ini bertumbuh dengan peradaban yang lebih tinggi dan </a:t>
            </a:r>
            <a:r>
              <a:rPr lang="id-ID" sz="3200" dirty="0" smtClean="0"/>
              <a:t>teknologi</a:t>
            </a:r>
            <a:r>
              <a:rPr lang="en-US" sz="3200" dirty="0" smtClean="0"/>
              <a:t> </a:t>
            </a:r>
            <a:r>
              <a:rPr lang="id-ID" sz="3200" dirty="0" smtClean="0"/>
              <a:t>yang </a:t>
            </a:r>
            <a:r>
              <a:rPr lang="id-ID" sz="3200" dirty="0"/>
              <a:t>lebih hebat itu berkat impian orang-orang besar. Orang-orang besar itu adalah </a:t>
            </a:r>
            <a:r>
              <a:rPr lang="id-ID" sz="3200" dirty="0" smtClean="0"/>
              <a:t>para</a:t>
            </a:r>
            <a:r>
              <a:rPr lang="en-US" sz="3200" dirty="0" smtClean="0"/>
              <a:t> </a:t>
            </a:r>
            <a:r>
              <a:rPr lang="id-ID" sz="3200" dirty="0" smtClean="0"/>
              <a:t>pemimpi</a:t>
            </a:r>
            <a:r>
              <a:rPr lang="id-ID" sz="3200" dirty="0"/>
              <a:t>.</a:t>
            </a:r>
          </a:p>
        </p:txBody>
      </p:sp>
      <p:sp>
        <p:nvSpPr>
          <p:cNvPr id="3" name="Rectangle 2"/>
          <p:cNvSpPr/>
          <p:nvPr/>
        </p:nvSpPr>
        <p:spPr>
          <a:xfrm>
            <a:off x="357158" y="4500570"/>
            <a:ext cx="8501122" cy="1569660"/>
          </a:xfrm>
          <a:prstGeom prst="rect">
            <a:avLst/>
          </a:prstGeom>
        </p:spPr>
        <p:txBody>
          <a:bodyPr wrap="square">
            <a:spAutoFit/>
          </a:bodyPr>
          <a:lstStyle/>
          <a:p>
            <a:r>
              <a:rPr lang="id-ID" sz="3200" b="1" dirty="0"/>
              <a:t>A. IMPIAN MENJADI WIRAUSAHAWAN.</a:t>
            </a:r>
          </a:p>
          <a:p>
            <a:endParaRPr lang="en-US" sz="3200" dirty="0" smtClean="0"/>
          </a:p>
          <a:p>
            <a:r>
              <a:rPr lang="en-US" sz="3200" dirty="0"/>
              <a:t> </a:t>
            </a:r>
            <a:r>
              <a:rPr lang="en-US" sz="3200" dirty="0" smtClean="0"/>
              <a:t>             </a:t>
            </a:r>
            <a:r>
              <a:rPr lang="id-ID" sz="3200" dirty="0" smtClean="0"/>
              <a:t>Kemana </a:t>
            </a:r>
            <a:r>
              <a:rPr lang="id-ID" sz="3200" dirty="0"/>
              <a:t>Anda setelah kuliah?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rot="10800000" flipV="1">
            <a:off x="0" y="1"/>
            <a:ext cx="9144000" cy="3500437"/>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2800" dirty="0" smtClean="0"/>
              <a:t>B</a:t>
            </a:r>
            <a:r>
              <a:rPr lang="id-ID" sz="2800" dirty="0" smtClean="0"/>
              <a:t>erdasarkan riset</a:t>
            </a:r>
            <a:r>
              <a:rPr lang="en-US" sz="2800" dirty="0" smtClean="0"/>
              <a:t> </a:t>
            </a:r>
            <a:r>
              <a:rPr lang="id-ID" sz="2800" dirty="0" smtClean="0"/>
              <a:t>yang </a:t>
            </a:r>
            <a:r>
              <a:rPr lang="id-ID" sz="2800" dirty="0"/>
              <a:t>dilakukan oleh Asnadi (2005) terhadap 5 perguruan tinggi negeri di </a:t>
            </a:r>
            <a:r>
              <a:rPr lang="id-ID" sz="2800" dirty="0" smtClean="0"/>
              <a:t>Indonesia</a:t>
            </a:r>
            <a:r>
              <a:rPr lang="en-US" sz="2800" dirty="0" smtClean="0"/>
              <a:t> </a:t>
            </a:r>
            <a:r>
              <a:rPr lang="id-ID" sz="2800" dirty="0" smtClean="0"/>
              <a:t>ditemukan </a:t>
            </a:r>
            <a:r>
              <a:rPr lang="id-ID" sz="2800" dirty="0"/>
              <a:t>bahwa hampir 75 persen responden (mahasiswa) tidak memiliki rencana </a:t>
            </a:r>
            <a:r>
              <a:rPr lang="id-ID" sz="2800" dirty="0" smtClean="0"/>
              <a:t>yang</a:t>
            </a:r>
            <a:r>
              <a:rPr lang="en-US" sz="2800" dirty="0" smtClean="0"/>
              <a:t> </a:t>
            </a:r>
            <a:r>
              <a:rPr lang="id-ID" sz="2800" dirty="0" smtClean="0"/>
              <a:t>jelas </a:t>
            </a:r>
            <a:r>
              <a:rPr lang="id-ID" sz="2800" dirty="0"/>
              <a:t>setelah lulus.</a:t>
            </a:r>
            <a:endParaRPr lang="id-ID" sz="2800" dirty="0">
              <a:solidFill>
                <a:schemeClr val="tx1"/>
              </a:solidFill>
            </a:endParaRPr>
          </a:p>
        </p:txBody>
      </p:sp>
      <p:sp>
        <p:nvSpPr>
          <p:cNvPr id="3" name="Rounded Rectangle 2"/>
          <p:cNvSpPr/>
          <p:nvPr/>
        </p:nvSpPr>
        <p:spPr>
          <a:xfrm>
            <a:off x="0" y="3429000"/>
            <a:ext cx="9144000" cy="3429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id-ID" sz="2000" dirty="0"/>
              <a:t>Satu-satunya peluang yang masih sangat besar adalah bekerja dengan memulai </a:t>
            </a:r>
            <a:r>
              <a:rPr lang="id-ID" sz="2000" dirty="0" smtClean="0"/>
              <a:t>usaha</a:t>
            </a:r>
            <a:r>
              <a:rPr lang="en-US" sz="2000" dirty="0" smtClean="0"/>
              <a:t> </a:t>
            </a:r>
            <a:r>
              <a:rPr lang="id-ID" sz="2000" dirty="0" smtClean="0"/>
              <a:t>mandiri</a:t>
            </a:r>
            <a:r>
              <a:rPr lang="id-ID" sz="2000" dirty="0"/>
              <a:t>. Hanya saja, jarang ditemukan seseorang sarjana yang ingin </a:t>
            </a:r>
            <a:r>
              <a:rPr lang="id-ID" sz="2000" dirty="0" smtClean="0"/>
              <a:t>mengawali</a:t>
            </a:r>
            <a:r>
              <a:rPr lang="en-US" sz="2000" dirty="0" smtClean="0"/>
              <a:t> </a:t>
            </a:r>
            <a:r>
              <a:rPr lang="id-ID" sz="2000" dirty="0" smtClean="0"/>
              <a:t>kehidupannya </a:t>
            </a:r>
            <a:r>
              <a:rPr lang="id-ID" sz="2000" dirty="0"/>
              <a:t>setelah lulus dari perguruan tinggi dengan memulai mendirikan </a:t>
            </a:r>
            <a:r>
              <a:rPr lang="id-ID" sz="2000" dirty="0" smtClean="0"/>
              <a:t>usaha.</a:t>
            </a:r>
            <a:r>
              <a:rPr lang="en-US" sz="2000" dirty="0" smtClean="0"/>
              <a:t> </a:t>
            </a:r>
            <a:r>
              <a:rPr lang="id-ID" sz="2000" dirty="0" smtClean="0"/>
              <a:t>Kecenderungan </a:t>
            </a:r>
            <a:r>
              <a:rPr lang="id-ID" sz="2000" dirty="0"/>
              <a:t>yang demikian, berakibat pada tingginya residu angkatan kerja </a:t>
            </a:r>
            <a:r>
              <a:rPr lang="id-ID" sz="2000" dirty="0" smtClean="0"/>
              <a:t>berupa</a:t>
            </a:r>
            <a:r>
              <a:rPr lang="en-US" sz="2000" dirty="0" smtClean="0"/>
              <a:t> </a:t>
            </a:r>
            <a:r>
              <a:rPr lang="id-ID" sz="2000" dirty="0" smtClean="0"/>
              <a:t>pengangguran </a:t>
            </a:r>
            <a:r>
              <a:rPr lang="id-ID" sz="2000" dirty="0"/>
              <a:t>terdidik. Jumlah lulusan perguruan tinggi dalam setiap tahun </a:t>
            </a:r>
            <a:r>
              <a:rPr lang="id-ID" sz="2000" dirty="0" smtClean="0"/>
              <a:t>semakin</a:t>
            </a:r>
            <a:r>
              <a:rPr lang="en-US" sz="2000" dirty="0" smtClean="0"/>
              <a:t> </a:t>
            </a:r>
            <a:r>
              <a:rPr lang="nn-NO" sz="2000" dirty="0" smtClean="0"/>
              <a:t>meningkat</a:t>
            </a:r>
            <a:r>
              <a:rPr lang="nn-NO" sz="2000" dirty="0"/>
              <a:t>. Kondisi ini tidak sebanding dengan peningkatan ketersediaan kesempatan </a:t>
            </a:r>
            <a:r>
              <a:rPr lang="nn-NO" sz="2000" dirty="0" smtClean="0"/>
              <a:t>kerja </a:t>
            </a:r>
            <a:r>
              <a:rPr lang="id-ID" sz="2000" dirty="0" smtClean="0"/>
              <a:t>yang </a:t>
            </a:r>
            <a:r>
              <a:rPr lang="id-ID" sz="2000" dirty="0"/>
              <a:t>akan menampung mereka.</a:t>
            </a:r>
            <a:endParaRPr lang="id-ID" sz="2000"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142852"/>
            <a:ext cx="8643998" cy="2500330"/>
          </a:xfrm>
        </p:spPr>
        <p:style>
          <a:lnRef idx="1">
            <a:schemeClr val="accent3"/>
          </a:lnRef>
          <a:fillRef idx="2">
            <a:schemeClr val="accent3"/>
          </a:fillRef>
          <a:effectRef idx="1">
            <a:schemeClr val="accent3"/>
          </a:effectRef>
          <a:fontRef idx="minor">
            <a:schemeClr val="dk1"/>
          </a:fontRef>
        </p:style>
        <p:txBody>
          <a:bodyPr>
            <a:normAutofit/>
          </a:bodyPr>
          <a:lstStyle/>
          <a:p>
            <a:pPr algn="l"/>
            <a:r>
              <a:rPr lang="id-ID" sz="2400" dirty="0" smtClean="0"/>
              <a:t>Orang yang tidak memiliki impian, memiliki hasrat atau kegigihan yang mudah sekali pudar,sehingga mereka dengan mudah mengubah impian mereka menjadi sangat sederhana.</a:t>
            </a:r>
            <a:br>
              <a:rPr lang="id-ID" sz="2400" dirty="0" smtClean="0"/>
            </a:br>
            <a:r>
              <a:rPr lang="id-ID" sz="2400" dirty="0" smtClean="0"/>
              <a:t>Padahal, impian yang besar mempunyai kekuatan yang besar pula.</a:t>
            </a:r>
            <a:r>
              <a:rPr lang="en-US" sz="2400" dirty="0" smtClean="0"/>
              <a:t/>
            </a:r>
            <a:br>
              <a:rPr lang="en-US" sz="2400" dirty="0" smtClean="0"/>
            </a:br>
            <a:r>
              <a:rPr lang="id-ID" sz="2400" dirty="0" smtClean="0"/>
              <a:t>Orang-orang yang</a:t>
            </a:r>
            <a:r>
              <a:rPr lang="en-US" sz="2400" dirty="0" smtClean="0"/>
              <a:t> </a:t>
            </a:r>
            <a:r>
              <a:rPr lang="id-ID" sz="2400" dirty="0" smtClean="0"/>
              <a:t>berhasil mencatat nama dalam sejarah rata-rata mempunyai ciri khas yaitu selalu mampu</a:t>
            </a:r>
            <a:r>
              <a:rPr lang="en-US" sz="2400" dirty="0" smtClean="0"/>
              <a:t> update</a:t>
            </a:r>
            <a:r>
              <a:rPr lang="id-ID" sz="2400" dirty="0" smtClean="0"/>
              <a:t> impian mereka.</a:t>
            </a:r>
            <a:endParaRPr lang="id-ID" sz="2400" dirty="0"/>
          </a:p>
        </p:txBody>
      </p:sp>
      <p:sp>
        <p:nvSpPr>
          <p:cNvPr id="3" name="Subtitle 2"/>
          <p:cNvSpPr>
            <a:spLocks noGrp="1"/>
          </p:cNvSpPr>
          <p:nvPr>
            <p:ph type="subTitle" idx="1"/>
          </p:nvPr>
        </p:nvSpPr>
        <p:spPr>
          <a:xfrm>
            <a:off x="357158" y="2786058"/>
            <a:ext cx="8572560" cy="3857652"/>
          </a:xfrm>
          <a:ln w="57150"/>
        </p:spPr>
        <p:style>
          <a:lnRef idx="1">
            <a:schemeClr val="accent6"/>
          </a:lnRef>
          <a:fillRef idx="2">
            <a:schemeClr val="accent6"/>
          </a:fillRef>
          <a:effectRef idx="1">
            <a:schemeClr val="accent6"/>
          </a:effectRef>
          <a:fontRef idx="minor">
            <a:schemeClr val="dk1"/>
          </a:fontRef>
        </p:style>
        <p:txBody>
          <a:bodyPr>
            <a:noAutofit/>
          </a:bodyPr>
          <a:lstStyle/>
          <a:p>
            <a:r>
              <a:rPr lang="fi-FI" sz="2400" b="1" dirty="0" smtClean="0">
                <a:solidFill>
                  <a:schemeClr val="tx1"/>
                </a:solidFill>
              </a:rPr>
              <a:t>A . Motivasi untuk  meraih Impian </a:t>
            </a:r>
          </a:p>
          <a:p>
            <a:pPr algn="l"/>
            <a:r>
              <a:rPr lang="id-ID" sz="2800" dirty="0" smtClean="0">
                <a:solidFill>
                  <a:schemeClr val="tx1"/>
                </a:solidFill>
              </a:rPr>
              <a:t>Impian</a:t>
            </a:r>
            <a:r>
              <a:rPr lang="en-US" sz="2800" dirty="0" smtClean="0">
                <a:solidFill>
                  <a:schemeClr val="tx1"/>
                </a:solidFill>
              </a:rPr>
              <a:t> </a:t>
            </a:r>
            <a:r>
              <a:rPr lang="en-US" sz="2800" dirty="0" err="1" smtClean="0">
                <a:solidFill>
                  <a:schemeClr val="tx1"/>
                </a:solidFill>
              </a:rPr>
              <a:t>adalah</a:t>
            </a:r>
            <a:r>
              <a:rPr lang="en-US" sz="2800" dirty="0" smtClean="0">
                <a:solidFill>
                  <a:schemeClr val="tx1"/>
                </a:solidFill>
              </a:rPr>
              <a:t> </a:t>
            </a:r>
            <a:r>
              <a:rPr lang="en-US" sz="2800" dirty="0" err="1" smtClean="0">
                <a:solidFill>
                  <a:schemeClr val="tx1"/>
                </a:solidFill>
              </a:rPr>
              <a:t>ambisi</a:t>
            </a:r>
            <a:r>
              <a:rPr lang="en-US" sz="2800" dirty="0" smtClean="0">
                <a:solidFill>
                  <a:schemeClr val="tx1"/>
                </a:solidFill>
              </a:rPr>
              <a:t> </a:t>
            </a:r>
            <a:r>
              <a:rPr lang="en-US" sz="2800" dirty="0" err="1" smtClean="0">
                <a:solidFill>
                  <a:schemeClr val="tx1"/>
                </a:solidFill>
              </a:rPr>
              <a:t>dari</a:t>
            </a:r>
            <a:r>
              <a:rPr lang="en-US" sz="2800" dirty="0" smtClean="0">
                <a:solidFill>
                  <a:schemeClr val="tx1"/>
                </a:solidFill>
              </a:rPr>
              <a:t> </a:t>
            </a:r>
            <a:r>
              <a:rPr lang="en-US" sz="2800" dirty="0" err="1" smtClean="0">
                <a:solidFill>
                  <a:schemeClr val="tx1"/>
                </a:solidFill>
              </a:rPr>
              <a:t>dalam</a:t>
            </a:r>
            <a:r>
              <a:rPr lang="en-US" sz="2800" dirty="0" smtClean="0">
                <a:solidFill>
                  <a:schemeClr val="tx1"/>
                </a:solidFill>
              </a:rPr>
              <a:t> </a:t>
            </a:r>
            <a:r>
              <a:rPr lang="en-US" sz="2800" dirty="0" err="1" smtClean="0">
                <a:solidFill>
                  <a:schemeClr val="tx1"/>
                </a:solidFill>
              </a:rPr>
              <a:t>diri</a:t>
            </a:r>
            <a:r>
              <a:rPr lang="en-US" sz="2800" dirty="0" smtClean="0">
                <a:solidFill>
                  <a:schemeClr val="tx1"/>
                </a:solidFill>
              </a:rPr>
              <a:t>  </a:t>
            </a:r>
            <a:r>
              <a:rPr lang="en-US" sz="2800" dirty="0" err="1" smtClean="0">
                <a:solidFill>
                  <a:schemeClr val="tx1"/>
                </a:solidFill>
              </a:rPr>
              <a:t>manusia</a:t>
            </a:r>
            <a:r>
              <a:rPr lang="en-US" sz="2800" dirty="0" smtClean="0">
                <a:solidFill>
                  <a:schemeClr val="tx1"/>
                </a:solidFill>
              </a:rPr>
              <a:t> yang </a:t>
            </a:r>
            <a:r>
              <a:rPr lang="en-US" sz="2800" dirty="0" err="1" smtClean="0">
                <a:solidFill>
                  <a:schemeClr val="tx1"/>
                </a:solidFill>
              </a:rPr>
              <a:t>menjadi</a:t>
            </a:r>
            <a:r>
              <a:rPr lang="en-US" sz="2800" dirty="0" smtClean="0">
                <a:solidFill>
                  <a:schemeClr val="tx1"/>
                </a:solidFill>
              </a:rPr>
              <a:t> </a:t>
            </a:r>
            <a:r>
              <a:rPr lang="en-US" sz="2800" dirty="0" err="1" smtClean="0">
                <a:solidFill>
                  <a:schemeClr val="tx1"/>
                </a:solidFill>
              </a:rPr>
              <a:t>penggerak</a:t>
            </a:r>
            <a:r>
              <a:rPr lang="en-US" sz="2800" dirty="0" smtClean="0">
                <a:solidFill>
                  <a:schemeClr val="tx1"/>
                </a:solidFill>
              </a:rPr>
              <a:t> </a:t>
            </a:r>
            <a:r>
              <a:rPr lang="en-US" sz="2800" dirty="0" err="1" smtClean="0">
                <a:solidFill>
                  <a:schemeClr val="tx1"/>
                </a:solidFill>
              </a:rPr>
              <a:t>untuk</a:t>
            </a:r>
            <a:r>
              <a:rPr lang="en-US" sz="2800" dirty="0" smtClean="0">
                <a:solidFill>
                  <a:schemeClr val="tx1"/>
                </a:solidFill>
              </a:rPr>
              <a:t> </a:t>
            </a:r>
            <a:r>
              <a:rPr lang="en-US" sz="2800" dirty="0" err="1" smtClean="0">
                <a:solidFill>
                  <a:schemeClr val="tx1"/>
                </a:solidFill>
              </a:rPr>
              <a:t>maju</a:t>
            </a:r>
            <a:r>
              <a:rPr lang="en-US" sz="2800" dirty="0" smtClean="0">
                <a:solidFill>
                  <a:schemeClr val="tx1"/>
                </a:solidFill>
              </a:rPr>
              <a:t>. </a:t>
            </a:r>
          </a:p>
          <a:p>
            <a:pPr algn="l"/>
            <a:r>
              <a:rPr lang="en-US" sz="2800" dirty="0" smtClean="0">
                <a:solidFill>
                  <a:schemeClr val="tx1"/>
                </a:solidFill>
              </a:rPr>
              <a:t>                  1. </a:t>
            </a:r>
            <a:r>
              <a:rPr lang="en-US" sz="2800" dirty="0" err="1" smtClean="0">
                <a:solidFill>
                  <a:schemeClr val="tx1"/>
                </a:solidFill>
              </a:rPr>
              <a:t>merupakan</a:t>
            </a:r>
            <a:r>
              <a:rPr lang="en-US" sz="2800" dirty="0" smtClean="0">
                <a:solidFill>
                  <a:schemeClr val="tx1"/>
                </a:solidFill>
              </a:rPr>
              <a:t> </a:t>
            </a:r>
            <a:r>
              <a:rPr lang="en-US" sz="2800" dirty="0" err="1" smtClean="0">
                <a:solidFill>
                  <a:schemeClr val="tx1"/>
                </a:solidFill>
              </a:rPr>
              <a:t>sumber</a:t>
            </a:r>
            <a:r>
              <a:rPr lang="en-US" sz="2800" dirty="0" smtClean="0">
                <a:solidFill>
                  <a:schemeClr val="tx1"/>
                </a:solidFill>
              </a:rPr>
              <a:t> </a:t>
            </a:r>
            <a:r>
              <a:rPr lang="en-US" sz="2800" dirty="0" err="1" smtClean="0">
                <a:solidFill>
                  <a:schemeClr val="tx1"/>
                </a:solidFill>
              </a:rPr>
              <a:t>motivasi</a:t>
            </a:r>
            <a:endParaRPr lang="en-US" sz="2800" dirty="0" smtClean="0">
              <a:solidFill>
                <a:schemeClr val="tx1"/>
              </a:solidFill>
            </a:endParaRPr>
          </a:p>
          <a:p>
            <a:pPr algn="l"/>
            <a:r>
              <a:rPr lang="en-US" sz="2800" dirty="0" smtClean="0">
                <a:solidFill>
                  <a:schemeClr val="tx1"/>
                </a:solidFill>
              </a:rPr>
              <a:t>                   2. </a:t>
            </a:r>
            <a:r>
              <a:rPr lang="en-US" sz="2800" dirty="0" err="1" smtClean="0">
                <a:solidFill>
                  <a:schemeClr val="tx1"/>
                </a:solidFill>
              </a:rPr>
              <a:t>mendapat</a:t>
            </a:r>
            <a:r>
              <a:rPr lang="en-US" sz="2800" dirty="0" smtClean="0">
                <a:solidFill>
                  <a:schemeClr val="tx1"/>
                </a:solidFill>
              </a:rPr>
              <a:t> </a:t>
            </a:r>
            <a:r>
              <a:rPr lang="en-US" sz="2800" dirty="0" err="1" smtClean="0">
                <a:solidFill>
                  <a:schemeClr val="tx1"/>
                </a:solidFill>
              </a:rPr>
              <a:t>energi</a:t>
            </a:r>
            <a:r>
              <a:rPr lang="en-US" sz="2800" dirty="0" smtClean="0">
                <a:solidFill>
                  <a:schemeClr val="tx1"/>
                </a:solidFill>
              </a:rPr>
              <a:t> </a:t>
            </a:r>
            <a:r>
              <a:rPr lang="en-US" sz="2800" dirty="0" err="1" smtClean="0">
                <a:solidFill>
                  <a:schemeClr val="tx1"/>
                </a:solidFill>
              </a:rPr>
              <a:t>besar</a:t>
            </a:r>
            <a:r>
              <a:rPr lang="en-US" sz="2800" dirty="0" smtClean="0">
                <a:solidFill>
                  <a:schemeClr val="tx1"/>
                </a:solidFill>
              </a:rPr>
              <a:t> </a:t>
            </a:r>
            <a:r>
              <a:rPr lang="en-US" sz="2800" dirty="0" err="1" smtClean="0">
                <a:solidFill>
                  <a:schemeClr val="tx1"/>
                </a:solidFill>
              </a:rPr>
              <a:t>untuk</a:t>
            </a:r>
            <a:r>
              <a:rPr lang="en-US" sz="2800" dirty="0" smtClean="0">
                <a:solidFill>
                  <a:schemeClr val="tx1"/>
                </a:solidFill>
              </a:rPr>
              <a:t> </a:t>
            </a:r>
            <a:r>
              <a:rPr lang="en-US" sz="2800" dirty="0" err="1" smtClean="0">
                <a:solidFill>
                  <a:schemeClr val="tx1"/>
                </a:solidFill>
              </a:rPr>
              <a:t>berprestasi</a:t>
            </a:r>
            <a:endParaRPr lang="en-US" sz="2800" dirty="0" smtClean="0">
              <a:solidFill>
                <a:schemeClr val="tx1"/>
              </a:solidFill>
            </a:endParaRPr>
          </a:p>
          <a:p>
            <a:pPr algn="l"/>
            <a:r>
              <a:rPr lang="en-US" sz="2800" dirty="0" err="1" smtClean="0">
                <a:solidFill>
                  <a:schemeClr val="tx1"/>
                </a:solidFill>
              </a:rPr>
              <a:t>Impian</a:t>
            </a:r>
            <a:r>
              <a:rPr lang="en-US" sz="2800" dirty="0" smtClean="0">
                <a:solidFill>
                  <a:schemeClr val="tx1"/>
                </a:solidFill>
              </a:rPr>
              <a:t>      3. </a:t>
            </a:r>
            <a:r>
              <a:rPr lang="en-US" sz="2800" dirty="0" err="1" smtClean="0">
                <a:solidFill>
                  <a:schemeClr val="tx1"/>
                </a:solidFill>
              </a:rPr>
              <a:t>menjadikan</a:t>
            </a:r>
            <a:r>
              <a:rPr lang="en-US" sz="2800" dirty="0" smtClean="0">
                <a:solidFill>
                  <a:schemeClr val="tx1"/>
                </a:solidFill>
              </a:rPr>
              <a:t> </a:t>
            </a:r>
            <a:r>
              <a:rPr lang="en-US" sz="2800" dirty="0" err="1" smtClean="0">
                <a:solidFill>
                  <a:schemeClr val="tx1"/>
                </a:solidFill>
              </a:rPr>
              <a:t>hidup</a:t>
            </a:r>
            <a:r>
              <a:rPr lang="en-US" sz="2800" dirty="0" smtClean="0">
                <a:solidFill>
                  <a:schemeClr val="tx1"/>
                </a:solidFill>
              </a:rPr>
              <a:t> </a:t>
            </a:r>
            <a:r>
              <a:rPr lang="en-US" sz="2800" dirty="0" err="1" smtClean="0">
                <a:solidFill>
                  <a:schemeClr val="tx1"/>
                </a:solidFill>
              </a:rPr>
              <a:t>lebih</a:t>
            </a:r>
            <a:r>
              <a:rPr lang="en-US" sz="2800" dirty="0" smtClean="0">
                <a:solidFill>
                  <a:schemeClr val="tx1"/>
                </a:solidFill>
              </a:rPr>
              <a:t> </a:t>
            </a:r>
            <a:r>
              <a:rPr lang="en-US" sz="2800" dirty="0" err="1" smtClean="0">
                <a:solidFill>
                  <a:schemeClr val="tx1"/>
                </a:solidFill>
              </a:rPr>
              <a:t>mudah</a:t>
            </a:r>
            <a:r>
              <a:rPr lang="en-US" sz="2800" dirty="0" smtClean="0">
                <a:solidFill>
                  <a:schemeClr val="tx1"/>
                </a:solidFill>
              </a:rPr>
              <a:t> </a:t>
            </a:r>
            <a:r>
              <a:rPr lang="en-US" sz="2800" dirty="0" err="1" smtClean="0">
                <a:solidFill>
                  <a:schemeClr val="tx1"/>
                </a:solidFill>
              </a:rPr>
              <a:t>dijalani</a:t>
            </a:r>
            <a:endParaRPr lang="en-US" sz="2800" dirty="0" smtClean="0">
              <a:solidFill>
                <a:schemeClr val="tx1"/>
              </a:solidFill>
            </a:endParaRPr>
          </a:p>
          <a:p>
            <a:pPr algn="l"/>
            <a:r>
              <a:rPr lang="en-US" sz="2800" dirty="0" smtClean="0">
                <a:solidFill>
                  <a:schemeClr val="tx1"/>
                </a:solidFill>
              </a:rPr>
              <a:t>                   4. </a:t>
            </a:r>
            <a:r>
              <a:rPr lang="en-US" sz="2800" dirty="0" err="1" smtClean="0">
                <a:solidFill>
                  <a:schemeClr val="tx1"/>
                </a:solidFill>
              </a:rPr>
              <a:t>konsep</a:t>
            </a:r>
            <a:r>
              <a:rPr lang="en-US" sz="2800" dirty="0" smtClean="0">
                <a:solidFill>
                  <a:schemeClr val="tx1"/>
                </a:solidFill>
              </a:rPr>
              <a:t> be – do - have</a:t>
            </a:r>
            <a:endParaRPr lang="id-ID" sz="2800" dirty="0">
              <a:solidFill>
                <a:schemeClr val="tx1"/>
              </a:solidFill>
            </a:endParaRPr>
          </a:p>
        </p:txBody>
      </p:sp>
      <p:cxnSp>
        <p:nvCxnSpPr>
          <p:cNvPr id="5" name="Straight Arrow Connector 4"/>
          <p:cNvCxnSpPr/>
          <p:nvPr/>
        </p:nvCxnSpPr>
        <p:spPr>
          <a:xfrm rot="5400000" flipH="1" flipV="1">
            <a:off x="1214414" y="4857760"/>
            <a:ext cx="928694" cy="35719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16200000" flipH="1">
            <a:off x="1464447" y="5536421"/>
            <a:ext cx="500066" cy="428628"/>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500166" y="5500702"/>
            <a:ext cx="500066" cy="158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1535885" y="5036355"/>
            <a:ext cx="500066" cy="42862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4214818"/>
            <a:ext cx="8643998" cy="2428892"/>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l"/>
            <a:r>
              <a:rPr lang="en-US" sz="2400" dirty="0" err="1" smtClean="0">
                <a:solidFill>
                  <a:schemeClr val="tx1"/>
                </a:solidFill>
              </a:rPr>
              <a:t>Contoh</a:t>
            </a:r>
            <a:r>
              <a:rPr lang="en-US" sz="2400" dirty="0" smtClean="0">
                <a:solidFill>
                  <a:schemeClr val="tx1"/>
                </a:solidFill>
              </a:rPr>
              <a:t>. Nelson Mandela </a:t>
            </a:r>
            <a:r>
              <a:rPr lang="en-US" sz="2400" dirty="0" err="1" smtClean="0">
                <a:solidFill>
                  <a:schemeClr val="tx1"/>
                </a:solidFill>
              </a:rPr>
              <a:t>sebelum</a:t>
            </a:r>
            <a:r>
              <a:rPr lang="en-US" sz="2400" dirty="0" smtClean="0">
                <a:solidFill>
                  <a:schemeClr val="tx1"/>
                </a:solidFill>
              </a:rPr>
              <a:t> </a:t>
            </a:r>
            <a:r>
              <a:rPr lang="en-US" sz="2400" dirty="0" err="1" smtClean="0">
                <a:solidFill>
                  <a:schemeClr val="tx1"/>
                </a:solidFill>
              </a:rPr>
              <a:t>menjadi</a:t>
            </a:r>
            <a:r>
              <a:rPr lang="en-US" sz="2400" dirty="0" smtClean="0">
                <a:solidFill>
                  <a:schemeClr val="tx1"/>
                </a:solidFill>
              </a:rPr>
              <a:t> </a:t>
            </a:r>
            <a:r>
              <a:rPr lang="en-US" sz="2400" dirty="0" err="1" smtClean="0">
                <a:solidFill>
                  <a:schemeClr val="tx1"/>
                </a:solidFill>
              </a:rPr>
              <a:t>presiden</a:t>
            </a:r>
            <a:r>
              <a:rPr lang="en-US" sz="2400" dirty="0" smtClean="0">
                <a:solidFill>
                  <a:schemeClr val="tx1"/>
                </a:solidFill>
              </a:rPr>
              <a:t> </a:t>
            </a:r>
            <a:r>
              <a:rPr lang="en-US" sz="2400" dirty="0" err="1" smtClean="0">
                <a:solidFill>
                  <a:schemeClr val="tx1"/>
                </a:solidFill>
              </a:rPr>
              <a:t>Afrika</a:t>
            </a:r>
            <a:r>
              <a:rPr lang="en-US" sz="2400" dirty="0" smtClean="0">
                <a:solidFill>
                  <a:schemeClr val="tx1"/>
                </a:solidFill>
              </a:rPr>
              <a:t> Selatan, </a:t>
            </a:r>
            <a:r>
              <a:rPr lang="id-ID" sz="2400" dirty="0" smtClean="0">
                <a:solidFill>
                  <a:schemeClr val="tx1"/>
                </a:solidFill>
              </a:rPr>
              <a:t>ia harus berjuan</a:t>
            </a:r>
            <a:r>
              <a:rPr lang="en-US" sz="2400" dirty="0" smtClean="0">
                <a:solidFill>
                  <a:schemeClr val="tx1"/>
                </a:solidFill>
              </a:rPr>
              <a:t>g </a:t>
            </a:r>
            <a:r>
              <a:rPr lang="id-ID" sz="2400" dirty="0" smtClean="0">
                <a:solidFill>
                  <a:schemeClr val="tx1"/>
                </a:solidFill>
              </a:rPr>
              <a:t>untuk</a:t>
            </a:r>
            <a:r>
              <a:rPr lang="en-US" sz="2400" dirty="0" smtClean="0">
                <a:solidFill>
                  <a:schemeClr val="tx1"/>
                </a:solidFill>
              </a:rPr>
              <a:t> </a:t>
            </a:r>
            <a:r>
              <a:rPr lang="id-ID" sz="2400" dirty="0" smtClean="0">
                <a:solidFill>
                  <a:schemeClr val="tx1"/>
                </a:solidFill>
              </a:rPr>
              <a:t>sebuah impian negara Afrika Selatan yang berdaulat. Untuk itu ia menghadapi tantangan</a:t>
            </a:r>
            <a:r>
              <a:rPr lang="en-US" sz="2400" dirty="0" smtClean="0">
                <a:solidFill>
                  <a:schemeClr val="tx1"/>
                </a:solidFill>
              </a:rPr>
              <a:t> </a:t>
            </a:r>
            <a:r>
              <a:rPr lang="id-ID" sz="2400" dirty="0" smtClean="0">
                <a:solidFill>
                  <a:schemeClr val="tx1"/>
                </a:solidFill>
              </a:rPr>
              <a:t>teramat berat. Impian selalu memotivasi Nelson Mandela untuk tetap berjuang, meskipun ia</a:t>
            </a:r>
            <a:r>
              <a:rPr lang="en-US" sz="2400" dirty="0" smtClean="0">
                <a:solidFill>
                  <a:schemeClr val="tx1"/>
                </a:solidFill>
              </a:rPr>
              <a:t> </a:t>
            </a:r>
            <a:r>
              <a:rPr lang="id-ID" sz="2400" dirty="0" smtClean="0">
                <a:solidFill>
                  <a:schemeClr val="tx1"/>
                </a:solidFill>
              </a:rPr>
              <a:t>harus merelakan sebagian besar waktunya dibalik terali besi. Impian merupakan sumber</a:t>
            </a:r>
            <a:r>
              <a:rPr lang="en-US" sz="2400" dirty="0" smtClean="0">
                <a:solidFill>
                  <a:schemeClr val="tx1"/>
                </a:solidFill>
              </a:rPr>
              <a:t> </a:t>
            </a:r>
            <a:r>
              <a:rPr lang="sv-SE" sz="2400" dirty="0" smtClean="0">
                <a:solidFill>
                  <a:schemeClr val="tx1"/>
                </a:solidFill>
              </a:rPr>
              <a:t>semangat bagi Nelson, hingga Afrika Selatan benar-benar merdeka.</a:t>
            </a:r>
            <a:endParaRPr lang="id-ID" sz="2400" dirty="0">
              <a:solidFill>
                <a:schemeClr val="tx1"/>
              </a:solidFill>
            </a:endParaRPr>
          </a:p>
        </p:txBody>
      </p:sp>
      <p:sp>
        <p:nvSpPr>
          <p:cNvPr id="4" name="Subtitle 2"/>
          <p:cNvSpPr>
            <a:spLocks noGrp="1"/>
          </p:cNvSpPr>
          <p:nvPr>
            <p:ph type="ctrTitle"/>
          </p:nvPr>
        </p:nvSpPr>
        <p:spPr>
          <a:xfrm>
            <a:off x="214313" y="214313"/>
            <a:ext cx="8715375" cy="3857625"/>
          </a:xfrm>
        </p:spPr>
        <p:style>
          <a:lnRef idx="1">
            <a:schemeClr val="accent6"/>
          </a:lnRef>
          <a:fillRef idx="2">
            <a:schemeClr val="accent6"/>
          </a:fillRef>
          <a:effectRef idx="1">
            <a:schemeClr val="accent6"/>
          </a:effectRef>
          <a:fontRef idx="minor">
            <a:schemeClr val="dk1"/>
          </a:fontRef>
        </p:style>
        <p:txBody>
          <a:bodyPr>
            <a:noAutofit/>
          </a:bodyPr>
          <a:lstStyle/>
          <a:p>
            <a:r>
              <a:rPr lang="fi-FI" sz="2400" b="1" dirty="0" smtClean="0">
                <a:solidFill>
                  <a:schemeClr val="tx1"/>
                </a:solidFill>
              </a:rPr>
              <a:t>1. Impian Merupakan Sumber Motivasi</a:t>
            </a:r>
          </a:p>
          <a:p>
            <a:pPr algn="l"/>
            <a:r>
              <a:rPr lang="id-ID" sz="2800" dirty="0" smtClean="0">
                <a:solidFill>
                  <a:schemeClr val="tx1"/>
                </a:solidFill>
              </a:rPr>
              <a:t>Impian akan mempengaruhi pikiran bawah sadar seseorang. Bahkan impian dapat</a:t>
            </a:r>
            <a:r>
              <a:rPr lang="en-US" sz="2800" dirty="0" smtClean="0">
                <a:solidFill>
                  <a:schemeClr val="tx1"/>
                </a:solidFill>
              </a:rPr>
              <a:t> </a:t>
            </a:r>
            <a:r>
              <a:rPr lang="id-ID" sz="2800" dirty="0" smtClean="0">
                <a:solidFill>
                  <a:schemeClr val="tx1"/>
                </a:solidFill>
              </a:rPr>
              <a:t>menjamin keberhasilan, karena senantiasa menjadi sumber motivasi hingga mencapai tujuan</a:t>
            </a:r>
            <a:r>
              <a:rPr lang="en-US" sz="2800" dirty="0" smtClean="0">
                <a:solidFill>
                  <a:schemeClr val="tx1"/>
                </a:solidFill>
              </a:rPr>
              <a:t> </a:t>
            </a:r>
            <a:r>
              <a:rPr lang="id-ID" sz="2800" dirty="0" smtClean="0">
                <a:solidFill>
                  <a:schemeClr val="tx1"/>
                </a:solidFill>
              </a:rPr>
              <a:t>atau menggapai tujuan selanjutnya. Dorongan motivasi itulah yang akan menggerakkan</a:t>
            </a:r>
            <a:r>
              <a:rPr lang="en-US" sz="2800" dirty="0" smtClean="0">
                <a:solidFill>
                  <a:schemeClr val="tx1"/>
                </a:solidFill>
              </a:rPr>
              <a:t> </a:t>
            </a:r>
            <a:r>
              <a:rPr lang="id-ID" sz="2800" dirty="0" smtClean="0">
                <a:solidFill>
                  <a:schemeClr val="tx1"/>
                </a:solidFill>
              </a:rPr>
              <a:t>tubuh dan mengatur strategi yang harus ditempuh, misalnya bagaimana mencari informas</a:t>
            </a:r>
            <a:r>
              <a:rPr lang="en-US" sz="2800" dirty="0" err="1" smtClean="0">
                <a:solidFill>
                  <a:schemeClr val="tx1"/>
                </a:solidFill>
              </a:rPr>
              <a:t>i</a:t>
            </a:r>
            <a:r>
              <a:rPr lang="en-US" sz="2800" dirty="0" smtClean="0">
                <a:solidFill>
                  <a:schemeClr val="tx1"/>
                </a:solidFill>
              </a:rPr>
              <a:t> </a:t>
            </a:r>
            <a:r>
              <a:rPr lang="fi-FI" sz="2800" dirty="0" smtClean="0">
                <a:solidFill>
                  <a:schemeClr val="tx1"/>
                </a:solidFill>
              </a:rPr>
              <a:t>dan menjalin komunikasi maupun bekerjasama dengan orang lain.</a:t>
            </a:r>
            <a:endParaRPr lang="id-ID" sz="2800" dirty="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530</TotalTime>
  <Words>1565</Words>
  <Application>Microsoft Office PowerPoint</Application>
  <PresentationFormat>On-screen Show (4:3)</PresentationFormat>
  <Paragraphs>116</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KEWIRAUSAHAAN</vt:lpstr>
      <vt:lpstr> WIRAUSAHA DAN IMPIAN</vt:lpstr>
      <vt:lpstr>Setelah mempelajari materi  ini diharapkan Anda dapat: 1. Menjelaskan impian menjadi wirausahawan 2. Menjelaskan tentang impian harus smart 3. Menjelaskan pengertian entrepreneur/wirausaha       dari pendapat para pakar 4. Menjelaskan tentang keuntungan dan kerugian       wirausaha 5. Menjelaskan tentang langkah-langkah memulai       wirausaha 6. Menjelaskan pentingnya perubahan mindset       enterprener. 7. Menjelaskan bagaimana menemukan peluang usaha 8. Menjelaskan bagaimana melakukan pemrosesan dan         pengendalian produksi.</vt:lpstr>
      <vt:lpstr>PowerPoint Presentation</vt:lpstr>
      <vt:lpstr>PowerPoint Presentation</vt:lpstr>
      <vt:lpstr>PowerPoint Presentation</vt:lpstr>
      <vt:lpstr>PowerPoint Presentation</vt:lpstr>
      <vt:lpstr>Orang yang tidak memiliki impian, memiliki hasrat atau kegigihan yang mudah sekali pudar,sehingga mereka dengan mudah mengubah impian mereka menjadi sangat sederhana. Padahal, impian yang besar mempunyai kekuatan yang besar pula. Orang-orang yang berhasil mencatat nama dalam sejarah rata-rata mempunyai ciri khas yaitu selalu mampu update impian mereka.</vt:lpstr>
      <vt:lpstr>1. Impian Merupakan Sumber Motivasi Impian akan mempengaruhi pikiran bawah sadar seseorang. Bahkan impian dapat menjamin keberhasilan, karena senantiasa menjadi sumber motivasi hingga mencapai tujuan atau menggapai tujuan selanjutnya. Dorongan motivasi itulah yang akan menggerakkan tubuh dan mengatur strategi yang harus ditempuh, misalnya bagaimana mencari informasi dan menjalin komunikasi maupun bekerjasama dengan orang lain.</vt:lpstr>
      <vt:lpstr>PowerPoint Presentation</vt:lpstr>
      <vt:lpstr>2. Impian Menciptakan Energi  Besar untuk Berprestasi Impian menjadikan manusia penuh vitalitas dalam bekerja. Impian itu sendirisebenarnya merupakan sumber energi menghadapi tantangan yang tidak mudah. Menurut Anais Nin, "Hidup ini mengerut atau berkembang sesuai dengan keteguhan hati seseorang”. Terdapat empat tips sederhana dalam menjadikan impian sebagai sumber energi kita, yaitudisingkat dengan kata PLUS, yaitu; percaya,loyalitas, ulet dan sikap mental positif.</vt:lpstr>
      <vt:lpstr> 3. Impian Menjadikan Kehidupan Manusia Lebih Mudah Dijalani  Impian menjadikan manusia lebih kuat menghadapi segala rintangan dan tantangan.Sebab impian dapat menimbulkan kemauan keras untuk merealisasikannya.</vt:lpstr>
      <vt:lpstr>4. Konsep Be – Do – Have Be-Do-Have adalah suatu konsep yang terdapat dalam buku One Minute Millionaireoleh Mark Victor Hansen dan Robert G. Allen. Uniknya konsep ini bukan diawali dari kerja(do) menuju milyarder, tetapi diawali oleh menjadi (be). Langkah pertama yang harus dilakukan adalah pikirkan Anda ingin menjadi apa? Hal ini sejalan dengan konsep dasarmanajemen yaitu “think what u do and do what u think”. Setelah Anda sudah mengetahuinya, maka lakukan hal (do) yang diperlukan untuk menuju be (menjadi apa yang Anda inginkan). Posisi be di awal Anda akan mampu menjadikan tindakan Anda lebih efektif, terlahirlah tindakan efektif jika Anda sudah berpikir bahwa Anda sudah menjadi apa yang Anda inginkan maka tindakan akan mengikutinya.</vt:lpstr>
      <vt:lpstr>Makna be – do – have juga menunjukkan sikap perspektif jangka panjang. Sikap ini berarti bahwa seseorang yang sukses dalam berencana dan bertindak selalu memiliki perspektif jangka panjang. Segala keputusan yang dibuat selalu memperhatikan akibatnya bagi masa depan dalam jangka panjang. Tidak ada istilah bagi mereka yang berbunyi“bagaimana nanti saja”’ mereka lebih berpikir: “nanti bagaimana?”. Berpikir jauh ke depan bukan berarti mengkhawatirkan masa depan. Tetapi lebih kepada mempersiapkan masa depan. Segala keputusan, rencana dan tindakan akan dipertimbangkan bagaimana dampaknya dimasa depan.</vt:lpstr>
      <vt:lpstr>PowerPoint Presentation</vt:lpstr>
      <vt:lpstr> B. IMPIAN HARUS SMART “Apa impian kalian?” </vt:lpstr>
      <vt:lpstr>Measurable , artinya impian haruslah terukur.  Dengan demikian, anda akan tahu kapan impian anda telah tercapai. Achieveble, artinya Impian anda harus dapat anda raih. Realistic, artinya, impian anda harus masuk akal. Time Bond, impian haruslah memiliki garis waktu yang jelas kapan impian tersebut ingin Anda raih.</vt:lpstr>
      <vt:lpstr> Adapun makna secara etimologis wirausaha/wiraswasta berasal dari bahasa Sansekerta, terdiri dari tiga suku kata : “wira“, “swa“, dan “sta“. Wira berarti manusia unggul, teladan, tangguh, berbudi luhur,berjiwa besar, berani, pahlawan, pionir, pendekar/pejuang kemajuan, memiliki keagungan watak. Swa berarti sendiri, dan Sta berarti berdiri. </vt:lpstr>
      <vt:lpstr>Menurut Dan Steinhoff dan John F. Burgess (Suryana 2003) wirausaha adalah orang yang mengorganisir, mengelola dan berani menanggung resiko untuk menciptakan usaha baru dan peluang berusaha.  Secara esensi pengertian entrepreneurship adalah suatu sikap mental, pandangan, wawasan serta pola pikir dan pola tindak seseorang terhadap tugas tugas yang menjadi tanggungjawabnya dan selalu berorientasi kepada pelanggan. Atau dapat juga diartikan sebagai semua tindakan dari seseorang yang mampu memberi nilai terhadap tugas dan tanggungjawabnya.</vt:lpstr>
      <vt:lpstr>PowerPoint Presentation</vt:lpstr>
      <vt:lpstr> 6 hakekat penting kewirausahaan :  1. Kewirausahaan adalah suatu nilai yang diwujudkan dalam perilaku yang dijadikan dasarsumber daya, tenaga penggerak, tujuan, siasat, kiat, proses, dan hasil bisnis (Acmad Sanusi, 1994).  2. Kewirausahaan adalah suatu kemampuan untuk menciptakan sesuatu yang baru dan berbeda (ability to create the new and different) (Drucker, 1959).  3. Kewirausahaan adalah suatu proses penerapan kreativitas dan inovasi dalam memecahkan persoalan dan menemukan peluang untuk memperbaiki kehidupan (Zimmerer. 1996). </vt:lpstr>
      <vt:lpstr>4. Kewirausahaan adalah suatu nilai yang diperlukan untuk memulai suatu usaha (startupphase) dan perkembangan usaha (venture growth) (Soeharto Prawiro, 1997).  5. Kewirausahaan adalah suatu proses dalam mengerjakan sesuatu yang baru (creative),dan sesuatu yang berbeda (inovative) yang bermanfaat memberi nilai lebih.  6. Kewirausahaan adalah usaha menciptakan nilai tambah dengan jalan mengkombinasikan sumber-sumber melaui cara-cara baru dan berbeda untuk memenangkan persaingan.</vt:lpstr>
      <vt:lpstr>Nilai tambah tersebut dapat diciptakan dengan cara mengembangkan teknologi baru, menemukan pengetahuan baru, menemukan cara baru untuk menghasilkan barang dan jasa yang baru yang lebih efisien, memperbaiki produk dan jasa yang sudah ada, dan menemukan cara baru untuk memberikan kepuasan kepada konsumen.</vt:lpstr>
      <vt:lpstr>PowerPoint Presentation</vt:lpstr>
      <vt:lpstr>D. KEUNTUNGAN DAN KERUGIAN WIRAUSAHA Menurut Ilik (2010), terdapat keuntungan dan kerugian seorang wirausahawa</vt:lpstr>
      <vt:lpstr>E. LANGKAH-LANGKAH MEMULAI WIRAUSAHA</vt:lpstr>
      <vt:lpstr>Namun anda tetap harus hati-hati, karena tidak pernah ada yang namanya makan siang gratis, siapapun itu, anda harus tetap berhati-hati dan mempersiapkan akan datangnya hal-hal yang tidak terduga. Hal ini juga sejalan dengan prinsip seorang pebisnis “uang tidak mengenal tuan”. Bisa saja hari ini anda adalah big boss, namun esok lusa anda menjadi pengangguran karena didepak oleh karyawan sendiri yang bekerja sama denganpartner bisnis anda atau bahkan investor anda.</vt:lpstr>
      <vt:lpstr>3. Pilih keunikan dan nilai unggul dalam produk/jasa anda.  Kebanyakan orang tidak sadar, ketika memulai berbisnis, terjebak di dalam fenomena banting harga. Padahal, ada kalanya, harga bukan segalanya. Anda harus bisa mencari celah dan ceruk pasar yang unik. Anda harus menentukan posisi anda di dalam peta persaingan usaha. Jika anda menilai terlalu tinggi jasa/produk anda, sementara hal yang anda tawarkan itu tidak punya keunggulan yang sangat spesifik dan memiliki nilai tambah, maka orang akan berpaling kepada usaha sejenis dengan harga dan kualitas yang jauh lebih baik. Misalkan anda memulai usaha bisnis jasa pembuatan desain web (web desainer). Tentukan, apakah anda ingin bersaing berdarah-darah di usaha web murah meriah,atau anda akan spesifik kepada desainnya, atau anda akan spesifik kepada faktor security (keamanannya) atau kepada tingkat kesulitan dan kompleksitas pengelolaan databasenya.</vt:lpstr>
      <vt:lpstr>4. Jaga kredibilitas dan brand image.  Seringkali kita ketika memulai berusaha, melupakan faktor nama baik, kredibilitas dan pandangan orang terhadap produk/jasa kita. Padahal, ini yang paling penting dalam berbisnis. Mengulur-ulur pembayaran kepada supplier atau peminjam modal, adalah tindakan yang sangat fatal dan berakibat kepada munculnya nama anda di dalam daftar hitam jaringan bisnis usaha yang anda tekuni. Misalnya salah satu usaha bisnis, seringkali bertindak arogan dan mengabaikan keluhan para pelanggannya, padahal bukan hanya sekali dua kali orang-orang melakukan komplain, akibatnya, kehilangan pelanggan adalah hal nyata yang akan terjadi dan bahkan kehilangan pasar potensial dan pangsa pasar yang dikuasainya.</vt:lpstr>
      <vt:lpstr>5. Berhemat dalam operasional secara terencana.   Banyak orang yang jika sudah untung besar dan berada di atas, melupakan faktor persiapan akan hal tak terduga maupun merencanakan pengembangan usaha.  Sisihkan uang untuk modal kerja dan penambahan investasi alat-alat produksi/jasa. Padahal bisnis adalah sama dengan hidup, harus selalu bertahan dan berjuang. Banyak pengusaha kita, ketika sudah kebanjiran order dan menerima banyak uang, malah mendahulukan membeli mobil. Hal ini tidak salah, namun akan lebih baik jika keuntungan itu disisihkan untuk laba ditahan untuk penambahan modal kerja. Dengan demikian usaha bisa lebih berkembang.</vt:lpstr>
      <vt:lpstr>PowerPoint Presentation</vt:lpstr>
    </vt:vector>
  </TitlesOfParts>
  <Company>Griyacom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KEWIRAUSAHAAN</dc:title>
  <dc:creator>Berbagi Aplikasi</dc:creator>
  <cp:lastModifiedBy>Windows User</cp:lastModifiedBy>
  <cp:revision>60</cp:revision>
  <dcterms:created xsi:type="dcterms:W3CDTF">2022-01-31T14:49:25Z</dcterms:created>
  <dcterms:modified xsi:type="dcterms:W3CDTF">2023-01-30T08:56:19Z</dcterms:modified>
</cp:coreProperties>
</file>