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9EC0-0FA2-488F-A8F4-BE3E8546A6EA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8BE64B4-37CE-439E-8A19-7A8A99A7AEB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9EC0-0FA2-488F-A8F4-BE3E8546A6EA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64B4-37CE-439E-8A19-7A8A99A7AEB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9EC0-0FA2-488F-A8F4-BE3E8546A6EA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64B4-37CE-439E-8A19-7A8A99A7AEB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9EC0-0FA2-488F-A8F4-BE3E8546A6EA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8BE64B4-37CE-439E-8A19-7A8A99A7AEB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9EC0-0FA2-488F-A8F4-BE3E8546A6EA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64B4-37CE-439E-8A19-7A8A99A7AEBE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9EC0-0FA2-488F-A8F4-BE3E8546A6EA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64B4-37CE-439E-8A19-7A8A99A7AEB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9EC0-0FA2-488F-A8F4-BE3E8546A6EA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8BE64B4-37CE-439E-8A19-7A8A99A7AEBE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9EC0-0FA2-488F-A8F4-BE3E8546A6EA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64B4-37CE-439E-8A19-7A8A99A7AEB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9EC0-0FA2-488F-A8F4-BE3E8546A6EA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64B4-37CE-439E-8A19-7A8A99A7AEB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9EC0-0FA2-488F-A8F4-BE3E8546A6EA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64B4-37CE-439E-8A19-7A8A99A7AEB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9EC0-0FA2-488F-A8F4-BE3E8546A6EA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64B4-37CE-439E-8A19-7A8A99A7AEBE}" type="slidenum">
              <a:rPr lang="id-ID" smtClean="0"/>
              <a:t>‹#›</a:t>
            </a:fld>
            <a:endParaRPr lang="id-ID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9479EC0-0FA2-488F-A8F4-BE3E8546A6EA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8BE64B4-37CE-439E-8A19-7A8A99A7AEBE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852936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Peradilan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Administrasi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rgbClr val="FF0000"/>
                </a:solidFill>
              </a:rPr>
              <a:t>Pengertian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dan</a:t>
            </a:r>
            <a:r>
              <a:rPr lang="en-US" dirty="0" smtClean="0">
                <a:solidFill>
                  <a:srgbClr val="FF0000"/>
                </a:solidFill>
              </a:rPr>
              <a:t> Unsur2 </a:t>
            </a:r>
            <a:r>
              <a:rPr lang="en-US" dirty="0" err="1" smtClean="0">
                <a:solidFill>
                  <a:srgbClr val="FF0000"/>
                </a:solidFill>
              </a:rPr>
              <a:t>Peradilan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Administrasi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214313" y="1643063"/>
            <a:ext cx="8701087" cy="4833937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800" dirty="0" err="1" smtClean="0"/>
              <a:t>Peradilan</a:t>
            </a:r>
            <a:r>
              <a:rPr lang="en-US" sz="2800" dirty="0" smtClean="0"/>
              <a:t> </a:t>
            </a:r>
            <a:r>
              <a:rPr lang="en-US" sz="2800" dirty="0" err="1" smtClean="0"/>
              <a:t>berasal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kata</a:t>
            </a:r>
            <a:r>
              <a:rPr lang="en-US" sz="2800" dirty="0" smtClean="0"/>
              <a:t> “</a:t>
            </a:r>
            <a:r>
              <a:rPr lang="en-US" sz="2800" dirty="0" err="1" smtClean="0"/>
              <a:t>adil</a:t>
            </a:r>
            <a:r>
              <a:rPr lang="en-US" sz="2800" dirty="0" smtClean="0"/>
              <a:t>” </a:t>
            </a:r>
            <a:r>
              <a:rPr lang="en-US" sz="2800" dirty="0" err="1" smtClean="0"/>
              <a:t>artinya</a:t>
            </a:r>
            <a:r>
              <a:rPr lang="en-US" sz="2800" dirty="0" smtClean="0"/>
              <a:t> </a:t>
            </a:r>
            <a:r>
              <a:rPr lang="en-US" sz="2800" dirty="0" err="1" smtClean="0"/>
              <a:t>tdk</a:t>
            </a:r>
            <a:r>
              <a:rPr lang="en-US" sz="2800" dirty="0" smtClean="0"/>
              <a:t> </a:t>
            </a:r>
            <a:r>
              <a:rPr lang="en-US" sz="2800" dirty="0" err="1" smtClean="0"/>
              <a:t>berat</a:t>
            </a:r>
            <a:r>
              <a:rPr lang="en-US" sz="2800" dirty="0" smtClean="0"/>
              <a:t> </a:t>
            </a:r>
            <a:r>
              <a:rPr lang="en-US" sz="2800" dirty="0" err="1" smtClean="0"/>
              <a:t>sebelah</a:t>
            </a:r>
            <a:r>
              <a:rPr lang="en-US" sz="2800" dirty="0" smtClean="0"/>
              <a:t>; </a:t>
            </a:r>
            <a:r>
              <a:rPr lang="en-US" sz="2800" dirty="0" err="1" smtClean="0"/>
              <a:t>tdk</a:t>
            </a:r>
            <a:r>
              <a:rPr lang="en-US" sz="2800" dirty="0" smtClean="0"/>
              <a:t> </a:t>
            </a:r>
            <a:r>
              <a:rPr lang="en-US" sz="2800" dirty="0" err="1" smtClean="0"/>
              <a:t>memihak</a:t>
            </a:r>
            <a:r>
              <a:rPr lang="en-US" sz="2800" dirty="0" smtClean="0"/>
              <a:t>; </a:t>
            </a:r>
            <a:r>
              <a:rPr lang="en-US" sz="2800" dirty="0" err="1" smtClean="0"/>
              <a:t>berpihak</a:t>
            </a:r>
            <a:r>
              <a:rPr lang="en-US" sz="2800" dirty="0" smtClean="0"/>
              <a:t> </a:t>
            </a:r>
            <a:r>
              <a:rPr lang="en-US" sz="2800" dirty="0" err="1" smtClean="0"/>
              <a:t>kpd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benar</a:t>
            </a:r>
            <a:r>
              <a:rPr lang="en-US" sz="2800" dirty="0" smtClean="0"/>
              <a:t>; </a:t>
            </a:r>
            <a:r>
              <a:rPr lang="en-US" sz="2800" dirty="0" err="1" smtClean="0"/>
              <a:t>berpegang</a:t>
            </a:r>
            <a:r>
              <a:rPr lang="en-US" sz="2800" dirty="0" smtClean="0"/>
              <a:t> pd </a:t>
            </a:r>
            <a:r>
              <a:rPr lang="en-US" sz="2800" dirty="0" err="1" smtClean="0"/>
              <a:t>kebenaran</a:t>
            </a:r>
            <a:endParaRPr lang="en-US" sz="2800" dirty="0" smtClean="0"/>
          </a:p>
          <a:p>
            <a:pPr eaLnBrk="1" hangingPunct="1"/>
            <a:r>
              <a:rPr lang="en-US" sz="2800" dirty="0" err="1" smtClean="0"/>
              <a:t>Peradilan</a:t>
            </a:r>
            <a:r>
              <a:rPr lang="en-US" sz="2800" dirty="0" smtClean="0"/>
              <a:t>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err="1" smtClean="0"/>
              <a:t>lembaga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berfungsi</a:t>
            </a:r>
            <a:r>
              <a:rPr lang="en-US" sz="2800" dirty="0" smtClean="0"/>
              <a:t> </a:t>
            </a:r>
            <a:r>
              <a:rPr lang="en-US" sz="2800" dirty="0" err="1" smtClean="0"/>
              <a:t>menegakkan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berintikan</a:t>
            </a:r>
            <a:r>
              <a:rPr lang="en-US" sz="2800" dirty="0" smtClean="0"/>
              <a:t> </a:t>
            </a:r>
            <a:r>
              <a:rPr lang="en-US" sz="2800" dirty="0" err="1" smtClean="0"/>
              <a:t>keadilan</a:t>
            </a:r>
            <a:endParaRPr lang="en-US" sz="2800" dirty="0" smtClean="0"/>
          </a:p>
          <a:p>
            <a:pPr eaLnBrk="1" hangingPunct="1"/>
            <a:r>
              <a:rPr lang="en-US" sz="2800" dirty="0" err="1" smtClean="0"/>
              <a:t>Peradilan</a:t>
            </a:r>
            <a:r>
              <a:rPr lang="en-US" sz="2800" dirty="0" smtClean="0"/>
              <a:t>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err="1" smtClean="0"/>
              <a:t>segala</a:t>
            </a:r>
            <a:r>
              <a:rPr lang="en-US" sz="2800" dirty="0" smtClean="0"/>
              <a:t> </a:t>
            </a:r>
            <a:r>
              <a:rPr lang="en-US" sz="2800" dirty="0" err="1" smtClean="0"/>
              <a:t>sesuatu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bertalian</a:t>
            </a:r>
            <a:r>
              <a:rPr lang="en-US" sz="2800" dirty="0" smtClean="0"/>
              <a:t> </a:t>
            </a:r>
            <a:r>
              <a:rPr lang="en-US" sz="2800" dirty="0" err="1" smtClean="0"/>
              <a:t>dgn</a:t>
            </a:r>
            <a:r>
              <a:rPr lang="en-US" sz="2800" dirty="0" smtClean="0"/>
              <a:t> </a:t>
            </a:r>
            <a:r>
              <a:rPr lang="en-US" sz="2800" dirty="0" err="1" smtClean="0"/>
              <a:t>tugas</a:t>
            </a:r>
            <a:r>
              <a:rPr lang="en-US" sz="2800" dirty="0" smtClean="0"/>
              <a:t> </a:t>
            </a:r>
            <a:r>
              <a:rPr lang="en-US" sz="2800" dirty="0" err="1" smtClean="0"/>
              <a:t>memutus</a:t>
            </a:r>
            <a:r>
              <a:rPr lang="en-US" sz="2800" dirty="0" smtClean="0"/>
              <a:t> </a:t>
            </a:r>
            <a:r>
              <a:rPr lang="en-US" sz="2800" dirty="0" err="1" smtClean="0"/>
              <a:t>perkara</a:t>
            </a:r>
            <a:r>
              <a:rPr lang="en-US" sz="2800" dirty="0" smtClean="0"/>
              <a:t> </a:t>
            </a:r>
            <a:r>
              <a:rPr lang="en-US" sz="2800" dirty="0" err="1" smtClean="0"/>
              <a:t>dgn</a:t>
            </a:r>
            <a:r>
              <a:rPr lang="en-US" sz="2800" dirty="0" smtClean="0"/>
              <a:t> </a:t>
            </a:r>
            <a:r>
              <a:rPr lang="en-US" sz="2800" dirty="0" err="1" smtClean="0"/>
              <a:t>menerapkan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, </a:t>
            </a:r>
            <a:r>
              <a:rPr lang="en-US" sz="2800" dirty="0" err="1" smtClean="0"/>
              <a:t>menemukan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“in </a:t>
            </a:r>
            <a:r>
              <a:rPr lang="en-US" sz="2800" dirty="0" err="1" smtClean="0"/>
              <a:t>concreto</a:t>
            </a:r>
            <a:r>
              <a:rPr lang="en-US" sz="2800" dirty="0" smtClean="0"/>
              <a:t>” </a:t>
            </a:r>
            <a:r>
              <a:rPr lang="en-US" sz="2800" dirty="0" err="1" smtClean="0"/>
              <a:t>dlm</a:t>
            </a:r>
            <a:r>
              <a:rPr lang="en-US" sz="2800" dirty="0" smtClean="0"/>
              <a:t> </a:t>
            </a:r>
            <a:r>
              <a:rPr lang="en-US" sz="2800" dirty="0" err="1" smtClean="0"/>
              <a:t>mempertahankan</a:t>
            </a:r>
            <a:r>
              <a:rPr lang="en-US" sz="2800" dirty="0" smtClean="0"/>
              <a:t> &amp; </a:t>
            </a:r>
            <a:r>
              <a:rPr lang="en-US" sz="2800" dirty="0" err="1" smtClean="0"/>
              <a:t>menjamin</a:t>
            </a:r>
            <a:r>
              <a:rPr lang="en-US" sz="2800" dirty="0" smtClean="0"/>
              <a:t> </a:t>
            </a:r>
            <a:r>
              <a:rPr lang="en-US" sz="2800" dirty="0" err="1" smtClean="0"/>
              <a:t>ditaatinya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materil</a:t>
            </a:r>
            <a:r>
              <a:rPr lang="en-US" sz="2800" dirty="0" smtClean="0"/>
              <a:t>, </a:t>
            </a:r>
            <a:r>
              <a:rPr lang="en-US" sz="2800" dirty="0" err="1" smtClean="0"/>
              <a:t>dgn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cara</a:t>
            </a:r>
            <a:r>
              <a:rPr lang="en-US" sz="2800" dirty="0" smtClean="0"/>
              <a:t> </a:t>
            </a:r>
            <a:r>
              <a:rPr lang="en-US" sz="2800" dirty="0" err="1" smtClean="0"/>
              <a:t>prosedural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ditetapkan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formal (</a:t>
            </a:r>
            <a:r>
              <a:rPr lang="en-US" sz="2800" dirty="0" err="1" smtClean="0"/>
              <a:t>Sjahran</a:t>
            </a:r>
            <a:r>
              <a:rPr lang="en-US" sz="2800" dirty="0" smtClean="0"/>
              <a:t> </a:t>
            </a:r>
            <a:r>
              <a:rPr lang="en-US" sz="2800" dirty="0" err="1" smtClean="0"/>
              <a:t>Basyah</a:t>
            </a:r>
            <a:r>
              <a:rPr lang="en-US" sz="2800" dirty="0" smtClean="0"/>
              <a:t>)</a:t>
            </a: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0"/>
            <a:ext cx="22860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214313" y="1643063"/>
            <a:ext cx="8715375" cy="4833937"/>
          </a:xfrm>
        </p:spPr>
        <p:txBody>
          <a:bodyPr>
            <a:normAutofit lnSpcReduction="10000"/>
          </a:bodyPr>
          <a:lstStyle/>
          <a:p>
            <a:pPr marL="650875" indent="-514350" eaLnBrk="1" hangingPunct="1">
              <a:buFont typeface="Wingdings 2" pitchFamily="18" charset="2"/>
              <a:buNone/>
            </a:pPr>
            <a:r>
              <a:rPr lang="en-US" sz="2700" smtClean="0"/>
              <a:t>Unsur2 Peradilan:</a:t>
            </a:r>
          </a:p>
          <a:p>
            <a:pPr marL="650875" indent="-514350" eaLnBrk="1" hangingPunct="1">
              <a:buFont typeface="Lucida Sans" pitchFamily="34" charset="0"/>
              <a:buAutoNum type="arabicPeriod"/>
            </a:pPr>
            <a:r>
              <a:rPr lang="en-US" sz="2700" smtClean="0"/>
              <a:t>Adanya aturan hukum yg abstrak (“in abstracto”) yg mengikat umum, yg dpt diterapkan pd suatu persoalan</a:t>
            </a:r>
          </a:p>
          <a:p>
            <a:pPr marL="650875" indent="-514350" eaLnBrk="1" hangingPunct="1">
              <a:buFont typeface="Lucida Sans" pitchFamily="34" charset="0"/>
              <a:buAutoNum type="arabicPeriod"/>
            </a:pPr>
            <a:r>
              <a:rPr lang="en-US" sz="2700" smtClean="0"/>
              <a:t>Adanya peristiwa konkret (perselisihan/sengketa)</a:t>
            </a:r>
          </a:p>
          <a:p>
            <a:pPr marL="650875" indent="-514350" eaLnBrk="1" hangingPunct="1">
              <a:buFont typeface="Lucida Sans" pitchFamily="34" charset="0"/>
              <a:buAutoNum type="arabicPeriod"/>
            </a:pPr>
            <a:r>
              <a:rPr lang="en-US" sz="2700" smtClean="0"/>
              <a:t>Adanya sekurang2nya dua pihak</a:t>
            </a:r>
          </a:p>
          <a:p>
            <a:pPr marL="650875" indent="-514350" eaLnBrk="1" hangingPunct="1">
              <a:buFont typeface="Lucida Sans" pitchFamily="34" charset="0"/>
              <a:buAutoNum type="arabicPeriod"/>
            </a:pPr>
            <a:r>
              <a:rPr lang="en-US" sz="2700" smtClean="0"/>
              <a:t>Adanya aparatur peradilan yg berwenang memutuskan perselisihan</a:t>
            </a:r>
          </a:p>
          <a:p>
            <a:pPr marL="650875" indent="-514350" eaLnBrk="1" hangingPunct="1">
              <a:buFont typeface="Lucida Sans" pitchFamily="34" charset="0"/>
              <a:buAutoNum type="arabicPeriod"/>
            </a:pPr>
            <a:r>
              <a:rPr lang="en-US" sz="2700" smtClean="0"/>
              <a:t>Adanya hukum formal dlm rangka menerapkan hukum materil (utk menemukan/menerapkan hukum “in concreto”)</a:t>
            </a:r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0"/>
            <a:ext cx="22860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214313" y="1643063"/>
            <a:ext cx="8715375" cy="4786312"/>
          </a:xfrm>
        </p:spPr>
        <p:txBody>
          <a:bodyPr/>
          <a:lstStyle/>
          <a:p>
            <a:pPr eaLnBrk="1" hangingPunct="1"/>
            <a:r>
              <a:rPr lang="en-US" smtClean="0"/>
              <a:t>Peradilan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tertuju kpd fungsinya.</a:t>
            </a:r>
          </a:p>
          <a:p>
            <a:pPr eaLnBrk="1" hangingPunct="1"/>
            <a:r>
              <a:rPr lang="en-US" smtClean="0"/>
              <a:t>Pengadilan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tertuju kpd prosesnya.</a:t>
            </a:r>
          </a:p>
          <a:p>
            <a:pPr eaLnBrk="1" hangingPunct="1"/>
            <a:r>
              <a:rPr lang="en-US" smtClean="0"/>
              <a:t>Badan Pengadilan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tertuju kpd lembaga, dewan, hakim, atau instansi pemerintah.</a:t>
            </a:r>
          </a:p>
          <a:p>
            <a:pPr eaLnBrk="1" hangingPunct="1"/>
            <a:r>
              <a:rPr lang="en-US" smtClean="0"/>
              <a:t>Sjachran Basah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Pengadilan ditujukan kpd badan/wadah yg memberikan peradilan, sedangkan peradilan menunjukkan kpd proses utk memberikan keadilan dlm rangka menegakkan hukum (“het rechtspreken”)</a:t>
            </a:r>
          </a:p>
          <a:p>
            <a:pPr eaLnBrk="1" hangingPunct="1"/>
            <a:endParaRPr lang="en-US" smtClean="0"/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0"/>
            <a:ext cx="22860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142875" y="1643063"/>
            <a:ext cx="8786813" cy="4857750"/>
          </a:xfrm>
        </p:spPr>
        <p:txBody>
          <a:bodyPr/>
          <a:lstStyle/>
          <a:p>
            <a:pPr eaLnBrk="1" hangingPunct="1"/>
            <a:r>
              <a:rPr lang="en-US" smtClean="0"/>
              <a:t>Pasal 4 UU No.5/1986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PTUN adlh salah satu pelaksana kekuasaan kehakiman bagi rakyat pencari keadilan terhadap sengketa TUN.</a:t>
            </a:r>
          </a:p>
          <a:p>
            <a:pPr eaLnBrk="1" hangingPunct="1"/>
            <a:r>
              <a:rPr lang="en-US" smtClean="0"/>
              <a:t>Pasal 4 UU No.9/2004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PTUN adlh salah satu pelaku kekuasaan kehakiman bagi rakyat pencari keadilan terhadap sengketa TUN.</a:t>
            </a:r>
          </a:p>
          <a:p>
            <a:pPr eaLnBrk="1" hangingPunct="1"/>
            <a:r>
              <a:rPr lang="en-US" smtClean="0"/>
              <a:t>Cermati apa bedanya!</a:t>
            </a:r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0"/>
            <a:ext cx="22860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err="1" smtClean="0">
                <a:solidFill>
                  <a:srgbClr val="FF0000"/>
                </a:solidFill>
              </a:rPr>
              <a:t>Ruang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Lingkup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Peradilan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Administrasi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785938"/>
            <a:ext cx="8229600" cy="4340225"/>
          </a:xfrm>
        </p:spPr>
        <p:txBody>
          <a:bodyPr/>
          <a:lstStyle/>
          <a:p>
            <a:pPr eaLnBrk="1" hangingPunct="1"/>
            <a:r>
              <a:rPr lang="en-US" dirty="0" err="1" smtClean="0"/>
              <a:t>Peradilan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(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):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a) </a:t>
            </a:r>
            <a:r>
              <a:rPr lang="en-US" dirty="0" err="1" smtClean="0"/>
              <a:t>Peradilan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endParaRPr lang="en-US" dirty="0" smtClean="0"/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b) </a:t>
            </a:r>
            <a:r>
              <a:rPr lang="en-US" dirty="0" err="1" smtClean="0"/>
              <a:t>Peradilan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murni</a:t>
            </a:r>
            <a:endParaRPr lang="en-US" dirty="0" smtClean="0"/>
          </a:p>
          <a:p>
            <a:pPr eaLnBrk="1" hangingPunct="1"/>
            <a:r>
              <a:rPr lang="en-US" dirty="0" err="1" smtClean="0"/>
              <a:t>Peradilan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(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 smtClean="0"/>
              <a:t>):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a) </a:t>
            </a:r>
            <a:r>
              <a:rPr lang="en-US" dirty="0" err="1" smtClean="0"/>
              <a:t>Peradilan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endParaRPr lang="en-US" dirty="0" smtClean="0"/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b) </a:t>
            </a:r>
            <a:r>
              <a:rPr lang="en-US" dirty="0" err="1" smtClean="0"/>
              <a:t>Peradilan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endParaRPr lang="en-US" dirty="0" smtClean="0"/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0"/>
            <a:ext cx="22860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</TotalTime>
  <Words>251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Trek</vt:lpstr>
      <vt:lpstr>Peradilan Administrasi</vt:lpstr>
      <vt:lpstr>Pengertian dan Unsur2 Peradilan Administrasi</vt:lpstr>
      <vt:lpstr>Slide 3</vt:lpstr>
      <vt:lpstr>Slide 4</vt:lpstr>
      <vt:lpstr>Slide 5</vt:lpstr>
      <vt:lpstr>Ruang Lingkup Peradilan Administrasi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Peradilan Administrasi</dc:title>
  <dc:creator>USER</dc:creator>
  <cp:lastModifiedBy>USER</cp:lastModifiedBy>
  <cp:revision>1</cp:revision>
  <dcterms:created xsi:type="dcterms:W3CDTF">2020-11-10T08:00:31Z</dcterms:created>
  <dcterms:modified xsi:type="dcterms:W3CDTF">2020-11-10T08:04:12Z</dcterms:modified>
</cp:coreProperties>
</file>