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sldIdLst>
    <p:sldId id="256" r:id="rId2"/>
    <p:sldId id="347" r:id="rId3"/>
    <p:sldId id="258" r:id="rId4"/>
    <p:sldId id="259" r:id="rId5"/>
    <p:sldId id="264" r:id="rId6"/>
    <p:sldId id="260" r:id="rId7"/>
    <p:sldId id="296" r:id="rId8"/>
    <p:sldId id="335" r:id="rId9"/>
    <p:sldId id="340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6"/>
    <p:restoredTop sz="93779"/>
  </p:normalViewPr>
  <p:slideViewPr>
    <p:cSldViewPr snapToGrid="0" snapToObjects="1">
      <p:cViewPr varScale="1">
        <p:scale>
          <a:sx n="68" d="100"/>
          <a:sy n="68" d="100"/>
        </p:scale>
        <p:origin x="5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1DE2A938-1669-5242-948C-36940C82A628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11F069D8-C31D-B144-9995-5656FB90A452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746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A938-1669-5242-948C-36940C82A628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69D8-C31D-B144-9995-5656FB90A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25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1DE2A938-1669-5242-948C-36940C82A628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11F069D8-C31D-B144-9995-5656FB90A45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640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A938-1669-5242-948C-36940C82A628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69D8-C31D-B144-9995-5656FB90A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9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E2A938-1669-5242-948C-36940C82A628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1F069D8-C31D-B144-9995-5656FB90A45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4276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A938-1669-5242-948C-36940C82A628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69D8-C31D-B144-9995-5656FB90A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054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A938-1669-5242-948C-36940C82A628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69D8-C31D-B144-9995-5656FB90A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178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A938-1669-5242-948C-36940C82A628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69D8-C31D-B144-9995-5656FB90A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56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A938-1669-5242-948C-36940C82A628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069D8-C31D-B144-9995-5656FB90A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41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1DE2A938-1669-5242-948C-36940C82A628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11F069D8-C31D-B144-9995-5656FB90A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82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1DE2A938-1669-5242-948C-36940C82A628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11F069D8-C31D-B144-9995-5656FB90A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66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1DE2A938-1669-5242-948C-36940C82A628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11F069D8-C31D-B144-9995-5656FB90A45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42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7">
            <a:extLst>
              <a:ext uri="{FF2B5EF4-FFF2-40B4-BE49-F238E27FC236}">
                <a16:creationId xmlns:a16="http://schemas.microsoft.com/office/drawing/2014/main" id="{8062F303-65EB-4865-A5A1-635ECAE21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5" y="1"/>
            <a:ext cx="1219223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Graph on document with pen">
            <a:extLst>
              <a:ext uri="{FF2B5EF4-FFF2-40B4-BE49-F238E27FC236}">
                <a16:creationId xmlns:a16="http://schemas.microsoft.com/office/drawing/2014/main" id="{A6312CAD-062B-455E-AD7A-A119AE6204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415" b="14315"/>
          <a:stretch/>
        </p:blipFill>
        <p:spPr>
          <a:xfrm>
            <a:off x="20" y="-2235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94F329-10E9-4140-AE42-3616368E2A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1469" y="2155865"/>
            <a:ext cx="8861388" cy="1515762"/>
          </a:xfrm>
        </p:spPr>
        <p:txBody>
          <a:bodyPr anchor="b">
            <a:normAutofit/>
          </a:bodyPr>
          <a:lstStyle/>
          <a:p>
            <a:pPr algn="ctr"/>
            <a:r>
              <a:rPr lang="en-US" sz="4100">
                <a:solidFill>
                  <a:schemeClr val="tx1"/>
                </a:solidFill>
              </a:rPr>
              <a:t>CAPITAL MARKET FUNCTIONS AND The OBJECTIVES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F6CDC8E-81E2-456C-8DA1-0B38EC587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8686" y="3870428"/>
            <a:ext cx="6738270" cy="858821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Presented by: Nurul Husna, S.E., M.S.M.</a:t>
            </a:r>
            <a:endParaRPr lang="en-ID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D98575A-559E-4B27-9C9E-CCC6EE2BD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0200" y="3765326"/>
            <a:ext cx="1371600" cy="0"/>
          </a:xfrm>
          <a:prstGeom prst="line">
            <a:avLst/>
          </a:prstGeom>
          <a:ln w="38100">
            <a:solidFill>
              <a:srgbClr val="4881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417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E55C4676-5CA4-43E8-A82C-0CC27E7DE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940" name="Picture 39939" descr="Stock numbers on a digital display">
            <a:extLst>
              <a:ext uri="{FF2B5EF4-FFF2-40B4-BE49-F238E27FC236}">
                <a16:creationId xmlns:a16="http://schemas.microsoft.com/office/drawing/2014/main" id="{D8C562FB-EE18-46BC-A274-6DC853CA0C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b="3472"/>
          <a:stretch/>
        </p:blipFill>
        <p:spPr>
          <a:xfrm>
            <a:off x="20" y="2754"/>
            <a:ext cx="12191980" cy="6855246"/>
          </a:xfrm>
          <a:prstGeom prst="rect">
            <a:avLst/>
          </a:prstGeom>
        </p:spPr>
      </p:pic>
      <p:sp>
        <p:nvSpPr>
          <p:cNvPr id="39937" name="Rectangle 2">
            <a:extLst>
              <a:ext uri="{FF2B5EF4-FFF2-40B4-BE49-F238E27FC236}">
                <a16:creationId xmlns:a16="http://schemas.microsoft.com/office/drawing/2014/main" id="{8B6F580B-BCBD-D74F-B206-B8ECFB2031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33700" y="568345"/>
            <a:ext cx="8770571" cy="1560716"/>
          </a:xfrm>
        </p:spPr>
        <p:txBody>
          <a:bodyPr>
            <a:normAutofit/>
          </a:bodyPr>
          <a:lstStyle/>
          <a:p>
            <a:pPr eaLnBrk="1" hangingPunct="1"/>
            <a:endParaRPr lang="en-US" altLang="en-US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6A7ED68-2693-44C8-8C3E-A627AE736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38" name="Rectangle 3">
            <a:extLst>
              <a:ext uri="{FF2B5EF4-FFF2-40B4-BE49-F238E27FC236}">
                <a16:creationId xmlns:a16="http://schemas.microsoft.com/office/drawing/2014/main" id="{32DDC253-F184-4C46-9EAF-B522AEF8A9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33700" y="2438400"/>
            <a:ext cx="8770571" cy="365150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Investment Alternatives for Investors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 Change portfolio combinations quickly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No need big funds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Liquidity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According to risk preferences</a:t>
            </a:r>
          </a:p>
        </p:txBody>
      </p:sp>
    </p:spTree>
    <p:extLst>
      <p:ext uri="{BB962C8B-B14F-4D97-AF65-F5344CB8AC3E}">
        <p14:creationId xmlns:p14="http://schemas.microsoft.com/office/powerpoint/2010/main" val="2670341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375FB81F-7561-4EE5-A20D-9BA5571AE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E1DDA5A4-7121-4889-B82C-64E3A38B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38" name="Freeform 15">
              <a:extLst>
                <a:ext uri="{FF2B5EF4-FFF2-40B4-BE49-F238E27FC236}">
                  <a16:creationId xmlns:a16="http://schemas.microsoft.com/office/drawing/2014/main" id="{0410B03E-38EF-4394-AC2E-50C31253C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  <p:sp>
          <p:nvSpPr>
            <p:cNvPr id="139" name="Freeform 5">
              <a:extLst>
                <a:ext uri="{FF2B5EF4-FFF2-40B4-BE49-F238E27FC236}">
                  <a16:creationId xmlns:a16="http://schemas.microsoft.com/office/drawing/2014/main" id="{A0548F4B-7D9D-4114-9B19-05608215E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75000"/>
              </a:schemeClr>
            </a:solidFill>
            <a:ln>
              <a:noFill/>
            </a:ln>
          </p:spPr>
        </p:sp>
      </p:grpSp>
      <p:sp>
        <p:nvSpPr>
          <p:cNvPr id="30721" name="Rectangle 4">
            <a:extLst>
              <a:ext uri="{FF2B5EF4-FFF2-40B4-BE49-F238E27FC236}">
                <a16:creationId xmlns:a16="http://schemas.microsoft.com/office/drawing/2014/main" id="{FACD9D68-7B6C-254E-A544-509A97E15E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33700" y="568345"/>
            <a:ext cx="8770571" cy="156071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rgbClr val="FEFCF7"/>
                </a:solidFill>
                <a:ea typeface="ＭＳ Ｐゴシック" panose="020B0600070205080204" pitchFamily="34" charset="-128"/>
              </a:rPr>
              <a:t>CAPITAL MARKET DEFINITION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787EF4F8-F48D-44B0-8670-501DB546B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rgbClr val="FEFC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2" name="Rectangle 5">
            <a:extLst>
              <a:ext uri="{FF2B5EF4-FFF2-40B4-BE49-F238E27FC236}">
                <a16:creationId xmlns:a16="http://schemas.microsoft.com/office/drawing/2014/main" id="{FE0DF561-6BE9-C145-805D-79C0A988FC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33700" y="2438400"/>
            <a:ext cx="8770571" cy="3651504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endParaRPr lang="en-US" altLang="en-US">
              <a:solidFill>
                <a:srgbClr val="FEFCF7"/>
              </a:solidFill>
              <a:ea typeface="ＭＳ Ｐゴシック" panose="020B0600070205080204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>
                <a:solidFill>
                  <a:srgbClr val="FEFCF7"/>
                </a:solidFill>
                <a:ea typeface="ＭＳ Ｐゴシック" panose="020B0600070205080204" pitchFamily="34" charset="-128"/>
              </a:rPr>
              <a:t>	According UU No 8/1995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>
                <a:solidFill>
                  <a:srgbClr val="FEFCF7"/>
                </a:solidFill>
                <a:ea typeface="ＭＳ Ｐゴシック" panose="020B0600070205080204" pitchFamily="34" charset="-128"/>
              </a:rPr>
              <a:t>	Activities related to public offerings and securities trading of public companies related to issued securities, as well as institutions &amp; professions related to securities</a:t>
            </a:r>
          </a:p>
        </p:txBody>
      </p:sp>
    </p:spTree>
    <p:extLst>
      <p:ext uri="{BB962C8B-B14F-4D97-AF65-F5344CB8AC3E}">
        <p14:creationId xmlns:p14="http://schemas.microsoft.com/office/powerpoint/2010/main" val="3108631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75FB81F-7561-4EE5-A20D-9BA5571AE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1DDA5A4-7121-4889-B82C-64E3A38B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id="{0410B03E-38EF-4394-AC2E-50C31253C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A0548F4B-7D9D-4114-9B19-05608215E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75000"/>
              </a:schemeClr>
            </a:solidFill>
            <a:ln>
              <a:noFill/>
            </a:ln>
          </p:spPr>
        </p:sp>
      </p:grpSp>
      <p:sp>
        <p:nvSpPr>
          <p:cNvPr id="31745" name="Rectangle 2">
            <a:extLst>
              <a:ext uri="{FF2B5EF4-FFF2-40B4-BE49-F238E27FC236}">
                <a16:creationId xmlns:a16="http://schemas.microsoft.com/office/drawing/2014/main" id="{ED3D681F-68CF-DB4B-9FAD-258DCCED3D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33700" y="568345"/>
            <a:ext cx="8770571" cy="1560716"/>
          </a:xfrm>
        </p:spPr>
        <p:txBody>
          <a:bodyPr>
            <a:normAutofit/>
          </a:bodyPr>
          <a:lstStyle/>
          <a:p>
            <a:pPr eaLnBrk="1" hangingPunct="1"/>
            <a:endParaRPr lang="en-US" altLang="en-US">
              <a:solidFill>
                <a:srgbClr val="FEFCF7"/>
              </a:solidFill>
              <a:ea typeface="ＭＳ Ｐゴシック" panose="020B0600070205080204" pitchFamily="34" charset="-128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87EF4F8-F48D-44B0-8670-501DB546B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rgbClr val="FEFC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6" name="Rectangle 3">
            <a:extLst>
              <a:ext uri="{FF2B5EF4-FFF2-40B4-BE49-F238E27FC236}">
                <a16:creationId xmlns:a16="http://schemas.microsoft.com/office/drawing/2014/main" id="{D765DF62-0A63-D842-9D6C-890AC0EB57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33700" y="2438400"/>
            <a:ext cx="8770571" cy="3651504"/>
          </a:xfrm>
        </p:spPr>
        <p:txBody>
          <a:bodyPr>
            <a:normAutofit/>
          </a:bodyPr>
          <a:lstStyle/>
          <a:p>
            <a:pPr marL="609600" indent="-609600">
              <a:buFontTx/>
              <a:buAutoNum type="arabicPeriod" startAt="2"/>
            </a:pPr>
            <a:r>
              <a:rPr lang="en-US" altLang="en-US">
                <a:solidFill>
                  <a:srgbClr val="FEFCF7"/>
                </a:solidFill>
                <a:ea typeface="ＭＳ Ｐゴシック" panose="020B0600070205080204" pitchFamily="34" charset="-128"/>
              </a:rPr>
              <a:t>Suad Husnan</a:t>
            </a:r>
          </a:p>
          <a:p>
            <a:pPr marL="609600" indent="-609600">
              <a:buNone/>
            </a:pPr>
            <a:r>
              <a:rPr lang="en-US" altLang="en-US">
                <a:solidFill>
                  <a:srgbClr val="FEFCF7"/>
                </a:solidFill>
                <a:ea typeface="ＭＳ Ｐゴシック" panose="020B0600070205080204" pitchFamily="34" charset="-128"/>
              </a:rPr>
              <a:t>	The market for various long-term financial instruments (securities) that can be traded in the form of debt/own equity issued by the government/private sector</a:t>
            </a:r>
          </a:p>
        </p:txBody>
      </p:sp>
    </p:spTree>
    <p:extLst>
      <p:ext uri="{BB962C8B-B14F-4D97-AF65-F5344CB8AC3E}">
        <p14:creationId xmlns:p14="http://schemas.microsoft.com/office/powerpoint/2010/main" val="3425207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75FB81F-7561-4EE5-A20D-9BA5571AE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1DDA5A4-7121-4889-B82C-64E3A38B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id="{0410B03E-38EF-4394-AC2E-50C31253C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A0548F4B-7D9D-4114-9B19-05608215E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75000"/>
              </a:schemeClr>
            </a:solidFill>
            <a:ln>
              <a:noFill/>
            </a:ln>
          </p:spPr>
        </p:sp>
      </p:grpSp>
      <p:sp>
        <p:nvSpPr>
          <p:cNvPr id="32769" name="Rectangle 2">
            <a:extLst>
              <a:ext uri="{FF2B5EF4-FFF2-40B4-BE49-F238E27FC236}">
                <a16:creationId xmlns:a16="http://schemas.microsoft.com/office/drawing/2014/main" id="{050E6E90-FCB3-F645-A82D-F6AFA67230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33700" y="568345"/>
            <a:ext cx="8770571" cy="1560716"/>
          </a:xfrm>
        </p:spPr>
        <p:txBody>
          <a:bodyPr>
            <a:normAutofit/>
          </a:bodyPr>
          <a:lstStyle/>
          <a:p>
            <a:pPr eaLnBrk="1" hangingPunct="1"/>
            <a:endParaRPr lang="en-US" altLang="en-US">
              <a:solidFill>
                <a:srgbClr val="FEFCF7"/>
              </a:solidFill>
              <a:ea typeface="ＭＳ Ｐゴシック" panose="020B0600070205080204" pitchFamily="34" charset="-128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87EF4F8-F48D-44B0-8670-501DB546B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rgbClr val="FEFC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0" name="Rectangle 3">
            <a:extLst>
              <a:ext uri="{FF2B5EF4-FFF2-40B4-BE49-F238E27FC236}">
                <a16:creationId xmlns:a16="http://schemas.microsoft.com/office/drawing/2014/main" id="{1233871D-8809-B14A-B45B-008329041E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33700" y="2438400"/>
            <a:ext cx="8770571" cy="3651504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>
                <a:solidFill>
                  <a:srgbClr val="FEFCF7"/>
                </a:solidFill>
                <a:ea typeface="ＭＳ Ｐゴシック" panose="020B0600070205080204" pitchFamily="34" charset="-128"/>
              </a:rPr>
              <a:t>3. The capital market is a market for various long-term financial instruments that can be traded, both debt securities (bonds), equities (stocks), mutual funds, derivative instruments and other instruments. The capital market is a means of funding for companies and other institutions (eg the government), and as a means for investing activities.</a:t>
            </a:r>
          </a:p>
        </p:txBody>
      </p:sp>
    </p:spTree>
    <p:extLst>
      <p:ext uri="{BB962C8B-B14F-4D97-AF65-F5344CB8AC3E}">
        <p14:creationId xmlns:p14="http://schemas.microsoft.com/office/powerpoint/2010/main" val="1939591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75FB81F-7561-4EE5-A20D-9BA5571AE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1DDA5A4-7121-4889-B82C-64E3A38B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id="{0410B03E-38EF-4394-AC2E-50C31253C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A0548F4B-7D9D-4114-9B19-05608215E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75000"/>
              </a:schemeClr>
            </a:solidFill>
            <a:ln>
              <a:noFill/>
            </a:ln>
          </p:spPr>
        </p:sp>
      </p:grpSp>
      <p:sp>
        <p:nvSpPr>
          <p:cNvPr id="33793" name="Rectangle 2">
            <a:extLst>
              <a:ext uri="{FF2B5EF4-FFF2-40B4-BE49-F238E27FC236}">
                <a16:creationId xmlns:a16="http://schemas.microsoft.com/office/drawing/2014/main" id="{865ACD41-AA99-D141-A225-BECC9729AA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33700" y="568345"/>
            <a:ext cx="8770571" cy="1560716"/>
          </a:xfrm>
        </p:spPr>
        <p:txBody>
          <a:bodyPr>
            <a:normAutofit/>
          </a:bodyPr>
          <a:lstStyle/>
          <a:p>
            <a:pPr eaLnBrk="1" hangingPunct="1"/>
            <a:endParaRPr lang="en-US" altLang="en-US">
              <a:solidFill>
                <a:srgbClr val="FEFCF7"/>
              </a:solidFill>
              <a:ea typeface="ＭＳ Ｐゴシック" panose="020B0600070205080204" pitchFamily="34" charset="-128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87EF4F8-F48D-44B0-8670-501DB546B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rgbClr val="FEFC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4" name="Rectangle 3">
            <a:extLst>
              <a:ext uri="{FF2B5EF4-FFF2-40B4-BE49-F238E27FC236}">
                <a16:creationId xmlns:a16="http://schemas.microsoft.com/office/drawing/2014/main" id="{0C440F96-DBAC-0C47-A839-BC21F7C8ED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33700" y="2438400"/>
            <a:ext cx="8770571" cy="365150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rgbClr val="FEFCF7"/>
                </a:solidFill>
                <a:ea typeface="ＭＳ Ｐゴシック" panose="020B0600070205080204" pitchFamily="34" charset="-128"/>
              </a:rPr>
              <a:t>In a narrow sense:</a:t>
            </a:r>
          </a:p>
          <a:p>
            <a:pPr marL="0" indent="0" eaLnBrk="1" hangingPunct="1">
              <a:buNone/>
            </a:pPr>
            <a:r>
              <a:rPr lang="en-US" altLang="en-US">
                <a:solidFill>
                  <a:srgbClr val="FEFCF7"/>
                </a:solidFill>
                <a:ea typeface="ＭＳ Ｐゴシック" panose="020B0600070205080204" pitchFamily="34" charset="-128"/>
              </a:rPr>
              <a:t>	- An organized place where securities are traded (Stock 		Exchange)</a:t>
            </a:r>
          </a:p>
          <a:p>
            <a:pPr eaLnBrk="1" hangingPunct="1"/>
            <a:r>
              <a:rPr lang="en-US" altLang="en-US">
                <a:solidFill>
                  <a:srgbClr val="FEFCF7"/>
                </a:solidFill>
                <a:ea typeface="ＭＳ Ｐゴシック" panose="020B0600070205080204" pitchFamily="34" charset="-128"/>
              </a:rPr>
              <a:t>STOCK EXCHANGE:</a:t>
            </a:r>
          </a:p>
          <a:p>
            <a:pPr lvl="1">
              <a:buFontTx/>
              <a:buChar char="-"/>
            </a:pPr>
            <a:r>
              <a:rPr lang="en-US" altLang="en-US">
                <a:solidFill>
                  <a:srgbClr val="FEFCF7"/>
                </a:solidFill>
                <a:ea typeface="ＭＳ Ｐゴシック" panose="020B0600070205080204" pitchFamily="34" charset="-128"/>
              </a:rPr>
              <a:t>Meetings of sellers and buyers of securities either directly or indirectly.</a:t>
            </a:r>
          </a:p>
          <a:p>
            <a:pPr lvl="1">
              <a:buFontTx/>
              <a:buChar char="-"/>
            </a:pPr>
            <a:r>
              <a:rPr lang="en-US" altLang="en-US">
                <a:solidFill>
                  <a:srgbClr val="FEFCF7"/>
                </a:solidFill>
                <a:ea typeface="ＭＳ Ｐゴシック" panose="020B0600070205080204" pitchFamily="34" charset="-128"/>
              </a:rPr>
              <a:t>Maintain Continuity</a:t>
            </a:r>
          </a:p>
        </p:txBody>
      </p:sp>
    </p:spTree>
    <p:extLst>
      <p:ext uri="{BB962C8B-B14F-4D97-AF65-F5344CB8AC3E}">
        <p14:creationId xmlns:p14="http://schemas.microsoft.com/office/powerpoint/2010/main" val="588116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E8315360-409F-504E-9211-103B2FA747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90C51970-06C7-3A4D-B348-4CAF4B0C49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41929" y="1676400"/>
            <a:ext cx="8668871" cy="4419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 err="1">
                <a:ea typeface="ＭＳ Ｐゴシック" panose="020B0600070205080204" pitchFamily="34" charset="-128"/>
              </a:rPr>
              <a:t>Concretely:Bringing</a:t>
            </a:r>
            <a:r>
              <a:rPr lang="en-US" altLang="en-US" dirty="0">
                <a:ea typeface="ＭＳ Ｐゴシック" panose="020B0600070205080204" pitchFamily="34" charset="-128"/>
              </a:rPr>
              <a:t> together those who offer and need long-term assets (stock, bonds, etc.)</a:t>
            </a: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sp>
        <p:nvSpPr>
          <p:cNvPr id="34819" name="Oval 5">
            <a:extLst>
              <a:ext uri="{FF2B5EF4-FFF2-40B4-BE49-F238E27FC236}">
                <a16:creationId xmlns:a16="http://schemas.microsoft.com/office/drawing/2014/main" id="{C480D36F-DE11-804C-A9C4-8F3726B0E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267200"/>
            <a:ext cx="19050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 dirty="0"/>
              <a:t>stock Exchange</a:t>
            </a:r>
          </a:p>
        </p:txBody>
      </p:sp>
      <p:sp>
        <p:nvSpPr>
          <p:cNvPr id="34820" name="AutoShape 7">
            <a:extLst>
              <a:ext uri="{FF2B5EF4-FFF2-40B4-BE49-F238E27FC236}">
                <a16:creationId xmlns:a16="http://schemas.microsoft.com/office/drawing/2014/main" id="{70559F3B-1E58-E94F-8F9D-11AB3DB59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800600"/>
            <a:ext cx="1066800" cy="3048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4821" name="Text Box 9">
            <a:extLst>
              <a:ext uri="{FF2B5EF4-FFF2-40B4-BE49-F238E27FC236}">
                <a16:creationId xmlns:a16="http://schemas.microsoft.com/office/drawing/2014/main" id="{CDF8686E-9CD1-D049-A322-E2ABD653C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1" y="4724400"/>
            <a:ext cx="27494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/>
              <a:t>Indonesia stock </a:t>
            </a:r>
            <a:r>
              <a:rPr lang="en-US" altLang="en-US" sz="1800" dirty="0" err="1"/>
              <a:t>Exchane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83659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D5F4AEC-7C4F-2E4F-B273-EF5BC75E7D43}"/>
              </a:ext>
            </a:extLst>
          </p:cNvPr>
          <p:cNvSpPr/>
          <p:nvPr/>
        </p:nvSpPr>
        <p:spPr>
          <a:xfrm>
            <a:off x="-154290" y="0"/>
            <a:ext cx="12410384" cy="1034321"/>
          </a:xfrm>
          <a:prstGeom prst="rect">
            <a:avLst/>
          </a:prstGeom>
          <a:gradFill flip="none" rotWithShape="1">
            <a:gsLst>
              <a:gs pos="0">
                <a:srgbClr val="DDE8F3"/>
              </a:gs>
              <a:gs pos="100000">
                <a:srgbClr val="081322"/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DEF619-2488-0343-8273-027A3C9A63C9}"/>
              </a:ext>
            </a:extLst>
          </p:cNvPr>
          <p:cNvSpPr/>
          <p:nvPr/>
        </p:nvSpPr>
        <p:spPr>
          <a:xfrm rot="2700000">
            <a:off x="-524511" y="-216359"/>
            <a:ext cx="1301115" cy="1301115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8D0002"/>
              </a:gs>
            </a:gsLst>
            <a:lin ang="5400000" scaled="0"/>
          </a:gradFill>
          <a:ln>
            <a:noFill/>
          </a:ln>
          <a:effectLst>
            <a:outerShdw blurRad="203200" dist="151938" dir="8503101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D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BA2D77-C212-BB4E-8A67-8ABBE1FA0EF0}"/>
              </a:ext>
            </a:extLst>
          </p:cNvPr>
          <p:cNvSpPr/>
          <p:nvPr/>
        </p:nvSpPr>
        <p:spPr>
          <a:xfrm rot="2699197">
            <a:off x="11699605" y="6316503"/>
            <a:ext cx="461010" cy="46101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8D0002"/>
              </a:gs>
            </a:gsLst>
            <a:lin ang="5400000" scaled="0"/>
          </a:gradFill>
          <a:ln>
            <a:noFill/>
          </a:ln>
          <a:effectLst>
            <a:outerShdw blurRad="203200" dist="151938" dir="8503101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D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A6EF323-0B73-8D4F-8F07-0A45BD9391A9}"/>
              </a:ext>
            </a:extLst>
          </p:cNvPr>
          <p:cNvSpPr/>
          <p:nvPr/>
        </p:nvSpPr>
        <p:spPr>
          <a:xfrm rot="2700000">
            <a:off x="80066" y="-131588"/>
            <a:ext cx="1131570" cy="1131570"/>
          </a:xfrm>
          <a:prstGeom prst="roundRect">
            <a:avLst>
              <a:gd name="adj" fmla="val 7928"/>
            </a:avLst>
          </a:prstGeom>
          <a:noFill/>
          <a:ln w="127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D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27F413-3455-7741-B20C-0B5574BA0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0148" y="6356350"/>
            <a:ext cx="2743200" cy="365125"/>
          </a:xfrm>
        </p:spPr>
        <p:txBody>
          <a:bodyPr/>
          <a:lstStyle/>
          <a:p>
            <a:fld id="{DC54ECC9-9E00-7F4C-8E0B-275BF787E4C1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40" name="Google Shape;44;p3">
            <a:extLst>
              <a:ext uri="{FF2B5EF4-FFF2-40B4-BE49-F238E27FC236}">
                <a16:creationId xmlns:a16="http://schemas.microsoft.com/office/drawing/2014/main" id="{B4801740-EBA0-4645-B161-7B8ADDD62992}"/>
              </a:ext>
            </a:extLst>
          </p:cNvPr>
          <p:cNvSpPr/>
          <p:nvPr/>
        </p:nvSpPr>
        <p:spPr>
          <a:xfrm>
            <a:off x="9300148" y="1458402"/>
            <a:ext cx="482597" cy="482596"/>
          </a:xfrm>
          <a:prstGeom prst="ellipse">
            <a:avLst/>
          </a:prstGeom>
          <a:noFill/>
          <a:ln w="127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52;p3">
            <a:extLst>
              <a:ext uri="{FF2B5EF4-FFF2-40B4-BE49-F238E27FC236}">
                <a16:creationId xmlns:a16="http://schemas.microsoft.com/office/drawing/2014/main" id="{212AD1BE-F907-6C48-AC40-9072CD3958F2}"/>
              </a:ext>
            </a:extLst>
          </p:cNvPr>
          <p:cNvSpPr txBox="1"/>
          <p:nvPr/>
        </p:nvSpPr>
        <p:spPr>
          <a:xfrm>
            <a:off x="2277601" y="5805298"/>
            <a:ext cx="495297" cy="56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venir"/>
              <a:buNone/>
            </a:pPr>
            <a:r>
              <a:rPr lang="en-US" sz="2700" b="0" i="0" u="none" strike="noStrike" cap="none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2</a:t>
            </a:r>
            <a:endParaRPr dirty="0"/>
          </a:p>
        </p:txBody>
      </p:sp>
      <p:sp>
        <p:nvSpPr>
          <p:cNvPr id="149" name="Google Shape;53;p3">
            <a:extLst>
              <a:ext uri="{FF2B5EF4-FFF2-40B4-BE49-F238E27FC236}">
                <a16:creationId xmlns:a16="http://schemas.microsoft.com/office/drawing/2014/main" id="{B6E6B22D-C058-F54E-8EF2-497291D233D6}"/>
              </a:ext>
            </a:extLst>
          </p:cNvPr>
          <p:cNvSpPr/>
          <p:nvPr/>
        </p:nvSpPr>
        <p:spPr>
          <a:xfrm>
            <a:off x="2275073" y="5800280"/>
            <a:ext cx="482597" cy="482597"/>
          </a:xfrm>
          <a:prstGeom prst="ellipse">
            <a:avLst/>
          </a:prstGeom>
          <a:noFill/>
          <a:ln w="127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71;p3">
            <a:extLst>
              <a:ext uri="{FF2B5EF4-FFF2-40B4-BE49-F238E27FC236}">
                <a16:creationId xmlns:a16="http://schemas.microsoft.com/office/drawing/2014/main" id="{C14FADF5-4CAA-9540-87D3-B37D9CEA0690}"/>
              </a:ext>
            </a:extLst>
          </p:cNvPr>
          <p:cNvSpPr/>
          <p:nvPr/>
        </p:nvSpPr>
        <p:spPr>
          <a:xfrm>
            <a:off x="9345177" y="5763106"/>
            <a:ext cx="479860" cy="482596"/>
          </a:xfrm>
          <a:prstGeom prst="ellipse">
            <a:avLst/>
          </a:prstGeom>
          <a:noFill/>
          <a:ln w="127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3" descr="BEI RO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1" y="1600200"/>
            <a:ext cx="507576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pas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600200"/>
            <a:ext cx="5181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914400" y="5516563"/>
          <a:ext cx="106680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Baskerville Old Face" panose="02020602080505020303" pitchFamily="18" charset="0"/>
                        </a:rPr>
                        <a:t>What is the difference ???</a:t>
                      </a:r>
                      <a:endParaRPr lang="id-ID" sz="2400" dirty="0">
                        <a:latin typeface="Baskerville Old Face" panose="02020602080505020303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566834" y="2243138"/>
            <a:ext cx="125457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sz="8800" b="1">
                <a:solidFill>
                  <a:srgbClr val="C00000"/>
                </a:solidFill>
                <a:latin typeface="Calibri" panose="020F0502020204030204" pitchFamily="34" charset="0"/>
              </a:rPr>
              <a:t>Vs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B214FB-9DA3-6347-98A6-89AAF74BED93}"/>
              </a:ext>
            </a:extLst>
          </p:cNvPr>
          <p:cNvSpPr/>
          <p:nvPr/>
        </p:nvSpPr>
        <p:spPr>
          <a:xfrm>
            <a:off x="1604232" y="271750"/>
            <a:ext cx="6118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Bookman Old Style" pitchFamily="18" charset="0"/>
              </a:rPr>
              <a:t>Capital Market vs Traditional Market</a:t>
            </a:r>
            <a:endParaRPr lang="id-ID" sz="2400" b="1" dirty="0">
              <a:latin typeface="Bookman Old Style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DD64DF7-B309-E34F-86B4-F9B2FC844B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300" y="-35862"/>
            <a:ext cx="1790700" cy="94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8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7" name="Group 69">
            <a:extLst>
              <a:ext uri="{FF2B5EF4-FFF2-40B4-BE49-F238E27FC236}">
                <a16:creationId xmlns:a16="http://schemas.microsoft.com/office/drawing/2014/main" id="{69ABF1C9-58FE-4E07-937F-484F686BA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63ABA7F5-4A57-479E-AC09-B3A50E8AD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2" name="Freeform 15">
              <a:extLst>
                <a:ext uri="{FF2B5EF4-FFF2-40B4-BE49-F238E27FC236}">
                  <a16:creationId xmlns:a16="http://schemas.microsoft.com/office/drawing/2014/main" id="{DBDB4F70-C1B2-45BD-BD47-E667FD7AE6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36868" name="Rectangle 73">
            <a:extLst>
              <a:ext uri="{FF2B5EF4-FFF2-40B4-BE49-F238E27FC236}">
                <a16:creationId xmlns:a16="http://schemas.microsoft.com/office/drawing/2014/main" id="{B2D4DE06-B006-42B3-9BAB-933D0E8C5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9" name="Freeform 5">
            <a:extLst>
              <a:ext uri="{FF2B5EF4-FFF2-40B4-BE49-F238E27FC236}">
                <a16:creationId xmlns:a16="http://schemas.microsoft.com/office/drawing/2014/main" id="{D1AFAD4C-F46B-40E7-9EBA-BFFC5E4E1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36870" name="Rectangle: Rounded Corners 77">
            <a:extLst>
              <a:ext uri="{FF2B5EF4-FFF2-40B4-BE49-F238E27FC236}">
                <a16:creationId xmlns:a16="http://schemas.microsoft.com/office/drawing/2014/main" id="{A63CD774-8820-45F2-A473-DB1D746C3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176" y="645160"/>
            <a:ext cx="10899648" cy="5567681"/>
          </a:xfrm>
          <a:prstGeom prst="roundRect">
            <a:avLst>
              <a:gd name="adj" fmla="val 269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71" name="Rounded Rectangle 20">
            <a:extLst>
              <a:ext uri="{FF2B5EF4-FFF2-40B4-BE49-F238E27FC236}">
                <a16:creationId xmlns:a16="http://schemas.microsoft.com/office/drawing/2014/main" id="{B07829AF-BD9A-4A7B-BEB5-B5EC0E710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571" y="966893"/>
            <a:ext cx="10254859" cy="4924215"/>
          </a:xfrm>
          <a:prstGeom prst="roundRect">
            <a:avLst>
              <a:gd name="adj" fmla="val 2462"/>
            </a:avLst>
          </a:prstGeom>
          <a:solidFill>
            <a:srgbClr val="FFFFFF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865" name="Picture 3">
            <a:extLst>
              <a:ext uri="{FF2B5EF4-FFF2-40B4-BE49-F238E27FC236}">
                <a16:creationId xmlns:a16="http://schemas.microsoft.com/office/drawing/2014/main" id="{715977FD-85A5-B048-89D3-B182A00B6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8244" y="1286933"/>
            <a:ext cx="8312131" cy="428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487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75FB81F-7561-4EE5-A20D-9BA5571AE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1DDA5A4-7121-4889-B82C-64E3A38B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id="{0410B03E-38EF-4394-AC2E-50C31253C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A0548F4B-7D9D-4114-9B19-05608215E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75000"/>
              </a:schemeClr>
            </a:solidFill>
            <a:ln>
              <a:noFill/>
            </a:ln>
          </p:spPr>
        </p:sp>
      </p:grpSp>
      <p:sp>
        <p:nvSpPr>
          <p:cNvPr id="37889" name="Rectangle 2">
            <a:extLst>
              <a:ext uri="{FF2B5EF4-FFF2-40B4-BE49-F238E27FC236}">
                <a16:creationId xmlns:a16="http://schemas.microsoft.com/office/drawing/2014/main" id="{957D6499-EB68-344B-8887-E320E736E0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33700" y="568345"/>
            <a:ext cx="8770571" cy="156071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rgbClr val="FEFCF7"/>
                </a:solidFill>
                <a:ea typeface="ＭＳ Ｐゴシック" panose="020B0600070205080204" pitchFamily="34" charset="-128"/>
              </a:rPr>
              <a:t>REASON FOR CAPITAL MARKET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87EF4F8-F48D-44B0-8670-501DB546B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rgbClr val="FEFC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0" name="Rectangle 3">
            <a:extLst>
              <a:ext uri="{FF2B5EF4-FFF2-40B4-BE49-F238E27FC236}">
                <a16:creationId xmlns:a16="http://schemas.microsoft.com/office/drawing/2014/main" id="{99E30FE1-CA86-6E4D-921A-6CF693AA75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33700" y="2438400"/>
            <a:ext cx="8770571" cy="365150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EFCF7"/>
                </a:solidFill>
                <a:ea typeface="ＭＳ Ｐゴシック" panose="020B0600070205080204" pitchFamily="34" charset="-128"/>
              </a:rPr>
              <a:t>Performing Economic &amp; Financial Functions.</a:t>
            </a:r>
          </a:p>
          <a:p>
            <a:pPr eaLnBrk="1" hangingPunct="1"/>
            <a:r>
              <a:rPr lang="en-US" altLang="en-US" dirty="0">
                <a:solidFill>
                  <a:srgbClr val="FEFCF7"/>
                </a:solidFill>
                <a:ea typeface="ＭＳ Ｐゴシック" panose="020B0600070205080204" pitchFamily="34" charset="-128"/>
              </a:rPr>
              <a:t>Capital Market Provides fund facilities from lenders to borrowers.</a:t>
            </a:r>
          </a:p>
          <a:p>
            <a:pPr eaLnBrk="1" hangingPunct="1"/>
            <a:r>
              <a:rPr lang="en-US" altLang="en-US" dirty="0">
                <a:solidFill>
                  <a:srgbClr val="FEFCF7"/>
                </a:solidFill>
                <a:ea typeface="ＭＳ Ｐゴシック" panose="020B0600070205080204" pitchFamily="34" charset="-128"/>
              </a:rPr>
              <a:t>Lender : Return</a:t>
            </a:r>
          </a:p>
          <a:p>
            <a:pPr eaLnBrk="1" hangingPunct="1"/>
            <a:r>
              <a:rPr lang="en-US" altLang="en-US" dirty="0">
                <a:solidFill>
                  <a:srgbClr val="FEFCF7"/>
                </a:solidFill>
                <a:ea typeface="ＭＳ Ｐゴシック" panose="020B0600070205080204" pitchFamily="34" charset="-128"/>
              </a:rPr>
              <a:t>Borrower : Fast investment</a:t>
            </a:r>
          </a:p>
          <a:p>
            <a:pPr eaLnBrk="1" hangingPunct="1"/>
            <a:r>
              <a:rPr lang="en-US" altLang="en-US" dirty="0">
                <a:solidFill>
                  <a:srgbClr val="FEFCF7"/>
                </a:solidFill>
                <a:ea typeface="ＭＳ Ｐゴシック" panose="020B0600070205080204" pitchFamily="34" charset="-128"/>
              </a:rPr>
              <a:t>Become an alternative to raising funds other than </a:t>
            </a:r>
            <a:r>
              <a:rPr lang="en-US" altLang="en-US" dirty="0" err="1">
                <a:solidFill>
                  <a:srgbClr val="FEFCF7"/>
                </a:solidFill>
                <a:ea typeface="ＭＳ Ｐゴシック" panose="020B0600070205080204" pitchFamily="34" charset="-128"/>
              </a:rPr>
              <a:t>bankingLimited</a:t>
            </a:r>
            <a:r>
              <a:rPr lang="en-US" altLang="en-US" dirty="0">
                <a:solidFill>
                  <a:srgbClr val="FEFCF7"/>
                </a:solidFill>
                <a:ea typeface="ＭＳ Ｐゴシック" panose="020B0600070205080204" pitchFamily="34" charset="-128"/>
              </a:rPr>
              <a:t> debt opportunities (Manage Debt to equity ratio)</a:t>
            </a:r>
          </a:p>
          <a:p>
            <a:pPr eaLnBrk="1" hangingPunct="1"/>
            <a:r>
              <a:rPr lang="en-US" altLang="en-US" dirty="0">
                <a:solidFill>
                  <a:srgbClr val="FEFCF7"/>
                </a:solidFill>
                <a:ea typeface="ＭＳ Ｐゴシック" panose="020B0600070205080204" pitchFamily="34" charset="-128"/>
              </a:rPr>
              <a:t>Allows issuing Bonds (debt securities) or shares (signs of ownership)</a:t>
            </a:r>
          </a:p>
          <a:p>
            <a:pPr eaLnBrk="1" hangingPunct="1"/>
            <a:endParaRPr lang="en-US" altLang="en-US" dirty="0">
              <a:solidFill>
                <a:srgbClr val="FEFCF7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0063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134</TotalTime>
  <Words>304</Words>
  <Application>Microsoft Office PowerPoint</Application>
  <PresentationFormat>Widescreen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Avenir</vt:lpstr>
      <vt:lpstr>Baskerville Old Face</vt:lpstr>
      <vt:lpstr>Bookman Old Style</vt:lpstr>
      <vt:lpstr>Calibri</vt:lpstr>
      <vt:lpstr>Century Schoolbook</vt:lpstr>
      <vt:lpstr>Corbel</vt:lpstr>
      <vt:lpstr>Times New Roman</vt:lpstr>
      <vt:lpstr>Wingdings</vt:lpstr>
      <vt:lpstr>Feathered</vt:lpstr>
      <vt:lpstr>CAPITAL MARKET FUNCTIONS AND The OBJECTIVES</vt:lpstr>
      <vt:lpstr>CAPITAL MARKET DEFINITION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REASON FOR CAPITAL MARKET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PASAR MODAL FUNGSI DAN TUJUANNYA</dc:title>
  <dc:creator>Microsoft Office User</dc:creator>
  <cp:lastModifiedBy>Nurul Husna</cp:lastModifiedBy>
  <cp:revision>10</cp:revision>
  <dcterms:created xsi:type="dcterms:W3CDTF">2020-09-24T02:23:30Z</dcterms:created>
  <dcterms:modified xsi:type="dcterms:W3CDTF">2021-10-26T08:26:18Z</dcterms:modified>
</cp:coreProperties>
</file>