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9144000" cy="51435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81" cy="5143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24796" y="672603"/>
            <a:ext cx="1082040" cy="1125220"/>
          </a:xfrm>
          <a:custGeom>
            <a:avLst/>
            <a:gdLst/>
            <a:ahLst/>
            <a:cxnLst/>
            <a:rect l="l" t="t" r="r" b="b"/>
            <a:pathLst>
              <a:path w="1082039" h="1125220">
                <a:moveTo>
                  <a:pt x="0" y="1124947"/>
                </a:moveTo>
                <a:lnTo>
                  <a:pt x="0" y="0"/>
                </a:lnTo>
                <a:lnTo>
                  <a:pt x="1081622" y="0"/>
                </a:lnTo>
              </a:path>
            </a:pathLst>
          </a:custGeom>
          <a:ln w="28574">
            <a:solidFill>
              <a:srgbClr val="8AC3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537562" y="3342918"/>
            <a:ext cx="1082040" cy="1125220"/>
          </a:xfrm>
          <a:custGeom>
            <a:avLst/>
            <a:gdLst/>
            <a:ahLst/>
            <a:cxnLst/>
            <a:rect l="l" t="t" r="r" b="b"/>
            <a:pathLst>
              <a:path w="1082040" h="1125220">
                <a:moveTo>
                  <a:pt x="1081622" y="0"/>
                </a:moveTo>
                <a:lnTo>
                  <a:pt x="1081622" y="1124947"/>
                </a:lnTo>
                <a:lnTo>
                  <a:pt x="0" y="1124947"/>
                </a:lnTo>
              </a:path>
            </a:pathLst>
          </a:custGeom>
          <a:ln w="28574">
            <a:solidFill>
              <a:srgbClr val="8AC3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359591" y="2817469"/>
            <a:ext cx="424815" cy="0"/>
          </a:xfrm>
          <a:custGeom>
            <a:avLst/>
            <a:gdLst/>
            <a:ahLst/>
            <a:cxnLst/>
            <a:rect l="l" t="t" r="r" b="b"/>
            <a:pathLst>
              <a:path w="424814">
                <a:moveTo>
                  <a:pt x="0" y="0"/>
                </a:moveTo>
                <a:lnTo>
                  <a:pt x="424799" y="0"/>
                </a:lnTo>
              </a:path>
            </a:pathLst>
          </a:custGeom>
          <a:ln w="38099">
            <a:solidFill>
              <a:srgbClr val="02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79657" y="1153442"/>
            <a:ext cx="5584684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59707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507C"/>
                </a:solidFill>
                <a:latin typeface="RobotoRegular"/>
                <a:cs typeface="Roboto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507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81" cy="5143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199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4571990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4571990" y="0"/>
                </a:lnTo>
                <a:lnTo>
                  <a:pt x="4571990" y="5143489"/>
                </a:lnTo>
                <a:close/>
              </a:path>
            </a:pathLst>
          </a:custGeom>
          <a:solidFill>
            <a:srgbClr val="003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507C"/>
                </a:solidFill>
                <a:latin typeface="RobotoRegular"/>
                <a:cs typeface="Roboto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8288" y="899485"/>
            <a:ext cx="3573779" cy="3250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507C"/>
                </a:solidFill>
                <a:latin typeface="RobotoRegular"/>
                <a:cs typeface="RobotoRegular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507C"/>
                </a:solidFill>
                <a:latin typeface="RobotoRegular"/>
                <a:cs typeface="Roboto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81" cy="5143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359591" y="2817469"/>
            <a:ext cx="424815" cy="0"/>
          </a:xfrm>
          <a:custGeom>
            <a:avLst/>
            <a:gdLst/>
            <a:ahLst/>
            <a:cxnLst/>
            <a:rect l="l" t="t" r="r" b="b"/>
            <a:pathLst>
              <a:path w="424814">
                <a:moveTo>
                  <a:pt x="0" y="0"/>
                </a:moveTo>
                <a:lnTo>
                  <a:pt x="424799" y="0"/>
                </a:lnTo>
              </a:path>
            </a:pathLst>
          </a:custGeom>
          <a:ln w="38099">
            <a:solidFill>
              <a:srgbClr val="02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81599" y="868373"/>
            <a:ext cx="6095985" cy="3428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81" cy="51434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38288" y="408758"/>
            <a:ext cx="3568700" cy="516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507C"/>
                </a:solidFill>
                <a:latin typeface="RobotoRegular"/>
                <a:cs typeface="Roboto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34341" y="1048492"/>
            <a:ext cx="4453255" cy="1146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00507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595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Sejarah dan  </a:t>
            </a:r>
            <a:r>
              <a:rPr spc="-5" dirty="0"/>
              <a:t>Karakteristik</a:t>
            </a:r>
            <a:r>
              <a:rPr spc="-100" dirty="0"/>
              <a:t> </a:t>
            </a:r>
            <a:r>
              <a:rPr spc="-5" dirty="0"/>
              <a:t>Negara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05390" y="3107734"/>
            <a:ext cx="392493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5" dirty="0" err="1" smtClean="0">
                <a:solidFill>
                  <a:srgbClr val="59707B"/>
                </a:solidFill>
                <a:latin typeface="Arial"/>
                <a:cs typeface="Arial"/>
              </a:rPr>
              <a:t>Widya</a:t>
            </a:r>
            <a:r>
              <a:rPr sz="2900" b="1" spc="-5" smtClean="0">
                <a:solidFill>
                  <a:srgbClr val="59707B"/>
                </a:solidFill>
                <a:latin typeface="Arial"/>
                <a:cs typeface="Arial"/>
              </a:rPr>
              <a:t> K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664" y="4495490"/>
            <a:ext cx="541020" cy="0"/>
          </a:xfrm>
          <a:custGeom>
            <a:avLst/>
            <a:gdLst/>
            <a:ahLst/>
            <a:cxnLst/>
            <a:rect l="l" t="t" r="r" b="b"/>
            <a:pathLst>
              <a:path w="541020">
                <a:moveTo>
                  <a:pt x="0" y="0"/>
                </a:moveTo>
                <a:lnTo>
                  <a:pt x="540898" y="0"/>
                </a:lnTo>
              </a:path>
            </a:pathLst>
          </a:custGeom>
          <a:ln w="38099">
            <a:solidFill>
              <a:srgbClr val="8AC3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36941" y="808498"/>
            <a:ext cx="3683635" cy="1070610"/>
            <a:chOff x="536941" y="808498"/>
            <a:chExt cx="3683635" cy="1070610"/>
          </a:xfrm>
        </p:grpSpPr>
        <p:sp>
          <p:nvSpPr>
            <p:cNvPr id="4" name="object 4"/>
            <p:cNvSpPr/>
            <p:nvPr/>
          </p:nvSpPr>
          <p:spPr>
            <a:xfrm>
              <a:off x="536941" y="808498"/>
              <a:ext cx="3683167" cy="10705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6941" y="825498"/>
              <a:ext cx="3603175" cy="9905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76941" y="825498"/>
            <a:ext cx="3603625" cy="99060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171575" marR="675005" indent="-490220">
              <a:lnSpc>
                <a:spcPct val="100000"/>
              </a:lnSpc>
              <a:spcBef>
                <a:spcPts val="290"/>
              </a:spcBef>
            </a:pPr>
            <a:r>
              <a:rPr sz="2800" b="1" spc="10" dirty="0">
                <a:solidFill>
                  <a:srgbClr val="00507C"/>
                </a:solidFill>
                <a:latin typeface="Arial"/>
                <a:cs typeface="Arial"/>
              </a:rPr>
              <a:t>K</a:t>
            </a:r>
            <a:r>
              <a:rPr sz="2800" b="1" spc="135" dirty="0">
                <a:solidFill>
                  <a:srgbClr val="00507C"/>
                </a:solidFill>
                <a:latin typeface="Arial"/>
                <a:cs typeface="Arial"/>
              </a:rPr>
              <a:t>a</a:t>
            </a:r>
            <a:r>
              <a:rPr sz="2800" b="1" spc="30" dirty="0">
                <a:solidFill>
                  <a:srgbClr val="00507C"/>
                </a:solidFill>
                <a:latin typeface="Arial"/>
                <a:cs typeface="Arial"/>
              </a:rPr>
              <a:t>r</a:t>
            </a:r>
            <a:r>
              <a:rPr sz="2800" b="1" spc="40" dirty="0">
                <a:solidFill>
                  <a:srgbClr val="00507C"/>
                </a:solidFill>
                <a:latin typeface="Arial"/>
                <a:cs typeface="Arial"/>
              </a:rPr>
              <a:t>akteristik  </a:t>
            </a:r>
            <a:r>
              <a:rPr sz="2800" b="1" spc="65" dirty="0">
                <a:solidFill>
                  <a:srgbClr val="00507C"/>
                </a:solidFill>
                <a:latin typeface="Arial"/>
                <a:cs typeface="Arial"/>
              </a:rPr>
              <a:t>Negara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38264" y="520698"/>
            <a:ext cx="3862704" cy="3563620"/>
            <a:chOff x="5038264" y="520698"/>
            <a:chExt cx="3862704" cy="3563620"/>
          </a:xfrm>
        </p:grpSpPr>
        <p:sp>
          <p:nvSpPr>
            <p:cNvPr id="8" name="object 8"/>
            <p:cNvSpPr/>
            <p:nvPr/>
          </p:nvSpPr>
          <p:spPr>
            <a:xfrm>
              <a:off x="5050964" y="533398"/>
              <a:ext cx="3837304" cy="3538220"/>
            </a:xfrm>
            <a:custGeom>
              <a:avLst/>
              <a:gdLst/>
              <a:ahLst/>
              <a:cxnLst/>
              <a:rect l="l" t="t" r="r" b="b"/>
              <a:pathLst>
                <a:path w="3837304" h="3538220">
                  <a:moveTo>
                    <a:pt x="3836992" y="3537842"/>
                  </a:moveTo>
                  <a:lnTo>
                    <a:pt x="0" y="3537842"/>
                  </a:lnTo>
                  <a:lnTo>
                    <a:pt x="0" y="0"/>
                  </a:lnTo>
                  <a:lnTo>
                    <a:pt x="3836992" y="0"/>
                  </a:lnTo>
                  <a:lnTo>
                    <a:pt x="3836992" y="3537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50964" y="533398"/>
              <a:ext cx="3837304" cy="3538220"/>
            </a:xfrm>
            <a:custGeom>
              <a:avLst/>
              <a:gdLst/>
              <a:ahLst/>
              <a:cxnLst/>
              <a:rect l="l" t="t" r="r" b="b"/>
              <a:pathLst>
                <a:path w="3837304" h="3538220">
                  <a:moveTo>
                    <a:pt x="0" y="0"/>
                  </a:moveTo>
                  <a:lnTo>
                    <a:pt x="3836992" y="0"/>
                  </a:lnTo>
                  <a:lnTo>
                    <a:pt x="3836992" y="3537842"/>
                  </a:lnTo>
                  <a:lnTo>
                    <a:pt x="0" y="3537842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910590" algn="l"/>
                <a:tab pos="1919605" algn="l"/>
                <a:tab pos="2719705" algn="l"/>
              </a:tabLst>
            </a:pPr>
            <a:r>
              <a:rPr spc="-5" dirty="0"/>
              <a:t>Sebuah </a:t>
            </a:r>
            <a:r>
              <a:rPr spc="-10" dirty="0"/>
              <a:t>negara </a:t>
            </a:r>
            <a:r>
              <a:rPr spc="-5" dirty="0"/>
              <a:t>tidak dapat lahir begitu saja,  nega</a:t>
            </a:r>
            <a:r>
              <a:rPr spc="-30" dirty="0"/>
              <a:t>r</a:t>
            </a:r>
            <a:r>
              <a:rPr dirty="0"/>
              <a:t>a	</a:t>
            </a:r>
            <a:r>
              <a:rPr spc="-5" dirty="0"/>
              <a:t>tersebu</a:t>
            </a:r>
            <a:r>
              <a:rPr dirty="0"/>
              <a:t>t	</a:t>
            </a:r>
            <a:r>
              <a:rPr spc="-5" dirty="0"/>
              <a:t>haru</a:t>
            </a:r>
            <a:r>
              <a:rPr dirty="0"/>
              <a:t>s	</a:t>
            </a:r>
            <a:r>
              <a:rPr spc="-5" dirty="0"/>
              <a:t>memenuhi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700" algn="just">
              <a:lnSpc>
                <a:spcPct val="114999"/>
              </a:lnSpc>
              <a:spcBef>
                <a:spcPts val="100"/>
              </a:spcBef>
            </a:pPr>
            <a:r>
              <a:rPr spc="-10" dirty="0"/>
              <a:t>syarat-syarat </a:t>
            </a:r>
            <a:r>
              <a:rPr spc="-5" dirty="0"/>
              <a:t>yang telah ada sejak lama  dalam Hukum Internasional yang diakui oleh  pergaulan internasional, </a:t>
            </a:r>
            <a:r>
              <a:rPr spc="-10" dirty="0"/>
              <a:t>syarat </a:t>
            </a:r>
            <a:r>
              <a:rPr spc="-5" dirty="0"/>
              <a:t>tersebut  </a:t>
            </a:r>
            <a:r>
              <a:rPr spc="-10" dirty="0"/>
              <a:t>terdapat </a:t>
            </a:r>
            <a:r>
              <a:rPr spc="-5" dirty="0"/>
              <a:t>dalam Pasal </a:t>
            </a:r>
            <a:r>
              <a:rPr dirty="0"/>
              <a:t>1 </a:t>
            </a:r>
            <a:r>
              <a:rPr spc="-10" dirty="0"/>
              <a:t>Konvensi  </a:t>
            </a:r>
            <a:r>
              <a:rPr spc="-5" dirty="0"/>
              <a:t>Montevideo </a:t>
            </a:r>
            <a:r>
              <a:rPr spc="-20" dirty="0"/>
              <a:t>Tahun</a:t>
            </a:r>
            <a:r>
              <a:rPr spc="-35" dirty="0"/>
              <a:t> </a:t>
            </a:r>
            <a:r>
              <a:rPr spc="-5" dirty="0"/>
              <a:t>1933: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/>
          </a:p>
          <a:p>
            <a:pPr marL="447675" indent="-93345">
              <a:lnSpc>
                <a:spcPct val="100000"/>
              </a:lnSpc>
              <a:buChar char="-"/>
              <a:tabLst>
                <a:tab pos="448309" algn="l"/>
              </a:tabLst>
            </a:pPr>
            <a:r>
              <a:rPr spc="-10" dirty="0"/>
              <a:t>Rakyat </a:t>
            </a:r>
            <a:r>
              <a:rPr spc="-5" dirty="0"/>
              <a:t>(a permanent</a:t>
            </a:r>
            <a:r>
              <a:rPr spc="-15" dirty="0"/>
              <a:t> </a:t>
            </a:r>
            <a:r>
              <a:rPr dirty="0"/>
              <a:t>population);</a:t>
            </a:r>
          </a:p>
          <a:p>
            <a:pPr marL="447675" indent="-93345">
              <a:lnSpc>
                <a:spcPct val="100000"/>
              </a:lnSpc>
              <a:spcBef>
                <a:spcPts val="805"/>
              </a:spcBef>
              <a:buChar char="-"/>
              <a:tabLst>
                <a:tab pos="448309" algn="l"/>
              </a:tabLst>
            </a:pPr>
            <a:r>
              <a:rPr spc="-10" dirty="0"/>
              <a:t>Wilayah </a:t>
            </a:r>
            <a:r>
              <a:rPr spc="-5" dirty="0"/>
              <a:t>(a deﬁned</a:t>
            </a:r>
            <a:r>
              <a:rPr spc="-60" dirty="0"/>
              <a:t> </a:t>
            </a:r>
            <a:r>
              <a:rPr spc="-5" dirty="0"/>
              <a:t>territory);</a:t>
            </a:r>
          </a:p>
          <a:p>
            <a:pPr marL="447675" indent="-93345">
              <a:lnSpc>
                <a:spcPct val="100000"/>
              </a:lnSpc>
              <a:spcBef>
                <a:spcPts val="805"/>
              </a:spcBef>
              <a:buChar char="-"/>
              <a:tabLst>
                <a:tab pos="448309" algn="l"/>
              </a:tabLst>
            </a:pPr>
            <a:r>
              <a:rPr spc="-5" dirty="0"/>
              <a:t>Pemerintah (a</a:t>
            </a:r>
            <a:r>
              <a:rPr spc="-45" dirty="0"/>
              <a:t> </a:t>
            </a:r>
            <a:r>
              <a:rPr spc="-10" dirty="0"/>
              <a:t>government);</a:t>
            </a:r>
          </a:p>
          <a:p>
            <a:pPr marL="354965" marR="5080" algn="just">
              <a:lnSpc>
                <a:spcPct val="120000"/>
              </a:lnSpc>
              <a:spcBef>
                <a:spcPts val="465"/>
              </a:spcBef>
              <a:buChar char="-"/>
              <a:tabLst>
                <a:tab pos="466090" algn="l"/>
              </a:tabLst>
            </a:pPr>
            <a:r>
              <a:rPr spc="-5" dirty="0"/>
              <a:t>Memiliki kapasitas untuk berhubungan  dengan </a:t>
            </a:r>
            <a:r>
              <a:rPr spc="-10" dirty="0"/>
              <a:t>negara </a:t>
            </a:r>
            <a:r>
              <a:rPr spc="-5" dirty="0"/>
              <a:t>lain (a capacity </a:t>
            </a:r>
            <a:r>
              <a:rPr spc="-10" dirty="0"/>
              <a:t>to </a:t>
            </a:r>
            <a:r>
              <a:rPr spc="-5" dirty="0"/>
              <a:t>enter  </a:t>
            </a:r>
            <a:r>
              <a:rPr spc="-10" dirty="0"/>
              <a:t>into relations </a:t>
            </a:r>
            <a:r>
              <a:rPr spc="-5" dirty="0"/>
              <a:t>with other states)</a:t>
            </a:r>
          </a:p>
        </p:txBody>
      </p:sp>
      <p:sp>
        <p:nvSpPr>
          <p:cNvPr id="12" name="object 12"/>
          <p:cNvSpPr/>
          <p:nvPr/>
        </p:nvSpPr>
        <p:spPr>
          <a:xfrm>
            <a:off x="0" y="2387595"/>
            <a:ext cx="4582865" cy="2535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04113" y="4691740"/>
            <a:ext cx="3440429" cy="452120"/>
          </a:xfrm>
          <a:prstGeom prst="rect">
            <a:avLst/>
          </a:prstGeom>
          <a:solidFill>
            <a:srgbClr val="FFFFFF"/>
          </a:solidFill>
          <a:ln w="25399">
            <a:solidFill>
              <a:srgbClr val="BABA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090" marR="86995" algn="just">
              <a:lnSpc>
                <a:spcPts val="960"/>
              </a:lnSpc>
            </a:pPr>
            <a:r>
              <a:rPr sz="800" spc="-55" dirty="0">
                <a:solidFill>
                  <a:srgbClr val="00507C"/>
                </a:solidFill>
                <a:latin typeface="Arial Black"/>
                <a:cs typeface="Arial Black"/>
              </a:rPr>
              <a:t>A. </a:t>
            </a:r>
            <a:r>
              <a:rPr sz="800" spc="-50" dirty="0">
                <a:solidFill>
                  <a:srgbClr val="00507C"/>
                </a:solidFill>
                <a:latin typeface="Arial Black"/>
                <a:cs typeface="Arial Black"/>
              </a:rPr>
              <a:t>Masyhur </a:t>
            </a:r>
            <a:r>
              <a:rPr sz="800" spc="-60" dirty="0">
                <a:solidFill>
                  <a:srgbClr val="00507C"/>
                </a:solidFill>
                <a:latin typeface="Arial Black"/>
                <a:cs typeface="Arial Black"/>
              </a:rPr>
              <a:t>Effendi, </a:t>
            </a:r>
            <a:r>
              <a:rPr sz="800" spc="-45" dirty="0">
                <a:solidFill>
                  <a:srgbClr val="00507C"/>
                </a:solidFill>
                <a:latin typeface="Arial Black"/>
                <a:cs typeface="Arial Black"/>
              </a:rPr>
              <a:t>Andri, </a:t>
            </a:r>
            <a:r>
              <a:rPr sz="800" spc="-80" dirty="0">
                <a:solidFill>
                  <a:srgbClr val="00507C"/>
                </a:solidFill>
                <a:latin typeface="Arial Black"/>
                <a:cs typeface="Arial Black"/>
              </a:rPr>
              <a:t>“PRINSIP </a:t>
            </a:r>
            <a:r>
              <a:rPr sz="800" spc="-70" dirty="0">
                <a:solidFill>
                  <a:srgbClr val="00507C"/>
                </a:solidFill>
                <a:latin typeface="Arial Black"/>
                <a:cs typeface="Arial Black"/>
              </a:rPr>
              <a:t>PENGAKUAN </a:t>
            </a:r>
            <a:r>
              <a:rPr sz="800" spc="-45" dirty="0">
                <a:solidFill>
                  <a:srgbClr val="00507C"/>
                </a:solidFill>
                <a:latin typeface="Arial Black"/>
                <a:cs typeface="Arial Black"/>
              </a:rPr>
              <a:t>DALAM  </a:t>
            </a:r>
            <a:r>
              <a:rPr sz="800" spc="-60" dirty="0">
                <a:solidFill>
                  <a:srgbClr val="00507C"/>
                </a:solidFill>
                <a:latin typeface="Arial Black"/>
                <a:cs typeface="Arial Black"/>
              </a:rPr>
              <a:t>PEMBENTUKAN </a:t>
            </a:r>
            <a:r>
              <a:rPr sz="800" spc="-70" dirty="0">
                <a:solidFill>
                  <a:srgbClr val="00507C"/>
                </a:solidFill>
                <a:latin typeface="Arial Black"/>
                <a:cs typeface="Arial Black"/>
              </a:rPr>
              <a:t>NEGARA </a:t>
            </a:r>
            <a:r>
              <a:rPr sz="800" spc="-75" dirty="0">
                <a:solidFill>
                  <a:srgbClr val="00507C"/>
                </a:solidFill>
                <a:latin typeface="Arial Black"/>
                <a:cs typeface="Arial Black"/>
              </a:rPr>
              <a:t>BARU </a:t>
            </a:r>
            <a:r>
              <a:rPr sz="800" spc="-65" dirty="0">
                <a:solidFill>
                  <a:srgbClr val="00507C"/>
                </a:solidFill>
                <a:latin typeface="Arial Black"/>
                <a:cs typeface="Arial Black"/>
              </a:rPr>
              <a:t>DITINJAU </a:t>
            </a:r>
            <a:r>
              <a:rPr sz="800" spc="-75" dirty="0">
                <a:solidFill>
                  <a:srgbClr val="00507C"/>
                </a:solidFill>
                <a:latin typeface="Arial Black"/>
                <a:cs typeface="Arial Black"/>
              </a:rPr>
              <a:t>DARI </a:t>
            </a:r>
            <a:r>
              <a:rPr sz="800" spc="-60" dirty="0">
                <a:solidFill>
                  <a:srgbClr val="00507C"/>
                </a:solidFill>
                <a:latin typeface="Arial Black"/>
                <a:cs typeface="Arial Black"/>
              </a:rPr>
              <a:t>HUKUM  </a:t>
            </a:r>
            <a:r>
              <a:rPr sz="800" spc="-75" dirty="0">
                <a:solidFill>
                  <a:srgbClr val="00507C"/>
                </a:solidFill>
                <a:latin typeface="Arial Black"/>
                <a:cs typeface="Arial Black"/>
              </a:rPr>
              <a:t>INTERNASIONAL”, </a:t>
            </a:r>
            <a:r>
              <a:rPr sz="800" spc="-85" dirty="0">
                <a:solidFill>
                  <a:srgbClr val="00507C"/>
                </a:solidFill>
                <a:latin typeface="Arial Black"/>
                <a:cs typeface="Arial Black"/>
              </a:rPr>
              <a:t>Lex </a:t>
            </a:r>
            <a:r>
              <a:rPr sz="800" spc="-60" dirty="0">
                <a:solidFill>
                  <a:srgbClr val="00507C"/>
                </a:solidFill>
                <a:latin typeface="Arial Black"/>
                <a:cs typeface="Arial Black"/>
              </a:rPr>
              <a:t>Jurnalica </a:t>
            </a:r>
            <a:r>
              <a:rPr sz="800" spc="-70" dirty="0">
                <a:solidFill>
                  <a:srgbClr val="00507C"/>
                </a:solidFill>
                <a:latin typeface="Arial Black"/>
                <a:cs typeface="Arial Black"/>
              </a:rPr>
              <a:t>Volume </a:t>
            </a:r>
            <a:r>
              <a:rPr sz="800" spc="-95" dirty="0">
                <a:solidFill>
                  <a:srgbClr val="00507C"/>
                </a:solidFill>
                <a:latin typeface="Arial Black"/>
                <a:cs typeface="Arial Black"/>
              </a:rPr>
              <a:t>8 </a:t>
            </a:r>
            <a:r>
              <a:rPr sz="800" spc="-65" dirty="0">
                <a:solidFill>
                  <a:srgbClr val="00507C"/>
                </a:solidFill>
                <a:latin typeface="Arial Black"/>
                <a:cs typeface="Arial Black"/>
              </a:rPr>
              <a:t>Nomor </a:t>
            </a:r>
            <a:r>
              <a:rPr sz="800" spc="-110" dirty="0">
                <a:solidFill>
                  <a:srgbClr val="00507C"/>
                </a:solidFill>
                <a:latin typeface="Arial Black"/>
                <a:cs typeface="Arial Black"/>
              </a:rPr>
              <a:t>3, </a:t>
            </a:r>
            <a:r>
              <a:rPr sz="800" spc="-70" dirty="0">
                <a:solidFill>
                  <a:srgbClr val="00507C"/>
                </a:solidFill>
                <a:latin typeface="Arial Black"/>
                <a:cs typeface="Arial Black"/>
              </a:rPr>
              <a:t>Agustus</a:t>
            </a:r>
            <a:r>
              <a:rPr sz="800" spc="25" dirty="0">
                <a:solidFill>
                  <a:srgbClr val="00507C"/>
                </a:solidFill>
                <a:latin typeface="Arial Black"/>
                <a:cs typeface="Arial Black"/>
              </a:rPr>
              <a:t> </a:t>
            </a:r>
            <a:r>
              <a:rPr sz="800" spc="-105" dirty="0">
                <a:solidFill>
                  <a:srgbClr val="00507C"/>
                </a:solidFill>
                <a:latin typeface="Arial Black"/>
                <a:cs typeface="Arial Black"/>
              </a:rPr>
              <a:t>2011/</a:t>
            </a:r>
            <a:endParaRPr sz="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3914" y="200714"/>
            <a:ext cx="5044440" cy="701040"/>
            <a:chOff x="253914" y="200714"/>
            <a:chExt cx="5044440" cy="701040"/>
          </a:xfrm>
        </p:grpSpPr>
        <p:sp>
          <p:nvSpPr>
            <p:cNvPr id="3" name="object 3"/>
            <p:cNvSpPr/>
            <p:nvPr/>
          </p:nvSpPr>
          <p:spPr>
            <a:xfrm>
              <a:off x="253914" y="200714"/>
              <a:ext cx="5043864" cy="7004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3914" y="217714"/>
              <a:ext cx="4963875" cy="6204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3914" y="217714"/>
            <a:ext cx="4964430" cy="62103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735"/>
              </a:spcBef>
            </a:pPr>
            <a:r>
              <a:rPr sz="2800" spc="-10" dirty="0">
                <a:latin typeface="Arial"/>
                <a:cs typeface="Arial"/>
              </a:rPr>
              <a:t>Prinsip Kedaulatan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Negara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5898" y="988782"/>
            <a:ext cx="5054600" cy="4167504"/>
            <a:chOff x="215898" y="988782"/>
            <a:chExt cx="5054600" cy="4167504"/>
          </a:xfrm>
        </p:grpSpPr>
        <p:sp>
          <p:nvSpPr>
            <p:cNvPr id="7" name="object 7"/>
            <p:cNvSpPr/>
            <p:nvPr/>
          </p:nvSpPr>
          <p:spPr>
            <a:xfrm>
              <a:off x="228598" y="1001482"/>
              <a:ext cx="5029200" cy="4142104"/>
            </a:xfrm>
            <a:custGeom>
              <a:avLst/>
              <a:gdLst/>
              <a:ahLst/>
              <a:cxnLst/>
              <a:rect l="l" t="t" r="r" b="b"/>
              <a:pathLst>
                <a:path w="5029200" h="4142104">
                  <a:moveTo>
                    <a:pt x="5029190" y="4142006"/>
                  </a:moveTo>
                  <a:lnTo>
                    <a:pt x="0" y="4142006"/>
                  </a:lnTo>
                  <a:lnTo>
                    <a:pt x="0" y="0"/>
                  </a:lnTo>
                  <a:lnTo>
                    <a:pt x="5029190" y="0"/>
                  </a:lnTo>
                  <a:lnTo>
                    <a:pt x="5029190" y="41420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598" y="1001482"/>
              <a:ext cx="5029200" cy="4142104"/>
            </a:xfrm>
            <a:custGeom>
              <a:avLst/>
              <a:gdLst/>
              <a:ahLst/>
              <a:cxnLst/>
              <a:rect l="l" t="t" r="r" b="b"/>
              <a:pathLst>
                <a:path w="5029200" h="4142104">
                  <a:moveTo>
                    <a:pt x="0" y="0"/>
                  </a:moveTo>
                  <a:lnTo>
                    <a:pt x="5029190" y="0"/>
                  </a:lnTo>
                  <a:lnTo>
                    <a:pt x="5029190" y="4142006"/>
                  </a:lnTo>
                  <a:lnTo>
                    <a:pt x="0" y="4142006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15923" y="1196448"/>
            <a:ext cx="4756150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Kedaulatan </a:t>
            </a: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merupakan </a:t>
            </a: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kekuasaan </a:t>
            </a: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absolut atas suatu  </a:t>
            </a: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wilayah </a:t>
            </a: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tertentu. </a:t>
            </a: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Kekuasaan </a:t>
            </a: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absolut atas </a:t>
            </a: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wilayah </a:t>
            </a: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tersebut  menjadi dasar bagi pembentukan</a:t>
            </a:r>
            <a:r>
              <a:rPr sz="1400" spc="-15" dirty="0">
                <a:solidFill>
                  <a:srgbClr val="00507C"/>
                </a:solidFill>
                <a:latin typeface="RobotoRegular"/>
                <a:cs typeface="RobotoRegular"/>
              </a:rPr>
              <a:t> </a:t>
            </a: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negara.</a:t>
            </a:r>
            <a:endParaRPr sz="1400">
              <a:latin typeface="RobotoRegular"/>
              <a:cs typeface="Roboto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5923" y="2177906"/>
            <a:ext cx="4757420" cy="2724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Kedaulatan </a:t>
            </a: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merupakan salah satu konsep mendasar dalam  hukum internasional (</a:t>
            </a:r>
            <a:r>
              <a:rPr sz="1400" i="1" spc="-5" dirty="0">
                <a:solidFill>
                  <a:srgbClr val="00507C"/>
                </a:solidFill>
                <a:latin typeface="Roboto"/>
                <a:cs typeface="Roboto"/>
              </a:rPr>
              <a:t>one </a:t>
            </a:r>
            <a:r>
              <a:rPr sz="1400" i="1" spc="-10" dirty="0">
                <a:solidFill>
                  <a:srgbClr val="00507C"/>
                </a:solidFill>
                <a:latin typeface="Roboto"/>
                <a:cs typeface="Roboto"/>
              </a:rPr>
              <a:t>of </a:t>
            </a:r>
            <a:r>
              <a:rPr sz="1400" i="1" spc="-25" dirty="0">
                <a:solidFill>
                  <a:srgbClr val="00507C"/>
                </a:solidFill>
                <a:latin typeface="Roboto"/>
                <a:cs typeface="Roboto"/>
              </a:rPr>
              <a:t>the </a:t>
            </a:r>
            <a:r>
              <a:rPr sz="1400" i="1" spc="-15" dirty="0">
                <a:solidFill>
                  <a:srgbClr val="00507C"/>
                </a:solidFill>
                <a:latin typeface="Roboto"/>
                <a:cs typeface="Roboto"/>
              </a:rPr>
              <a:t>fundamental </a:t>
            </a:r>
            <a:r>
              <a:rPr sz="1400" i="1" spc="-10" dirty="0">
                <a:solidFill>
                  <a:srgbClr val="00507C"/>
                </a:solidFill>
                <a:latin typeface="Roboto"/>
                <a:cs typeface="Roboto"/>
              </a:rPr>
              <a:t>concepts </a:t>
            </a:r>
            <a:r>
              <a:rPr sz="1400" i="1" spc="-40" dirty="0">
                <a:solidFill>
                  <a:srgbClr val="00507C"/>
                </a:solidFill>
                <a:latin typeface="Roboto"/>
                <a:cs typeface="Roboto"/>
              </a:rPr>
              <a:t>in  </a:t>
            </a:r>
            <a:r>
              <a:rPr sz="1400" i="1" spc="-25" dirty="0">
                <a:solidFill>
                  <a:srgbClr val="00507C"/>
                </a:solidFill>
                <a:latin typeface="Roboto"/>
                <a:cs typeface="Roboto"/>
              </a:rPr>
              <a:t>international </a:t>
            </a:r>
            <a:r>
              <a:rPr sz="1400" i="1" spc="-5" dirty="0">
                <a:solidFill>
                  <a:srgbClr val="00507C"/>
                </a:solidFill>
                <a:latin typeface="Roboto"/>
                <a:cs typeface="Roboto"/>
              </a:rPr>
              <a:t>law</a:t>
            </a: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). </a:t>
            </a: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Kedaulatan </a:t>
            </a: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mendasari beberapa hak </a:t>
            </a: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yang  </a:t>
            </a: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diakui oleh hukum internasional</a:t>
            </a: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 </a:t>
            </a: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seperti:</a:t>
            </a:r>
            <a:endParaRPr sz="1400">
              <a:latin typeface="RobotoRegular"/>
              <a:cs typeface="RobotoRegular"/>
            </a:endParaRPr>
          </a:p>
          <a:p>
            <a:pPr marL="12700" algn="just">
              <a:lnSpc>
                <a:spcPct val="100000"/>
              </a:lnSpc>
              <a:spcBef>
                <a:spcPts val="250"/>
              </a:spcBef>
            </a:pP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-Hak </a:t>
            </a: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kesederajatan </a:t>
            </a:r>
            <a:r>
              <a:rPr sz="1400" spc="-20" dirty="0">
                <a:solidFill>
                  <a:srgbClr val="00507C"/>
                </a:solidFill>
                <a:latin typeface="RobotoRegular"/>
                <a:cs typeface="RobotoRegular"/>
              </a:rPr>
              <a:t>(</a:t>
            </a:r>
            <a:r>
              <a:rPr sz="1400" i="1" spc="-20" dirty="0">
                <a:solidFill>
                  <a:srgbClr val="00507C"/>
                </a:solidFill>
                <a:latin typeface="Roboto"/>
                <a:cs typeface="Roboto"/>
              </a:rPr>
              <a:t>equality</a:t>
            </a:r>
            <a:r>
              <a:rPr sz="1400" spc="-20" dirty="0">
                <a:solidFill>
                  <a:srgbClr val="00507C"/>
                </a:solidFill>
                <a:latin typeface="RobotoRegular"/>
                <a:cs typeface="RobotoRegular"/>
              </a:rPr>
              <a:t>);</a:t>
            </a:r>
            <a:endParaRPr sz="1400">
              <a:latin typeface="RobotoRegular"/>
              <a:cs typeface="RobotoRegular"/>
            </a:endParaRPr>
          </a:p>
          <a:p>
            <a:pPr marL="12700" algn="just">
              <a:lnSpc>
                <a:spcPct val="100000"/>
              </a:lnSpc>
              <a:spcBef>
                <a:spcPts val="250"/>
              </a:spcBef>
            </a:pP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-Yurisdiksi wilayah </a:t>
            </a:r>
            <a:r>
              <a:rPr sz="1400" dirty="0">
                <a:solidFill>
                  <a:srgbClr val="00507C"/>
                </a:solidFill>
                <a:latin typeface="RobotoRegular"/>
                <a:cs typeface="RobotoRegular"/>
              </a:rPr>
              <a:t>( </a:t>
            </a:r>
            <a:r>
              <a:rPr sz="1400" i="1" spc="-40" dirty="0">
                <a:solidFill>
                  <a:srgbClr val="00507C"/>
                </a:solidFill>
                <a:latin typeface="Roboto"/>
                <a:cs typeface="Roboto"/>
              </a:rPr>
              <a:t>territorial</a:t>
            </a:r>
            <a:r>
              <a:rPr sz="1400" i="1" spc="15" dirty="0">
                <a:solidFill>
                  <a:srgbClr val="00507C"/>
                </a:solidFill>
                <a:latin typeface="Roboto"/>
                <a:cs typeface="Roboto"/>
              </a:rPr>
              <a:t> </a:t>
            </a:r>
            <a:r>
              <a:rPr sz="1400" i="1" spc="-25" dirty="0">
                <a:solidFill>
                  <a:srgbClr val="00507C"/>
                </a:solidFill>
                <a:latin typeface="Roboto"/>
                <a:cs typeface="Roboto"/>
              </a:rPr>
              <a:t>jurisdiction</a:t>
            </a:r>
            <a:r>
              <a:rPr sz="1400" spc="-25" dirty="0">
                <a:solidFill>
                  <a:srgbClr val="00507C"/>
                </a:solidFill>
                <a:latin typeface="RobotoRegular"/>
                <a:cs typeface="RobotoRegular"/>
              </a:rPr>
              <a:t>);</a:t>
            </a:r>
            <a:endParaRPr sz="1400">
              <a:latin typeface="RobotoRegular"/>
              <a:cs typeface="RobotoRegular"/>
            </a:endParaRPr>
          </a:p>
          <a:p>
            <a:pPr marL="12700" marR="473709">
              <a:lnSpc>
                <a:spcPct val="114999"/>
              </a:lnSpc>
            </a:pP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-Hak untuk menentukan nasionalitas bagi penduduk di  </a:t>
            </a: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wilayahnya;</a:t>
            </a:r>
            <a:endParaRPr sz="1400">
              <a:latin typeface="RobotoRegular"/>
              <a:cs typeface="RobotoRegular"/>
            </a:endParaRPr>
          </a:p>
          <a:p>
            <a:pPr marL="12700" marR="156210">
              <a:lnSpc>
                <a:spcPct val="114999"/>
              </a:lnSpc>
            </a:pP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-Hak untuk mengijinkan dan menolak atau </a:t>
            </a: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melarang orang  </a:t>
            </a: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untuk masuk dan </a:t>
            </a: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keluar </a:t>
            </a: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dari </a:t>
            </a:r>
            <a:r>
              <a:rPr sz="1400" spc="-10" dirty="0">
                <a:solidFill>
                  <a:srgbClr val="00507C"/>
                </a:solidFill>
                <a:latin typeface="RobotoRegular"/>
                <a:cs typeface="RobotoRegular"/>
              </a:rPr>
              <a:t>wilayahnya;</a:t>
            </a:r>
            <a:endParaRPr sz="14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-Hak untuk melakukan</a:t>
            </a:r>
            <a:r>
              <a:rPr sz="1400" spc="-15" dirty="0">
                <a:solidFill>
                  <a:srgbClr val="00507C"/>
                </a:solidFill>
                <a:latin typeface="RobotoRegular"/>
                <a:cs typeface="RobotoRegular"/>
              </a:rPr>
              <a:t> </a:t>
            </a:r>
            <a:r>
              <a:rPr sz="1400" spc="-5" dirty="0">
                <a:solidFill>
                  <a:srgbClr val="00507C"/>
                </a:solidFill>
                <a:latin typeface="RobotoRegular"/>
                <a:cs typeface="RobotoRegular"/>
              </a:rPr>
              <a:t>nasionalisasi</a:t>
            </a:r>
            <a:endParaRPr sz="1400">
              <a:latin typeface="RobotoRegular"/>
              <a:cs typeface="Roboto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04113" y="4691740"/>
            <a:ext cx="3440429" cy="452120"/>
          </a:xfrm>
          <a:prstGeom prst="rect">
            <a:avLst/>
          </a:prstGeom>
          <a:solidFill>
            <a:srgbClr val="FFFFFF"/>
          </a:solidFill>
          <a:ln w="25399">
            <a:solidFill>
              <a:srgbClr val="BABA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090" marR="105410">
              <a:lnSpc>
                <a:spcPts val="960"/>
              </a:lnSpc>
            </a:pPr>
            <a:r>
              <a:rPr sz="800" spc="-65" dirty="0">
                <a:solidFill>
                  <a:srgbClr val="00507C"/>
                </a:solidFill>
                <a:latin typeface="Arial Black"/>
                <a:cs typeface="Arial Black"/>
              </a:rPr>
              <a:t>Sigit </a:t>
            </a:r>
            <a:r>
              <a:rPr sz="800" spc="-70" dirty="0">
                <a:solidFill>
                  <a:srgbClr val="00507C"/>
                </a:solidFill>
                <a:latin typeface="Arial Black"/>
                <a:cs typeface="Arial Black"/>
              </a:rPr>
              <a:t>Riyanto, </a:t>
            </a:r>
            <a:r>
              <a:rPr sz="800" spc="-85" dirty="0">
                <a:solidFill>
                  <a:srgbClr val="00507C"/>
                </a:solidFill>
                <a:latin typeface="Arial Black"/>
                <a:cs typeface="Arial Black"/>
              </a:rPr>
              <a:t>“KEDAULATAN </a:t>
            </a:r>
            <a:r>
              <a:rPr sz="800" spc="-70" dirty="0">
                <a:solidFill>
                  <a:srgbClr val="00507C"/>
                </a:solidFill>
                <a:latin typeface="Arial Black"/>
                <a:cs typeface="Arial Black"/>
              </a:rPr>
              <a:t>NEGARA </a:t>
            </a:r>
            <a:r>
              <a:rPr sz="800" spc="-45" dirty="0">
                <a:solidFill>
                  <a:srgbClr val="00507C"/>
                </a:solidFill>
                <a:latin typeface="Arial Black"/>
                <a:cs typeface="Arial Black"/>
              </a:rPr>
              <a:t>DALAM </a:t>
            </a:r>
            <a:r>
              <a:rPr sz="800" spc="-75" dirty="0">
                <a:solidFill>
                  <a:srgbClr val="00507C"/>
                </a:solidFill>
                <a:latin typeface="Arial Black"/>
                <a:cs typeface="Arial Black"/>
              </a:rPr>
              <a:t>KERANGKA  </a:t>
            </a:r>
            <a:r>
              <a:rPr sz="800" spc="-55" dirty="0">
                <a:solidFill>
                  <a:srgbClr val="00507C"/>
                </a:solidFill>
                <a:latin typeface="Arial Black"/>
                <a:cs typeface="Arial Black"/>
              </a:rPr>
              <a:t>HUKUM </a:t>
            </a:r>
            <a:r>
              <a:rPr sz="800" spc="-65" dirty="0">
                <a:solidFill>
                  <a:srgbClr val="00507C"/>
                </a:solidFill>
                <a:latin typeface="Arial Black"/>
                <a:cs typeface="Arial Black"/>
              </a:rPr>
              <a:t>INTERNASIONAL </a:t>
            </a:r>
            <a:r>
              <a:rPr sz="800" spc="-85" dirty="0">
                <a:solidFill>
                  <a:srgbClr val="00507C"/>
                </a:solidFill>
                <a:latin typeface="Arial Black"/>
                <a:cs typeface="Arial Black"/>
              </a:rPr>
              <a:t>KONTEMPORER”, </a:t>
            </a:r>
            <a:r>
              <a:rPr sz="800" i="1" spc="30" dirty="0">
                <a:solidFill>
                  <a:srgbClr val="00507C"/>
                </a:solidFill>
                <a:latin typeface="Arial"/>
                <a:cs typeface="Arial"/>
              </a:rPr>
              <a:t>Yustisia </a:t>
            </a:r>
            <a:r>
              <a:rPr sz="800" i="1" spc="5" dirty="0">
                <a:solidFill>
                  <a:srgbClr val="00507C"/>
                </a:solidFill>
                <a:latin typeface="Arial"/>
                <a:cs typeface="Arial"/>
              </a:rPr>
              <a:t>Vol. </a:t>
            </a:r>
            <a:r>
              <a:rPr sz="800" i="1" spc="-120" dirty="0">
                <a:solidFill>
                  <a:srgbClr val="00507C"/>
                </a:solidFill>
                <a:latin typeface="Arial"/>
                <a:cs typeface="Arial"/>
              </a:rPr>
              <a:t>1 </a:t>
            </a:r>
            <a:r>
              <a:rPr sz="800" i="1" spc="-5" dirty="0">
                <a:solidFill>
                  <a:srgbClr val="00507C"/>
                </a:solidFill>
                <a:latin typeface="Arial"/>
                <a:cs typeface="Arial"/>
              </a:rPr>
              <a:t>No.</a:t>
            </a:r>
            <a:r>
              <a:rPr sz="800" i="1" spc="25" dirty="0">
                <a:solidFill>
                  <a:srgbClr val="00507C"/>
                </a:solidFill>
                <a:latin typeface="Arial"/>
                <a:cs typeface="Arial"/>
              </a:rPr>
              <a:t> </a:t>
            </a:r>
            <a:r>
              <a:rPr sz="800" i="1" spc="-15" dirty="0">
                <a:solidFill>
                  <a:srgbClr val="00507C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  <a:p>
            <a:pPr marL="85090">
              <a:lnSpc>
                <a:spcPts val="930"/>
              </a:lnSpc>
            </a:pPr>
            <a:r>
              <a:rPr sz="800" i="1" spc="5" dirty="0">
                <a:solidFill>
                  <a:srgbClr val="00507C"/>
                </a:solidFill>
                <a:latin typeface="Arial"/>
                <a:cs typeface="Arial"/>
              </a:rPr>
              <a:t>September </a:t>
            </a:r>
            <a:r>
              <a:rPr sz="800" i="1" spc="40" dirty="0">
                <a:solidFill>
                  <a:srgbClr val="00507C"/>
                </a:solidFill>
                <a:latin typeface="Arial"/>
                <a:cs typeface="Arial"/>
              </a:rPr>
              <a:t>- </a:t>
            </a:r>
            <a:r>
              <a:rPr sz="800" i="1" dirty="0">
                <a:solidFill>
                  <a:srgbClr val="00507C"/>
                </a:solidFill>
                <a:latin typeface="Arial"/>
                <a:cs typeface="Arial"/>
              </a:rPr>
              <a:t>Desember</a:t>
            </a:r>
            <a:r>
              <a:rPr sz="800" i="1" spc="-125" dirty="0">
                <a:solidFill>
                  <a:srgbClr val="00507C"/>
                </a:solidFill>
                <a:latin typeface="Arial"/>
                <a:cs typeface="Arial"/>
              </a:rPr>
              <a:t> </a:t>
            </a:r>
            <a:r>
              <a:rPr sz="800" i="1" spc="-35" dirty="0">
                <a:solidFill>
                  <a:srgbClr val="00507C"/>
                </a:solidFill>
                <a:latin typeface="Arial"/>
                <a:cs typeface="Arial"/>
              </a:rPr>
              <a:t>2012.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14113" y="1067272"/>
            <a:ext cx="2982893" cy="26334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0147" y="0"/>
            <a:ext cx="7143115" cy="986790"/>
            <a:chOff x="1160147" y="0"/>
            <a:chExt cx="7143115" cy="986790"/>
          </a:xfrm>
        </p:grpSpPr>
        <p:sp>
          <p:nvSpPr>
            <p:cNvPr id="3" name="object 3"/>
            <p:cNvSpPr/>
            <p:nvPr/>
          </p:nvSpPr>
          <p:spPr>
            <a:xfrm>
              <a:off x="1160147" y="0"/>
              <a:ext cx="7142760" cy="9865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9197" y="0"/>
              <a:ext cx="7025005" cy="908050"/>
            </a:xfrm>
            <a:custGeom>
              <a:avLst/>
              <a:gdLst/>
              <a:ahLst/>
              <a:cxnLst/>
              <a:rect l="l" t="t" r="r" b="b"/>
              <a:pathLst>
                <a:path w="7025005" h="908050">
                  <a:moveTo>
                    <a:pt x="7024660" y="907498"/>
                  </a:moveTo>
                  <a:lnTo>
                    <a:pt x="0" y="907498"/>
                  </a:lnTo>
                  <a:lnTo>
                    <a:pt x="0" y="0"/>
                  </a:lnTo>
                  <a:lnTo>
                    <a:pt x="7024660" y="0"/>
                  </a:lnTo>
                  <a:lnTo>
                    <a:pt x="7024660" y="9074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9197" y="0"/>
            <a:ext cx="7025005" cy="908050"/>
          </a:xfrm>
          <a:prstGeom prst="rect">
            <a:avLst/>
          </a:prstGeom>
          <a:ln w="38099">
            <a:solidFill>
              <a:srgbClr val="00507C"/>
            </a:solidFill>
          </a:ln>
        </p:spPr>
        <p:txBody>
          <a:bodyPr vert="horz" wrap="square" lIns="0" tIns="139700" rIns="0" bIns="0" rtlCol="0">
            <a:spAutoFit/>
          </a:bodyPr>
          <a:lstStyle/>
          <a:p>
            <a:pPr marL="1314450" marR="571500" indent="-745490">
              <a:lnSpc>
                <a:spcPct val="100000"/>
              </a:lnSpc>
              <a:spcBef>
                <a:spcPts val="1100"/>
              </a:spcBef>
            </a:pPr>
            <a:r>
              <a:rPr sz="2200" spc="-5" dirty="0">
                <a:latin typeface="Arial"/>
                <a:cs typeface="Arial"/>
              </a:rPr>
              <a:t>Hakikat dan Fungsi Kemampuan Negara dalam  </a:t>
            </a:r>
            <a:r>
              <a:rPr sz="2200" dirty="0">
                <a:latin typeface="Arial"/>
                <a:cs typeface="Arial"/>
              </a:rPr>
              <a:t>melakukan </a:t>
            </a:r>
            <a:r>
              <a:rPr sz="2200" spc="-5" dirty="0">
                <a:latin typeface="Arial"/>
                <a:cs typeface="Arial"/>
              </a:rPr>
              <a:t>Hubungan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Internasional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5896" y="2327722"/>
            <a:ext cx="8712200" cy="2703830"/>
            <a:chOff x="215896" y="2327722"/>
            <a:chExt cx="8712200" cy="2703830"/>
          </a:xfrm>
        </p:grpSpPr>
        <p:sp>
          <p:nvSpPr>
            <p:cNvPr id="7" name="object 7"/>
            <p:cNvSpPr/>
            <p:nvPr/>
          </p:nvSpPr>
          <p:spPr>
            <a:xfrm>
              <a:off x="228596" y="2340422"/>
              <a:ext cx="8686800" cy="2678430"/>
            </a:xfrm>
            <a:custGeom>
              <a:avLst/>
              <a:gdLst/>
              <a:ahLst/>
              <a:cxnLst/>
              <a:rect l="l" t="t" r="r" b="b"/>
              <a:pathLst>
                <a:path w="8686800" h="2678429">
                  <a:moveTo>
                    <a:pt x="8686785" y="2677892"/>
                  </a:moveTo>
                  <a:lnTo>
                    <a:pt x="0" y="2677892"/>
                  </a:lnTo>
                  <a:lnTo>
                    <a:pt x="0" y="0"/>
                  </a:lnTo>
                  <a:lnTo>
                    <a:pt x="8686785" y="0"/>
                  </a:lnTo>
                  <a:lnTo>
                    <a:pt x="8686785" y="26778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596" y="2340422"/>
              <a:ext cx="8686800" cy="2678430"/>
            </a:xfrm>
            <a:custGeom>
              <a:avLst/>
              <a:gdLst/>
              <a:ahLst/>
              <a:cxnLst/>
              <a:rect l="l" t="t" r="r" b="b"/>
              <a:pathLst>
                <a:path w="8686800" h="2678429">
                  <a:moveTo>
                    <a:pt x="0" y="0"/>
                  </a:moveTo>
                  <a:lnTo>
                    <a:pt x="8686785" y="0"/>
                  </a:lnTo>
                  <a:lnTo>
                    <a:pt x="8686785" y="2677892"/>
                  </a:lnTo>
                  <a:lnTo>
                    <a:pt x="0" y="2677892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15921" y="2384979"/>
            <a:ext cx="8408035" cy="2549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590" algn="just">
              <a:lnSpc>
                <a:spcPct val="114999"/>
              </a:lnSpc>
              <a:spcBef>
                <a:spcPts val="100"/>
              </a:spcBef>
            </a:pP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Hukum internasional </a:t>
            </a:r>
            <a:r>
              <a:rPr sz="1200" spc="-10" dirty="0">
                <a:solidFill>
                  <a:srgbClr val="00507C"/>
                </a:solidFill>
                <a:latin typeface="RobotoRegular"/>
                <a:cs typeface="RobotoRegular"/>
              </a:rPr>
              <a:t>tercipta karena </a:t>
            </a: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adanya suatu </a:t>
            </a:r>
            <a:r>
              <a:rPr sz="1200" spc="-10" dirty="0">
                <a:solidFill>
                  <a:srgbClr val="00507C"/>
                </a:solidFill>
                <a:latin typeface="RobotoRegular"/>
                <a:cs typeface="RobotoRegular"/>
              </a:rPr>
              <a:t>masyarakat </a:t>
            </a: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internasional, </a:t>
            </a:r>
            <a:r>
              <a:rPr sz="1200" spc="-10" dirty="0">
                <a:solidFill>
                  <a:srgbClr val="00507C"/>
                </a:solidFill>
                <a:latin typeface="RobotoRegular"/>
                <a:cs typeface="RobotoRegular"/>
              </a:rPr>
              <a:t>karena masyarakatlah </a:t>
            </a: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yang menjadi dasar  pembentukan hukum internasional. </a:t>
            </a:r>
            <a:r>
              <a:rPr sz="1200" spc="-10" dirty="0">
                <a:solidFill>
                  <a:srgbClr val="00507C"/>
                </a:solidFill>
                <a:latin typeface="RobotoRegular"/>
                <a:cs typeface="RobotoRegular"/>
              </a:rPr>
              <a:t>Masyarakat </a:t>
            </a: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internasional </a:t>
            </a:r>
            <a:r>
              <a:rPr sz="1200" spc="-10" dirty="0">
                <a:solidFill>
                  <a:srgbClr val="00507C"/>
                </a:solidFill>
                <a:latin typeface="RobotoRegular"/>
                <a:cs typeface="RobotoRegular"/>
              </a:rPr>
              <a:t>terdiri </a:t>
            </a: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dari sejumlah </a:t>
            </a:r>
            <a:r>
              <a:rPr sz="1200" spc="-10" dirty="0">
                <a:solidFill>
                  <a:srgbClr val="00507C"/>
                </a:solidFill>
                <a:latin typeface="RobotoRegular"/>
                <a:cs typeface="RobotoRegular"/>
              </a:rPr>
              <a:t>negara-negara </a:t>
            </a: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di dunia yang </a:t>
            </a:r>
            <a:r>
              <a:rPr sz="1200" spc="-10" dirty="0">
                <a:solidFill>
                  <a:srgbClr val="00507C"/>
                </a:solidFill>
                <a:latin typeface="RobotoRegular"/>
                <a:cs typeface="RobotoRegular"/>
              </a:rPr>
              <a:t>sederajat  </a:t>
            </a: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dan </a:t>
            </a:r>
            <a:r>
              <a:rPr sz="1200" spc="-10" dirty="0">
                <a:solidFill>
                  <a:srgbClr val="00507C"/>
                </a:solidFill>
                <a:latin typeface="RobotoRegular"/>
                <a:cs typeface="RobotoRegular"/>
              </a:rPr>
              <a:t>merdeka </a:t>
            </a: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yang mempunyai </a:t>
            </a:r>
            <a:r>
              <a:rPr sz="1200" spc="-10" dirty="0">
                <a:solidFill>
                  <a:srgbClr val="00507C"/>
                </a:solidFill>
                <a:latin typeface="RobotoRegular"/>
                <a:cs typeface="RobotoRegular"/>
              </a:rPr>
              <a:t>kepentingan-kepentingan </a:t>
            </a: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untuk melakukan hubungan </a:t>
            </a:r>
            <a:r>
              <a:rPr sz="1200" spc="-10" dirty="0">
                <a:solidFill>
                  <a:srgbClr val="00507C"/>
                </a:solidFill>
                <a:latin typeface="RobotoRegular"/>
                <a:cs typeface="RobotoRegular"/>
              </a:rPr>
              <a:t>secara </a:t>
            </a: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tetap dan</a:t>
            </a:r>
            <a:r>
              <a:rPr sz="1200" spc="40" dirty="0">
                <a:solidFill>
                  <a:srgbClr val="00507C"/>
                </a:solidFill>
                <a:latin typeface="RobotoRegular"/>
                <a:cs typeface="RobotoRegular"/>
              </a:rPr>
              <a:t> </a:t>
            </a: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terus-menerus.</a:t>
            </a:r>
            <a:endParaRPr sz="120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RobotoRegular"/>
              <a:cs typeface="RobotoRegular"/>
            </a:endParaRPr>
          </a:p>
          <a:p>
            <a:pPr marL="12700" marR="11430" algn="just">
              <a:lnSpc>
                <a:spcPct val="114999"/>
              </a:lnSpc>
            </a:pP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Hubungan internasional timbul </a:t>
            </a:r>
            <a:r>
              <a:rPr sz="1200" spc="-10" dirty="0">
                <a:solidFill>
                  <a:srgbClr val="00507C"/>
                </a:solidFill>
                <a:latin typeface="RobotoRegular"/>
                <a:cs typeface="RobotoRegular"/>
              </a:rPr>
              <a:t>karena </a:t>
            </a: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adanya </a:t>
            </a:r>
            <a:r>
              <a:rPr sz="1200" spc="-10" dirty="0">
                <a:solidFill>
                  <a:srgbClr val="00507C"/>
                </a:solidFill>
                <a:latin typeface="RobotoRegular"/>
                <a:cs typeface="RobotoRegular"/>
              </a:rPr>
              <a:t>faktor </a:t>
            </a: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saling membutuhkan antar </a:t>
            </a:r>
            <a:r>
              <a:rPr sz="1200" spc="-10" dirty="0">
                <a:solidFill>
                  <a:srgbClr val="00507C"/>
                </a:solidFill>
                <a:latin typeface="RobotoRegular"/>
                <a:cs typeface="RobotoRegular"/>
              </a:rPr>
              <a:t>negara </a:t>
            </a: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dalam berbagai </a:t>
            </a:r>
            <a:r>
              <a:rPr sz="1200" spc="-10" dirty="0">
                <a:solidFill>
                  <a:srgbClr val="00507C"/>
                </a:solidFill>
                <a:latin typeface="RobotoRegular"/>
                <a:cs typeface="RobotoRegular"/>
              </a:rPr>
              <a:t>kepentingan,  </a:t>
            </a: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misalnya </a:t>
            </a:r>
            <a:r>
              <a:rPr sz="1200" spc="-10" dirty="0">
                <a:solidFill>
                  <a:srgbClr val="00507C"/>
                </a:solidFill>
                <a:latin typeface="RobotoRegular"/>
                <a:cs typeface="RobotoRegular"/>
              </a:rPr>
              <a:t>kepentingan </a:t>
            </a: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politik, ekonomi, budaya, ilmu pengetahuan, sosial dan masih banyak lagi </a:t>
            </a:r>
            <a:r>
              <a:rPr sz="1200" spc="-10" dirty="0">
                <a:solidFill>
                  <a:srgbClr val="00507C"/>
                </a:solidFill>
                <a:latin typeface="RobotoRegular"/>
                <a:cs typeface="RobotoRegular"/>
              </a:rPr>
              <a:t>kepentingan-kepentingan  </a:t>
            </a: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dalam </a:t>
            </a:r>
            <a:r>
              <a:rPr sz="1200" spc="-10" dirty="0">
                <a:solidFill>
                  <a:srgbClr val="00507C"/>
                </a:solidFill>
                <a:latin typeface="RobotoRegular"/>
                <a:cs typeface="RobotoRegular"/>
              </a:rPr>
              <a:t>masyarakat </a:t>
            </a: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internasional yang dapat dijadikan dasar atau menimbulkan hubungan antar </a:t>
            </a:r>
            <a:r>
              <a:rPr sz="1200" spc="-10" dirty="0">
                <a:solidFill>
                  <a:srgbClr val="00507C"/>
                </a:solidFill>
                <a:latin typeface="RobotoRegular"/>
                <a:cs typeface="RobotoRegular"/>
              </a:rPr>
              <a:t>negara. </a:t>
            </a:r>
            <a:r>
              <a:rPr sz="1200" spc="-15" dirty="0">
                <a:solidFill>
                  <a:srgbClr val="00507C"/>
                </a:solidFill>
                <a:latin typeface="RobotoRegular"/>
                <a:cs typeface="RobotoRegular"/>
              </a:rPr>
              <a:t>Terkait </a:t>
            </a: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hal ini  hubungan internasional berfungsi untuk memenuhi </a:t>
            </a:r>
            <a:r>
              <a:rPr sz="1200" spc="-10" dirty="0">
                <a:solidFill>
                  <a:srgbClr val="00507C"/>
                </a:solidFill>
                <a:latin typeface="RobotoRegular"/>
                <a:cs typeface="RobotoRegular"/>
              </a:rPr>
              <a:t>kepentingan negara-negara </a:t>
            </a: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di</a:t>
            </a:r>
            <a:r>
              <a:rPr sz="1200" spc="5" dirty="0">
                <a:solidFill>
                  <a:srgbClr val="00507C"/>
                </a:solidFill>
                <a:latin typeface="RobotoRegular"/>
                <a:cs typeface="RobotoRegular"/>
              </a:rPr>
              <a:t> </a:t>
            </a: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dunia.</a:t>
            </a:r>
            <a:endParaRPr sz="120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RobotoRegular"/>
              <a:cs typeface="RobotoRegular"/>
            </a:endParaRPr>
          </a:p>
          <a:p>
            <a:pPr marL="12700" marR="5080" algn="just">
              <a:lnSpc>
                <a:spcPct val="114999"/>
              </a:lnSpc>
            </a:pP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Untuk mengatur hubungan internasional ini diperlukan hukum guna menjamin adanya </a:t>
            </a:r>
            <a:r>
              <a:rPr sz="1200" spc="-10" dirty="0">
                <a:solidFill>
                  <a:srgbClr val="00507C"/>
                </a:solidFill>
                <a:latin typeface="RobotoRegular"/>
                <a:cs typeface="RobotoRegular"/>
              </a:rPr>
              <a:t>kepastian </a:t>
            </a: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dalam </a:t>
            </a:r>
            <a:r>
              <a:rPr sz="1200" spc="-10" dirty="0">
                <a:solidFill>
                  <a:srgbClr val="00507C"/>
                </a:solidFill>
                <a:latin typeface="RobotoRegular"/>
                <a:cs typeface="RobotoRegular"/>
              </a:rPr>
              <a:t>masyarakat  </a:t>
            </a: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internasional. Hukum dijadikan dasar untuk mentertibkan dan mencipkatakan </a:t>
            </a:r>
            <a:r>
              <a:rPr sz="1200" spc="-10" dirty="0">
                <a:solidFill>
                  <a:srgbClr val="00507C"/>
                </a:solidFill>
                <a:latin typeface="RobotoRegular"/>
                <a:cs typeface="RobotoRegular"/>
              </a:rPr>
              <a:t>keamanan </a:t>
            </a: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dalammelakukan  hubungan-hubungan antar </a:t>
            </a:r>
            <a:r>
              <a:rPr sz="1200" spc="-10" dirty="0">
                <a:solidFill>
                  <a:srgbClr val="00507C"/>
                </a:solidFill>
                <a:latin typeface="RobotoRegular"/>
                <a:cs typeface="RobotoRegular"/>
              </a:rPr>
              <a:t>negara </a:t>
            </a: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agar tidak ada pihak-pihak yang </a:t>
            </a:r>
            <a:r>
              <a:rPr sz="1200" spc="-10" dirty="0">
                <a:solidFill>
                  <a:srgbClr val="00507C"/>
                </a:solidFill>
                <a:latin typeface="RobotoRegular"/>
                <a:cs typeface="RobotoRegular"/>
              </a:rPr>
              <a:t>merasa</a:t>
            </a:r>
            <a:r>
              <a:rPr sz="1200" spc="-5" dirty="0">
                <a:solidFill>
                  <a:srgbClr val="00507C"/>
                </a:solidFill>
                <a:latin typeface="RobotoRegular"/>
                <a:cs typeface="RobotoRegular"/>
              </a:rPr>
              <a:t> dirugikan.</a:t>
            </a:r>
            <a:endParaRPr sz="1200">
              <a:latin typeface="RobotoRegular"/>
              <a:cs typeface="RobotoRegular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19394" y="864245"/>
            <a:ext cx="3331018" cy="1487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561" y="1260282"/>
            <a:ext cx="424815" cy="0"/>
          </a:xfrm>
          <a:custGeom>
            <a:avLst/>
            <a:gdLst/>
            <a:ahLst/>
            <a:cxnLst/>
            <a:rect l="l" t="t" r="r" b="b"/>
            <a:pathLst>
              <a:path w="424815">
                <a:moveTo>
                  <a:pt x="0" y="0"/>
                </a:moveTo>
                <a:lnTo>
                  <a:pt x="424799" y="0"/>
                </a:lnTo>
              </a:path>
            </a:pathLst>
          </a:custGeom>
          <a:ln w="38099">
            <a:solidFill>
              <a:srgbClr val="02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51376" y="1034155"/>
            <a:ext cx="4707255" cy="1536065"/>
            <a:chOff x="1751376" y="1034155"/>
            <a:chExt cx="4707255" cy="1536065"/>
          </a:xfrm>
        </p:grpSpPr>
        <p:sp>
          <p:nvSpPr>
            <p:cNvPr id="4" name="object 4"/>
            <p:cNvSpPr/>
            <p:nvPr/>
          </p:nvSpPr>
          <p:spPr>
            <a:xfrm>
              <a:off x="1751376" y="1034155"/>
              <a:ext cx="4706665" cy="15359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6138" y="1055912"/>
              <a:ext cx="4617148" cy="12627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96138" y="1055912"/>
              <a:ext cx="4617720" cy="1263015"/>
            </a:xfrm>
            <a:custGeom>
              <a:avLst/>
              <a:gdLst/>
              <a:ahLst/>
              <a:cxnLst/>
              <a:rect l="l" t="t" r="r" b="b"/>
              <a:pathLst>
                <a:path w="4617720" h="1263014">
                  <a:moveTo>
                    <a:pt x="0" y="0"/>
                  </a:moveTo>
                  <a:lnTo>
                    <a:pt x="4617148" y="0"/>
                  </a:lnTo>
                  <a:lnTo>
                    <a:pt x="4617148" y="1262739"/>
                  </a:lnTo>
                  <a:lnTo>
                    <a:pt x="0" y="126273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83459" y="1120807"/>
            <a:ext cx="12896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3150" algn="l"/>
              </a:tabLst>
            </a:pPr>
            <a:r>
              <a:rPr sz="1600" b="1" spc="-5" dirty="0">
                <a:solidFill>
                  <a:srgbClr val="2D383D"/>
                </a:solidFill>
                <a:latin typeface="Arial"/>
                <a:cs typeface="Arial"/>
              </a:rPr>
              <a:t>Roge</a:t>
            </a:r>
            <a:r>
              <a:rPr sz="1600" b="1" dirty="0">
                <a:solidFill>
                  <a:srgbClr val="2D383D"/>
                </a:solidFill>
                <a:latin typeface="Arial"/>
                <a:cs typeface="Arial"/>
              </a:rPr>
              <a:t>r	</a:t>
            </a:r>
            <a:r>
              <a:rPr sz="1600" b="1" spc="-5" dirty="0">
                <a:solidFill>
                  <a:srgbClr val="2D383D"/>
                </a:solidFill>
                <a:latin typeface="Arial"/>
                <a:cs typeface="Arial"/>
              </a:rPr>
              <a:t>H.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21790" y="1084231"/>
            <a:ext cx="2576830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 indent="-27940">
              <a:lnSpc>
                <a:spcPct val="114999"/>
              </a:lnSpc>
              <a:spcBef>
                <a:spcPts val="100"/>
              </a:spcBef>
              <a:tabLst>
                <a:tab pos="1887220" algn="l"/>
                <a:tab pos="2122805" algn="l"/>
              </a:tabLst>
            </a:pPr>
            <a:r>
              <a:rPr sz="1600" b="1" spc="-5" dirty="0">
                <a:solidFill>
                  <a:srgbClr val="2D383D"/>
                </a:solidFill>
                <a:latin typeface="Arial"/>
                <a:cs typeface="Arial"/>
              </a:rPr>
              <a:t>Soltau,</a:t>
            </a:r>
            <a:r>
              <a:rPr sz="1600" b="1" spc="25" dirty="0">
                <a:solidFill>
                  <a:srgbClr val="2D383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Negara	adalah  wewenan</a:t>
            </a:r>
            <a:r>
              <a:rPr sz="1600" dirty="0">
                <a:solidFill>
                  <a:srgbClr val="2D383D"/>
                </a:solidFill>
                <a:latin typeface="Arial"/>
                <a:cs typeface="Arial"/>
              </a:rPr>
              <a:t>g</a:t>
            </a:r>
            <a:r>
              <a:rPr sz="1600" spc="5" dirty="0">
                <a:solidFill>
                  <a:srgbClr val="2D383D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2D383D"/>
                </a:solidFill>
                <a:latin typeface="Arial"/>
                <a:cs typeface="Arial"/>
              </a:rPr>
              <a:t>(authority)	</a:t>
            </a:r>
            <a:r>
              <a:rPr sz="1600" dirty="0">
                <a:solidFill>
                  <a:srgbClr val="2D383D"/>
                </a:solidFill>
                <a:latin typeface="Arial"/>
                <a:cs typeface="Arial"/>
              </a:rPr>
              <a:t>yang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3459" y="1364647"/>
            <a:ext cx="1651635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alat </a:t>
            </a:r>
            <a:r>
              <a:rPr sz="1600" i="1" dirty="0">
                <a:solidFill>
                  <a:srgbClr val="2D383D"/>
                </a:solidFill>
                <a:latin typeface="Arial"/>
                <a:cs typeface="Arial"/>
              </a:rPr>
              <a:t>(agency)</a:t>
            </a:r>
            <a:r>
              <a:rPr sz="1600" i="1" spc="-95" dirty="0">
                <a:solidFill>
                  <a:srgbClr val="2D383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atau  </a:t>
            </a:r>
            <a:r>
              <a:rPr sz="1600" dirty="0">
                <a:solidFill>
                  <a:srgbClr val="2D383D"/>
                </a:solidFill>
                <a:latin typeface="Arial"/>
                <a:cs typeface="Arial"/>
              </a:rPr>
              <a:t>mengtatur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19858" y="1681638"/>
            <a:ext cx="26206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9360" algn="l"/>
              </a:tabLst>
            </a:pP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ata</a:t>
            </a:r>
            <a:r>
              <a:rPr sz="1600" dirty="0">
                <a:solidFill>
                  <a:srgbClr val="2D383D"/>
                </a:solidFill>
                <a:latin typeface="Arial"/>
                <a:cs typeface="Arial"/>
              </a:rPr>
              <a:t>u	mengendalikan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3459" y="1925477"/>
            <a:ext cx="4355465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2129155" algn="l"/>
                <a:tab pos="3184525" algn="l"/>
                <a:tab pos="3834129" algn="l"/>
              </a:tabLst>
            </a:pP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persoalan-persoala</a:t>
            </a:r>
            <a:r>
              <a:rPr sz="1600" dirty="0">
                <a:solidFill>
                  <a:srgbClr val="2D383D"/>
                </a:solidFill>
                <a:latin typeface="Arial"/>
                <a:cs typeface="Arial"/>
              </a:rPr>
              <a:t>n	</a:t>
            </a: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bersam</a:t>
            </a:r>
            <a:r>
              <a:rPr sz="1600" dirty="0">
                <a:solidFill>
                  <a:srgbClr val="2D383D"/>
                </a:solidFill>
                <a:latin typeface="Arial"/>
                <a:cs typeface="Arial"/>
              </a:rPr>
              <a:t>a	</a:t>
            </a: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ata</a:t>
            </a:r>
            <a:r>
              <a:rPr sz="1600" dirty="0">
                <a:solidFill>
                  <a:srgbClr val="2D383D"/>
                </a:solidFill>
                <a:latin typeface="Arial"/>
                <a:cs typeface="Arial"/>
              </a:rPr>
              <a:t>s	</a:t>
            </a: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nama  </a:t>
            </a:r>
            <a:r>
              <a:rPr sz="1600" dirty="0">
                <a:solidFill>
                  <a:srgbClr val="2D383D"/>
                </a:solidFill>
                <a:latin typeface="Arial"/>
                <a:cs typeface="Arial"/>
              </a:rPr>
              <a:t>masyarakat.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9425" y="816110"/>
            <a:ext cx="6898640" cy="3943985"/>
            <a:chOff x="119425" y="816110"/>
            <a:chExt cx="6898640" cy="3943985"/>
          </a:xfrm>
        </p:grpSpPr>
        <p:sp>
          <p:nvSpPr>
            <p:cNvPr id="13" name="object 13"/>
            <p:cNvSpPr/>
            <p:nvPr/>
          </p:nvSpPr>
          <p:spPr>
            <a:xfrm>
              <a:off x="119742" y="816428"/>
              <a:ext cx="1654810" cy="2329815"/>
            </a:xfrm>
            <a:custGeom>
              <a:avLst/>
              <a:gdLst/>
              <a:ahLst/>
              <a:cxnLst/>
              <a:rect l="l" t="t" r="r" b="b"/>
              <a:pathLst>
                <a:path w="1654810" h="2329815">
                  <a:moveTo>
                    <a:pt x="0" y="0"/>
                  </a:moveTo>
                  <a:lnTo>
                    <a:pt x="1654625" y="2329237"/>
                  </a:lnTo>
                </a:path>
                <a:path w="1654810" h="2329815">
                  <a:moveTo>
                    <a:pt x="0" y="2329237"/>
                  </a:moveTo>
                  <a:lnTo>
                    <a:pt x="1654625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9742" y="816428"/>
              <a:ext cx="1654810" cy="2329815"/>
            </a:xfrm>
            <a:custGeom>
              <a:avLst/>
              <a:gdLst/>
              <a:ahLst/>
              <a:cxnLst/>
              <a:rect l="l" t="t" r="r" b="b"/>
              <a:pathLst>
                <a:path w="1654810" h="2329815">
                  <a:moveTo>
                    <a:pt x="0" y="0"/>
                  </a:moveTo>
                  <a:lnTo>
                    <a:pt x="1654625" y="0"/>
                  </a:lnTo>
                  <a:lnTo>
                    <a:pt x="1654625" y="2329237"/>
                  </a:lnTo>
                  <a:lnTo>
                    <a:pt x="0" y="232923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27613" y="2873826"/>
              <a:ext cx="4890115" cy="18856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72375" y="2895594"/>
              <a:ext cx="4800585" cy="17961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72375" y="2895594"/>
              <a:ext cx="4800600" cy="1796414"/>
            </a:xfrm>
            <a:custGeom>
              <a:avLst/>
              <a:gdLst/>
              <a:ahLst/>
              <a:cxnLst/>
              <a:rect l="l" t="t" r="r" b="b"/>
              <a:pathLst>
                <a:path w="4800600" h="1796414">
                  <a:moveTo>
                    <a:pt x="0" y="0"/>
                  </a:moveTo>
                  <a:lnTo>
                    <a:pt x="4800585" y="0"/>
                  </a:lnTo>
                  <a:lnTo>
                    <a:pt x="4800585" y="1796146"/>
                  </a:lnTo>
                  <a:lnTo>
                    <a:pt x="0" y="179614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167613" y="2890831"/>
            <a:ext cx="4810125" cy="1805939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04470" marR="90170" algn="just">
              <a:lnSpc>
                <a:spcPct val="114999"/>
              </a:lnSpc>
              <a:spcBef>
                <a:spcPts val="360"/>
              </a:spcBef>
            </a:pPr>
            <a:r>
              <a:rPr sz="1600" b="1" dirty="0">
                <a:solidFill>
                  <a:srgbClr val="2D383D"/>
                </a:solidFill>
                <a:latin typeface="Roboto"/>
                <a:cs typeface="Roboto"/>
              </a:rPr>
              <a:t>Robert </a:t>
            </a:r>
            <a:r>
              <a:rPr sz="1600" b="1" spc="-5" dirty="0">
                <a:solidFill>
                  <a:srgbClr val="2D383D"/>
                </a:solidFill>
                <a:latin typeface="Roboto"/>
                <a:cs typeface="Roboto"/>
              </a:rPr>
              <a:t>M. </a:t>
            </a:r>
            <a:r>
              <a:rPr sz="1600" b="1" spc="-25" dirty="0">
                <a:solidFill>
                  <a:srgbClr val="2D383D"/>
                </a:solidFill>
                <a:latin typeface="Roboto"/>
                <a:cs typeface="Roboto"/>
              </a:rPr>
              <a:t>Maclever, </a:t>
            </a:r>
            <a:r>
              <a:rPr sz="1600" spc="-10" dirty="0">
                <a:solidFill>
                  <a:srgbClr val="2D383D"/>
                </a:solidFill>
                <a:latin typeface="RobotoRegular"/>
                <a:cs typeface="RobotoRegular"/>
              </a:rPr>
              <a:t>Negara </a:t>
            </a:r>
            <a:r>
              <a:rPr sz="1600" spc="-5" dirty="0">
                <a:solidFill>
                  <a:srgbClr val="2D383D"/>
                </a:solidFill>
                <a:latin typeface="RobotoRegular"/>
                <a:cs typeface="RobotoRegular"/>
              </a:rPr>
              <a:t>adalah asosiasi </a:t>
            </a:r>
            <a:r>
              <a:rPr sz="1600" spc="-10" dirty="0">
                <a:solidFill>
                  <a:srgbClr val="2D383D"/>
                </a:solidFill>
                <a:latin typeface="RobotoRegular"/>
                <a:cs typeface="RobotoRegular"/>
              </a:rPr>
              <a:t>yang  menyelenggarakan </a:t>
            </a:r>
            <a:r>
              <a:rPr sz="1600" spc="-5" dirty="0">
                <a:solidFill>
                  <a:srgbClr val="2D383D"/>
                </a:solidFill>
                <a:latin typeface="RobotoRegular"/>
                <a:cs typeface="RobotoRegular"/>
              </a:rPr>
              <a:t>penertiban dalam suatu  </a:t>
            </a:r>
            <a:r>
              <a:rPr sz="1600" spc="-10" dirty="0">
                <a:solidFill>
                  <a:srgbClr val="2D383D"/>
                </a:solidFill>
                <a:latin typeface="RobotoRegular"/>
                <a:cs typeface="RobotoRegular"/>
              </a:rPr>
              <a:t>masyarakat </a:t>
            </a:r>
            <a:r>
              <a:rPr sz="1600" spc="-5" dirty="0">
                <a:solidFill>
                  <a:srgbClr val="2D383D"/>
                </a:solidFill>
                <a:latin typeface="RobotoRegular"/>
                <a:cs typeface="RobotoRegular"/>
              </a:rPr>
              <a:t>dalam suatu </a:t>
            </a:r>
            <a:r>
              <a:rPr sz="1600" spc="-10" dirty="0">
                <a:solidFill>
                  <a:srgbClr val="2D383D"/>
                </a:solidFill>
                <a:latin typeface="RobotoRegular"/>
                <a:cs typeface="RobotoRegular"/>
              </a:rPr>
              <a:t>wilayah berdasarkan  </a:t>
            </a:r>
            <a:r>
              <a:rPr sz="1600" spc="-5" dirty="0">
                <a:solidFill>
                  <a:srgbClr val="2D383D"/>
                </a:solidFill>
                <a:latin typeface="RobotoRegular"/>
                <a:cs typeface="RobotoRegular"/>
              </a:rPr>
              <a:t>sistem hukum </a:t>
            </a:r>
            <a:r>
              <a:rPr sz="1600" spc="-10" dirty="0">
                <a:solidFill>
                  <a:srgbClr val="2D383D"/>
                </a:solidFill>
                <a:latin typeface="RobotoRegular"/>
                <a:cs typeface="RobotoRegular"/>
              </a:rPr>
              <a:t>yang diselenggarakan </a:t>
            </a:r>
            <a:r>
              <a:rPr sz="1600" spc="-5" dirty="0">
                <a:solidFill>
                  <a:srgbClr val="2D383D"/>
                </a:solidFill>
                <a:latin typeface="RobotoRegular"/>
                <a:cs typeface="RobotoRegular"/>
              </a:rPr>
              <a:t>oleh  pemerintah </a:t>
            </a:r>
            <a:r>
              <a:rPr sz="1600" spc="-10" dirty="0">
                <a:solidFill>
                  <a:srgbClr val="2D383D"/>
                </a:solidFill>
                <a:latin typeface="RobotoRegular"/>
                <a:cs typeface="RobotoRegular"/>
              </a:rPr>
              <a:t>yang </a:t>
            </a:r>
            <a:r>
              <a:rPr sz="1600" spc="-5" dirty="0">
                <a:solidFill>
                  <a:srgbClr val="2D383D"/>
                </a:solidFill>
                <a:latin typeface="RobotoRegular"/>
                <a:cs typeface="RobotoRegular"/>
              </a:rPr>
              <a:t>untuk maksud tersebut diberi  </a:t>
            </a:r>
            <a:r>
              <a:rPr sz="1600" spc="-10" dirty="0">
                <a:solidFill>
                  <a:srgbClr val="2D383D"/>
                </a:solidFill>
                <a:latin typeface="RobotoRegular"/>
                <a:cs typeface="RobotoRegular"/>
              </a:rPr>
              <a:t>kekuatan </a:t>
            </a:r>
            <a:r>
              <a:rPr sz="1600" spc="-5" dirty="0">
                <a:solidFill>
                  <a:srgbClr val="2D383D"/>
                </a:solidFill>
                <a:latin typeface="RobotoRegular"/>
                <a:cs typeface="RobotoRegular"/>
              </a:rPr>
              <a:t>memaksa.</a:t>
            </a:r>
            <a:endParaRPr sz="1600">
              <a:latin typeface="RobotoRegular"/>
              <a:cs typeface="RobotoRegular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72961" y="2475372"/>
            <a:ext cx="1967278" cy="24667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3280143" y="0"/>
            <a:ext cx="2399030" cy="618490"/>
            <a:chOff x="3280143" y="0"/>
            <a:chExt cx="2399030" cy="618490"/>
          </a:xfrm>
        </p:grpSpPr>
        <p:sp>
          <p:nvSpPr>
            <p:cNvPr id="21" name="object 21"/>
            <p:cNvSpPr/>
            <p:nvPr/>
          </p:nvSpPr>
          <p:spPr>
            <a:xfrm>
              <a:off x="3280143" y="0"/>
              <a:ext cx="2398652" cy="6181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20143" y="0"/>
              <a:ext cx="2318645" cy="555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863990" y="15802"/>
            <a:ext cx="12312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111517"/>
                </a:solidFill>
                <a:latin typeface="Arial"/>
                <a:cs typeface="Arial"/>
              </a:rPr>
              <a:t>Negara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3112" y="0"/>
            <a:ext cx="3705225" cy="694690"/>
            <a:chOff x="1473112" y="0"/>
            <a:chExt cx="3705225" cy="694690"/>
          </a:xfrm>
        </p:grpSpPr>
        <p:sp>
          <p:nvSpPr>
            <p:cNvPr id="3" name="object 3"/>
            <p:cNvSpPr/>
            <p:nvPr/>
          </p:nvSpPr>
          <p:spPr>
            <a:xfrm>
              <a:off x="1473112" y="0"/>
              <a:ext cx="3704942" cy="6943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13111" y="108857"/>
              <a:ext cx="3624927" cy="5225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3111" y="108857"/>
            <a:ext cx="3625215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3325"/>
              </a:lnSpc>
            </a:pPr>
            <a:r>
              <a:rPr sz="2800" b="1" spc="-5" dirty="0">
                <a:solidFill>
                  <a:srgbClr val="111517"/>
                </a:solidFill>
                <a:latin typeface="Arial"/>
                <a:cs typeface="Arial"/>
              </a:rPr>
              <a:t>Negara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294" y="1055912"/>
            <a:ext cx="6160135" cy="925830"/>
          </a:xfrm>
          <a:prstGeom prst="rect">
            <a:avLst/>
          </a:prstGeom>
          <a:solidFill>
            <a:srgbClr val="FFFFFF"/>
          </a:solidFill>
          <a:ln w="25399">
            <a:solidFill>
              <a:srgbClr val="BABABA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85090" marR="83185" algn="just">
              <a:lnSpc>
                <a:spcPct val="100000"/>
              </a:lnSpc>
              <a:spcBef>
                <a:spcPts val="785"/>
              </a:spcBef>
            </a:pP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Untuk </a:t>
            </a:r>
            <a:r>
              <a:rPr sz="1600" dirty="0">
                <a:solidFill>
                  <a:srgbClr val="2D383D"/>
                </a:solidFill>
                <a:latin typeface="Arial"/>
                <a:cs typeface="Arial"/>
              </a:rPr>
              <a:t>mengetahui </a:t>
            </a: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asal </a:t>
            </a:r>
            <a:r>
              <a:rPr sz="1600" dirty="0">
                <a:solidFill>
                  <a:srgbClr val="2D383D"/>
                </a:solidFill>
                <a:latin typeface="Arial"/>
                <a:cs typeface="Arial"/>
              </a:rPr>
              <a:t>mula </a:t>
            </a: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terbentuknya </a:t>
            </a:r>
            <a:r>
              <a:rPr sz="1600" dirty="0">
                <a:solidFill>
                  <a:srgbClr val="2D383D"/>
                </a:solidFill>
                <a:latin typeface="Arial"/>
                <a:cs typeface="Arial"/>
              </a:rPr>
              <a:t>suatu </a:t>
            </a: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negara, </a:t>
            </a:r>
            <a:r>
              <a:rPr sz="1600" dirty="0">
                <a:solidFill>
                  <a:srgbClr val="2D383D"/>
                </a:solidFill>
                <a:latin typeface="Arial"/>
                <a:cs typeface="Arial"/>
              </a:rPr>
              <a:t>maka  </a:t>
            </a: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dapat berdasarkan pada teori-teori </a:t>
            </a:r>
            <a:r>
              <a:rPr sz="1600" dirty="0">
                <a:solidFill>
                  <a:srgbClr val="2D383D"/>
                </a:solidFill>
                <a:latin typeface="Arial"/>
                <a:cs typeface="Arial"/>
              </a:rPr>
              <a:t>yang </a:t>
            </a: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dikemukakan oleh  tokoh-tokoh </a:t>
            </a:r>
            <a:r>
              <a:rPr sz="1600" dirty="0">
                <a:solidFill>
                  <a:srgbClr val="2D383D"/>
                </a:solidFill>
                <a:latin typeface="Arial"/>
                <a:cs typeface="Arial"/>
              </a:rPr>
              <a:t>sebagai</a:t>
            </a:r>
            <a:r>
              <a:rPr sz="1600" spc="-10" dirty="0">
                <a:solidFill>
                  <a:srgbClr val="2D383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berikut: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5936" y="2046510"/>
            <a:ext cx="2214880" cy="686435"/>
          </a:xfrm>
          <a:prstGeom prst="rect">
            <a:avLst/>
          </a:prstGeom>
          <a:solidFill>
            <a:srgbClr val="FFFFFF"/>
          </a:solidFill>
          <a:ln w="25399">
            <a:solidFill>
              <a:srgbClr val="BABABA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85725" marR="139065">
              <a:lnSpc>
                <a:spcPct val="100000"/>
              </a:lnSpc>
              <a:spcBef>
                <a:spcPts val="819"/>
              </a:spcBef>
            </a:pPr>
            <a:r>
              <a:rPr sz="1600" b="0" spc="25" dirty="0">
                <a:solidFill>
                  <a:srgbClr val="2D383D"/>
                </a:solidFill>
                <a:latin typeface="Roboto"/>
                <a:cs typeface="Roboto"/>
              </a:rPr>
              <a:t>Teori </a:t>
            </a:r>
            <a:r>
              <a:rPr sz="1600" b="0" spc="70" dirty="0">
                <a:solidFill>
                  <a:srgbClr val="2D383D"/>
                </a:solidFill>
                <a:latin typeface="Roboto"/>
                <a:cs typeface="Roboto"/>
              </a:rPr>
              <a:t>Kontrak</a:t>
            </a:r>
            <a:r>
              <a:rPr sz="1600" b="0" spc="-80" dirty="0">
                <a:solidFill>
                  <a:srgbClr val="2D383D"/>
                </a:solidFill>
                <a:latin typeface="Roboto"/>
                <a:cs typeface="Roboto"/>
              </a:rPr>
              <a:t> </a:t>
            </a:r>
            <a:r>
              <a:rPr sz="1600" b="0" spc="20" dirty="0">
                <a:solidFill>
                  <a:srgbClr val="2D383D"/>
                </a:solidFill>
                <a:latin typeface="Roboto"/>
                <a:cs typeface="Roboto"/>
              </a:rPr>
              <a:t>Sosial  </a:t>
            </a:r>
            <a:r>
              <a:rPr sz="1600" b="0" spc="-20" dirty="0">
                <a:solidFill>
                  <a:srgbClr val="2D383D"/>
                </a:solidFill>
                <a:latin typeface="Roboto"/>
                <a:cs typeface="Roboto"/>
              </a:rPr>
              <a:t>(</a:t>
            </a:r>
            <a:r>
              <a:rPr sz="1600" b="1" i="1" spc="-20" dirty="0">
                <a:solidFill>
                  <a:srgbClr val="2D383D"/>
                </a:solidFill>
                <a:latin typeface="Arial"/>
                <a:cs typeface="Arial"/>
              </a:rPr>
              <a:t>Social</a:t>
            </a:r>
            <a:r>
              <a:rPr sz="1600" b="1" i="1" spc="-60" dirty="0">
                <a:solidFill>
                  <a:srgbClr val="2D383D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2D383D"/>
                </a:solidFill>
                <a:latin typeface="Arial"/>
                <a:cs typeface="Arial"/>
              </a:rPr>
              <a:t>Contract</a:t>
            </a:r>
            <a:r>
              <a:rPr sz="1600" b="0" spc="-15" dirty="0">
                <a:solidFill>
                  <a:srgbClr val="2D383D"/>
                </a:solidFill>
                <a:latin typeface="Roboto"/>
                <a:cs typeface="Roboto"/>
              </a:rPr>
              <a:t>)</a:t>
            </a:r>
            <a:endParaRPr sz="1600">
              <a:latin typeface="Roboto"/>
              <a:cs typeface="Robo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28569" y="2164478"/>
            <a:ext cx="6202045" cy="1136015"/>
            <a:chOff x="2628569" y="2164478"/>
            <a:chExt cx="6202045" cy="1136015"/>
          </a:xfrm>
        </p:grpSpPr>
        <p:sp>
          <p:nvSpPr>
            <p:cNvPr id="9" name="object 9"/>
            <p:cNvSpPr/>
            <p:nvPr/>
          </p:nvSpPr>
          <p:spPr>
            <a:xfrm>
              <a:off x="4093016" y="2177178"/>
              <a:ext cx="4724400" cy="1110615"/>
            </a:xfrm>
            <a:custGeom>
              <a:avLst/>
              <a:gdLst/>
              <a:ahLst/>
              <a:cxnLst/>
              <a:rect l="l" t="t" r="r" b="b"/>
              <a:pathLst>
                <a:path w="4724400" h="1110614">
                  <a:moveTo>
                    <a:pt x="4724390" y="1110290"/>
                  </a:moveTo>
                  <a:lnTo>
                    <a:pt x="0" y="1110290"/>
                  </a:lnTo>
                  <a:lnTo>
                    <a:pt x="0" y="0"/>
                  </a:lnTo>
                  <a:lnTo>
                    <a:pt x="4724390" y="0"/>
                  </a:lnTo>
                  <a:lnTo>
                    <a:pt x="4724390" y="1110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41269" y="2177178"/>
              <a:ext cx="6176645" cy="1110615"/>
            </a:xfrm>
            <a:custGeom>
              <a:avLst/>
              <a:gdLst/>
              <a:ahLst/>
              <a:cxnLst/>
              <a:rect l="l" t="t" r="r" b="b"/>
              <a:pathLst>
                <a:path w="6176645" h="1110614">
                  <a:moveTo>
                    <a:pt x="1451747" y="0"/>
                  </a:moveTo>
                  <a:lnTo>
                    <a:pt x="6176137" y="0"/>
                  </a:lnTo>
                  <a:lnTo>
                    <a:pt x="6176137" y="1110290"/>
                  </a:lnTo>
                  <a:lnTo>
                    <a:pt x="1451747" y="1110290"/>
                  </a:lnTo>
                  <a:lnTo>
                    <a:pt x="1451747" y="0"/>
                  </a:lnTo>
                  <a:close/>
                </a:path>
                <a:path w="6176645" h="1110614">
                  <a:moveTo>
                    <a:pt x="1439097" y="338816"/>
                  </a:moveTo>
                  <a:lnTo>
                    <a:pt x="0" y="222882"/>
                  </a:lnTo>
                </a:path>
              </a:pathLst>
            </a:custGeom>
            <a:ln w="25399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178742" y="2285800"/>
            <a:ext cx="453263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D383D"/>
                </a:solidFill>
                <a:latin typeface="Arial"/>
                <a:cs typeface="Arial"/>
              </a:rPr>
              <a:t>Teori </a:t>
            </a:r>
            <a:r>
              <a:rPr sz="1400" b="1" spc="10" dirty="0">
                <a:solidFill>
                  <a:srgbClr val="2D383D"/>
                </a:solidFill>
                <a:latin typeface="Arial"/>
                <a:cs typeface="Arial"/>
              </a:rPr>
              <a:t>kontrak </a:t>
            </a:r>
            <a:r>
              <a:rPr sz="1400" b="1" spc="-10" dirty="0">
                <a:solidFill>
                  <a:srgbClr val="2D383D"/>
                </a:solidFill>
                <a:latin typeface="Arial"/>
                <a:cs typeface="Arial"/>
              </a:rPr>
              <a:t>sosial </a:t>
            </a:r>
            <a:r>
              <a:rPr sz="1400" b="1" spc="20" dirty="0">
                <a:solidFill>
                  <a:srgbClr val="2D383D"/>
                </a:solidFill>
                <a:latin typeface="Arial"/>
                <a:cs typeface="Arial"/>
              </a:rPr>
              <a:t>atau </a:t>
            </a:r>
            <a:r>
              <a:rPr sz="1400" b="1" spc="25" dirty="0">
                <a:solidFill>
                  <a:srgbClr val="2D383D"/>
                </a:solidFill>
                <a:latin typeface="Arial"/>
                <a:cs typeface="Arial"/>
              </a:rPr>
              <a:t>teori </a:t>
            </a:r>
            <a:r>
              <a:rPr sz="1400" b="1" spc="10" dirty="0">
                <a:solidFill>
                  <a:srgbClr val="2D383D"/>
                </a:solidFill>
                <a:latin typeface="Arial"/>
                <a:cs typeface="Arial"/>
              </a:rPr>
              <a:t>perjanjian  masyarakat </a:t>
            </a:r>
            <a:r>
              <a:rPr sz="1400" b="1" spc="15" dirty="0">
                <a:solidFill>
                  <a:srgbClr val="2D383D"/>
                </a:solidFill>
                <a:latin typeface="Arial"/>
                <a:cs typeface="Arial"/>
              </a:rPr>
              <a:t>beranggapan </a:t>
            </a:r>
            <a:r>
              <a:rPr sz="1400" b="1" spc="25" dirty="0">
                <a:solidFill>
                  <a:srgbClr val="2D383D"/>
                </a:solidFill>
                <a:latin typeface="Arial"/>
                <a:cs typeface="Arial"/>
              </a:rPr>
              <a:t>bahwa </a:t>
            </a:r>
            <a:r>
              <a:rPr sz="1400" b="1" spc="20" dirty="0">
                <a:solidFill>
                  <a:srgbClr val="2D383D"/>
                </a:solidFill>
                <a:latin typeface="Arial"/>
                <a:cs typeface="Arial"/>
              </a:rPr>
              <a:t>negara </a:t>
            </a:r>
            <a:r>
              <a:rPr sz="1400" b="1" spc="10" dirty="0">
                <a:solidFill>
                  <a:srgbClr val="2D383D"/>
                </a:solidFill>
                <a:latin typeface="Arial"/>
                <a:cs typeface="Arial"/>
              </a:rPr>
              <a:t>dibentuk  </a:t>
            </a:r>
            <a:r>
              <a:rPr sz="1400" b="1" spc="20" dirty="0">
                <a:solidFill>
                  <a:srgbClr val="2D383D"/>
                </a:solidFill>
                <a:latin typeface="Arial"/>
                <a:cs typeface="Arial"/>
              </a:rPr>
              <a:t>berdasarkan </a:t>
            </a:r>
            <a:r>
              <a:rPr sz="1400" b="1" spc="10" dirty="0">
                <a:solidFill>
                  <a:srgbClr val="2D383D"/>
                </a:solidFill>
                <a:latin typeface="Arial"/>
                <a:cs typeface="Arial"/>
              </a:rPr>
              <a:t>perjanjian-perjanjian masyarakat  </a:t>
            </a:r>
            <a:r>
              <a:rPr sz="1400" b="1" spc="20" dirty="0">
                <a:solidFill>
                  <a:srgbClr val="2D383D"/>
                </a:solidFill>
                <a:latin typeface="Arial"/>
                <a:cs typeface="Arial"/>
              </a:rPr>
              <a:t>dalam </a:t>
            </a:r>
            <a:r>
              <a:rPr sz="1400" b="1" spc="10" dirty="0">
                <a:solidFill>
                  <a:srgbClr val="2D383D"/>
                </a:solidFill>
                <a:latin typeface="Arial"/>
                <a:cs typeface="Arial"/>
              </a:rPr>
              <a:t>tradisi </a:t>
            </a:r>
            <a:r>
              <a:rPr sz="1400" b="1" spc="-10" dirty="0">
                <a:solidFill>
                  <a:srgbClr val="2D383D"/>
                </a:solidFill>
                <a:latin typeface="Arial"/>
                <a:cs typeface="Arial"/>
              </a:rPr>
              <a:t>sosial</a:t>
            </a:r>
            <a:r>
              <a:rPr sz="1400" b="1" spc="30" dirty="0">
                <a:solidFill>
                  <a:srgbClr val="2D383D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2D383D"/>
                </a:solidFill>
                <a:latin typeface="Arial"/>
                <a:cs typeface="Arial"/>
              </a:rPr>
              <a:t>masyarakat.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9653" y="3113318"/>
            <a:ext cx="2239645" cy="294005"/>
          </a:xfrm>
          <a:prstGeom prst="rect">
            <a:avLst/>
          </a:prstGeom>
          <a:solidFill>
            <a:srgbClr val="FFFFFF"/>
          </a:solidFill>
          <a:ln w="25399">
            <a:solidFill>
              <a:srgbClr val="BABABA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60"/>
              </a:spcBef>
            </a:pPr>
            <a:r>
              <a:rPr sz="1400" b="1" spc="-30" dirty="0">
                <a:solidFill>
                  <a:srgbClr val="7E7E7E"/>
                </a:solidFill>
                <a:latin typeface="Arial"/>
                <a:cs typeface="Arial"/>
              </a:rPr>
              <a:t>Tokoh: </a:t>
            </a: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Thomas</a:t>
            </a:r>
            <a:r>
              <a:rPr sz="1400" b="1" spc="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7E7E7E"/>
                </a:solidFill>
                <a:latin typeface="Arial"/>
                <a:cs typeface="Arial"/>
              </a:rPr>
              <a:t>Hobbes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0909" y="3407228"/>
            <a:ext cx="1365172" cy="1665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45326" y="3820867"/>
            <a:ext cx="1244600" cy="294005"/>
          </a:xfrm>
          <a:prstGeom prst="rect">
            <a:avLst/>
          </a:prstGeom>
          <a:solidFill>
            <a:srgbClr val="FFFFFF"/>
          </a:solidFill>
          <a:ln w="25399">
            <a:solidFill>
              <a:srgbClr val="BABABA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260"/>
              </a:spcBef>
            </a:pPr>
            <a:r>
              <a:rPr sz="1400" b="1" spc="-5" dirty="0">
                <a:solidFill>
                  <a:srgbClr val="7E7E7E"/>
                </a:solidFill>
                <a:latin typeface="Arial"/>
                <a:cs typeface="Arial"/>
              </a:rPr>
              <a:t>John</a:t>
            </a:r>
            <a:r>
              <a:rPr sz="1400" b="1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Locke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89518" y="3423558"/>
            <a:ext cx="2213245" cy="1549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742213" y="3820867"/>
            <a:ext cx="1426210" cy="272415"/>
          </a:xfrm>
          <a:prstGeom prst="rect">
            <a:avLst/>
          </a:prstGeom>
          <a:solidFill>
            <a:srgbClr val="FFFFFF"/>
          </a:solidFill>
          <a:ln w="25399">
            <a:solidFill>
              <a:srgbClr val="BABABA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75"/>
              </a:spcBef>
            </a:pPr>
            <a:r>
              <a:rPr sz="1400" b="1" spc="-20" dirty="0">
                <a:solidFill>
                  <a:srgbClr val="7E7E7E"/>
                </a:solidFill>
                <a:latin typeface="Arial"/>
                <a:cs typeface="Arial"/>
              </a:rPr>
              <a:t>J.J.</a:t>
            </a:r>
            <a:r>
              <a:rPr sz="1400" b="1" spc="-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Roussae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168235" y="3315893"/>
            <a:ext cx="1267222" cy="1764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868" y="938223"/>
            <a:ext cx="2355215" cy="809625"/>
            <a:chOff x="53868" y="938223"/>
            <a:chExt cx="2355215" cy="809625"/>
          </a:xfrm>
        </p:grpSpPr>
        <p:sp>
          <p:nvSpPr>
            <p:cNvPr id="3" name="object 3"/>
            <p:cNvSpPr/>
            <p:nvPr/>
          </p:nvSpPr>
          <p:spPr>
            <a:xfrm>
              <a:off x="53868" y="938223"/>
              <a:ext cx="2355110" cy="8093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3868" y="955223"/>
              <a:ext cx="2275108" cy="7293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6893" y="966378"/>
            <a:ext cx="205993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8155" marR="5080" indent="-466090">
              <a:lnSpc>
                <a:spcPct val="100000"/>
              </a:lnSpc>
              <a:spcBef>
                <a:spcPts val="100"/>
              </a:spcBef>
            </a:pPr>
            <a:r>
              <a:rPr sz="2000" b="0" spc="35" dirty="0">
                <a:solidFill>
                  <a:srgbClr val="2D383D"/>
                </a:solidFill>
                <a:latin typeface="Roboto"/>
                <a:cs typeface="Roboto"/>
              </a:rPr>
              <a:t>Teori</a:t>
            </a:r>
            <a:r>
              <a:rPr sz="2000" b="0" spc="-75" dirty="0">
                <a:solidFill>
                  <a:srgbClr val="2D383D"/>
                </a:solidFill>
                <a:latin typeface="Roboto"/>
                <a:cs typeface="Roboto"/>
              </a:rPr>
              <a:t> </a:t>
            </a:r>
            <a:r>
              <a:rPr sz="2000" b="0" spc="90" dirty="0">
                <a:solidFill>
                  <a:srgbClr val="2D383D"/>
                </a:solidFill>
                <a:latin typeface="Roboto"/>
                <a:cs typeface="Roboto"/>
              </a:rPr>
              <a:t>Ketuhanan  </a:t>
            </a:r>
            <a:r>
              <a:rPr sz="2000" b="0" spc="30" dirty="0">
                <a:solidFill>
                  <a:srgbClr val="2D383D"/>
                </a:solidFill>
                <a:latin typeface="Roboto"/>
                <a:cs typeface="Roboto"/>
              </a:rPr>
              <a:t>(Teokrasi)</a:t>
            </a:r>
            <a:endParaRPr sz="2000">
              <a:latin typeface="Roboto"/>
              <a:cs typeface="Robo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73705" y="175084"/>
            <a:ext cx="6456680" cy="1157605"/>
            <a:chOff x="2373705" y="175084"/>
            <a:chExt cx="6456680" cy="1157605"/>
          </a:xfrm>
        </p:grpSpPr>
        <p:sp>
          <p:nvSpPr>
            <p:cNvPr id="7" name="object 7"/>
            <p:cNvSpPr/>
            <p:nvPr/>
          </p:nvSpPr>
          <p:spPr>
            <a:xfrm>
              <a:off x="3712017" y="187784"/>
              <a:ext cx="5105400" cy="1132205"/>
            </a:xfrm>
            <a:custGeom>
              <a:avLst/>
              <a:gdLst/>
              <a:ahLst/>
              <a:cxnLst/>
              <a:rect l="l" t="t" r="r" b="b"/>
              <a:pathLst>
                <a:path w="5105400" h="1132205">
                  <a:moveTo>
                    <a:pt x="5105389" y="1132107"/>
                  </a:moveTo>
                  <a:lnTo>
                    <a:pt x="0" y="1132107"/>
                  </a:lnTo>
                  <a:lnTo>
                    <a:pt x="0" y="0"/>
                  </a:lnTo>
                  <a:lnTo>
                    <a:pt x="5105389" y="0"/>
                  </a:lnTo>
                  <a:lnTo>
                    <a:pt x="5105389" y="1132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86405" y="187784"/>
              <a:ext cx="6431280" cy="1132205"/>
            </a:xfrm>
            <a:custGeom>
              <a:avLst/>
              <a:gdLst/>
              <a:ahLst/>
              <a:cxnLst/>
              <a:rect l="l" t="t" r="r" b="b"/>
              <a:pathLst>
                <a:path w="6431280" h="1132205">
                  <a:moveTo>
                    <a:pt x="1325612" y="0"/>
                  </a:moveTo>
                  <a:lnTo>
                    <a:pt x="6431002" y="0"/>
                  </a:lnTo>
                  <a:lnTo>
                    <a:pt x="6431002" y="1132107"/>
                  </a:lnTo>
                  <a:lnTo>
                    <a:pt x="1325612" y="1132107"/>
                  </a:lnTo>
                  <a:lnTo>
                    <a:pt x="1325612" y="0"/>
                  </a:lnTo>
                  <a:close/>
                </a:path>
                <a:path w="6431280" h="1132205">
                  <a:moveTo>
                    <a:pt x="1335612" y="239554"/>
                  </a:moveTo>
                  <a:lnTo>
                    <a:pt x="0" y="1070340"/>
                  </a:lnTo>
                </a:path>
              </a:pathLst>
            </a:custGeom>
            <a:ln w="25399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97743" y="200628"/>
            <a:ext cx="492760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2D383D"/>
                </a:solidFill>
                <a:latin typeface="Arial"/>
                <a:cs typeface="Arial"/>
              </a:rPr>
              <a:t>Teori </a:t>
            </a:r>
            <a:r>
              <a:rPr b="1" spc="15" dirty="0">
                <a:solidFill>
                  <a:srgbClr val="2D383D"/>
                </a:solidFill>
                <a:latin typeface="Arial"/>
                <a:cs typeface="Arial"/>
              </a:rPr>
              <a:t>teokrasi </a:t>
            </a:r>
            <a:r>
              <a:rPr b="1" spc="-5" dirty="0">
                <a:solidFill>
                  <a:srgbClr val="2D383D"/>
                </a:solidFill>
                <a:latin typeface="Arial"/>
                <a:cs typeface="Arial"/>
              </a:rPr>
              <a:t>klasik: </a:t>
            </a:r>
            <a:r>
              <a:rPr b="1" spc="20" dirty="0">
                <a:solidFill>
                  <a:srgbClr val="2D383D"/>
                </a:solidFill>
                <a:latin typeface="Arial"/>
                <a:cs typeface="Arial"/>
              </a:rPr>
              <a:t>Bahwa </a:t>
            </a:r>
            <a:r>
              <a:rPr b="1" spc="15" dirty="0">
                <a:solidFill>
                  <a:srgbClr val="2D383D"/>
                </a:solidFill>
                <a:latin typeface="Arial"/>
                <a:cs typeface="Arial"/>
              </a:rPr>
              <a:t>otoritas </a:t>
            </a:r>
            <a:r>
              <a:rPr b="1" spc="10" dirty="0">
                <a:solidFill>
                  <a:srgbClr val="2D383D"/>
                </a:solidFill>
                <a:latin typeface="Arial"/>
                <a:cs typeface="Arial"/>
              </a:rPr>
              <a:t>kekuasaan </a:t>
            </a:r>
            <a:r>
              <a:rPr b="1" spc="20" dirty="0">
                <a:solidFill>
                  <a:srgbClr val="2D383D"/>
                </a:solidFill>
                <a:latin typeface="Arial"/>
                <a:cs typeface="Arial"/>
              </a:rPr>
              <a:t>berasal  </a:t>
            </a:r>
            <a:r>
              <a:rPr b="1" spc="-10" dirty="0">
                <a:solidFill>
                  <a:srgbClr val="2D383D"/>
                </a:solidFill>
                <a:latin typeface="Arial"/>
                <a:cs typeface="Arial"/>
              </a:rPr>
              <a:t>Tuhan </a:t>
            </a:r>
            <a:r>
              <a:rPr b="1" spc="20" dirty="0">
                <a:solidFill>
                  <a:srgbClr val="2D383D"/>
                </a:solidFill>
                <a:latin typeface="Arial"/>
                <a:cs typeface="Arial"/>
              </a:rPr>
              <a:t>dan </a:t>
            </a:r>
            <a:r>
              <a:rPr b="1" dirty="0">
                <a:solidFill>
                  <a:srgbClr val="2D383D"/>
                </a:solidFill>
                <a:latin typeface="Arial"/>
                <a:cs typeface="Arial"/>
              </a:rPr>
              <a:t>kemudian </a:t>
            </a:r>
            <a:r>
              <a:rPr b="1" spc="15" dirty="0">
                <a:solidFill>
                  <a:srgbClr val="2D383D"/>
                </a:solidFill>
                <a:latin typeface="Arial"/>
                <a:cs typeface="Arial"/>
              </a:rPr>
              <a:t>diberikan </a:t>
            </a:r>
            <a:r>
              <a:rPr b="1" spc="30" dirty="0">
                <a:solidFill>
                  <a:srgbClr val="2D383D"/>
                </a:solidFill>
                <a:latin typeface="Arial"/>
                <a:cs typeface="Arial"/>
              </a:rPr>
              <a:t>secara </a:t>
            </a:r>
            <a:r>
              <a:rPr b="1" dirty="0">
                <a:solidFill>
                  <a:srgbClr val="2D383D"/>
                </a:solidFill>
                <a:latin typeface="Arial"/>
                <a:cs typeface="Arial"/>
              </a:rPr>
              <a:t>langsung </a:t>
            </a:r>
            <a:r>
              <a:rPr b="1" spc="20" dirty="0">
                <a:solidFill>
                  <a:srgbClr val="2D383D"/>
                </a:solidFill>
                <a:latin typeface="Arial"/>
                <a:cs typeface="Arial"/>
              </a:rPr>
              <a:t>kepada  </a:t>
            </a:r>
            <a:r>
              <a:rPr b="1" dirty="0">
                <a:solidFill>
                  <a:srgbClr val="2D383D"/>
                </a:solidFill>
                <a:latin typeface="Arial"/>
                <a:cs typeface="Arial"/>
              </a:rPr>
              <a:t>manusia yang </a:t>
            </a:r>
            <a:r>
              <a:rPr b="1" spc="15" dirty="0">
                <a:solidFill>
                  <a:srgbClr val="2D383D"/>
                </a:solidFill>
                <a:latin typeface="Arial"/>
                <a:cs typeface="Arial"/>
              </a:rPr>
              <a:t>memerintah. </a:t>
            </a:r>
            <a:r>
              <a:rPr b="1" spc="5" dirty="0">
                <a:solidFill>
                  <a:srgbClr val="2D383D"/>
                </a:solidFill>
                <a:latin typeface="Arial"/>
                <a:cs typeface="Arial"/>
              </a:rPr>
              <a:t>Manusia</a:t>
            </a:r>
            <a:r>
              <a:rPr b="1" spc="395" dirty="0">
                <a:solidFill>
                  <a:srgbClr val="2D383D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2D383D"/>
                </a:solidFill>
                <a:latin typeface="Arial"/>
                <a:cs typeface="Arial"/>
              </a:rPr>
              <a:t>yang </a:t>
            </a:r>
            <a:r>
              <a:rPr b="1" spc="15" dirty="0">
                <a:solidFill>
                  <a:srgbClr val="2D383D"/>
                </a:solidFill>
                <a:latin typeface="Arial"/>
                <a:cs typeface="Arial"/>
              </a:rPr>
              <a:t>mendapat  </a:t>
            </a:r>
            <a:r>
              <a:rPr b="1" spc="10" dirty="0">
                <a:solidFill>
                  <a:srgbClr val="2D383D"/>
                </a:solidFill>
                <a:latin typeface="Arial"/>
                <a:cs typeface="Arial"/>
              </a:rPr>
              <a:t>kekuasaan </a:t>
            </a:r>
            <a:r>
              <a:rPr b="1" spc="15" dirty="0">
                <a:solidFill>
                  <a:srgbClr val="2D383D"/>
                </a:solidFill>
                <a:latin typeface="Arial"/>
                <a:cs typeface="Arial"/>
              </a:rPr>
              <a:t>tersebut </a:t>
            </a:r>
            <a:r>
              <a:rPr b="1" dirty="0">
                <a:solidFill>
                  <a:srgbClr val="2D383D"/>
                </a:solidFill>
                <a:latin typeface="Arial"/>
                <a:cs typeface="Arial"/>
              </a:rPr>
              <a:t>yang </a:t>
            </a:r>
            <a:r>
              <a:rPr b="1" spc="5" dirty="0">
                <a:solidFill>
                  <a:srgbClr val="2D383D"/>
                </a:solidFill>
                <a:latin typeface="Arial"/>
                <a:cs typeface="Arial"/>
              </a:rPr>
              <a:t>dianggap  </a:t>
            </a:r>
            <a:r>
              <a:rPr b="1" spc="10" dirty="0">
                <a:solidFill>
                  <a:srgbClr val="2D383D"/>
                </a:solidFill>
                <a:latin typeface="Arial"/>
                <a:cs typeface="Arial"/>
              </a:rPr>
              <a:t>sebagai </a:t>
            </a:r>
            <a:r>
              <a:rPr b="1" spc="5" dirty="0">
                <a:solidFill>
                  <a:srgbClr val="2D383D"/>
                </a:solidFill>
                <a:latin typeface="Arial"/>
                <a:cs typeface="Arial"/>
              </a:rPr>
              <a:t>titisan  </a:t>
            </a:r>
            <a:r>
              <a:rPr b="1" spc="-10" dirty="0">
                <a:solidFill>
                  <a:srgbClr val="2D383D"/>
                </a:solidFill>
                <a:latin typeface="Arial"/>
                <a:cs typeface="Arial"/>
              </a:rPr>
              <a:t>Tuhan</a:t>
            </a:r>
          </a:p>
        </p:txBody>
      </p:sp>
      <p:sp>
        <p:nvSpPr>
          <p:cNvPr id="10" name="object 10"/>
          <p:cNvSpPr/>
          <p:nvPr/>
        </p:nvSpPr>
        <p:spPr>
          <a:xfrm>
            <a:off x="2397280" y="1302969"/>
            <a:ext cx="1325245" cy="594995"/>
          </a:xfrm>
          <a:custGeom>
            <a:avLst/>
            <a:gdLst/>
            <a:ahLst/>
            <a:cxnLst/>
            <a:rect l="l" t="t" r="r" b="b"/>
            <a:pathLst>
              <a:path w="1325245" h="594994">
                <a:moveTo>
                  <a:pt x="1324737" y="594986"/>
                </a:moveTo>
                <a:lnTo>
                  <a:pt x="0" y="0"/>
                </a:lnTo>
              </a:path>
            </a:pathLst>
          </a:custGeom>
          <a:ln w="25399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12017" y="1649186"/>
            <a:ext cx="5105400" cy="1176020"/>
          </a:xfrm>
          <a:prstGeom prst="rect">
            <a:avLst/>
          </a:prstGeom>
          <a:solidFill>
            <a:srgbClr val="FFFFFF"/>
          </a:solidFill>
          <a:ln w="25399">
            <a:solidFill>
              <a:srgbClr val="BABABA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5725" marR="106045">
              <a:lnSpc>
                <a:spcPct val="100000"/>
              </a:lnSpc>
              <a:spcBef>
                <a:spcPts val="370"/>
              </a:spcBef>
              <a:tabLst>
                <a:tab pos="691515" algn="l"/>
                <a:tab pos="746125" algn="l"/>
                <a:tab pos="1160145" algn="l"/>
                <a:tab pos="1297305" algn="l"/>
                <a:tab pos="1669414" algn="l"/>
                <a:tab pos="1954530" algn="l"/>
                <a:tab pos="2269490" algn="l"/>
                <a:tab pos="2445385" algn="l"/>
                <a:tab pos="2556510" algn="l"/>
                <a:tab pos="2896870" algn="l"/>
                <a:tab pos="3124200" algn="l"/>
                <a:tab pos="3145790" algn="l"/>
                <a:tab pos="3287395" algn="l"/>
                <a:tab pos="3596640" algn="l"/>
                <a:tab pos="4409440" algn="l"/>
                <a:tab pos="4554855" algn="l"/>
              </a:tabLst>
            </a:pPr>
            <a:r>
              <a:rPr sz="1400" b="1" spc="-75" dirty="0">
                <a:solidFill>
                  <a:srgbClr val="2D383D"/>
                </a:solidFill>
                <a:latin typeface="Arial"/>
                <a:cs typeface="Arial"/>
              </a:rPr>
              <a:t>T</a:t>
            </a:r>
            <a:r>
              <a:rPr sz="1400" b="1" spc="20" dirty="0">
                <a:solidFill>
                  <a:srgbClr val="2D383D"/>
                </a:solidFill>
                <a:latin typeface="Arial"/>
                <a:cs typeface="Arial"/>
              </a:rPr>
              <a:t>eor</a:t>
            </a:r>
            <a:r>
              <a:rPr sz="1400" b="1" spc="15" dirty="0">
                <a:solidFill>
                  <a:srgbClr val="2D383D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2D383D"/>
                </a:solidFill>
                <a:latin typeface="Arial"/>
                <a:cs typeface="Arial"/>
              </a:rPr>
              <a:t>		</a:t>
            </a:r>
            <a:r>
              <a:rPr sz="1400" b="1" spc="30" dirty="0">
                <a:solidFill>
                  <a:srgbClr val="2D383D"/>
                </a:solidFill>
                <a:latin typeface="Arial"/>
                <a:cs typeface="Arial"/>
              </a:rPr>
              <a:t>teok</a:t>
            </a:r>
            <a:r>
              <a:rPr sz="1400" b="1" spc="-10" dirty="0">
                <a:solidFill>
                  <a:srgbClr val="2D383D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2D383D"/>
                </a:solidFill>
                <a:latin typeface="Arial"/>
                <a:cs typeface="Arial"/>
              </a:rPr>
              <a:t>asi	</a:t>
            </a:r>
            <a:r>
              <a:rPr sz="1400" b="1" spc="10" dirty="0">
                <a:solidFill>
                  <a:srgbClr val="2D383D"/>
                </a:solidFill>
                <a:latin typeface="Arial"/>
                <a:cs typeface="Arial"/>
              </a:rPr>
              <a:t>moder</a:t>
            </a:r>
            <a:r>
              <a:rPr sz="1400" b="1" spc="15" dirty="0">
                <a:solidFill>
                  <a:srgbClr val="2D383D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2D383D"/>
                </a:solidFill>
                <a:latin typeface="Arial"/>
                <a:cs typeface="Arial"/>
              </a:rPr>
              <a:t>		</a:t>
            </a:r>
            <a:r>
              <a:rPr sz="1400" b="1" spc="-5" dirty="0">
                <a:solidFill>
                  <a:srgbClr val="2D383D"/>
                </a:solidFill>
                <a:latin typeface="Arial"/>
                <a:cs typeface="Arial"/>
              </a:rPr>
              <a:t>ju</a:t>
            </a:r>
            <a:r>
              <a:rPr sz="1400" b="1" spc="-35" dirty="0">
                <a:solidFill>
                  <a:srgbClr val="2D383D"/>
                </a:solidFill>
                <a:latin typeface="Arial"/>
                <a:cs typeface="Arial"/>
              </a:rPr>
              <a:t>g</a:t>
            </a:r>
            <a:r>
              <a:rPr sz="1400" b="1" spc="50" dirty="0">
                <a:solidFill>
                  <a:srgbClr val="2D383D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2D383D"/>
                </a:solidFill>
                <a:latin typeface="Arial"/>
                <a:cs typeface="Arial"/>
              </a:rPr>
              <a:t>		</a:t>
            </a:r>
            <a:r>
              <a:rPr sz="1400" b="1" spc="-5" dirty="0">
                <a:solidFill>
                  <a:srgbClr val="2D383D"/>
                </a:solidFill>
                <a:latin typeface="Arial"/>
                <a:cs typeface="Arial"/>
              </a:rPr>
              <a:t>men</a:t>
            </a:r>
            <a:r>
              <a:rPr sz="1400" b="1" spc="-20" dirty="0">
                <a:solidFill>
                  <a:srgbClr val="2D383D"/>
                </a:solidFill>
                <a:latin typeface="Arial"/>
                <a:cs typeface="Arial"/>
              </a:rPr>
              <a:t>y</a:t>
            </a:r>
            <a:r>
              <a:rPr sz="1400" b="1" spc="15" dirty="0">
                <a:solidFill>
                  <a:srgbClr val="2D383D"/>
                </a:solidFill>
                <a:latin typeface="Arial"/>
                <a:cs typeface="Arial"/>
              </a:rPr>
              <a:t>a</a:t>
            </a:r>
            <a:r>
              <a:rPr sz="1400" b="1" spc="30" dirty="0">
                <a:solidFill>
                  <a:srgbClr val="2D383D"/>
                </a:solidFill>
                <a:latin typeface="Arial"/>
                <a:cs typeface="Arial"/>
              </a:rPr>
              <a:t>ta</a:t>
            </a:r>
            <a:r>
              <a:rPr sz="1400" b="1" spc="-15" dirty="0">
                <a:solidFill>
                  <a:srgbClr val="2D383D"/>
                </a:solidFill>
                <a:latin typeface="Arial"/>
                <a:cs typeface="Arial"/>
              </a:rPr>
              <a:t>k</a:t>
            </a:r>
            <a:r>
              <a:rPr sz="1400" b="1" spc="15" dirty="0">
                <a:solidFill>
                  <a:srgbClr val="2D383D"/>
                </a:solidFill>
                <a:latin typeface="Arial"/>
                <a:cs typeface="Arial"/>
              </a:rPr>
              <a:t>a</a:t>
            </a:r>
            <a:r>
              <a:rPr sz="1400" b="1" spc="20" dirty="0">
                <a:solidFill>
                  <a:srgbClr val="2D383D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2D383D"/>
                </a:solidFill>
                <a:latin typeface="Arial"/>
                <a:cs typeface="Arial"/>
              </a:rPr>
              <a:t>	</a:t>
            </a:r>
            <a:r>
              <a:rPr sz="1400" b="1" spc="25" dirty="0">
                <a:solidFill>
                  <a:srgbClr val="2D383D"/>
                </a:solidFill>
                <a:latin typeface="Arial"/>
                <a:cs typeface="Arial"/>
              </a:rPr>
              <a:t>bah</a:t>
            </a:r>
            <a:r>
              <a:rPr sz="1400" b="1" spc="10" dirty="0">
                <a:solidFill>
                  <a:srgbClr val="2D383D"/>
                </a:solidFill>
                <a:latin typeface="Arial"/>
                <a:cs typeface="Arial"/>
              </a:rPr>
              <a:t>w</a:t>
            </a:r>
            <a:r>
              <a:rPr sz="1400" b="1" spc="35" dirty="0">
                <a:solidFill>
                  <a:srgbClr val="2D383D"/>
                </a:solidFill>
                <a:latin typeface="Arial"/>
                <a:cs typeface="Arial"/>
              </a:rPr>
              <a:t>a  </a:t>
            </a:r>
            <a:r>
              <a:rPr sz="1400" b="1" spc="10" dirty="0">
                <a:solidFill>
                  <a:srgbClr val="2D383D"/>
                </a:solidFill>
                <a:latin typeface="Arial"/>
                <a:cs typeface="Arial"/>
              </a:rPr>
              <a:t>kekuasaan </a:t>
            </a:r>
            <a:r>
              <a:rPr sz="1400" b="1" spc="20" dirty="0">
                <a:solidFill>
                  <a:srgbClr val="2D383D"/>
                </a:solidFill>
                <a:latin typeface="Arial"/>
                <a:cs typeface="Arial"/>
              </a:rPr>
              <a:t>berasal </a:t>
            </a:r>
            <a:r>
              <a:rPr sz="1400" b="1" spc="30" dirty="0">
                <a:solidFill>
                  <a:srgbClr val="2D383D"/>
                </a:solidFill>
                <a:latin typeface="Arial"/>
                <a:cs typeface="Arial"/>
              </a:rPr>
              <a:t>dari </a:t>
            </a:r>
            <a:r>
              <a:rPr sz="1400" b="1" dirty="0">
                <a:solidFill>
                  <a:srgbClr val="2D383D"/>
                </a:solidFill>
                <a:latin typeface="Arial"/>
                <a:cs typeface="Arial"/>
              </a:rPr>
              <a:t>Tuhan, </a:t>
            </a:r>
            <a:r>
              <a:rPr sz="1400" b="1" spc="25" dirty="0">
                <a:solidFill>
                  <a:srgbClr val="2D383D"/>
                </a:solidFill>
                <a:latin typeface="Arial"/>
                <a:cs typeface="Arial"/>
              </a:rPr>
              <a:t>tetapi </a:t>
            </a:r>
            <a:r>
              <a:rPr sz="1400" b="1" spc="10" dirty="0">
                <a:solidFill>
                  <a:srgbClr val="2D383D"/>
                </a:solidFill>
                <a:latin typeface="Arial"/>
                <a:cs typeface="Arial"/>
              </a:rPr>
              <a:t>dengan </a:t>
            </a:r>
            <a:r>
              <a:rPr sz="1400" b="1" spc="15" dirty="0">
                <a:solidFill>
                  <a:srgbClr val="2D383D"/>
                </a:solidFill>
                <a:latin typeface="Arial"/>
                <a:cs typeface="Arial"/>
              </a:rPr>
              <a:t>perspektif  </a:t>
            </a:r>
            <a:r>
              <a:rPr sz="1400" b="1" spc="-40" dirty="0">
                <a:solidFill>
                  <a:srgbClr val="2D383D"/>
                </a:solidFill>
                <a:latin typeface="Arial"/>
                <a:cs typeface="Arial"/>
              </a:rPr>
              <a:t>y</a:t>
            </a:r>
            <a:r>
              <a:rPr sz="1400" b="1" spc="15" dirty="0">
                <a:solidFill>
                  <a:srgbClr val="2D383D"/>
                </a:solidFill>
                <a:latin typeface="Arial"/>
                <a:cs typeface="Arial"/>
              </a:rPr>
              <a:t>an</a:t>
            </a:r>
            <a:r>
              <a:rPr sz="1400" b="1" spc="20" dirty="0">
                <a:solidFill>
                  <a:srgbClr val="2D383D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2D383D"/>
                </a:solidFill>
                <a:latin typeface="Arial"/>
                <a:cs typeface="Arial"/>
              </a:rPr>
              <a:t>	</a:t>
            </a:r>
            <a:r>
              <a:rPr sz="1400" b="1" spc="30" dirty="0">
                <a:solidFill>
                  <a:srgbClr val="2D383D"/>
                </a:solidFill>
                <a:latin typeface="Arial"/>
                <a:cs typeface="Arial"/>
              </a:rPr>
              <a:t>a</a:t>
            </a:r>
            <a:r>
              <a:rPr sz="1400" b="1" spc="-20" dirty="0">
                <a:solidFill>
                  <a:srgbClr val="2D383D"/>
                </a:solidFill>
                <a:latin typeface="Arial"/>
                <a:cs typeface="Arial"/>
              </a:rPr>
              <a:t>g</a:t>
            </a:r>
            <a:r>
              <a:rPr sz="1400" b="1" spc="30" dirty="0">
                <a:solidFill>
                  <a:srgbClr val="2D383D"/>
                </a:solidFill>
                <a:latin typeface="Arial"/>
                <a:cs typeface="Arial"/>
              </a:rPr>
              <a:t>a</a:t>
            </a:r>
            <a:r>
              <a:rPr sz="1400" b="1" spc="35" dirty="0">
                <a:solidFill>
                  <a:srgbClr val="2D383D"/>
                </a:solidFill>
                <a:latin typeface="Arial"/>
                <a:cs typeface="Arial"/>
              </a:rPr>
              <a:t>k</a:t>
            </a:r>
            <a:r>
              <a:rPr sz="1400" b="1" dirty="0">
                <a:solidFill>
                  <a:srgbClr val="2D383D"/>
                </a:solidFill>
                <a:latin typeface="Arial"/>
                <a:cs typeface="Arial"/>
              </a:rPr>
              <a:t>		</a:t>
            </a:r>
            <a:r>
              <a:rPr sz="1400" b="1" spc="40" dirty="0">
                <a:solidFill>
                  <a:srgbClr val="2D383D"/>
                </a:solidFill>
                <a:latin typeface="Arial"/>
                <a:cs typeface="Arial"/>
              </a:rPr>
              <a:t>berbeda.</a:t>
            </a:r>
            <a:r>
              <a:rPr sz="1400" b="1" dirty="0">
                <a:solidFill>
                  <a:srgbClr val="2D383D"/>
                </a:solidFill>
                <a:latin typeface="Arial"/>
                <a:cs typeface="Arial"/>
              </a:rPr>
              <a:t>	</a:t>
            </a:r>
            <a:r>
              <a:rPr sz="1400" b="1" spc="-75" dirty="0">
                <a:solidFill>
                  <a:srgbClr val="2D383D"/>
                </a:solidFill>
                <a:latin typeface="Arial"/>
                <a:cs typeface="Arial"/>
              </a:rPr>
              <a:t>T</a:t>
            </a:r>
            <a:r>
              <a:rPr sz="1400" b="1" spc="20" dirty="0">
                <a:solidFill>
                  <a:srgbClr val="2D383D"/>
                </a:solidFill>
                <a:latin typeface="Arial"/>
                <a:cs typeface="Arial"/>
              </a:rPr>
              <a:t>eor</a:t>
            </a:r>
            <a:r>
              <a:rPr sz="1400" b="1" spc="15" dirty="0">
                <a:solidFill>
                  <a:srgbClr val="2D383D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2D383D"/>
                </a:solidFill>
                <a:latin typeface="Arial"/>
                <a:cs typeface="Arial"/>
              </a:rPr>
              <a:t>	</a:t>
            </a:r>
            <a:r>
              <a:rPr sz="1400" b="1" spc="-20" dirty="0">
                <a:solidFill>
                  <a:srgbClr val="2D383D"/>
                </a:solidFill>
                <a:latin typeface="Arial"/>
                <a:cs typeface="Arial"/>
              </a:rPr>
              <a:t>in</a:t>
            </a:r>
            <a:r>
              <a:rPr sz="1400" b="1" spc="-10" dirty="0">
                <a:solidFill>
                  <a:srgbClr val="2D383D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2D383D"/>
                </a:solidFill>
                <a:latin typeface="Arial"/>
                <a:cs typeface="Arial"/>
              </a:rPr>
              <a:t>			</a:t>
            </a:r>
            <a:r>
              <a:rPr sz="1400" b="1" spc="5" dirty="0">
                <a:solidFill>
                  <a:srgbClr val="2D383D"/>
                </a:solidFill>
                <a:latin typeface="Arial"/>
                <a:cs typeface="Arial"/>
              </a:rPr>
              <a:t>men</a:t>
            </a:r>
            <a:r>
              <a:rPr sz="1400" b="1" spc="-25" dirty="0">
                <a:solidFill>
                  <a:srgbClr val="2D383D"/>
                </a:solidFill>
                <a:latin typeface="Arial"/>
                <a:cs typeface="Arial"/>
              </a:rPr>
              <a:t>g</a:t>
            </a:r>
            <a:r>
              <a:rPr sz="1400" b="1" spc="-5" dirty="0">
                <a:solidFill>
                  <a:srgbClr val="2D383D"/>
                </a:solidFill>
                <a:latin typeface="Arial"/>
                <a:cs typeface="Arial"/>
              </a:rPr>
              <a:t>amin</a:t>
            </a:r>
            <a:r>
              <a:rPr sz="1400" b="1" dirty="0">
                <a:solidFill>
                  <a:srgbClr val="2D383D"/>
                </a:solidFill>
                <a:latin typeface="Arial"/>
                <a:cs typeface="Arial"/>
              </a:rPr>
              <a:t>i	</a:t>
            </a:r>
            <a:r>
              <a:rPr sz="1400" b="1" spc="-320" dirty="0">
                <a:solidFill>
                  <a:srgbClr val="2D383D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2D383D"/>
                </a:solidFill>
                <a:latin typeface="Arial"/>
                <a:cs typeface="Arial"/>
              </a:rPr>
              <a:t>bah</a:t>
            </a:r>
            <a:r>
              <a:rPr sz="1400" b="1" spc="10" dirty="0">
                <a:solidFill>
                  <a:srgbClr val="2D383D"/>
                </a:solidFill>
                <a:latin typeface="Arial"/>
                <a:cs typeface="Arial"/>
              </a:rPr>
              <a:t>w</a:t>
            </a:r>
            <a:r>
              <a:rPr sz="1400" b="1" spc="35" dirty="0">
                <a:solidFill>
                  <a:srgbClr val="2D383D"/>
                </a:solidFill>
                <a:latin typeface="Arial"/>
                <a:cs typeface="Arial"/>
              </a:rPr>
              <a:t>a  </a:t>
            </a:r>
            <a:r>
              <a:rPr sz="1400" b="1" spc="-35" dirty="0">
                <a:solidFill>
                  <a:srgbClr val="2D383D"/>
                </a:solidFill>
                <a:latin typeface="Arial"/>
                <a:cs typeface="Arial"/>
              </a:rPr>
              <a:t>k</a:t>
            </a:r>
            <a:r>
              <a:rPr sz="1400" b="1" spc="30" dirty="0">
                <a:solidFill>
                  <a:srgbClr val="2D383D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2D383D"/>
                </a:solidFill>
                <a:latin typeface="Arial"/>
                <a:cs typeface="Arial"/>
              </a:rPr>
              <a:t>k</a:t>
            </a:r>
            <a:r>
              <a:rPr sz="1400" b="1" spc="20" dirty="0">
                <a:solidFill>
                  <a:srgbClr val="2D383D"/>
                </a:solidFill>
                <a:latin typeface="Arial"/>
                <a:cs typeface="Arial"/>
              </a:rPr>
              <a:t>uasaan</a:t>
            </a:r>
            <a:r>
              <a:rPr sz="1400" b="1" dirty="0">
                <a:solidFill>
                  <a:srgbClr val="2D383D"/>
                </a:solidFill>
                <a:latin typeface="Arial"/>
                <a:cs typeface="Arial"/>
              </a:rPr>
              <a:t>	</a:t>
            </a:r>
            <a:r>
              <a:rPr sz="1400" b="1" spc="50" dirty="0">
                <a:solidFill>
                  <a:srgbClr val="2D383D"/>
                </a:solidFill>
                <a:latin typeface="Arial"/>
                <a:cs typeface="Arial"/>
              </a:rPr>
              <a:t>be</a:t>
            </a:r>
            <a:r>
              <a:rPr sz="1400" b="1" dirty="0">
                <a:solidFill>
                  <a:srgbClr val="2D383D"/>
                </a:solidFill>
                <a:latin typeface="Arial"/>
                <a:cs typeface="Arial"/>
              </a:rPr>
              <a:t>r</a:t>
            </a:r>
            <a:r>
              <a:rPr sz="1400" b="1" spc="15" dirty="0">
                <a:solidFill>
                  <a:srgbClr val="2D383D"/>
                </a:solidFill>
                <a:latin typeface="Arial"/>
                <a:cs typeface="Arial"/>
              </a:rPr>
              <a:t>asa</a:t>
            </a:r>
            <a:r>
              <a:rPr sz="1400" b="1" spc="10" dirty="0">
                <a:solidFill>
                  <a:srgbClr val="2D383D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2D383D"/>
                </a:solidFill>
                <a:latin typeface="Arial"/>
                <a:cs typeface="Arial"/>
              </a:rPr>
              <a:t>	</a:t>
            </a:r>
            <a:r>
              <a:rPr sz="1400" b="1" spc="30" dirty="0">
                <a:solidFill>
                  <a:srgbClr val="2D383D"/>
                </a:solidFill>
                <a:latin typeface="Arial"/>
                <a:cs typeface="Arial"/>
              </a:rPr>
              <a:t>dari</a:t>
            </a:r>
            <a:r>
              <a:rPr sz="1400" b="1" dirty="0">
                <a:solidFill>
                  <a:srgbClr val="2D383D"/>
                </a:solidFill>
                <a:latin typeface="Arial"/>
                <a:cs typeface="Arial"/>
              </a:rPr>
              <a:t>	</a:t>
            </a:r>
            <a:r>
              <a:rPr sz="1400" b="1" spc="-55" dirty="0">
                <a:solidFill>
                  <a:srgbClr val="2D383D"/>
                </a:solidFill>
                <a:latin typeface="Arial"/>
                <a:cs typeface="Arial"/>
              </a:rPr>
              <a:t>T</a:t>
            </a:r>
            <a:r>
              <a:rPr sz="1400" b="1" spc="5" dirty="0">
                <a:solidFill>
                  <a:srgbClr val="2D383D"/>
                </a:solidFill>
                <a:latin typeface="Arial"/>
                <a:cs typeface="Arial"/>
              </a:rPr>
              <a:t>uhan</a:t>
            </a:r>
            <a:r>
              <a:rPr sz="1400" b="1" dirty="0">
                <a:solidFill>
                  <a:srgbClr val="2D383D"/>
                </a:solidFill>
                <a:latin typeface="Arial"/>
                <a:cs typeface="Arial"/>
              </a:rPr>
              <a:t>	</a:t>
            </a:r>
            <a:r>
              <a:rPr sz="1400" b="1" spc="20" dirty="0">
                <a:solidFill>
                  <a:srgbClr val="2D383D"/>
                </a:solidFill>
                <a:latin typeface="Arial"/>
                <a:cs typeface="Arial"/>
              </a:rPr>
              <a:t>dan</a:t>
            </a:r>
            <a:r>
              <a:rPr sz="1400" b="1" dirty="0">
                <a:solidFill>
                  <a:srgbClr val="2D383D"/>
                </a:solidFill>
                <a:latin typeface="Arial"/>
                <a:cs typeface="Arial"/>
              </a:rPr>
              <a:t>	</a:t>
            </a:r>
            <a:r>
              <a:rPr sz="1400" b="1" spc="20" dirty="0">
                <a:solidFill>
                  <a:srgbClr val="2D383D"/>
                </a:solidFill>
                <a:latin typeface="Arial"/>
                <a:cs typeface="Arial"/>
              </a:rPr>
              <a:t>diberi</a:t>
            </a:r>
            <a:r>
              <a:rPr sz="1400" b="1" spc="-30" dirty="0">
                <a:solidFill>
                  <a:srgbClr val="2D383D"/>
                </a:solidFill>
                <a:latin typeface="Arial"/>
                <a:cs typeface="Arial"/>
              </a:rPr>
              <a:t>k</a:t>
            </a:r>
            <a:r>
              <a:rPr sz="1400" b="1" spc="15" dirty="0">
                <a:solidFill>
                  <a:srgbClr val="2D383D"/>
                </a:solidFill>
                <a:latin typeface="Arial"/>
                <a:cs typeface="Arial"/>
              </a:rPr>
              <a:t>a</a:t>
            </a:r>
            <a:r>
              <a:rPr sz="1400" b="1" spc="20" dirty="0">
                <a:solidFill>
                  <a:srgbClr val="2D383D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2D383D"/>
                </a:solidFill>
                <a:latin typeface="Arial"/>
                <a:cs typeface="Arial"/>
              </a:rPr>
              <a:t>		</a:t>
            </a:r>
            <a:r>
              <a:rPr sz="1400" b="1" spc="30" dirty="0">
                <a:solidFill>
                  <a:srgbClr val="2D383D"/>
                </a:solidFill>
                <a:latin typeface="Arial"/>
                <a:cs typeface="Arial"/>
              </a:rPr>
              <a:t>pada  </a:t>
            </a:r>
            <a:r>
              <a:rPr sz="1400" b="1" dirty="0">
                <a:solidFill>
                  <a:srgbClr val="2D383D"/>
                </a:solidFill>
                <a:latin typeface="Arial"/>
                <a:cs typeface="Arial"/>
              </a:rPr>
              <a:t>manusia </a:t>
            </a:r>
            <a:r>
              <a:rPr sz="1400" b="1" spc="30" dirty="0">
                <a:solidFill>
                  <a:srgbClr val="2D383D"/>
                </a:solidFill>
                <a:latin typeface="Arial"/>
                <a:cs typeface="Arial"/>
              </a:rPr>
              <a:t>tertentu </a:t>
            </a:r>
            <a:r>
              <a:rPr sz="1400" b="1" spc="20" dirty="0">
                <a:solidFill>
                  <a:srgbClr val="2D383D"/>
                </a:solidFill>
                <a:latin typeface="Arial"/>
                <a:cs typeface="Arial"/>
              </a:rPr>
              <a:t>dalam </a:t>
            </a:r>
            <a:r>
              <a:rPr sz="1400" b="1" spc="-5" dirty="0">
                <a:solidFill>
                  <a:srgbClr val="2D383D"/>
                </a:solidFill>
                <a:latin typeface="Arial"/>
                <a:cs typeface="Arial"/>
              </a:rPr>
              <a:t>suatu </a:t>
            </a:r>
            <a:r>
              <a:rPr sz="1400" b="1" spc="5" dirty="0">
                <a:solidFill>
                  <a:srgbClr val="2D383D"/>
                </a:solidFill>
                <a:latin typeface="Arial"/>
                <a:cs typeface="Arial"/>
              </a:rPr>
              <a:t>proses </a:t>
            </a:r>
            <a:r>
              <a:rPr sz="1400" b="1" spc="15" dirty="0">
                <a:solidFill>
                  <a:srgbClr val="2D383D"/>
                </a:solidFill>
                <a:latin typeface="Arial"/>
                <a:cs typeface="Arial"/>
              </a:rPr>
              <a:t>sejarah</a:t>
            </a:r>
            <a:r>
              <a:rPr sz="1400" b="1" spc="120" dirty="0">
                <a:solidFill>
                  <a:srgbClr val="2D383D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2D383D"/>
                </a:solidFill>
                <a:latin typeface="Arial"/>
                <a:cs typeface="Arial"/>
              </a:rPr>
              <a:t>tertentu.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0" y="2536369"/>
            <a:ext cx="2819400" cy="272415"/>
          </a:xfrm>
          <a:prstGeom prst="rect">
            <a:avLst/>
          </a:prstGeom>
          <a:solidFill>
            <a:srgbClr val="FFFFFF"/>
          </a:solidFill>
          <a:ln w="25399">
            <a:solidFill>
              <a:srgbClr val="BABABA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75"/>
              </a:spcBef>
            </a:pPr>
            <a:r>
              <a:rPr sz="1400" b="1" spc="-30" dirty="0">
                <a:solidFill>
                  <a:srgbClr val="59707B"/>
                </a:solidFill>
                <a:latin typeface="Arial"/>
                <a:cs typeface="Arial"/>
              </a:rPr>
              <a:t>Tokoh: </a:t>
            </a:r>
            <a:r>
              <a:rPr sz="1400" b="1" spc="15" dirty="0">
                <a:solidFill>
                  <a:srgbClr val="59707B"/>
                </a:solidFill>
                <a:latin typeface="Arial"/>
                <a:cs typeface="Arial"/>
              </a:rPr>
              <a:t>Friederich </a:t>
            </a:r>
            <a:r>
              <a:rPr sz="1400" b="1" spc="-10" dirty="0">
                <a:solidFill>
                  <a:srgbClr val="59707B"/>
                </a:solidFill>
                <a:latin typeface="Arial"/>
                <a:cs typeface="Arial"/>
              </a:rPr>
              <a:t>Julius</a:t>
            </a:r>
            <a:r>
              <a:rPr sz="1400" b="1" spc="100" dirty="0">
                <a:solidFill>
                  <a:srgbClr val="59707B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59707B"/>
                </a:solidFill>
                <a:latin typeface="Arial"/>
                <a:cs typeface="Arial"/>
              </a:rPr>
              <a:t>Stahl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5574" y="2824844"/>
            <a:ext cx="5278120" cy="2319020"/>
            <a:chOff x="155574" y="2824844"/>
            <a:chExt cx="5278120" cy="2319020"/>
          </a:xfrm>
        </p:grpSpPr>
        <p:sp>
          <p:nvSpPr>
            <p:cNvPr id="14" name="object 14"/>
            <p:cNvSpPr/>
            <p:nvPr/>
          </p:nvSpPr>
          <p:spPr>
            <a:xfrm>
              <a:off x="155574" y="2824844"/>
              <a:ext cx="1933571" cy="23186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11905" y="3197411"/>
              <a:ext cx="3421268" cy="11127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34344" y="3222168"/>
              <a:ext cx="2754069" cy="10232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56668" y="3222168"/>
              <a:ext cx="3331845" cy="1023619"/>
            </a:xfrm>
            <a:custGeom>
              <a:avLst/>
              <a:gdLst/>
              <a:ahLst/>
              <a:cxnLst/>
              <a:rect l="l" t="t" r="r" b="b"/>
              <a:pathLst>
                <a:path w="3331845" h="1023620">
                  <a:moveTo>
                    <a:pt x="577676" y="0"/>
                  </a:moveTo>
                  <a:lnTo>
                    <a:pt x="3331745" y="0"/>
                  </a:lnTo>
                  <a:lnTo>
                    <a:pt x="3331745" y="1023247"/>
                  </a:lnTo>
                  <a:lnTo>
                    <a:pt x="577676" y="1023247"/>
                  </a:lnTo>
                  <a:lnTo>
                    <a:pt x="577676" y="0"/>
                  </a:lnTo>
                  <a:close/>
                </a:path>
                <a:path w="3331845" h="1023620">
                  <a:moveTo>
                    <a:pt x="584626" y="276124"/>
                  </a:moveTo>
                  <a:lnTo>
                    <a:pt x="271056" y="246274"/>
                  </a:lnTo>
                  <a:lnTo>
                    <a:pt x="0" y="868123"/>
                  </a:lnTo>
                </a:path>
              </a:pathLst>
            </a:custGeom>
            <a:ln w="9524">
              <a:solidFill>
                <a:srgbClr val="00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366392" y="3257800"/>
            <a:ext cx="9220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2D383D"/>
                </a:solidFill>
                <a:latin typeface="Arial"/>
                <a:cs typeface="Arial"/>
              </a:rPr>
              <a:t>di</a:t>
            </a:r>
            <a:r>
              <a:rPr sz="1200" b="1" spc="-40" dirty="0">
                <a:solidFill>
                  <a:srgbClr val="2D383D"/>
                </a:solidFill>
                <a:latin typeface="Arial"/>
                <a:cs typeface="Arial"/>
              </a:rPr>
              <a:t>k</a:t>
            </a:r>
            <a:r>
              <a:rPr sz="1200" b="1" spc="55" dirty="0">
                <a:solidFill>
                  <a:srgbClr val="2D383D"/>
                </a:solidFill>
                <a:latin typeface="Arial"/>
                <a:cs typeface="Arial"/>
              </a:rPr>
              <a:t>a</a:t>
            </a:r>
            <a:r>
              <a:rPr sz="1200" b="1" spc="10" dirty="0">
                <a:solidFill>
                  <a:srgbClr val="2D383D"/>
                </a:solidFill>
                <a:latin typeface="Arial"/>
                <a:cs typeface="Arial"/>
              </a:rPr>
              <a:t>r</a:t>
            </a:r>
            <a:r>
              <a:rPr sz="1200" b="1" spc="20" dirty="0">
                <a:solidFill>
                  <a:srgbClr val="2D383D"/>
                </a:solidFill>
                <a:latin typeface="Arial"/>
                <a:cs typeface="Arial"/>
              </a:rPr>
              <a:t>ena</a:t>
            </a:r>
            <a:r>
              <a:rPr sz="1200" b="1" spc="-25" dirty="0">
                <a:solidFill>
                  <a:srgbClr val="2D383D"/>
                </a:solidFill>
                <a:latin typeface="Arial"/>
                <a:cs typeface="Arial"/>
              </a:rPr>
              <a:t>k</a:t>
            </a:r>
            <a:r>
              <a:rPr sz="1200" b="1" spc="10" dirty="0">
                <a:solidFill>
                  <a:srgbClr val="2D383D"/>
                </a:solidFill>
                <a:latin typeface="Arial"/>
                <a:cs typeface="Arial"/>
              </a:rPr>
              <a:t>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14397" y="3257800"/>
            <a:ext cx="749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193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D383D"/>
                </a:solidFill>
                <a:latin typeface="Arial"/>
                <a:cs typeface="Arial"/>
              </a:rPr>
              <a:t>tumbuh  </a:t>
            </a:r>
            <a:r>
              <a:rPr sz="1200" b="1" spc="-30" dirty="0">
                <a:solidFill>
                  <a:srgbClr val="2D383D"/>
                </a:solidFill>
                <a:latin typeface="Arial"/>
                <a:cs typeface="Arial"/>
              </a:rPr>
              <a:t>k</a:t>
            </a:r>
            <a:r>
              <a:rPr sz="1200" b="1" spc="30" dirty="0">
                <a:solidFill>
                  <a:srgbClr val="2D383D"/>
                </a:solidFill>
                <a:latin typeface="Arial"/>
                <a:cs typeface="Arial"/>
              </a:rPr>
              <a:t>etet</a:t>
            </a:r>
            <a:r>
              <a:rPr sz="1200" b="1" spc="20" dirty="0">
                <a:solidFill>
                  <a:srgbClr val="2D383D"/>
                </a:solidFill>
                <a:latin typeface="Arial"/>
                <a:cs typeface="Arial"/>
              </a:rPr>
              <a:t>a</a:t>
            </a:r>
            <a:r>
              <a:rPr sz="1200" b="1" spc="15" dirty="0">
                <a:solidFill>
                  <a:srgbClr val="2D383D"/>
                </a:solidFill>
                <a:latin typeface="Arial"/>
                <a:cs typeface="Arial"/>
              </a:rPr>
              <a:t>pan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06206" y="3440679"/>
            <a:ext cx="998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707390" algn="l"/>
              </a:tabLst>
            </a:pPr>
            <a:r>
              <a:rPr sz="1200" b="1" dirty="0">
                <a:solidFill>
                  <a:srgbClr val="2D383D"/>
                </a:solidFill>
                <a:latin typeface="Arial"/>
                <a:cs typeface="Arial"/>
              </a:rPr>
              <a:t>historis	</a:t>
            </a:r>
            <a:r>
              <a:rPr sz="1200" b="1" spc="15" dirty="0">
                <a:solidFill>
                  <a:srgbClr val="2D383D"/>
                </a:solidFill>
                <a:latin typeface="Arial"/>
                <a:cs typeface="Arial"/>
              </a:rPr>
              <a:t>dan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20058" y="3257800"/>
            <a:ext cx="553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45" dirty="0">
                <a:solidFill>
                  <a:srgbClr val="2D383D"/>
                </a:solidFill>
                <a:latin typeface="Arial"/>
                <a:cs typeface="Arial"/>
              </a:rPr>
              <a:t>N</a:t>
            </a:r>
            <a:r>
              <a:rPr sz="1200" b="1" spc="15" dirty="0">
                <a:solidFill>
                  <a:srgbClr val="2D383D"/>
                </a:solidFill>
                <a:latin typeface="Arial"/>
                <a:cs typeface="Arial"/>
              </a:rPr>
              <a:t>e</a:t>
            </a:r>
            <a:r>
              <a:rPr sz="1200" b="1" spc="-15" dirty="0">
                <a:solidFill>
                  <a:srgbClr val="2D383D"/>
                </a:solidFill>
                <a:latin typeface="Arial"/>
                <a:cs typeface="Arial"/>
              </a:rPr>
              <a:t>g</a:t>
            </a:r>
            <a:r>
              <a:rPr sz="1200" b="1" spc="55" dirty="0">
                <a:solidFill>
                  <a:srgbClr val="2D383D"/>
                </a:solidFill>
                <a:latin typeface="Arial"/>
                <a:cs typeface="Arial"/>
              </a:rPr>
              <a:t>a</a:t>
            </a:r>
            <a:r>
              <a:rPr sz="1200" b="1" spc="10" dirty="0">
                <a:solidFill>
                  <a:srgbClr val="2D383D"/>
                </a:solidFill>
                <a:latin typeface="Arial"/>
                <a:cs typeface="Arial"/>
              </a:rPr>
              <a:t>r</a:t>
            </a:r>
            <a:r>
              <a:rPr sz="1200" b="1" spc="30" dirty="0">
                <a:solidFill>
                  <a:srgbClr val="2D383D"/>
                </a:solidFill>
                <a:latin typeface="Arial"/>
                <a:cs typeface="Arial"/>
              </a:rPr>
              <a:t>a  </a:t>
            </a:r>
            <a:r>
              <a:rPr sz="1200" b="1" spc="10" dirty="0">
                <a:solidFill>
                  <a:srgbClr val="2D383D"/>
                </a:solidFill>
                <a:latin typeface="Arial"/>
                <a:cs typeface="Arial"/>
              </a:rPr>
              <a:t>adan</a:t>
            </a:r>
            <a:r>
              <a:rPr sz="1200" b="1" spc="-5" dirty="0">
                <a:solidFill>
                  <a:srgbClr val="2D383D"/>
                </a:solidFill>
                <a:latin typeface="Arial"/>
                <a:cs typeface="Arial"/>
              </a:rPr>
              <a:t>y</a:t>
            </a:r>
            <a:r>
              <a:rPr sz="1200" b="1" spc="30" dirty="0">
                <a:solidFill>
                  <a:srgbClr val="2D383D"/>
                </a:solidFill>
                <a:latin typeface="Arial"/>
                <a:cs typeface="Arial"/>
              </a:rPr>
              <a:t>a  </a:t>
            </a:r>
            <a:r>
              <a:rPr sz="1200" b="1" spc="15" dirty="0">
                <a:solidFill>
                  <a:srgbClr val="2D383D"/>
                </a:solidFill>
                <a:latin typeface="Arial"/>
                <a:cs typeface="Arial"/>
              </a:rPr>
              <a:t>negara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39650" y="3623559"/>
            <a:ext cx="1854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71500" algn="l"/>
                <a:tab pos="1332865" algn="l"/>
              </a:tabLst>
            </a:pPr>
            <a:r>
              <a:rPr sz="1200" b="1" spc="20" dirty="0">
                <a:solidFill>
                  <a:srgbClr val="2D383D"/>
                </a:solidFill>
                <a:latin typeface="Arial"/>
                <a:cs typeface="Arial"/>
              </a:rPr>
              <a:t>tidak	</a:t>
            </a:r>
            <a:r>
              <a:rPr sz="1200" b="1" spc="-5" dirty="0">
                <a:solidFill>
                  <a:srgbClr val="2D383D"/>
                </a:solidFill>
                <a:latin typeface="Arial"/>
                <a:cs typeface="Arial"/>
              </a:rPr>
              <a:t>tumbuh	</a:t>
            </a:r>
            <a:r>
              <a:rPr sz="1200" b="1" spc="15" dirty="0">
                <a:solidFill>
                  <a:srgbClr val="2D383D"/>
                </a:solidFill>
                <a:latin typeface="Arial"/>
                <a:cs typeface="Arial"/>
              </a:rPr>
              <a:t>karena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20058" y="3806439"/>
            <a:ext cx="2576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15" dirty="0">
                <a:solidFill>
                  <a:srgbClr val="2D383D"/>
                </a:solidFill>
                <a:latin typeface="Arial"/>
                <a:cs typeface="Arial"/>
              </a:rPr>
              <a:t>ketetapan </a:t>
            </a:r>
            <a:r>
              <a:rPr sz="1200" b="1" spc="5" dirty="0">
                <a:solidFill>
                  <a:srgbClr val="2D383D"/>
                </a:solidFill>
                <a:latin typeface="Arial"/>
                <a:cs typeface="Arial"/>
              </a:rPr>
              <a:t>manusia, </a:t>
            </a:r>
            <a:r>
              <a:rPr sz="1200" b="1" spc="10" dirty="0">
                <a:solidFill>
                  <a:srgbClr val="2D383D"/>
                </a:solidFill>
                <a:latin typeface="Arial"/>
                <a:cs typeface="Arial"/>
              </a:rPr>
              <a:t>tapi </a:t>
            </a:r>
            <a:r>
              <a:rPr sz="1200" b="1" spc="5" dirty="0">
                <a:solidFill>
                  <a:srgbClr val="2D383D"/>
                </a:solidFill>
                <a:latin typeface="Arial"/>
                <a:cs typeface="Arial"/>
              </a:rPr>
              <a:t>skenario  </a:t>
            </a:r>
            <a:r>
              <a:rPr sz="1200" b="1" spc="25" dirty="0">
                <a:solidFill>
                  <a:srgbClr val="2D383D"/>
                </a:solidFill>
                <a:latin typeface="Arial"/>
                <a:cs typeface="Arial"/>
              </a:rPr>
              <a:t>dari</a:t>
            </a:r>
            <a:r>
              <a:rPr sz="1200" b="1" spc="15" dirty="0">
                <a:solidFill>
                  <a:srgbClr val="2D383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D383D"/>
                </a:solidFill>
                <a:latin typeface="Arial"/>
                <a:cs typeface="Arial"/>
              </a:rPr>
              <a:t>Tuhan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912411" y="3069778"/>
            <a:ext cx="2024735" cy="2024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729840" y="4550240"/>
            <a:ext cx="2183130" cy="272415"/>
          </a:xfrm>
          <a:prstGeom prst="rect">
            <a:avLst/>
          </a:prstGeom>
          <a:solidFill>
            <a:srgbClr val="FFFFFF"/>
          </a:solidFill>
          <a:ln w="25399">
            <a:solidFill>
              <a:srgbClr val="BABABA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75"/>
              </a:spcBef>
            </a:pPr>
            <a:r>
              <a:rPr sz="1400" b="1" spc="-10" dirty="0">
                <a:solidFill>
                  <a:srgbClr val="59707B"/>
                </a:solidFill>
                <a:latin typeface="Arial"/>
                <a:cs typeface="Arial"/>
              </a:rPr>
              <a:t>Abu Al </a:t>
            </a:r>
            <a:r>
              <a:rPr sz="1400" b="1" spc="10" dirty="0">
                <a:solidFill>
                  <a:srgbClr val="59707B"/>
                </a:solidFill>
                <a:latin typeface="Arial"/>
                <a:cs typeface="Arial"/>
              </a:rPr>
              <a:t>A’la</a:t>
            </a:r>
            <a:r>
              <a:rPr sz="1400" b="1" spc="35" dirty="0">
                <a:solidFill>
                  <a:srgbClr val="59707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9707B"/>
                </a:solidFill>
                <a:latin typeface="Arial"/>
                <a:cs typeface="Arial"/>
              </a:rPr>
              <a:t>Al-Maududi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2299" y="0"/>
            <a:ext cx="7851775" cy="5143500"/>
            <a:chOff x="1292299" y="0"/>
            <a:chExt cx="7851775" cy="5143500"/>
          </a:xfrm>
        </p:grpSpPr>
        <p:sp>
          <p:nvSpPr>
            <p:cNvPr id="3" name="object 3"/>
            <p:cNvSpPr/>
            <p:nvPr/>
          </p:nvSpPr>
          <p:spPr>
            <a:xfrm>
              <a:off x="1292299" y="0"/>
              <a:ext cx="6922861" cy="7379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32299" y="0"/>
              <a:ext cx="6842858" cy="6749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96027" y="135545"/>
            <a:ext cx="63119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45" dirty="0">
                <a:solidFill>
                  <a:srgbClr val="2D383D"/>
                </a:solidFill>
                <a:latin typeface="Arial"/>
                <a:cs typeface="Arial"/>
              </a:rPr>
              <a:t>Teori </a:t>
            </a:r>
            <a:r>
              <a:rPr sz="2800" b="1" spc="-5" dirty="0">
                <a:solidFill>
                  <a:srgbClr val="2D383D"/>
                </a:solidFill>
                <a:latin typeface="Arial"/>
                <a:cs typeface="Arial"/>
              </a:rPr>
              <a:t>Kekuatan atau </a:t>
            </a:r>
            <a:r>
              <a:rPr sz="2800" b="1" spc="-45" dirty="0">
                <a:solidFill>
                  <a:srgbClr val="2D383D"/>
                </a:solidFill>
                <a:latin typeface="Arial"/>
                <a:cs typeface="Arial"/>
              </a:rPr>
              <a:t>Teori</a:t>
            </a:r>
            <a:r>
              <a:rPr sz="2800" b="1" spc="-50" dirty="0">
                <a:solidFill>
                  <a:srgbClr val="2D383D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D383D"/>
                </a:solidFill>
                <a:latin typeface="Arial"/>
                <a:cs typeface="Arial"/>
              </a:rPr>
              <a:t>Kekuasaan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3327" y="1208312"/>
            <a:ext cx="4161154" cy="1970405"/>
          </a:xfrm>
          <a:prstGeom prst="rect">
            <a:avLst/>
          </a:prstGeom>
          <a:solidFill>
            <a:srgbClr val="FFFFFF"/>
          </a:solidFill>
          <a:ln w="25399">
            <a:solidFill>
              <a:srgbClr val="BABABA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99390" algn="just">
              <a:lnSpc>
                <a:spcPct val="100000"/>
              </a:lnSpc>
              <a:spcBef>
                <a:spcPts val="365"/>
              </a:spcBef>
            </a:pPr>
            <a:r>
              <a:rPr sz="1200" b="1" spc="-25" dirty="0">
                <a:solidFill>
                  <a:srgbClr val="2D383D"/>
                </a:solidFill>
                <a:latin typeface="Arial"/>
                <a:cs typeface="Arial"/>
              </a:rPr>
              <a:t>Teori </a:t>
            </a:r>
            <a:r>
              <a:rPr sz="1200" b="1" spc="-5" dirty="0">
                <a:solidFill>
                  <a:srgbClr val="2D383D"/>
                </a:solidFill>
                <a:latin typeface="Arial"/>
                <a:cs typeface="Arial"/>
              </a:rPr>
              <a:t>kekuatan</a:t>
            </a:r>
            <a:r>
              <a:rPr sz="1200" b="1" spc="10" dirty="0">
                <a:solidFill>
                  <a:srgbClr val="2D383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D383D"/>
                </a:solidFill>
                <a:latin typeface="Arial"/>
                <a:cs typeface="Arial"/>
              </a:rPr>
              <a:t>fisik:</a:t>
            </a:r>
            <a:endParaRPr sz="1200">
              <a:latin typeface="Arial"/>
              <a:cs typeface="Arial"/>
            </a:endParaRPr>
          </a:p>
          <a:p>
            <a:pPr marL="199390" marR="80010" algn="just">
              <a:lnSpc>
                <a:spcPct val="114999"/>
              </a:lnSpc>
            </a:pPr>
            <a:r>
              <a:rPr sz="1200" dirty="0">
                <a:solidFill>
                  <a:srgbClr val="2D383D"/>
                </a:solidFill>
                <a:latin typeface="Arial"/>
                <a:cs typeface="Arial"/>
              </a:rPr>
              <a:t>Menyatakan </a:t>
            </a:r>
            <a:r>
              <a:rPr sz="1200" spc="-5" dirty="0">
                <a:solidFill>
                  <a:srgbClr val="2D383D"/>
                </a:solidFill>
                <a:latin typeface="Arial"/>
                <a:cs typeface="Arial"/>
              </a:rPr>
              <a:t>bahwa </a:t>
            </a:r>
            <a:r>
              <a:rPr sz="1200" dirty="0">
                <a:solidFill>
                  <a:srgbClr val="2D383D"/>
                </a:solidFill>
                <a:latin typeface="Arial"/>
                <a:cs typeface="Arial"/>
              </a:rPr>
              <a:t>kekuasaan </a:t>
            </a:r>
            <a:r>
              <a:rPr sz="1200" spc="-5" dirty="0">
                <a:solidFill>
                  <a:srgbClr val="2D383D"/>
                </a:solidFill>
                <a:latin typeface="Arial"/>
                <a:cs typeface="Arial"/>
              </a:rPr>
              <a:t>adalah bentukan  orang-orang </a:t>
            </a:r>
            <a:r>
              <a:rPr sz="1200" dirty="0">
                <a:solidFill>
                  <a:srgbClr val="2D383D"/>
                </a:solidFill>
                <a:latin typeface="Arial"/>
                <a:cs typeface="Arial"/>
              </a:rPr>
              <a:t>yang </a:t>
            </a:r>
            <a:r>
              <a:rPr sz="1200" spc="-5" dirty="0">
                <a:solidFill>
                  <a:srgbClr val="2D383D"/>
                </a:solidFill>
                <a:latin typeface="Arial"/>
                <a:cs typeface="Arial"/>
              </a:rPr>
              <a:t>paling </a:t>
            </a:r>
            <a:r>
              <a:rPr sz="1200" dirty="0">
                <a:solidFill>
                  <a:srgbClr val="2D383D"/>
                </a:solidFill>
                <a:latin typeface="Arial"/>
                <a:cs typeface="Arial"/>
              </a:rPr>
              <a:t>kuat, </a:t>
            </a:r>
            <a:r>
              <a:rPr sz="1200" spc="-5" dirty="0">
                <a:solidFill>
                  <a:srgbClr val="2D383D"/>
                </a:solidFill>
                <a:latin typeface="Arial"/>
                <a:cs typeface="Arial"/>
              </a:rPr>
              <a:t>berani, dan berkemauan  teguh untuk </a:t>
            </a:r>
            <a:r>
              <a:rPr sz="1200" dirty="0">
                <a:solidFill>
                  <a:srgbClr val="2D383D"/>
                </a:solidFill>
                <a:latin typeface="Arial"/>
                <a:cs typeface="Arial"/>
              </a:rPr>
              <a:t>memaksakan kemauannya kepada </a:t>
            </a:r>
            <a:r>
              <a:rPr sz="1200" spc="-5" dirty="0">
                <a:solidFill>
                  <a:srgbClr val="2D383D"/>
                </a:solidFill>
                <a:latin typeface="Arial"/>
                <a:cs typeface="Arial"/>
              </a:rPr>
              <a:t>pihak  </a:t>
            </a:r>
            <a:r>
              <a:rPr sz="1200" dirty="0">
                <a:solidFill>
                  <a:srgbClr val="2D383D"/>
                </a:solidFill>
                <a:latin typeface="Arial"/>
                <a:cs typeface="Arial"/>
              </a:rPr>
              <a:t>yang</a:t>
            </a:r>
            <a:r>
              <a:rPr sz="1200" spc="-10" dirty="0">
                <a:solidFill>
                  <a:srgbClr val="2D383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D383D"/>
                </a:solidFill>
                <a:latin typeface="Arial"/>
                <a:cs typeface="Arial"/>
              </a:rPr>
              <a:t>lemah.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99390" marR="80010" algn="just">
              <a:lnSpc>
                <a:spcPct val="114999"/>
              </a:lnSpc>
            </a:pPr>
            <a:r>
              <a:rPr sz="1200" spc="-30" dirty="0">
                <a:solidFill>
                  <a:srgbClr val="2D383D"/>
                </a:solidFill>
                <a:latin typeface="Arial"/>
                <a:cs typeface="Arial"/>
              </a:rPr>
              <a:t>Teori </a:t>
            </a:r>
            <a:r>
              <a:rPr sz="1200" dirty="0">
                <a:solidFill>
                  <a:srgbClr val="2D383D"/>
                </a:solidFill>
                <a:latin typeface="Arial"/>
                <a:cs typeface="Arial"/>
              </a:rPr>
              <a:t>kekuatan </a:t>
            </a:r>
            <a:r>
              <a:rPr sz="1200" spc="-5" dirty="0">
                <a:solidFill>
                  <a:srgbClr val="2D383D"/>
                </a:solidFill>
                <a:latin typeface="Arial"/>
                <a:cs typeface="Arial"/>
              </a:rPr>
              <a:t>fisik </a:t>
            </a:r>
            <a:r>
              <a:rPr sz="1200" dirty="0">
                <a:solidFill>
                  <a:srgbClr val="2D383D"/>
                </a:solidFill>
                <a:latin typeface="Arial"/>
                <a:cs typeface="Arial"/>
              </a:rPr>
              <a:t>mendeklarasikan </a:t>
            </a:r>
            <a:r>
              <a:rPr sz="1200" spc="-5" dirty="0">
                <a:solidFill>
                  <a:srgbClr val="2D383D"/>
                </a:solidFill>
                <a:latin typeface="Arial"/>
                <a:cs typeface="Arial"/>
              </a:rPr>
              <a:t>bahwa negara  dapat </a:t>
            </a:r>
            <a:r>
              <a:rPr sz="1200" dirty="0">
                <a:solidFill>
                  <a:srgbClr val="2D383D"/>
                </a:solidFill>
                <a:latin typeface="Arial"/>
                <a:cs typeface="Arial"/>
              </a:rPr>
              <a:t>muncul </a:t>
            </a:r>
            <a:r>
              <a:rPr sz="1200" spc="-5" dirty="0">
                <a:solidFill>
                  <a:srgbClr val="2D383D"/>
                </a:solidFill>
                <a:latin typeface="Arial"/>
                <a:cs typeface="Arial"/>
              </a:rPr>
              <a:t>disebabkan oleh </a:t>
            </a:r>
            <a:r>
              <a:rPr sz="1200" dirty="0">
                <a:solidFill>
                  <a:srgbClr val="2D383D"/>
                </a:solidFill>
                <a:latin typeface="Arial"/>
                <a:cs typeface="Arial"/>
              </a:rPr>
              <a:t>kemenangan </a:t>
            </a:r>
            <a:r>
              <a:rPr sz="1200" spc="-5" dirty="0">
                <a:solidFill>
                  <a:srgbClr val="2D383D"/>
                </a:solidFill>
                <a:latin typeface="Arial"/>
                <a:cs typeface="Arial"/>
              </a:rPr>
              <a:t>dari pihak  </a:t>
            </a:r>
            <a:r>
              <a:rPr sz="1200" dirty="0">
                <a:solidFill>
                  <a:srgbClr val="2D383D"/>
                </a:solidFill>
                <a:latin typeface="Arial"/>
                <a:cs typeface="Arial"/>
              </a:rPr>
              <a:t>yang secara </a:t>
            </a:r>
            <a:r>
              <a:rPr sz="1200" spc="-5" dirty="0">
                <a:solidFill>
                  <a:srgbClr val="2D383D"/>
                </a:solidFill>
                <a:latin typeface="Arial"/>
                <a:cs typeface="Arial"/>
              </a:rPr>
              <a:t>fisik lebih unggul dan </a:t>
            </a:r>
            <a:r>
              <a:rPr sz="1200" dirty="0">
                <a:solidFill>
                  <a:srgbClr val="2D383D"/>
                </a:solidFill>
                <a:latin typeface="Arial"/>
                <a:cs typeface="Arial"/>
              </a:rPr>
              <a:t>kuat </a:t>
            </a:r>
            <a:r>
              <a:rPr sz="1200" spc="-5" dirty="0">
                <a:solidFill>
                  <a:srgbClr val="2D383D"/>
                </a:solidFill>
                <a:latin typeface="Arial"/>
                <a:cs typeface="Arial"/>
              </a:rPr>
              <a:t>dari pihak</a:t>
            </a:r>
            <a:r>
              <a:rPr sz="1200" spc="-60" dirty="0">
                <a:solidFill>
                  <a:srgbClr val="2D383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D383D"/>
                </a:solidFill>
                <a:latin typeface="Arial"/>
                <a:cs typeface="Arial"/>
              </a:rPr>
              <a:t>lain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43506" y="713693"/>
            <a:ext cx="2889885" cy="485775"/>
            <a:chOff x="3143506" y="713693"/>
            <a:chExt cx="2889885" cy="485775"/>
          </a:xfrm>
        </p:grpSpPr>
        <p:sp>
          <p:nvSpPr>
            <p:cNvPr id="8" name="object 8"/>
            <p:cNvSpPr/>
            <p:nvPr/>
          </p:nvSpPr>
          <p:spPr>
            <a:xfrm>
              <a:off x="3166018" y="718456"/>
              <a:ext cx="1395095" cy="468630"/>
            </a:xfrm>
            <a:custGeom>
              <a:avLst/>
              <a:gdLst/>
              <a:ahLst/>
              <a:cxnLst/>
              <a:rect l="l" t="t" r="r" b="b"/>
              <a:pathLst>
                <a:path w="1395095" h="468630">
                  <a:moveTo>
                    <a:pt x="1395097" y="0"/>
                  </a:moveTo>
                  <a:lnTo>
                    <a:pt x="0" y="468576"/>
                  </a:lnTo>
                </a:path>
              </a:pathLst>
            </a:custGeom>
            <a:ln w="9524">
              <a:solidFill>
                <a:srgbClr val="1115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48268" y="1173467"/>
              <a:ext cx="31750" cy="20320"/>
            </a:xfrm>
            <a:custGeom>
              <a:avLst/>
              <a:gdLst/>
              <a:ahLst/>
              <a:cxnLst/>
              <a:rect l="l" t="t" r="r" b="b"/>
              <a:pathLst>
                <a:path w="31750" h="20319">
                  <a:moveTo>
                    <a:pt x="31324" y="20309"/>
                  </a:moveTo>
                  <a:lnTo>
                    <a:pt x="0" y="19524"/>
                  </a:lnTo>
                  <a:lnTo>
                    <a:pt x="24499" y="0"/>
                  </a:lnTo>
                  <a:lnTo>
                    <a:pt x="17749" y="13564"/>
                  </a:lnTo>
                  <a:lnTo>
                    <a:pt x="31324" y="20309"/>
                  </a:lnTo>
                  <a:close/>
                </a:path>
              </a:pathLst>
            </a:custGeom>
            <a:solidFill>
              <a:srgbClr val="111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48268" y="1173467"/>
              <a:ext cx="31750" cy="20320"/>
            </a:xfrm>
            <a:custGeom>
              <a:avLst/>
              <a:gdLst/>
              <a:ahLst/>
              <a:cxnLst/>
              <a:rect l="l" t="t" r="r" b="b"/>
              <a:pathLst>
                <a:path w="31750" h="20319">
                  <a:moveTo>
                    <a:pt x="17749" y="13564"/>
                  </a:moveTo>
                  <a:lnTo>
                    <a:pt x="24499" y="0"/>
                  </a:lnTo>
                  <a:lnTo>
                    <a:pt x="0" y="19524"/>
                  </a:lnTo>
                  <a:lnTo>
                    <a:pt x="31324" y="20309"/>
                  </a:lnTo>
                  <a:lnTo>
                    <a:pt x="17749" y="13564"/>
                  </a:lnTo>
                  <a:close/>
                </a:path>
              </a:pathLst>
            </a:custGeom>
            <a:ln w="9524">
              <a:solidFill>
                <a:srgbClr val="1115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61115" y="718456"/>
              <a:ext cx="1449705" cy="469265"/>
            </a:xfrm>
            <a:custGeom>
              <a:avLst/>
              <a:gdLst/>
              <a:ahLst/>
              <a:cxnLst/>
              <a:rect l="l" t="t" r="r" b="b"/>
              <a:pathLst>
                <a:path w="1449704" h="469265">
                  <a:moveTo>
                    <a:pt x="0" y="0"/>
                  </a:moveTo>
                  <a:lnTo>
                    <a:pt x="1449397" y="468921"/>
                  </a:lnTo>
                </a:path>
              </a:pathLst>
            </a:custGeom>
            <a:ln w="9524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97013" y="1173890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0" y="20382"/>
                  </a:moveTo>
                  <a:lnTo>
                    <a:pt x="13499" y="13487"/>
                  </a:lnTo>
                  <a:lnTo>
                    <a:pt x="6599" y="0"/>
                  </a:lnTo>
                  <a:lnTo>
                    <a:pt x="31299" y="19249"/>
                  </a:lnTo>
                  <a:lnTo>
                    <a:pt x="0" y="20382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97013" y="1173890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13499" y="13487"/>
                  </a:moveTo>
                  <a:lnTo>
                    <a:pt x="0" y="20382"/>
                  </a:lnTo>
                  <a:lnTo>
                    <a:pt x="31299" y="19249"/>
                  </a:lnTo>
                  <a:lnTo>
                    <a:pt x="6599" y="0"/>
                  </a:lnTo>
                  <a:lnTo>
                    <a:pt x="13499" y="13487"/>
                  </a:lnTo>
                  <a:close/>
                </a:path>
              </a:pathLst>
            </a:custGeom>
            <a:ln w="9524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50964" y="1230082"/>
            <a:ext cx="3837304" cy="2145030"/>
          </a:xfrm>
          <a:prstGeom prst="rect">
            <a:avLst/>
          </a:prstGeom>
          <a:solidFill>
            <a:srgbClr val="FFFFFF"/>
          </a:solidFill>
          <a:ln w="25399">
            <a:solidFill>
              <a:srgbClr val="BABABA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199390" algn="just">
              <a:lnSpc>
                <a:spcPct val="100000"/>
              </a:lnSpc>
              <a:spcBef>
                <a:spcPts val="220"/>
              </a:spcBef>
            </a:pPr>
            <a:r>
              <a:rPr sz="1200" b="1" spc="-15" dirty="0">
                <a:solidFill>
                  <a:srgbClr val="2D383D"/>
                </a:solidFill>
                <a:latin typeface="Roboto"/>
                <a:cs typeface="Roboto"/>
              </a:rPr>
              <a:t>Teori </a:t>
            </a:r>
            <a:r>
              <a:rPr sz="1200" b="1" spc="-10" dirty="0">
                <a:solidFill>
                  <a:srgbClr val="2D383D"/>
                </a:solidFill>
                <a:latin typeface="Roboto"/>
                <a:cs typeface="Roboto"/>
              </a:rPr>
              <a:t>kekuatan</a:t>
            </a:r>
            <a:r>
              <a:rPr sz="1200" b="1" dirty="0">
                <a:solidFill>
                  <a:srgbClr val="2D383D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2D383D"/>
                </a:solidFill>
                <a:latin typeface="Roboto"/>
                <a:cs typeface="Roboto"/>
              </a:rPr>
              <a:t>ekonomi:</a:t>
            </a:r>
            <a:endParaRPr sz="1200">
              <a:latin typeface="Roboto"/>
              <a:cs typeface="Roboto"/>
            </a:endParaRPr>
          </a:p>
          <a:p>
            <a:pPr marL="199390" marR="86995" algn="just">
              <a:lnSpc>
                <a:spcPct val="114999"/>
              </a:lnSpc>
            </a:pPr>
            <a:r>
              <a:rPr sz="1200" spc="-5" dirty="0">
                <a:solidFill>
                  <a:srgbClr val="2D383D"/>
                </a:solidFill>
                <a:latin typeface="RobotoRegular"/>
                <a:cs typeface="RobotoRegular"/>
              </a:rPr>
              <a:t>Menyatakan bahwa </a:t>
            </a:r>
            <a:r>
              <a:rPr sz="1200" spc="-10" dirty="0">
                <a:solidFill>
                  <a:srgbClr val="2D383D"/>
                </a:solidFill>
                <a:latin typeface="RobotoRegular"/>
                <a:cs typeface="RobotoRegular"/>
              </a:rPr>
              <a:t>kekuasaan </a:t>
            </a:r>
            <a:r>
              <a:rPr sz="1200" spc="-5" dirty="0">
                <a:solidFill>
                  <a:srgbClr val="2D383D"/>
                </a:solidFill>
                <a:latin typeface="RobotoRegular"/>
                <a:cs typeface="RobotoRegular"/>
              </a:rPr>
              <a:t>pada dasarnya  </a:t>
            </a:r>
            <a:r>
              <a:rPr sz="1200" spc="-10" dirty="0">
                <a:solidFill>
                  <a:srgbClr val="2D383D"/>
                </a:solidFill>
                <a:latin typeface="RobotoRegular"/>
                <a:cs typeface="RobotoRegular"/>
              </a:rPr>
              <a:t>berasal </a:t>
            </a:r>
            <a:r>
              <a:rPr sz="1200" spc="-5" dirty="0">
                <a:solidFill>
                  <a:srgbClr val="2D383D"/>
                </a:solidFill>
                <a:latin typeface="RobotoRegular"/>
                <a:cs typeface="RobotoRegular"/>
              </a:rPr>
              <a:t>dari </a:t>
            </a:r>
            <a:r>
              <a:rPr sz="1200" spc="-10" dirty="0">
                <a:solidFill>
                  <a:srgbClr val="2D383D"/>
                </a:solidFill>
                <a:latin typeface="RobotoRegular"/>
                <a:cs typeface="RobotoRegular"/>
              </a:rPr>
              <a:t>orang-orang </a:t>
            </a:r>
            <a:r>
              <a:rPr sz="1200" spc="-5" dirty="0">
                <a:solidFill>
                  <a:srgbClr val="2D383D"/>
                </a:solidFill>
                <a:latin typeface="RobotoRegular"/>
                <a:cs typeface="RobotoRegular"/>
              </a:rPr>
              <a:t>yang kuat </a:t>
            </a:r>
            <a:r>
              <a:rPr sz="1200" spc="-10" dirty="0">
                <a:solidFill>
                  <a:srgbClr val="2D383D"/>
                </a:solidFill>
                <a:latin typeface="RobotoRegular"/>
                <a:cs typeface="RobotoRegular"/>
              </a:rPr>
              <a:t>secara </a:t>
            </a:r>
            <a:r>
              <a:rPr sz="1200" spc="-5" dirty="0">
                <a:solidFill>
                  <a:srgbClr val="2D383D"/>
                </a:solidFill>
                <a:latin typeface="RobotoRegular"/>
                <a:cs typeface="RobotoRegular"/>
              </a:rPr>
              <a:t>ekonomi  dan ingin melanggengkan </a:t>
            </a:r>
            <a:r>
              <a:rPr sz="1200" spc="-10" dirty="0">
                <a:solidFill>
                  <a:srgbClr val="2D383D"/>
                </a:solidFill>
                <a:latin typeface="RobotoRegular"/>
                <a:cs typeface="RobotoRegular"/>
              </a:rPr>
              <a:t>kekuatannya </a:t>
            </a:r>
            <a:r>
              <a:rPr sz="1200" spc="-5" dirty="0">
                <a:solidFill>
                  <a:srgbClr val="2D383D"/>
                </a:solidFill>
                <a:latin typeface="RobotoRegular"/>
                <a:cs typeface="RobotoRegular"/>
              </a:rPr>
              <a:t>tersebut  dengan</a:t>
            </a:r>
            <a:r>
              <a:rPr sz="1200" spc="-10" dirty="0">
                <a:solidFill>
                  <a:srgbClr val="2D383D"/>
                </a:solidFill>
                <a:latin typeface="RobotoRegular"/>
                <a:cs typeface="RobotoRegular"/>
              </a:rPr>
              <a:t> kekuasaan.</a:t>
            </a:r>
            <a:endParaRPr sz="120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RobotoRegular"/>
              <a:cs typeface="RobotoRegular"/>
            </a:endParaRPr>
          </a:p>
          <a:p>
            <a:pPr marL="199390" marR="85725" algn="just">
              <a:lnSpc>
                <a:spcPct val="114999"/>
              </a:lnSpc>
            </a:pPr>
            <a:r>
              <a:rPr sz="1200" spc="-5" dirty="0">
                <a:solidFill>
                  <a:srgbClr val="2D383D"/>
                </a:solidFill>
                <a:latin typeface="RobotoRegular"/>
                <a:cs typeface="RobotoRegular"/>
              </a:rPr>
              <a:t>Jadi, dengan teori ini, </a:t>
            </a:r>
            <a:r>
              <a:rPr sz="1200" spc="-10" dirty="0">
                <a:solidFill>
                  <a:srgbClr val="2D383D"/>
                </a:solidFill>
                <a:latin typeface="RobotoRegular"/>
                <a:cs typeface="RobotoRegular"/>
              </a:rPr>
              <a:t>terciptanya negara berawal  </a:t>
            </a:r>
            <a:r>
              <a:rPr sz="1200" spc="-5" dirty="0">
                <a:solidFill>
                  <a:srgbClr val="2D383D"/>
                </a:solidFill>
                <a:latin typeface="RobotoRegular"/>
                <a:cs typeface="RobotoRegular"/>
              </a:rPr>
              <a:t>dari </a:t>
            </a:r>
            <a:r>
              <a:rPr sz="1200" spc="-10" dirty="0">
                <a:solidFill>
                  <a:srgbClr val="2D383D"/>
                </a:solidFill>
                <a:latin typeface="RobotoRegular"/>
                <a:cs typeface="RobotoRegular"/>
              </a:rPr>
              <a:t>orang </a:t>
            </a:r>
            <a:r>
              <a:rPr sz="1200" spc="-5" dirty="0">
                <a:solidFill>
                  <a:srgbClr val="2D383D"/>
                </a:solidFill>
                <a:latin typeface="RobotoRegular"/>
                <a:cs typeface="RobotoRegular"/>
              </a:rPr>
              <a:t>yang mempunyai modal dan ingin  menguasai sistem ekonomi, sehingga memerlukan  </a:t>
            </a:r>
            <a:r>
              <a:rPr sz="1200" spc="-10" dirty="0">
                <a:solidFill>
                  <a:srgbClr val="2D383D"/>
                </a:solidFill>
                <a:latin typeface="RobotoRegular"/>
                <a:cs typeface="RobotoRegular"/>
              </a:rPr>
              <a:t>negara </a:t>
            </a:r>
            <a:r>
              <a:rPr sz="1200" spc="-5" dirty="0">
                <a:solidFill>
                  <a:srgbClr val="2D383D"/>
                </a:solidFill>
                <a:latin typeface="RobotoRegular"/>
                <a:cs typeface="RobotoRegular"/>
              </a:rPr>
              <a:t>sebagai alat untuk</a:t>
            </a:r>
            <a:r>
              <a:rPr sz="1200" spc="-10" dirty="0">
                <a:solidFill>
                  <a:srgbClr val="2D383D"/>
                </a:solidFill>
                <a:latin typeface="RobotoRegular"/>
                <a:cs typeface="RobotoRegular"/>
              </a:rPr>
              <a:t> </a:t>
            </a:r>
            <a:r>
              <a:rPr sz="1200" spc="-5" dirty="0">
                <a:solidFill>
                  <a:srgbClr val="2D383D"/>
                </a:solidFill>
                <a:latin typeface="RobotoRegular"/>
                <a:cs typeface="RobotoRegular"/>
              </a:rPr>
              <a:t>menguasai.</a:t>
            </a:r>
            <a:endParaRPr sz="1200">
              <a:latin typeface="RobotoRegular"/>
              <a:cs typeface="RobotoRegular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56837" y="3526742"/>
            <a:ext cx="2631119" cy="1479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909440" y="4271491"/>
            <a:ext cx="1347470" cy="272415"/>
          </a:xfrm>
          <a:prstGeom prst="rect">
            <a:avLst/>
          </a:prstGeom>
          <a:solidFill>
            <a:srgbClr val="FFFFFF"/>
          </a:solidFill>
          <a:ln w="25399">
            <a:solidFill>
              <a:srgbClr val="BABABA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75"/>
              </a:spcBef>
            </a:pPr>
            <a:r>
              <a:rPr sz="1400" b="1" spc="20" dirty="0">
                <a:solidFill>
                  <a:srgbClr val="59707B"/>
                </a:solidFill>
                <a:latin typeface="Arial"/>
                <a:cs typeface="Arial"/>
              </a:rPr>
              <a:t>Karl</a:t>
            </a:r>
            <a:r>
              <a:rPr sz="1400" b="1" spc="10" dirty="0">
                <a:solidFill>
                  <a:srgbClr val="59707B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59707B"/>
                </a:solidFill>
                <a:latin typeface="Arial"/>
                <a:cs typeface="Arial"/>
              </a:rPr>
              <a:t>Marx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72493" y="3214918"/>
            <a:ext cx="1551196" cy="19285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86589" y="4173991"/>
            <a:ext cx="1485900" cy="272415"/>
          </a:xfrm>
          <a:prstGeom prst="rect">
            <a:avLst/>
          </a:prstGeom>
          <a:solidFill>
            <a:srgbClr val="FFFFFF"/>
          </a:solidFill>
          <a:ln w="25399">
            <a:solidFill>
              <a:srgbClr val="BABABA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75"/>
              </a:spcBef>
            </a:pPr>
            <a:r>
              <a:rPr sz="1400" b="1" spc="15" dirty="0">
                <a:solidFill>
                  <a:srgbClr val="59707B"/>
                </a:solidFill>
                <a:latin typeface="Arial"/>
                <a:cs typeface="Arial"/>
              </a:rPr>
              <a:t>Harold </a:t>
            </a:r>
            <a:r>
              <a:rPr sz="1400" b="1" spc="-20" dirty="0">
                <a:solidFill>
                  <a:srgbClr val="59707B"/>
                </a:solidFill>
                <a:latin typeface="Arial"/>
                <a:cs typeface="Arial"/>
              </a:rPr>
              <a:t>J.</a:t>
            </a:r>
            <a:r>
              <a:rPr sz="1400" b="1" spc="-5" dirty="0">
                <a:solidFill>
                  <a:srgbClr val="59707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9707B"/>
                </a:solidFill>
                <a:latin typeface="Arial"/>
                <a:cs typeface="Arial"/>
              </a:rPr>
              <a:t>Laski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6084" y="91859"/>
            <a:ext cx="6012815" cy="570230"/>
            <a:chOff x="1706084" y="91859"/>
            <a:chExt cx="6012815" cy="570230"/>
          </a:xfrm>
        </p:grpSpPr>
        <p:sp>
          <p:nvSpPr>
            <p:cNvPr id="3" name="object 3"/>
            <p:cNvSpPr/>
            <p:nvPr/>
          </p:nvSpPr>
          <p:spPr>
            <a:xfrm>
              <a:off x="1706084" y="91859"/>
              <a:ext cx="6012712" cy="5698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46083" y="108857"/>
              <a:ext cx="5932700" cy="4898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46083" y="108857"/>
            <a:ext cx="5932805" cy="49022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950"/>
              </a:spcBef>
            </a:pPr>
            <a:r>
              <a:rPr sz="1800" b="0" spc="20" dirty="0">
                <a:solidFill>
                  <a:srgbClr val="2D383D"/>
                </a:solidFill>
                <a:latin typeface="Roboto"/>
                <a:cs typeface="Roboto"/>
              </a:rPr>
              <a:t>PROSES </a:t>
            </a:r>
            <a:r>
              <a:rPr sz="1800" b="0" spc="70" dirty="0">
                <a:solidFill>
                  <a:srgbClr val="2D383D"/>
                </a:solidFill>
                <a:latin typeface="Roboto"/>
                <a:cs typeface="Roboto"/>
              </a:rPr>
              <a:t>TERJADINYA </a:t>
            </a:r>
            <a:r>
              <a:rPr sz="1800" b="0" spc="85" dirty="0">
                <a:solidFill>
                  <a:srgbClr val="2D383D"/>
                </a:solidFill>
                <a:latin typeface="Roboto"/>
                <a:cs typeface="Roboto"/>
              </a:rPr>
              <a:t>NEGARA </a:t>
            </a:r>
            <a:r>
              <a:rPr sz="1800" b="0" spc="55" dirty="0">
                <a:solidFill>
                  <a:srgbClr val="2D383D"/>
                </a:solidFill>
                <a:latin typeface="Roboto"/>
                <a:cs typeface="Roboto"/>
              </a:rPr>
              <a:t>SECARA</a:t>
            </a:r>
            <a:r>
              <a:rPr sz="1800" b="0" spc="-245" dirty="0">
                <a:solidFill>
                  <a:srgbClr val="2D383D"/>
                </a:solidFill>
                <a:latin typeface="Roboto"/>
                <a:cs typeface="Roboto"/>
              </a:rPr>
              <a:t> </a:t>
            </a:r>
            <a:r>
              <a:rPr sz="1800" b="0" spc="90" dirty="0">
                <a:solidFill>
                  <a:srgbClr val="2D383D"/>
                </a:solidFill>
                <a:latin typeface="Roboto"/>
                <a:cs typeface="Roboto"/>
              </a:rPr>
              <a:t>PRIMER</a:t>
            </a:r>
            <a:endParaRPr sz="1800">
              <a:latin typeface="Roboto"/>
              <a:cs typeface="Robo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6165" y="760183"/>
            <a:ext cx="6185535" cy="1614805"/>
            <a:chOff x="76165" y="760183"/>
            <a:chExt cx="6185535" cy="1614805"/>
          </a:xfrm>
        </p:grpSpPr>
        <p:sp>
          <p:nvSpPr>
            <p:cNvPr id="7" name="object 7"/>
            <p:cNvSpPr/>
            <p:nvPr/>
          </p:nvSpPr>
          <p:spPr>
            <a:xfrm>
              <a:off x="88865" y="772883"/>
              <a:ext cx="6160135" cy="1589405"/>
            </a:xfrm>
            <a:custGeom>
              <a:avLst/>
              <a:gdLst/>
              <a:ahLst/>
              <a:cxnLst/>
              <a:rect l="l" t="t" r="r" b="b"/>
              <a:pathLst>
                <a:path w="6160135" h="1589405">
                  <a:moveTo>
                    <a:pt x="6159521" y="1589311"/>
                  </a:moveTo>
                  <a:lnTo>
                    <a:pt x="0" y="1589311"/>
                  </a:lnTo>
                  <a:lnTo>
                    <a:pt x="0" y="0"/>
                  </a:lnTo>
                  <a:lnTo>
                    <a:pt x="6159521" y="0"/>
                  </a:lnTo>
                  <a:lnTo>
                    <a:pt x="6159521" y="15893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865" y="772883"/>
              <a:ext cx="6160135" cy="1589405"/>
            </a:xfrm>
            <a:custGeom>
              <a:avLst/>
              <a:gdLst/>
              <a:ahLst/>
              <a:cxnLst/>
              <a:rect l="l" t="t" r="r" b="b"/>
              <a:pathLst>
                <a:path w="6160135" h="1589405">
                  <a:moveTo>
                    <a:pt x="0" y="0"/>
                  </a:moveTo>
                  <a:lnTo>
                    <a:pt x="6159521" y="0"/>
                  </a:lnTo>
                  <a:lnTo>
                    <a:pt x="6159521" y="1589311"/>
                  </a:lnTo>
                  <a:lnTo>
                    <a:pt x="0" y="158931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1890" y="1036445"/>
            <a:ext cx="601218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2D383D"/>
                </a:solidFill>
                <a:latin typeface="Arial"/>
                <a:cs typeface="Arial"/>
              </a:rPr>
              <a:t>Terjadinya </a:t>
            </a: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negara </a:t>
            </a:r>
            <a:r>
              <a:rPr sz="1600" dirty="0">
                <a:solidFill>
                  <a:srgbClr val="2D383D"/>
                </a:solidFill>
                <a:latin typeface="Arial"/>
                <a:cs typeface="Arial"/>
              </a:rPr>
              <a:t>secara </a:t>
            </a: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primer adalah bertahap </a:t>
            </a:r>
            <a:r>
              <a:rPr sz="1600" dirty="0">
                <a:solidFill>
                  <a:srgbClr val="2D383D"/>
                </a:solidFill>
                <a:latin typeface="Arial"/>
                <a:cs typeface="Arial"/>
              </a:rPr>
              <a:t>yaitu </a:t>
            </a: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dimulai  dari adanya </a:t>
            </a:r>
            <a:r>
              <a:rPr sz="1600" dirty="0">
                <a:solidFill>
                  <a:srgbClr val="2D383D"/>
                </a:solidFill>
                <a:latin typeface="Arial"/>
                <a:cs typeface="Arial"/>
              </a:rPr>
              <a:t>masyarakathukum yang </a:t>
            </a: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paling </a:t>
            </a:r>
            <a:r>
              <a:rPr sz="1600" dirty="0">
                <a:solidFill>
                  <a:srgbClr val="2D383D"/>
                </a:solidFill>
                <a:latin typeface="Arial"/>
                <a:cs typeface="Arial"/>
              </a:rPr>
              <a:t>sederhana, kemudian  </a:t>
            </a: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berevolusi </a:t>
            </a:r>
            <a:r>
              <a:rPr sz="1600" dirty="0">
                <a:solidFill>
                  <a:srgbClr val="2D383D"/>
                </a:solidFill>
                <a:latin typeface="Arial"/>
                <a:cs typeface="Arial"/>
              </a:rPr>
              <a:t>ketingkat yang </a:t>
            </a: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lebih </a:t>
            </a:r>
            <a:r>
              <a:rPr sz="1600" dirty="0">
                <a:solidFill>
                  <a:srgbClr val="2D383D"/>
                </a:solidFill>
                <a:latin typeface="Arial"/>
                <a:cs typeface="Arial"/>
              </a:rPr>
              <a:t>maju </a:t>
            </a: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dan tidakdihubungkan  dengan</a:t>
            </a:r>
            <a:r>
              <a:rPr sz="1600" spc="145" dirty="0">
                <a:solidFill>
                  <a:srgbClr val="2D383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negara</a:t>
            </a:r>
            <a:r>
              <a:rPr sz="1600" spc="145" dirty="0">
                <a:solidFill>
                  <a:srgbClr val="2D383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D383D"/>
                </a:solidFill>
                <a:latin typeface="Arial"/>
                <a:cs typeface="Arial"/>
              </a:rPr>
              <a:t>yang</a:t>
            </a:r>
            <a:r>
              <a:rPr sz="1600" spc="145" dirty="0">
                <a:solidFill>
                  <a:srgbClr val="2D383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telah</a:t>
            </a:r>
            <a:r>
              <a:rPr sz="1600" spc="140" dirty="0">
                <a:solidFill>
                  <a:srgbClr val="2D383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ada</a:t>
            </a:r>
            <a:r>
              <a:rPr sz="1600" spc="145" dirty="0">
                <a:solidFill>
                  <a:srgbClr val="2D383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D383D"/>
                </a:solidFill>
                <a:latin typeface="Arial"/>
                <a:cs typeface="Arial"/>
              </a:rPr>
              <a:t>sebelumnya.</a:t>
            </a:r>
            <a:r>
              <a:rPr sz="1600" spc="150" dirty="0">
                <a:solidFill>
                  <a:srgbClr val="2D383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D383D"/>
                </a:solidFill>
                <a:latin typeface="Arial"/>
                <a:cs typeface="Arial"/>
              </a:rPr>
              <a:t>Menurut</a:t>
            </a:r>
            <a:r>
              <a:rPr sz="1600" spc="145" dirty="0">
                <a:solidFill>
                  <a:srgbClr val="2D383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G.</a:t>
            </a:r>
            <a:r>
              <a:rPr sz="1600" spc="140" dirty="0">
                <a:solidFill>
                  <a:srgbClr val="2D383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D383D"/>
                </a:solidFill>
                <a:latin typeface="Arial"/>
                <a:cs typeface="Arial"/>
              </a:rPr>
              <a:t>Jellinek,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1890" y="2011802"/>
            <a:ext cx="57213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terjadinya negara </a:t>
            </a:r>
            <a:r>
              <a:rPr sz="1600" dirty="0">
                <a:solidFill>
                  <a:srgbClr val="2D383D"/>
                </a:solidFill>
                <a:latin typeface="Arial"/>
                <a:cs typeface="Arial"/>
              </a:rPr>
              <a:t>secara </a:t>
            </a: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primer </a:t>
            </a:r>
            <a:r>
              <a:rPr sz="1600" dirty="0">
                <a:solidFill>
                  <a:srgbClr val="2D383D"/>
                </a:solidFill>
                <a:latin typeface="Arial"/>
                <a:cs typeface="Arial"/>
              </a:rPr>
              <a:t>melalui 4 </a:t>
            </a:r>
            <a:r>
              <a:rPr sz="1600" spc="-5" dirty="0">
                <a:solidFill>
                  <a:srgbClr val="2D383D"/>
                </a:solidFill>
                <a:latin typeface="Arial"/>
                <a:cs typeface="Arial"/>
              </a:rPr>
              <a:t>tahapan </a:t>
            </a:r>
            <a:r>
              <a:rPr sz="1600" dirty="0">
                <a:solidFill>
                  <a:srgbClr val="2D383D"/>
                </a:solidFill>
                <a:latin typeface="Arial"/>
                <a:cs typeface="Arial"/>
              </a:rPr>
              <a:t>(fase) yaitu</a:t>
            </a:r>
            <a:r>
              <a:rPr sz="1600" spc="-105" dirty="0">
                <a:solidFill>
                  <a:srgbClr val="2D383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D383D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949691" y="2055580"/>
            <a:ext cx="3171825" cy="504825"/>
            <a:chOff x="3949691" y="2055580"/>
            <a:chExt cx="3171825" cy="504825"/>
          </a:xfrm>
        </p:grpSpPr>
        <p:sp>
          <p:nvSpPr>
            <p:cNvPr id="12" name="object 12"/>
            <p:cNvSpPr/>
            <p:nvPr/>
          </p:nvSpPr>
          <p:spPr>
            <a:xfrm>
              <a:off x="3962391" y="2068280"/>
              <a:ext cx="3146425" cy="479425"/>
            </a:xfrm>
            <a:custGeom>
              <a:avLst/>
              <a:gdLst/>
              <a:ahLst/>
              <a:cxnLst/>
              <a:rect l="l" t="t" r="r" b="b"/>
              <a:pathLst>
                <a:path w="3146425" h="479425">
                  <a:moveTo>
                    <a:pt x="3066143" y="478964"/>
                  </a:moveTo>
                  <a:lnTo>
                    <a:pt x="79824" y="478964"/>
                  </a:lnTo>
                  <a:lnTo>
                    <a:pt x="48758" y="472693"/>
                  </a:lnTo>
                  <a:lnTo>
                    <a:pt x="23384" y="455589"/>
                  </a:lnTo>
                  <a:lnTo>
                    <a:pt x="6274" y="430218"/>
                  </a:lnTo>
                  <a:lnTo>
                    <a:pt x="0" y="399144"/>
                  </a:lnTo>
                  <a:lnTo>
                    <a:pt x="0" y="79829"/>
                  </a:lnTo>
                  <a:lnTo>
                    <a:pt x="6274" y="48757"/>
                  </a:lnTo>
                  <a:lnTo>
                    <a:pt x="23384" y="23382"/>
                  </a:lnTo>
                  <a:lnTo>
                    <a:pt x="48758" y="6273"/>
                  </a:lnTo>
                  <a:lnTo>
                    <a:pt x="79824" y="0"/>
                  </a:lnTo>
                  <a:lnTo>
                    <a:pt x="3066143" y="0"/>
                  </a:lnTo>
                  <a:lnTo>
                    <a:pt x="3110433" y="13413"/>
                  </a:lnTo>
                  <a:lnTo>
                    <a:pt x="3139887" y="49280"/>
                  </a:lnTo>
                  <a:lnTo>
                    <a:pt x="3145968" y="79829"/>
                  </a:lnTo>
                  <a:lnTo>
                    <a:pt x="3145968" y="399144"/>
                  </a:lnTo>
                  <a:lnTo>
                    <a:pt x="3139694" y="430218"/>
                  </a:lnTo>
                  <a:lnTo>
                    <a:pt x="3122584" y="455589"/>
                  </a:lnTo>
                  <a:lnTo>
                    <a:pt x="3097210" y="472693"/>
                  </a:lnTo>
                  <a:lnTo>
                    <a:pt x="3066143" y="4789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62391" y="2068280"/>
              <a:ext cx="3146425" cy="479425"/>
            </a:xfrm>
            <a:custGeom>
              <a:avLst/>
              <a:gdLst/>
              <a:ahLst/>
              <a:cxnLst/>
              <a:rect l="l" t="t" r="r" b="b"/>
              <a:pathLst>
                <a:path w="3146425" h="479425">
                  <a:moveTo>
                    <a:pt x="0" y="79829"/>
                  </a:moveTo>
                  <a:lnTo>
                    <a:pt x="6274" y="48757"/>
                  </a:lnTo>
                  <a:lnTo>
                    <a:pt x="23384" y="23382"/>
                  </a:lnTo>
                  <a:lnTo>
                    <a:pt x="48758" y="6273"/>
                  </a:lnTo>
                  <a:lnTo>
                    <a:pt x="79824" y="0"/>
                  </a:lnTo>
                  <a:lnTo>
                    <a:pt x="3066143" y="0"/>
                  </a:lnTo>
                  <a:lnTo>
                    <a:pt x="3110433" y="13413"/>
                  </a:lnTo>
                  <a:lnTo>
                    <a:pt x="3139887" y="49280"/>
                  </a:lnTo>
                  <a:lnTo>
                    <a:pt x="3145968" y="79829"/>
                  </a:lnTo>
                  <a:lnTo>
                    <a:pt x="3145968" y="399144"/>
                  </a:lnTo>
                  <a:lnTo>
                    <a:pt x="3139694" y="430218"/>
                  </a:lnTo>
                  <a:lnTo>
                    <a:pt x="3122584" y="455589"/>
                  </a:lnTo>
                  <a:lnTo>
                    <a:pt x="3097210" y="472693"/>
                  </a:lnTo>
                  <a:lnTo>
                    <a:pt x="3066143" y="478964"/>
                  </a:lnTo>
                  <a:lnTo>
                    <a:pt x="79824" y="478964"/>
                  </a:lnTo>
                  <a:lnTo>
                    <a:pt x="48758" y="472693"/>
                  </a:lnTo>
                  <a:lnTo>
                    <a:pt x="23384" y="455589"/>
                  </a:lnTo>
                  <a:lnTo>
                    <a:pt x="6274" y="430218"/>
                  </a:lnTo>
                  <a:lnTo>
                    <a:pt x="0" y="399144"/>
                  </a:lnTo>
                  <a:lnTo>
                    <a:pt x="0" y="79829"/>
                  </a:lnTo>
                  <a:close/>
                </a:path>
              </a:pathLst>
            </a:custGeom>
            <a:ln w="25399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058800" y="2181279"/>
            <a:ext cx="28219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solidFill>
                  <a:srgbClr val="2D383D"/>
                </a:solidFill>
                <a:latin typeface="Arial"/>
                <a:cs typeface="Arial"/>
              </a:rPr>
              <a:t>Fase </a:t>
            </a:r>
            <a:r>
              <a:rPr sz="1400" b="1" spc="-15" dirty="0">
                <a:solidFill>
                  <a:srgbClr val="2D383D"/>
                </a:solidFill>
                <a:latin typeface="Arial"/>
                <a:cs typeface="Arial"/>
              </a:rPr>
              <a:t>Suku </a:t>
            </a:r>
            <a:r>
              <a:rPr sz="1400" b="1" spc="5" dirty="0">
                <a:solidFill>
                  <a:srgbClr val="2D383D"/>
                </a:solidFill>
                <a:latin typeface="Arial"/>
                <a:cs typeface="Arial"/>
              </a:rPr>
              <a:t>Persekutuan</a:t>
            </a:r>
            <a:r>
              <a:rPr sz="1400" b="1" spc="55" dirty="0">
                <a:solidFill>
                  <a:srgbClr val="2D383D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2D383D"/>
                </a:solidFill>
                <a:latin typeface="Arial"/>
                <a:cs typeface="Arial"/>
              </a:rPr>
              <a:t>Manusia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287141" y="2447467"/>
            <a:ext cx="4019550" cy="1277620"/>
            <a:chOff x="4287141" y="2447467"/>
            <a:chExt cx="4019550" cy="1277620"/>
          </a:xfrm>
        </p:grpSpPr>
        <p:sp>
          <p:nvSpPr>
            <p:cNvPr id="16" name="object 16"/>
            <p:cNvSpPr/>
            <p:nvPr/>
          </p:nvSpPr>
          <p:spPr>
            <a:xfrm>
              <a:off x="4299841" y="2460167"/>
              <a:ext cx="3146425" cy="479425"/>
            </a:xfrm>
            <a:custGeom>
              <a:avLst/>
              <a:gdLst/>
              <a:ahLst/>
              <a:cxnLst/>
              <a:rect l="l" t="t" r="r" b="b"/>
              <a:pathLst>
                <a:path w="3146425" h="479425">
                  <a:moveTo>
                    <a:pt x="3066143" y="478976"/>
                  </a:moveTo>
                  <a:lnTo>
                    <a:pt x="79824" y="478976"/>
                  </a:lnTo>
                  <a:lnTo>
                    <a:pt x="48758" y="472701"/>
                  </a:lnTo>
                  <a:lnTo>
                    <a:pt x="23384" y="455592"/>
                  </a:lnTo>
                  <a:lnTo>
                    <a:pt x="6274" y="430218"/>
                  </a:lnTo>
                  <a:lnTo>
                    <a:pt x="0" y="399151"/>
                  </a:lnTo>
                  <a:lnTo>
                    <a:pt x="0" y="79827"/>
                  </a:lnTo>
                  <a:lnTo>
                    <a:pt x="6274" y="48754"/>
                  </a:lnTo>
                  <a:lnTo>
                    <a:pt x="23384" y="23380"/>
                  </a:lnTo>
                  <a:lnTo>
                    <a:pt x="48758" y="6273"/>
                  </a:lnTo>
                  <a:lnTo>
                    <a:pt x="79824" y="0"/>
                  </a:lnTo>
                  <a:lnTo>
                    <a:pt x="3066143" y="0"/>
                  </a:lnTo>
                  <a:lnTo>
                    <a:pt x="3110433" y="13411"/>
                  </a:lnTo>
                  <a:lnTo>
                    <a:pt x="3139896" y="49277"/>
                  </a:lnTo>
                  <a:lnTo>
                    <a:pt x="3145968" y="79827"/>
                  </a:lnTo>
                  <a:lnTo>
                    <a:pt x="3145968" y="399151"/>
                  </a:lnTo>
                  <a:lnTo>
                    <a:pt x="3139694" y="430218"/>
                  </a:lnTo>
                  <a:lnTo>
                    <a:pt x="3122584" y="455592"/>
                  </a:lnTo>
                  <a:lnTo>
                    <a:pt x="3097210" y="472701"/>
                  </a:lnTo>
                  <a:lnTo>
                    <a:pt x="3066143" y="4789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99841" y="2460167"/>
              <a:ext cx="3146425" cy="479425"/>
            </a:xfrm>
            <a:custGeom>
              <a:avLst/>
              <a:gdLst/>
              <a:ahLst/>
              <a:cxnLst/>
              <a:rect l="l" t="t" r="r" b="b"/>
              <a:pathLst>
                <a:path w="3146425" h="479425">
                  <a:moveTo>
                    <a:pt x="0" y="79827"/>
                  </a:moveTo>
                  <a:lnTo>
                    <a:pt x="6274" y="48754"/>
                  </a:lnTo>
                  <a:lnTo>
                    <a:pt x="23384" y="23380"/>
                  </a:lnTo>
                  <a:lnTo>
                    <a:pt x="48758" y="6273"/>
                  </a:lnTo>
                  <a:lnTo>
                    <a:pt x="79824" y="0"/>
                  </a:lnTo>
                  <a:lnTo>
                    <a:pt x="3066143" y="0"/>
                  </a:lnTo>
                  <a:lnTo>
                    <a:pt x="3110433" y="13411"/>
                  </a:lnTo>
                  <a:lnTo>
                    <a:pt x="3139896" y="49277"/>
                  </a:lnTo>
                  <a:lnTo>
                    <a:pt x="3145968" y="79827"/>
                  </a:lnTo>
                  <a:lnTo>
                    <a:pt x="3145968" y="399151"/>
                  </a:lnTo>
                  <a:lnTo>
                    <a:pt x="3139694" y="430218"/>
                  </a:lnTo>
                  <a:lnTo>
                    <a:pt x="3122584" y="455592"/>
                  </a:lnTo>
                  <a:lnTo>
                    <a:pt x="3097210" y="472701"/>
                  </a:lnTo>
                  <a:lnTo>
                    <a:pt x="3066143" y="478976"/>
                  </a:lnTo>
                  <a:lnTo>
                    <a:pt x="79824" y="478976"/>
                  </a:lnTo>
                  <a:lnTo>
                    <a:pt x="48758" y="472701"/>
                  </a:lnTo>
                  <a:lnTo>
                    <a:pt x="23384" y="455592"/>
                  </a:lnTo>
                  <a:lnTo>
                    <a:pt x="6274" y="430218"/>
                  </a:lnTo>
                  <a:lnTo>
                    <a:pt x="0" y="399151"/>
                  </a:lnTo>
                  <a:lnTo>
                    <a:pt x="0" y="79827"/>
                  </a:lnTo>
                  <a:close/>
                </a:path>
              </a:pathLst>
            </a:custGeom>
            <a:ln w="25399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12440" y="2841169"/>
              <a:ext cx="3146425" cy="479425"/>
            </a:xfrm>
            <a:custGeom>
              <a:avLst/>
              <a:gdLst/>
              <a:ahLst/>
              <a:cxnLst/>
              <a:rect l="l" t="t" r="r" b="b"/>
              <a:pathLst>
                <a:path w="3146425" h="479425">
                  <a:moveTo>
                    <a:pt x="3066118" y="478974"/>
                  </a:moveTo>
                  <a:lnTo>
                    <a:pt x="79824" y="478974"/>
                  </a:lnTo>
                  <a:lnTo>
                    <a:pt x="48747" y="472699"/>
                  </a:lnTo>
                  <a:lnTo>
                    <a:pt x="23374" y="455589"/>
                  </a:lnTo>
                  <a:lnTo>
                    <a:pt x="6271" y="430215"/>
                  </a:lnTo>
                  <a:lnTo>
                    <a:pt x="0" y="399149"/>
                  </a:lnTo>
                  <a:lnTo>
                    <a:pt x="0" y="79824"/>
                  </a:lnTo>
                  <a:lnTo>
                    <a:pt x="6271" y="48758"/>
                  </a:lnTo>
                  <a:lnTo>
                    <a:pt x="23374" y="23384"/>
                  </a:lnTo>
                  <a:lnTo>
                    <a:pt x="48747" y="6274"/>
                  </a:lnTo>
                  <a:lnTo>
                    <a:pt x="79824" y="0"/>
                  </a:lnTo>
                  <a:lnTo>
                    <a:pt x="3066118" y="0"/>
                  </a:lnTo>
                  <a:lnTo>
                    <a:pt x="3110419" y="13405"/>
                  </a:lnTo>
                  <a:lnTo>
                    <a:pt x="3139884" y="49274"/>
                  </a:lnTo>
                  <a:lnTo>
                    <a:pt x="3145968" y="79824"/>
                  </a:lnTo>
                  <a:lnTo>
                    <a:pt x="3145968" y="399149"/>
                  </a:lnTo>
                  <a:lnTo>
                    <a:pt x="3139693" y="430215"/>
                  </a:lnTo>
                  <a:lnTo>
                    <a:pt x="3122581" y="455589"/>
                  </a:lnTo>
                  <a:lnTo>
                    <a:pt x="3097200" y="472699"/>
                  </a:lnTo>
                  <a:lnTo>
                    <a:pt x="3066118" y="4789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12440" y="2841169"/>
              <a:ext cx="3146425" cy="479425"/>
            </a:xfrm>
            <a:custGeom>
              <a:avLst/>
              <a:gdLst/>
              <a:ahLst/>
              <a:cxnLst/>
              <a:rect l="l" t="t" r="r" b="b"/>
              <a:pathLst>
                <a:path w="3146425" h="479425">
                  <a:moveTo>
                    <a:pt x="0" y="79824"/>
                  </a:moveTo>
                  <a:lnTo>
                    <a:pt x="6271" y="48758"/>
                  </a:lnTo>
                  <a:lnTo>
                    <a:pt x="23374" y="23384"/>
                  </a:lnTo>
                  <a:lnTo>
                    <a:pt x="48747" y="6274"/>
                  </a:lnTo>
                  <a:lnTo>
                    <a:pt x="79824" y="0"/>
                  </a:lnTo>
                  <a:lnTo>
                    <a:pt x="3066118" y="0"/>
                  </a:lnTo>
                  <a:lnTo>
                    <a:pt x="3110419" y="13405"/>
                  </a:lnTo>
                  <a:lnTo>
                    <a:pt x="3139884" y="49274"/>
                  </a:lnTo>
                  <a:lnTo>
                    <a:pt x="3145968" y="79824"/>
                  </a:lnTo>
                  <a:lnTo>
                    <a:pt x="3145968" y="399149"/>
                  </a:lnTo>
                  <a:lnTo>
                    <a:pt x="3139693" y="430215"/>
                  </a:lnTo>
                  <a:lnTo>
                    <a:pt x="3122581" y="455589"/>
                  </a:lnTo>
                  <a:lnTo>
                    <a:pt x="3097200" y="472699"/>
                  </a:lnTo>
                  <a:lnTo>
                    <a:pt x="3066118" y="478974"/>
                  </a:lnTo>
                  <a:lnTo>
                    <a:pt x="79824" y="478974"/>
                  </a:lnTo>
                  <a:lnTo>
                    <a:pt x="48747" y="472699"/>
                  </a:lnTo>
                  <a:lnTo>
                    <a:pt x="23374" y="455589"/>
                  </a:lnTo>
                  <a:lnTo>
                    <a:pt x="6271" y="430215"/>
                  </a:lnTo>
                  <a:lnTo>
                    <a:pt x="0" y="399149"/>
                  </a:lnTo>
                  <a:lnTo>
                    <a:pt x="0" y="79824"/>
                  </a:lnTo>
                  <a:close/>
                </a:path>
              </a:pathLst>
            </a:custGeom>
            <a:ln w="25399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47864" y="3233043"/>
              <a:ext cx="3146425" cy="479425"/>
            </a:xfrm>
            <a:custGeom>
              <a:avLst/>
              <a:gdLst/>
              <a:ahLst/>
              <a:cxnLst/>
              <a:rect l="l" t="t" r="r" b="b"/>
              <a:pathLst>
                <a:path w="3146425" h="479425">
                  <a:moveTo>
                    <a:pt x="3066143" y="478974"/>
                  </a:moveTo>
                  <a:lnTo>
                    <a:pt x="79824" y="478974"/>
                  </a:lnTo>
                  <a:lnTo>
                    <a:pt x="48747" y="472702"/>
                  </a:lnTo>
                  <a:lnTo>
                    <a:pt x="23374" y="455599"/>
                  </a:lnTo>
                  <a:lnTo>
                    <a:pt x="6271" y="430226"/>
                  </a:lnTo>
                  <a:lnTo>
                    <a:pt x="0" y="399149"/>
                  </a:lnTo>
                  <a:lnTo>
                    <a:pt x="0" y="79849"/>
                  </a:lnTo>
                  <a:lnTo>
                    <a:pt x="6271" y="48768"/>
                  </a:lnTo>
                  <a:lnTo>
                    <a:pt x="23374" y="23387"/>
                  </a:lnTo>
                  <a:lnTo>
                    <a:pt x="48747" y="6274"/>
                  </a:lnTo>
                  <a:lnTo>
                    <a:pt x="79824" y="0"/>
                  </a:lnTo>
                  <a:lnTo>
                    <a:pt x="3066143" y="0"/>
                  </a:lnTo>
                  <a:lnTo>
                    <a:pt x="3110419" y="13426"/>
                  </a:lnTo>
                  <a:lnTo>
                    <a:pt x="3139884" y="49299"/>
                  </a:lnTo>
                  <a:lnTo>
                    <a:pt x="3145968" y="79849"/>
                  </a:lnTo>
                  <a:lnTo>
                    <a:pt x="3145968" y="399149"/>
                  </a:lnTo>
                  <a:lnTo>
                    <a:pt x="3139694" y="430226"/>
                  </a:lnTo>
                  <a:lnTo>
                    <a:pt x="3122584" y="455599"/>
                  </a:lnTo>
                  <a:lnTo>
                    <a:pt x="3097210" y="472702"/>
                  </a:lnTo>
                  <a:lnTo>
                    <a:pt x="3066143" y="4789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47864" y="3233043"/>
              <a:ext cx="3146425" cy="479425"/>
            </a:xfrm>
            <a:custGeom>
              <a:avLst/>
              <a:gdLst/>
              <a:ahLst/>
              <a:cxnLst/>
              <a:rect l="l" t="t" r="r" b="b"/>
              <a:pathLst>
                <a:path w="3146425" h="479425">
                  <a:moveTo>
                    <a:pt x="0" y="79849"/>
                  </a:moveTo>
                  <a:lnTo>
                    <a:pt x="6271" y="48768"/>
                  </a:lnTo>
                  <a:lnTo>
                    <a:pt x="23374" y="23387"/>
                  </a:lnTo>
                  <a:lnTo>
                    <a:pt x="48747" y="6274"/>
                  </a:lnTo>
                  <a:lnTo>
                    <a:pt x="79824" y="0"/>
                  </a:lnTo>
                  <a:lnTo>
                    <a:pt x="3066143" y="0"/>
                  </a:lnTo>
                  <a:lnTo>
                    <a:pt x="3110419" y="13426"/>
                  </a:lnTo>
                  <a:lnTo>
                    <a:pt x="3139884" y="49299"/>
                  </a:lnTo>
                  <a:lnTo>
                    <a:pt x="3145968" y="79849"/>
                  </a:lnTo>
                  <a:lnTo>
                    <a:pt x="3145968" y="399149"/>
                  </a:lnTo>
                  <a:lnTo>
                    <a:pt x="3139694" y="430226"/>
                  </a:lnTo>
                  <a:lnTo>
                    <a:pt x="3122584" y="455599"/>
                  </a:lnTo>
                  <a:lnTo>
                    <a:pt x="3097210" y="472702"/>
                  </a:lnTo>
                  <a:lnTo>
                    <a:pt x="3066143" y="478974"/>
                  </a:lnTo>
                  <a:lnTo>
                    <a:pt x="79824" y="478974"/>
                  </a:lnTo>
                  <a:lnTo>
                    <a:pt x="48747" y="472702"/>
                  </a:lnTo>
                  <a:lnTo>
                    <a:pt x="23374" y="455599"/>
                  </a:lnTo>
                  <a:lnTo>
                    <a:pt x="6271" y="430226"/>
                  </a:lnTo>
                  <a:lnTo>
                    <a:pt x="0" y="399149"/>
                  </a:lnTo>
                  <a:lnTo>
                    <a:pt x="0" y="79849"/>
                  </a:lnTo>
                  <a:close/>
                </a:path>
              </a:pathLst>
            </a:custGeom>
            <a:ln w="25399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396251" y="2573156"/>
            <a:ext cx="2946400" cy="1012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heavy" spc="5" dirty="0">
                <a:solidFill>
                  <a:srgbClr val="2D383D"/>
                </a:solidFill>
                <a:uFill>
                  <a:solidFill>
                    <a:srgbClr val="029AE4"/>
                  </a:solidFill>
                </a:uFill>
                <a:latin typeface="Arial"/>
                <a:cs typeface="Arial"/>
              </a:rPr>
              <a:t>Fase</a:t>
            </a:r>
            <a:r>
              <a:rPr sz="1400" b="1" spc="20" dirty="0">
                <a:solidFill>
                  <a:srgbClr val="2D383D"/>
                </a:solidFill>
                <a:latin typeface="Arial"/>
                <a:cs typeface="Arial"/>
              </a:rPr>
              <a:t> Kerajaan</a:t>
            </a:r>
            <a:endParaRPr sz="1400">
              <a:latin typeface="Arial"/>
              <a:cs typeface="Arial"/>
            </a:endParaRPr>
          </a:p>
          <a:p>
            <a:pPr marL="424815">
              <a:lnSpc>
                <a:spcPct val="100000"/>
              </a:lnSpc>
              <a:spcBef>
                <a:spcPts val="1320"/>
              </a:spcBef>
            </a:pPr>
            <a:r>
              <a:rPr sz="1400" b="1" spc="5" dirty="0">
                <a:solidFill>
                  <a:srgbClr val="2D383D"/>
                </a:solidFill>
                <a:latin typeface="Arial"/>
                <a:cs typeface="Arial"/>
              </a:rPr>
              <a:t>Fase </a:t>
            </a:r>
            <a:r>
              <a:rPr sz="1400" b="1" spc="30" dirty="0">
                <a:solidFill>
                  <a:srgbClr val="2D383D"/>
                </a:solidFill>
                <a:latin typeface="Arial"/>
                <a:cs typeface="Arial"/>
              </a:rPr>
              <a:t>Negara</a:t>
            </a:r>
            <a:r>
              <a:rPr sz="1400" b="1" spc="25" dirty="0">
                <a:solidFill>
                  <a:srgbClr val="2D383D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2D383D"/>
                </a:solidFill>
                <a:latin typeface="Arial"/>
                <a:cs typeface="Arial"/>
              </a:rPr>
              <a:t>Nasional</a:t>
            </a:r>
            <a:endParaRPr sz="1400">
              <a:latin typeface="Arial"/>
              <a:cs typeface="Arial"/>
            </a:endParaRPr>
          </a:p>
          <a:p>
            <a:pPr marL="860425">
              <a:lnSpc>
                <a:spcPct val="100000"/>
              </a:lnSpc>
              <a:spcBef>
                <a:spcPts val="1405"/>
              </a:spcBef>
            </a:pPr>
            <a:r>
              <a:rPr sz="1400" b="1" spc="5" dirty="0">
                <a:solidFill>
                  <a:srgbClr val="2D383D"/>
                </a:solidFill>
                <a:latin typeface="Arial"/>
                <a:cs typeface="Arial"/>
              </a:rPr>
              <a:t>Fase </a:t>
            </a:r>
            <a:r>
              <a:rPr sz="1400" b="1" spc="30" dirty="0">
                <a:solidFill>
                  <a:srgbClr val="2D383D"/>
                </a:solidFill>
                <a:latin typeface="Arial"/>
                <a:cs typeface="Arial"/>
              </a:rPr>
              <a:t>Negara</a:t>
            </a:r>
            <a:r>
              <a:rPr sz="1400" b="1" spc="-10" dirty="0">
                <a:solidFill>
                  <a:srgbClr val="2D383D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2D383D"/>
                </a:solidFill>
                <a:latin typeface="Arial"/>
                <a:cs typeface="Arial"/>
              </a:rPr>
              <a:t>Demokrasi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17763" y="2841169"/>
            <a:ext cx="3934460" cy="2192655"/>
            <a:chOff x="617763" y="2841169"/>
            <a:chExt cx="3934460" cy="2192655"/>
          </a:xfrm>
        </p:grpSpPr>
        <p:sp>
          <p:nvSpPr>
            <p:cNvPr id="24" name="object 24"/>
            <p:cNvSpPr/>
            <p:nvPr/>
          </p:nvSpPr>
          <p:spPr>
            <a:xfrm>
              <a:off x="617763" y="2841169"/>
              <a:ext cx="2615279" cy="21793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33043" y="4541591"/>
              <a:ext cx="1306830" cy="479425"/>
            </a:xfrm>
            <a:custGeom>
              <a:avLst/>
              <a:gdLst/>
              <a:ahLst/>
              <a:cxnLst/>
              <a:rect l="l" t="t" r="r" b="b"/>
              <a:pathLst>
                <a:path w="1306829" h="479425">
                  <a:moveTo>
                    <a:pt x="1226472" y="478974"/>
                  </a:moveTo>
                  <a:lnTo>
                    <a:pt x="79824" y="478974"/>
                  </a:lnTo>
                  <a:lnTo>
                    <a:pt x="48758" y="472702"/>
                  </a:lnTo>
                  <a:lnTo>
                    <a:pt x="23384" y="455599"/>
                  </a:lnTo>
                  <a:lnTo>
                    <a:pt x="6274" y="430226"/>
                  </a:lnTo>
                  <a:lnTo>
                    <a:pt x="0" y="399149"/>
                  </a:lnTo>
                  <a:lnTo>
                    <a:pt x="0" y="79849"/>
                  </a:lnTo>
                  <a:lnTo>
                    <a:pt x="6274" y="48768"/>
                  </a:lnTo>
                  <a:lnTo>
                    <a:pt x="23384" y="23387"/>
                  </a:lnTo>
                  <a:lnTo>
                    <a:pt x="48758" y="6274"/>
                  </a:lnTo>
                  <a:lnTo>
                    <a:pt x="79824" y="0"/>
                  </a:lnTo>
                  <a:lnTo>
                    <a:pt x="1226472" y="0"/>
                  </a:lnTo>
                  <a:lnTo>
                    <a:pt x="1270748" y="13426"/>
                  </a:lnTo>
                  <a:lnTo>
                    <a:pt x="1300213" y="49299"/>
                  </a:lnTo>
                  <a:lnTo>
                    <a:pt x="1306297" y="79849"/>
                  </a:lnTo>
                  <a:lnTo>
                    <a:pt x="1306297" y="399149"/>
                  </a:lnTo>
                  <a:lnTo>
                    <a:pt x="1300022" y="430226"/>
                  </a:lnTo>
                  <a:lnTo>
                    <a:pt x="1282913" y="455599"/>
                  </a:lnTo>
                  <a:lnTo>
                    <a:pt x="1257539" y="472702"/>
                  </a:lnTo>
                  <a:lnTo>
                    <a:pt x="1226472" y="4789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33043" y="4541590"/>
              <a:ext cx="1306830" cy="479425"/>
            </a:xfrm>
            <a:custGeom>
              <a:avLst/>
              <a:gdLst/>
              <a:ahLst/>
              <a:cxnLst/>
              <a:rect l="l" t="t" r="r" b="b"/>
              <a:pathLst>
                <a:path w="1306829" h="479425">
                  <a:moveTo>
                    <a:pt x="0" y="79849"/>
                  </a:moveTo>
                  <a:lnTo>
                    <a:pt x="6274" y="48768"/>
                  </a:lnTo>
                  <a:lnTo>
                    <a:pt x="23384" y="23387"/>
                  </a:lnTo>
                  <a:lnTo>
                    <a:pt x="48758" y="6274"/>
                  </a:lnTo>
                  <a:lnTo>
                    <a:pt x="79824" y="0"/>
                  </a:lnTo>
                  <a:lnTo>
                    <a:pt x="1226472" y="0"/>
                  </a:lnTo>
                  <a:lnTo>
                    <a:pt x="1270748" y="13426"/>
                  </a:lnTo>
                  <a:lnTo>
                    <a:pt x="1300213" y="49299"/>
                  </a:lnTo>
                  <a:lnTo>
                    <a:pt x="1306297" y="79849"/>
                  </a:lnTo>
                  <a:lnTo>
                    <a:pt x="1306297" y="399149"/>
                  </a:lnTo>
                  <a:lnTo>
                    <a:pt x="1300022" y="430226"/>
                  </a:lnTo>
                  <a:lnTo>
                    <a:pt x="1282913" y="455599"/>
                  </a:lnTo>
                  <a:lnTo>
                    <a:pt x="1257539" y="472702"/>
                  </a:lnTo>
                  <a:lnTo>
                    <a:pt x="1226472" y="478974"/>
                  </a:lnTo>
                  <a:lnTo>
                    <a:pt x="79824" y="478974"/>
                  </a:lnTo>
                  <a:lnTo>
                    <a:pt x="48758" y="472702"/>
                  </a:lnTo>
                  <a:lnTo>
                    <a:pt x="23384" y="455599"/>
                  </a:lnTo>
                  <a:lnTo>
                    <a:pt x="6274" y="430226"/>
                  </a:lnTo>
                  <a:lnTo>
                    <a:pt x="0" y="399149"/>
                  </a:lnTo>
                  <a:lnTo>
                    <a:pt x="0" y="79849"/>
                  </a:lnTo>
                  <a:close/>
                </a:path>
              </a:pathLst>
            </a:custGeom>
            <a:ln w="25399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329453" y="4654593"/>
            <a:ext cx="9366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5" dirty="0">
                <a:solidFill>
                  <a:srgbClr val="2D383D"/>
                </a:solidFill>
                <a:latin typeface="Arial"/>
                <a:cs typeface="Arial"/>
              </a:rPr>
              <a:t>G.</a:t>
            </a:r>
            <a:r>
              <a:rPr sz="1400" b="1" spc="-25" dirty="0">
                <a:solidFill>
                  <a:srgbClr val="2D383D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2D383D"/>
                </a:solidFill>
                <a:latin typeface="Arial"/>
                <a:cs typeface="Arial"/>
              </a:rPr>
              <a:t>Jellinek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916" y="265749"/>
            <a:ext cx="6322937" cy="618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1966" y="304799"/>
            <a:ext cx="6205220" cy="501015"/>
          </a:xfrm>
          <a:prstGeom prst="rect">
            <a:avLst/>
          </a:prstGeom>
          <a:solidFill>
            <a:srgbClr val="FFFFFF"/>
          </a:solidFill>
          <a:ln w="38099">
            <a:solidFill>
              <a:srgbClr val="00507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82905">
              <a:lnSpc>
                <a:spcPct val="100000"/>
              </a:lnSpc>
              <a:spcBef>
                <a:spcPts val="290"/>
              </a:spcBef>
            </a:pPr>
            <a:r>
              <a:rPr sz="2400" spc="-30" dirty="0">
                <a:latin typeface="Arial"/>
                <a:cs typeface="Arial"/>
              </a:rPr>
              <a:t>Terbentuknya </a:t>
            </a:r>
            <a:r>
              <a:rPr sz="2400" spc="-5" dirty="0">
                <a:latin typeface="Arial"/>
                <a:cs typeface="Arial"/>
              </a:rPr>
              <a:t>Negara Secara Sosiologis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815" y="1267234"/>
            <a:ext cx="6364712" cy="945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865" y="1306282"/>
            <a:ext cx="6247130" cy="827405"/>
          </a:xfrm>
          <a:prstGeom prst="rect">
            <a:avLst/>
          </a:prstGeom>
          <a:solidFill>
            <a:srgbClr val="FFFFFF"/>
          </a:solidFill>
          <a:ln w="38099">
            <a:solidFill>
              <a:srgbClr val="00507C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85090" marR="91440" algn="just">
              <a:lnSpc>
                <a:spcPct val="100000"/>
              </a:lnSpc>
              <a:spcBef>
                <a:spcPts val="740"/>
              </a:spcBef>
            </a:pPr>
            <a:r>
              <a:rPr sz="1400" spc="-114" dirty="0">
                <a:solidFill>
                  <a:srgbClr val="00507C"/>
                </a:solidFill>
                <a:latin typeface="Arial Black"/>
                <a:cs typeface="Arial Black"/>
              </a:rPr>
              <a:t>Teori </a:t>
            </a:r>
            <a:r>
              <a:rPr sz="1400" spc="-120" dirty="0">
                <a:solidFill>
                  <a:srgbClr val="00507C"/>
                </a:solidFill>
                <a:latin typeface="Arial Black"/>
                <a:cs typeface="Arial Black"/>
              </a:rPr>
              <a:t>sosiologis </a:t>
            </a:r>
            <a:r>
              <a:rPr sz="1400" spc="-95" dirty="0">
                <a:solidFill>
                  <a:srgbClr val="00507C"/>
                </a:solidFill>
                <a:latin typeface="Arial Black"/>
                <a:cs typeface="Arial Black"/>
              </a:rPr>
              <a:t>yaitu </a:t>
            </a:r>
            <a:r>
              <a:rPr sz="1400" spc="-114" dirty="0">
                <a:solidFill>
                  <a:srgbClr val="00507C"/>
                </a:solidFill>
                <a:latin typeface="Arial Black"/>
                <a:cs typeface="Arial Black"/>
              </a:rPr>
              <a:t>teori </a:t>
            </a:r>
            <a:r>
              <a:rPr sz="1400" spc="-100" dirty="0">
                <a:solidFill>
                  <a:srgbClr val="00507C"/>
                </a:solidFill>
                <a:latin typeface="Arial Black"/>
                <a:cs typeface="Arial Black"/>
              </a:rPr>
              <a:t>yang </a:t>
            </a:r>
            <a:r>
              <a:rPr sz="1400" spc="-110" dirty="0">
                <a:solidFill>
                  <a:srgbClr val="00507C"/>
                </a:solidFill>
                <a:latin typeface="Arial Black"/>
                <a:cs typeface="Arial Black"/>
              </a:rPr>
              <a:t>memandang </a:t>
            </a:r>
            <a:r>
              <a:rPr sz="1400" spc="-125" dirty="0">
                <a:solidFill>
                  <a:srgbClr val="00507C"/>
                </a:solidFill>
                <a:latin typeface="Arial Black"/>
                <a:cs typeface="Arial Black"/>
              </a:rPr>
              <a:t>negara </a:t>
            </a:r>
            <a:r>
              <a:rPr sz="1400" spc="-150" dirty="0">
                <a:solidFill>
                  <a:srgbClr val="00507C"/>
                </a:solidFill>
                <a:latin typeface="Arial Black"/>
                <a:cs typeface="Arial Black"/>
              </a:rPr>
              <a:t>sebagai </a:t>
            </a:r>
            <a:r>
              <a:rPr sz="1400" spc="-130" dirty="0">
                <a:solidFill>
                  <a:srgbClr val="00507C"/>
                </a:solidFill>
                <a:latin typeface="Arial Black"/>
                <a:cs typeface="Arial Black"/>
              </a:rPr>
              <a:t>suatu  </a:t>
            </a:r>
            <a:r>
              <a:rPr sz="1400" spc="-85" dirty="0">
                <a:solidFill>
                  <a:srgbClr val="00507C"/>
                </a:solidFill>
                <a:latin typeface="Arial Black"/>
                <a:cs typeface="Arial Black"/>
              </a:rPr>
              <a:t>institusi </a:t>
            </a:r>
            <a:r>
              <a:rPr sz="1400" spc="-120" dirty="0">
                <a:solidFill>
                  <a:srgbClr val="00507C"/>
                </a:solidFill>
                <a:latin typeface="Arial Black"/>
                <a:cs typeface="Arial Black"/>
              </a:rPr>
              <a:t>sosial</a:t>
            </a:r>
            <a:r>
              <a:rPr sz="1400" spc="225" dirty="0">
                <a:solidFill>
                  <a:srgbClr val="00507C"/>
                </a:solidFill>
                <a:latin typeface="Arial Black"/>
                <a:cs typeface="Arial Black"/>
              </a:rPr>
              <a:t> </a:t>
            </a:r>
            <a:r>
              <a:rPr sz="1400" spc="-100" dirty="0">
                <a:solidFill>
                  <a:srgbClr val="00507C"/>
                </a:solidFill>
                <a:latin typeface="Arial Black"/>
                <a:cs typeface="Arial Black"/>
              </a:rPr>
              <a:t>yang </a:t>
            </a:r>
            <a:r>
              <a:rPr sz="1400" spc="-95" dirty="0">
                <a:solidFill>
                  <a:srgbClr val="00507C"/>
                </a:solidFill>
                <a:latin typeface="Arial Black"/>
                <a:cs typeface="Arial Black"/>
              </a:rPr>
              <a:t>tumbuh  </a:t>
            </a:r>
            <a:r>
              <a:rPr sz="1400" spc="-65" dirty="0">
                <a:solidFill>
                  <a:srgbClr val="00507C"/>
                </a:solidFill>
                <a:latin typeface="Arial Black"/>
                <a:cs typeface="Arial Black"/>
              </a:rPr>
              <a:t>di </a:t>
            </a:r>
            <a:r>
              <a:rPr sz="1400" spc="-80" dirty="0">
                <a:solidFill>
                  <a:srgbClr val="00507C"/>
                </a:solidFill>
                <a:latin typeface="Arial Black"/>
                <a:cs typeface="Arial Black"/>
              </a:rPr>
              <a:t>wilayah </a:t>
            </a:r>
            <a:r>
              <a:rPr sz="1400" spc="-120" dirty="0">
                <a:solidFill>
                  <a:srgbClr val="00507C"/>
                </a:solidFill>
                <a:latin typeface="Arial Black"/>
                <a:cs typeface="Arial Black"/>
              </a:rPr>
              <a:t>masyarakat  </a:t>
            </a:r>
            <a:r>
              <a:rPr sz="1400" spc="-130" dirty="0">
                <a:solidFill>
                  <a:srgbClr val="00507C"/>
                </a:solidFill>
                <a:latin typeface="Arial Black"/>
                <a:cs typeface="Arial Black"/>
              </a:rPr>
              <a:t>agar </a:t>
            </a:r>
            <a:r>
              <a:rPr sz="1400" spc="-140" dirty="0">
                <a:solidFill>
                  <a:srgbClr val="00507C"/>
                </a:solidFill>
                <a:latin typeface="Arial Black"/>
                <a:cs typeface="Arial Black"/>
              </a:rPr>
              <a:t>dapat  </a:t>
            </a:r>
            <a:r>
              <a:rPr sz="1400" spc="-114" dirty="0">
                <a:solidFill>
                  <a:srgbClr val="00507C"/>
                </a:solidFill>
                <a:latin typeface="Arial Black"/>
                <a:cs typeface="Arial Black"/>
              </a:rPr>
              <a:t>mengurus, </a:t>
            </a:r>
            <a:r>
              <a:rPr sz="1400" spc="-130" dirty="0">
                <a:solidFill>
                  <a:srgbClr val="00507C"/>
                </a:solidFill>
                <a:latin typeface="Arial Black"/>
                <a:cs typeface="Arial Black"/>
              </a:rPr>
              <a:t>mengatur, </a:t>
            </a:r>
            <a:r>
              <a:rPr sz="1400" spc="-100" dirty="0">
                <a:solidFill>
                  <a:srgbClr val="00507C"/>
                </a:solidFill>
                <a:latin typeface="Arial Black"/>
                <a:cs typeface="Arial Black"/>
              </a:rPr>
              <a:t>dan </a:t>
            </a:r>
            <a:r>
              <a:rPr sz="1400" spc="-114" dirty="0">
                <a:solidFill>
                  <a:srgbClr val="00507C"/>
                </a:solidFill>
                <a:latin typeface="Arial Black"/>
                <a:cs typeface="Arial Black"/>
              </a:rPr>
              <a:t>menyelenggarakan </a:t>
            </a:r>
            <a:r>
              <a:rPr sz="1400" spc="-110" dirty="0">
                <a:solidFill>
                  <a:srgbClr val="00507C"/>
                </a:solidFill>
                <a:latin typeface="Arial Black"/>
                <a:cs typeface="Arial Black"/>
              </a:rPr>
              <a:t>kepentingan</a:t>
            </a:r>
            <a:r>
              <a:rPr sz="1400" spc="-160" dirty="0">
                <a:solidFill>
                  <a:srgbClr val="00507C"/>
                </a:solidFill>
                <a:latin typeface="Arial Black"/>
                <a:cs typeface="Arial Black"/>
              </a:rPr>
              <a:t> </a:t>
            </a:r>
            <a:r>
              <a:rPr sz="1400" spc="-120" dirty="0">
                <a:solidFill>
                  <a:srgbClr val="00507C"/>
                </a:solidFill>
                <a:latin typeface="Arial Black"/>
                <a:cs typeface="Arial Black"/>
              </a:rPr>
              <a:t>masyarakat.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814" y="2675799"/>
            <a:ext cx="1564116" cy="390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864" y="2714844"/>
            <a:ext cx="1446530" cy="272415"/>
          </a:xfrm>
          <a:prstGeom prst="rect">
            <a:avLst/>
          </a:prstGeom>
          <a:solidFill>
            <a:srgbClr val="FFFFFF"/>
          </a:solidFill>
          <a:ln w="38099">
            <a:solidFill>
              <a:srgbClr val="00507C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75"/>
              </a:spcBef>
            </a:pPr>
            <a:r>
              <a:rPr sz="1400" b="1" spc="-10" dirty="0">
                <a:solidFill>
                  <a:srgbClr val="59707B"/>
                </a:solidFill>
                <a:latin typeface="Arial"/>
                <a:cs typeface="Arial"/>
              </a:rPr>
              <a:t>Rudolf</a:t>
            </a:r>
            <a:r>
              <a:rPr sz="1400" b="1" spc="150" dirty="0">
                <a:solidFill>
                  <a:srgbClr val="59707B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59707B"/>
                </a:solidFill>
                <a:latin typeface="Arial"/>
                <a:cs typeface="Arial"/>
              </a:rPr>
              <a:t>Smend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34881" y="2373420"/>
            <a:ext cx="7320280" cy="2577465"/>
            <a:chOff x="1534881" y="2373420"/>
            <a:chExt cx="7320280" cy="2577465"/>
          </a:xfrm>
        </p:grpSpPr>
        <p:sp>
          <p:nvSpPr>
            <p:cNvPr id="9" name="object 9"/>
            <p:cNvSpPr/>
            <p:nvPr/>
          </p:nvSpPr>
          <p:spPr>
            <a:xfrm>
              <a:off x="1534881" y="2373420"/>
              <a:ext cx="1773476" cy="25768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34618" y="2675802"/>
              <a:ext cx="5620063" cy="19425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93668" y="3056943"/>
              <a:ext cx="963294" cy="1080770"/>
            </a:xfrm>
            <a:custGeom>
              <a:avLst/>
              <a:gdLst/>
              <a:ahLst/>
              <a:cxnLst/>
              <a:rect l="l" t="t" r="r" b="b"/>
              <a:pathLst>
                <a:path w="963295" h="1080770">
                  <a:moveTo>
                    <a:pt x="962848" y="0"/>
                  </a:moveTo>
                  <a:lnTo>
                    <a:pt x="0" y="1080447"/>
                  </a:lnTo>
                </a:path>
              </a:pathLst>
            </a:custGeom>
            <a:ln w="38099">
              <a:solidFill>
                <a:srgbClr val="0050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298966" y="2714844"/>
            <a:ext cx="4497070" cy="1824989"/>
          </a:xfrm>
          <a:prstGeom prst="rect">
            <a:avLst/>
          </a:prstGeom>
          <a:solidFill>
            <a:srgbClr val="FFFFFF"/>
          </a:solidFill>
          <a:ln w="38099">
            <a:solidFill>
              <a:srgbClr val="00507C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imes New Roman"/>
              <a:cs typeface="Times New Roman"/>
            </a:endParaRPr>
          </a:p>
          <a:p>
            <a:pPr marL="85090" marR="80010" algn="just">
              <a:lnSpc>
                <a:spcPct val="100000"/>
              </a:lnSpc>
            </a:pPr>
            <a:r>
              <a:rPr sz="1200" spc="-30" dirty="0">
                <a:solidFill>
                  <a:srgbClr val="00507C"/>
                </a:solidFill>
                <a:latin typeface="Arial"/>
                <a:cs typeface="Arial"/>
              </a:rPr>
              <a:t>Teori </a:t>
            </a:r>
            <a:r>
              <a:rPr sz="1200" dirty="0">
                <a:solidFill>
                  <a:srgbClr val="00507C"/>
                </a:solidFill>
                <a:latin typeface="Arial"/>
                <a:cs typeface="Arial"/>
              </a:rPr>
              <a:t>sosiologis </a:t>
            </a:r>
            <a:r>
              <a:rPr sz="1200" spc="-5" dirty="0">
                <a:solidFill>
                  <a:srgbClr val="00507C"/>
                </a:solidFill>
                <a:latin typeface="Arial"/>
                <a:cs typeface="Arial"/>
              </a:rPr>
              <a:t>tidak lain ialah </a:t>
            </a:r>
            <a:r>
              <a:rPr sz="1200" dirty="0">
                <a:solidFill>
                  <a:srgbClr val="00507C"/>
                </a:solidFill>
                <a:latin typeface="Arial"/>
                <a:cs typeface="Arial"/>
              </a:rPr>
              <a:t>suatu </a:t>
            </a:r>
            <a:r>
              <a:rPr sz="1200" spc="-5" dirty="0">
                <a:solidFill>
                  <a:srgbClr val="00507C"/>
                </a:solidFill>
                <a:latin typeface="Arial"/>
                <a:cs typeface="Arial"/>
              </a:rPr>
              <a:t>himpunan </a:t>
            </a:r>
            <a:r>
              <a:rPr sz="1200" dirty="0">
                <a:solidFill>
                  <a:srgbClr val="00507C"/>
                </a:solidFill>
                <a:latin typeface="Arial"/>
                <a:cs typeface="Arial"/>
              </a:rPr>
              <a:t>kehendak  masyarakat yang </a:t>
            </a:r>
            <a:r>
              <a:rPr sz="1200" spc="-5" dirty="0">
                <a:solidFill>
                  <a:srgbClr val="00507C"/>
                </a:solidFill>
                <a:latin typeface="Arial"/>
                <a:cs typeface="Arial"/>
              </a:rPr>
              <a:t>tidak berubah dan </a:t>
            </a:r>
            <a:r>
              <a:rPr sz="1200" dirty="0">
                <a:solidFill>
                  <a:srgbClr val="00507C"/>
                </a:solidFill>
                <a:latin typeface="Arial"/>
                <a:cs typeface="Arial"/>
              </a:rPr>
              <a:t>mengadakan  </a:t>
            </a:r>
            <a:r>
              <a:rPr sz="1200" spc="-5" dirty="0">
                <a:solidFill>
                  <a:srgbClr val="00507C"/>
                </a:solidFill>
                <a:latin typeface="Arial"/>
                <a:cs typeface="Arial"/>
              </a:rPr>
              <a:t>integrasi-integrasi agar dapat bersatu. Pandangan dari Rudolf  Smend </a:t>
            </a:r>
            <a:r>
              <a:rPr sz="1200" dirty="0">
                <a:solidFill>
                  <a:srgbClr val="00507C"/>
                </a:solidFill>
                <a:latin typeface="Arial"/>
                <a:cs typeface="Arial"/>
              </a:rPr>
              <a:t>mengantarkan </a:t>
            </a:r>
            <a:r>
              <a:rPr sz="1200" spc="-5" dirty="0">
                <a:solidFill>
                  <a:srgbClr val="00507C"/>
                </a:solidFill>
                <a:latin typeface="Arial"/>
                <a:cs typeface="Arial"/>
              </a:rPr>
              <a:t>pada hakikat negara </a:t>
            </a:r>
            <a:r>
              <a:rPr sz="1200" dirty="0">
                <a:solidFill>
                  <a:srgbClr val="00507C"/>
                </a:solidFill>
                <a:latin typeface="Arial"/>
                <a:cs typeface="Arial"/>
              </a:rPr>
              <a:t>yang </a:t>
            </a:r>
            <a:r>
              <a:rPr sz="1200" spc="-5" dirty="0">
                <a:solidFill>
                  <a:srgbClr val="00507C"/>
                </a:solidFill>
                <a:latin typeface="Arial"/>
                <a:cs typeface="Arial"/>
              </a:rPr>
              <a:t>berawal dari  persamaan nasib dan </a:t>
            </a:r>
            <a:r>
              <a:rPr sz="1200" dirty="0">
                <a:solidFill>
                  <a:srgbClr val="00507C"/>
                </a:solidFill>
                <a:latin typeface="Arial"/>
                <a:cs typeface="Arial"/>
              </a:rPr>
              <a:t>kemudian menyatu </a:t>
            </a:r>
            <a:r>
              <a:rPr sz="1200" spc="-5" dirty="0">
                <a:solidFill>
                  <a:srgbClr val="00507C"/>
                </a:solidFill>
                <a:latin typeface="Arial"/>
                <a:cs typeface="Arial"/>
              </a:rPr>
              <a:t>untuk </a:t>
            </a:r>
            <a:r>
              <a:rPr sz="1200" dirty="0">
                <a:solidFill>
                  <a:srgbClr val="00507C"/>
                </a:solidFill>
                <a:latin typeface="Arial"/>
                <a:cs typeface="Arial"/>
              </a:rPr>
              <a:t>mewujudkan  </a:t>
            </a:r>
            <a:r>
              <a:rPr sz="1200" spc="-5" dirty="0">
                <a:solidFill>
                  <a:srgbClr val="00507C"/>
                </a:solidFill>
                <a:latin typeface="Arial"/>
                <a:cs typeface="Arial"/>
              </a:rPr>
              <a:t>tujuan bersama. </a:t>
            </a:r>
            <a:r>
              <a:rPr sz="1200" spc="-15" dirty="0">
                <a:solidFill>
                  <a:srgbClr val="00507C"/>
                </a:solidFill>
                <a:latin typeface="Arial"/>
                <a:cs typeface="Arial"/>
              </a:rPr>
              <a:t>Tujuan </a:t>
            </a:r>
            <a:r>
              <a:rPr sz="1200" spc="-5" dirty="0">
                <a:solidFill>
                  <a:srgbClr val="00507C"/>
                </a:solidFill>
                <a:latin typeface="Arial"/>
                <a:cs typeface="Arial"/>
              </a:rPr>
              <a:t>bersama tersebut </a:t>
            </a:r>
            <a:r>
              <a:rPr sz="1200" dirty="0">
                <a:solidFill>
                  <a:srgbClr val="00507C"/>
                </a:solidFill>
                <a:latin typeface="Arial"/>
                <a:cs typeface="Arial"/>
              </a:rPr>
              <a:t>merupakan  kehendak yang </a:t>
            </a:r>
            <a:r>
              <a:rPr sz="1200" spc="-5" dirty="0">
                <a:solidFill>
                  <a:srgbClr val="00507C"/>
                </a:solidFill>
                <a:latin typeface="Arial"/>
                <a:cs typeface="Arial"/>
              </a:rPr>
              <a:t>dicita-citakan oleh </a:t>
            </a:r>
            <a:r>
              <a:rPr sz="1200" dirty="0">
                <a:solidFill>
                  <a:srgbClr val="00507C"/>
                </a:solidFill>
                <a:latin typeface="Arial"/>
                <a:cs typeface="Arial"/>
              </a:rPr>
              <a:t>masyarakat </a:t>
            </a:r>
            <a:r>
              <a:rPr sz="1200" spc="-5" dirty="0">
                <a:solidFill>
                  <a:srgbClr val="00507C"/>
                </a:solidFill>
                <a:latin typeface="Arial"/>
                <a:cs typeface="Arial"/>
              </a:rPr>
              <a:t>dan tetap dijaga  </a:t>
            </a:r>
            <a:r>
              <a:rPr sz="1200" dirty="0">
                <a:solidFill>
                  <a:srgbClr val="00507C"/>
                </a:solidFill>
                <a:latin typeface="Arial"/>
                <a:cs typeface="Arial"/>
              </a:rPr>
              <a:t>secara konsisten </a:t>
            </a:r>
            <a:r>
              <a:rPr sz="1200" spc="-5" dirty="0">
                <a:solidFill>
                  <a:srgbClr val="00507C"/>
                </a:solidFill>
                <a:latin typeface="Arial"/>
                <a:cs typeface="Arial"/>
              </a:rPr>
              <a:t>oleh </a:t>
            </a:r>
            <a:r>
              <a:rPr sz="1200" dirty="0">
                <a:solidFill>
                  <a:srgbClr val="00507C"/>
                </a:solidFill>
                <a:latin typeface="Arial"/>
                <a:cs typeface="Arial"/>
              </a:rPr>
              <a:t>masyarakat yang </a:t>
            </a:r>
            <a:r>
              <a:rPr sz="1200" spc="-5" dirty="0">
                <a:solidFill>
                  <a:srgbClr val="00507C"/>
                </a:solidFill>
                <a:latin typeface="Arial"/>
                <a:cs typeface="Arial"/>
              </a:rPr>
              <a:t>ada di negara</a:t>
            </a:r>
            <a:r>
              <a:rPr sz="1200" spc="-95" dirty="0">
                <a:solidFill>
                  <a:srgbClr val="00507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507C"/>
                </a:solidFill>
                <a:latin typeface="Arial"/>
                <a:cs typeface="Arial"/>
              </a:rPr>
              <a:t>tersebut.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9591" y="2817469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424" y="0"/>
                </a:lnTo>
              </a:path>
            </a:pathLst>
          </a:custGeom>
          <a:ln w="38099">
            <a:solidFill>
              <a:srgbClr val="02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434759"/>
            <a:ext cx="3959225" cy="1245235"/>
            <a:chOff x="0" y="434759"/>
            <a:chExt cx="3959225" cy="1245235"/>
          </a:xfrm>
        </p:grpSpPr>
        <p:sp>
          <p:nvSpPr>
            <p:cNvPr id="4" name="object 4"/>
            <p:cNvSpPr/>
            <p:nvPr/>
          </p:nvSpPr>
          <p:spPr>
            <a:xfrm>
              <a:off x="0" y="434759"/>
              <a:ext cx="3958842" cy="12447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1759"/>
              <a:ext cx="3918842" cy="11647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11221" y="501086"/>
            <a:ext cx="269557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200" spc="-25" dirty="0">
                <a:solidFill>
                  <a:srgbClr val="00507C"/>
                </a:solidFill>
                <a:latin typeface="Arial"/>
                <a:cs typeface="Arial"/>
              </a:rPr>
              <a:t>Terbentuknya</a:t>
            </a:r>
            <a:r>
              <a:rPr sz="2200" spc="-95" dirty="0">
                <a:solidFill>
                  <a:srgbClr val="00507C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507C"/>
                </a:solidFill>
                <a:latin typeface="Arial"/>
                <a:cs typeface="Arial"/>
              </a:rPr>
              <a:t>Negara  Berdasarkan Hukum  Internasional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61316" y="259444"/>
            <a:ext cx="4619625" cy="1549400"/>
            <a:chOff x="4461316" y="259444"/>
            <a:chExt cx="4619625" cy="1549400"/>
          </a:xfrm>
        </p:grpSpPr>
        <p:sp>
          <p:nvSpPr>
            <p:cNvPr id="8" name="object 8"/>
            <p:cNvSpPr/>
            <p:nvPr/>
          </p:nvSpPr>
          <p:spPr>
            <a:xfrm>
              <a:off x="4474016" y="272144"/>
              <a:ext cx="4594225" cy="1524000"/>
            </a:xfrm>
            <a:custGeom>
              <a:avLst/>
              <a:gdLst/>
              <a:ahLst/>
              <a:cxnLst/>
              <a:rect l="l" t="t" r="r" b="b"/>
              <a:pathLst>
                <a:path w="4594225" h="1524000">
                  <a:moveTo>
                    <a:pt x="4593765" y="1523996"/>
                  </a:moveTo>
                  <a:lnTo>
                    <a:pt x="0" y="1523996"/>
                  </a:lnTo>
                  <a:lnTo>
                    <a:pt x="0" y="0"/>
                  </a:lnTo>
                  <a:lnTo>
                    <a:pt x="4593765" y="0"/>
                  </a:lnTo>
                  <a:lnTo>
                    <a:pt x="4593765" y="1523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74016" y="272144"/>
              <a:ext cx="4594225" cy="1524000"/>
            </a:xfrm>
            <a:custGeom>
              <a:avLst/>
              <a:gdLst/>
              <a:ahLst/>
              <a:cxnLst/>
              <a:rect l="l" t="t" r="r" b="b"/>
              <a:pathLst>
                <a:path w="4594225" h="1524000">
                  <a:moveTo>
                    <a:pt x="0" y="0"/>
                  </a:moveTo>
                  <a:lnTo>
                    <a:pt x="4593765" y="0"/>
                  </a:lnTo>
                  <a:lnTo>
                    <a:pt x="4593765" y="1523996"/>
                  </a:lnTo>
                  <a:lnTo>
                    <a:pt x="0" y="1523996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547041" y="304274"/>
            <a:ext cx="44202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8585" algn="l"/>
                <a:tab pos="2083435" algn="l"/>
                <a:tab pos="2894330" algn="l"/>
                <a:tab pos="3842385" algn="l"/>
              </a:tabLst>
            </a:pPr>
            <a:r>
              <a:rPr sz="1300" spc="-120" dirty="0">
                <a:solidFill>
                  <a:srgbClr val="00507C"/>
                </a:solidFill>
                <a:latin typeface="Arial Black"/>
                <a:cs typeface="Arial Black"/>
              </a:rPr>
              <a:t>T</a:t>
            </a:r>
            <a:r>
              <a:rPr sz="1300" spc="-125" dirty="0">
                <a:solidFill>
                  <a:srgbClr val="00507C"/>
                </a:solidFill>
                <a:latin typeface="Arial Black"/>
                <a:cs typeface="Arial Black"/>
              </a:rPr>
              <a:t>er</a:t>
            </a:r>
            <a:r>
              <a:rPr sz="1300" spc="-120" dirty="0">
                <a:solidFill>
                  <a:srgbClr val="00507C"/>
                </a:solidFill>
                <a:latin typeface="Arial Black"/>
                <a:cs typeface="Arial Black"/>
              </a:rPr>
              <a:t>b</a:t>
            </a:r>
            <a:r>
              <a:rPr sz="1300" spc="-110" dirty="0">
                <a:solidFill>
                  <a:srgbClr val="00507C"/>
                </a:solidFill>
                <a:latin typeface="Arial Black"/>
                <a:cs typeface="Arial Black"/>
              </a:rPr>
              <a:t>e</a:t>
            </a:r>
            <a:r>
              <a:rPr sz="1300" spc="-130" dirty="0">
                <a:solidFill>
                  <a:srgbClr val="00507C"/>
                </a:solidFill>
                <a:latin typeface="Arial Black"/>
                <a:cs typeface="Arial Black"/>
              </a:rPr>
              <a:t>n</a:t>
            </a:r>
            <a:r>
              <a:rPr sz="1300" spc="-70" dirty="0">
                <a:solidFill>
                  <a:srgbClr val="00507C"/>
                </a:solidFill>
                <a:latin typeface="Arial Black"/>
                <a:cs typeface="Arial Black"/>
              </a:rPr>
              <a:t>tuk</a:t>
            </a:r>
            <a:r>
              <a:rPr sz="1300" spc="-130" dirty="0">
                <a:solidFill>
                  <a:srgbClr val="00507C"/>
                </a:solidFill>
                <a:latin typeface="Arial Black"/>
                <a:cs typeface="Arial Black"/>
              </a:rPr>
              <a:t>n</a:t>
            </a:r>
            <a:r>
              <a:rPr sz="1300" spc="-50" dirty="0">
                <a:solidFill>
                  <a:srgbClr val="00507C"/>
                </a:solidFill>
                <a:latin typeface="Arial Black"/>
                <a:cs typeface="Arial Black"/>
              </a:rPr>
              <a:t>y</a:t>
            </a:r>
            <a:r>
              <a:rPr sz="1300" spc="-150" dirty="0">
                <a:solidFill>
                  <a:srgbClr val="00507C"/>
                </a:solidFill>
                <a:latin typeface="Arial Black"/>
                <a:cs typeface="Arial Black"/>
              </a:rPr>
              <a:t>a</a:t>
            </a:r>
            <a:r>
              <a:rPr sz="1300" dirty="0">
                <a:solidFill>
                  <a:srgbClr val="00507C"/>
                </a:solidFill>
                <a:latin typeface="Arial Black"/>
                <a:cs typeface="Arial Black"/>
              </a:rPr>
              <a:t>	</a:t>
            </a:r>
            <a:r>
              <a:rPr sz="1300" spc="-114" dirty="0">
                <a:solidFill>
                  <a:srgbClr val="00507C"/>
                </a:solidFill>
                <a:latin typeface="Arial Black"/>
                <a:cs typeface="Arial Black"/>
              </a:rPr>
              <a:t>suat</a:t>
            </a:r>
            <a:r>
              <a:rPr sz="1300" spc="-125" dirty="0">
                <a:solidFill>
                  <a:srgbClr val="00507C"/>
                </a:solidFill>
                <a:latin typeface="Arial Black"/>
                <a:cs typeface="Arial Black"/>
              </a:rPr>
              <a:t>u</a:t>
            </a:r>
            <a:r>
              <a:rPr sz="1300" dirty="0">
                <a:solidFill>
                  <a:srgbClr val="00507C"/>
                </a:solidFill>
                <a:latin typeface="Arial Black"/>
                <a:cs typeface="Arial Black"/>
              </a:rPr>
              <a:t>	</a:t>
            </a:r>
            <a:r>
              <a:rPr sz="1300" spc="-30" dirty="0">
                <a:solidFill>
                  <a:srgbClr val="00507C"/>
                </a:solidFill>
                <a:latin typeface="Arial Black"/>
                <a:cs typeface="Arial Black"/>
              </a:rPr>
              <a:t>n</a:t>
            </a:r>
            <a:r>
              <a:rPr sz="1300" spc="-175" dirty="0">
                <a:solidFill>
                  <a:srgbClr val="00507C"/>
                </a:solidFill>
                <a:latin typeface="Arial Black"/>
                <a:cs typeface="Arial Black"/>
              </a:rPr>
              <a:t>e</a:t>
            </a:r>
            <a:r>
              <a:rPr sz="1300" spc="-120" dirty="0">
                <a:solidFill>
                  <a:srgbClr val="00507C"/>
                </a:solidFill>
                <a:latin typeface="Arial Black"/>
                <a:cs typeface="Arial Black"/>
              </a:rPr>
              <a:t>gar</a:t>
            </a:r>
            <a:r>
              <a:rPr sz="1300" spc="-130" dirty="0">
                <a:solidFill>
                  <a:srgbClr val="00507C"/>
                </a:solidFill>
                <a:latin typeface="Arial Black"/>
                <a:cs typeface="Arial Black"/>
              </a:rPr>
              <a:t>a</a:t>
            </a:r>
            <a:r>
              <a:rPr sz="1300" dirty="0">
                <a:solidFill>
                  <a:srgbClr val="00507C"/>
                </a:solidFill>
                <a:latin typeface="Arial Black"/>
                <a:cs typeface="Arial Black"/>
              </a:rPr>
              <a:t>	</a:t>
            </a:r>
            <a:r>
              <a:rPr sz="1300" spc="-60" dirty="0">
                <a:solidFill>
                  <a:srgbClr val="00507C"/>
                </a:solidFill>
                <a:latin typeface="Arial Black"/>
                <a:cs typeface="Arial Black"/>
              </a:rPr>
              <a:t>m</a:t>
            </a:r>
            <a:r>
              <a:rPr sz="1300" spc="-110" dirty="0">
                <a:solidFill>
                  <a:srgbClr val="00507C"/>
                </a:solidFill>
                <a:latin typeface="Arial Black"/>
                <a:cs typeface="Arial Black"/>
              </a:rPr>
              <a:t>e</a:t>
            </a:r>
            <a:r>
              <a:rPr sz="1300" spc="-130" dirty="0">
                <a:solidFill>
                  <a:srgbClr val="00507C"/>
                </a:solidFill>
                <a:latin typeface="Arial Black"/>
                <a:cs typeface="Arial Black"/>
              </a:rPr>
              <a:t>n</a:t>
            </a:r>
            <a:r>
              <a:rPr sz="1300" spc="-90" dirty="0">
                <a:solidFill>
                  <a:srgbClr val="00507C"/>
                </a:solidFill>
                <a:latin typeface="Arial Black"/>
                <a:cs typeface="Arial Black"/>
              </a:rPr>
              <a:t>uru</a:t>
            </a:r>
            <a:r>
              <a:rPr sz="1300" spc="-65" dirty="0">
                <a:solidFill>
                  <a:srgbClr val="00507C"/>
                </a:solidFill>
                <a:latin typeface="Arial Black"/>
                <a:cs typeface="Arial Black"/>
              </a:rPr>
              <a:t>t</a:t>
            </a:r>
            <a:r>
              <a:rPr sz="1300" dirty="0">
                <a:solidFill>
                  <a:srgbClr val="00507C"/>
                </a:solidFill>
                <a:latin typeface="Arial Black"/>
                <a:cs typeface="Arial Black"/>
              </a:rPr>
              <a:t>	</a:t>
            </a:r>
            <a:r>
              <a:rPr sz="1300" spc="-60" dirty="0">
                <a:solidFill>
                  <a:srgbClr val="00507C"/>
                </a:solidFill>
                <a:latin typeface="Arial Black"/>
                <a:cs typeface="Arial Black"/>
              </a:rPr>
              <a:t>h</a:t>
            </a:r>
            <a:r>
              <a:rPr sz="1300" spc="-70" dirty="0">
                <a:solidFill>
                  <a:srgbClr val="00507C"/>
                </a:solidFill>
                <a:latin typeface="Arial Black"/>
                <a:cs typeface="Arial Black"/>
              </a:rPr>
              <a:t>u</a:t>
            </a:r>
            <a:r>
              <a:rPr sz="1300" spc="-80" dirty="0">
                <a:solidFill>
                  <a:srgbClr val="00507C"/>
                </a:solidFill>
                <a:latin typeface="Arial Black"/>
                <a:cs typeface="Arial Black"/>
              </a:rPr>
              <a:t>k</a:t>
            </a:r>
            <a:r>
              <a:rPr sz="1300" spc="-70" dirty="0">
                <a:solidFill>
                  <a:srgbClr val="00507C"/>
                </a:solidFill>
                <a:latin typeface="Arial Black"/>
                <a:cs typeface="Arial Black"/>
              </a:rPr>
              <a:t>um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47041" y="898633"/>
            <a:ext cx="44456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10" dirty="0">
                <a:solidFill>
                  <a:srgbClr val="00507C"/>
                </a:solidFill>
                <a:latin typeface="Arial Black"/>
                <a:cs typeface="Arial Black"/>
              </a:rPr>
              <a:t>Pengakuan </a:t>
            </a:r>
            <a:r>
              <a:rPr sz="1300" spc="-80" dirty="0">
                <a:solidFill>
                  <a:srgbClr val="00507C"/>
                </a:solidFill>
                <a:latin typeface="Arial Black"/>
                <a:cs typeface="Arial Black"/>
              </a:rPr>
              <a:t>ialah </a:t>
            </a:r>
            <a:r>
              <a:rPr sz="1300" spc="-114" dirty="0">
                <a:solidFill>
                  <a:srgbClr val="00507C"/>
                </a:solidFill>
                <a:latin typeface="Arial Black"/>
                <a:cs typeface="Arial Black"/>
              </a:rPr>
              <a:t>perbuatan </a:t>
            </a:r>
            <a:r>
              <a:rPr sz="1300" spc="-75" dirty="0">
                <a:solidFill>
                  <a:srgbClr val="00507C"/>
                </a:solidFill>
                <a:latin typeface="Arial Black"/>
                <a:cs typeface="Arial Black"/>
              </a:rPr>
              <a:t>politik </a:t>
            </a:r>
            <a:r>
              <a:rPr sz="1300" spc="-85" dirty="0">
                <a:solidFill>
                  <a:srgbClr val="00507C"/>
                </a:solidFill>
                <a:latin typeface="Arial Black"/>
                <a:cs typeface="Arial Black"/>
              </a:rPr>
              <a:t>dimana </a:t>
            </a:r>
            <a:r>
              <a:rPr sz="1300" spc="-120" dirty="0">
                <a:solidFill>
                  <a:srgbClr val="00507C"/>
                </a:solidFill>
                <a:latin typeface="Arial Black"/>
                <a:cs typeface="Arial Black"/>
              </a:rPr>
              <a:t>suatu</a:t>
            </a:r>
            <a:r>
              <a:rPr sz="1300" spc="-145" dirty="0">
                <a:solidFill>
                  <a:srgbClr val="00507C"/>
                </a:solidFill>
                <a:latin typeface="Arial Black"/>
                <a:cs typeface="Arial Black"/>
              </a:rPr>
              <a:t> </a:t>
            </a:r>
            <a:r>
              <a:rPr sz="1300" spc="-125" dirty="0">
                <a:solidFill>
                  <a:srgbClr val="00507C"/>
                </a:solidFill>
                <a:latin typeface="Arial Black"/>
                <a:cs typeface="Arial Black"/>
              </a:rPr>
              <a:t>Negara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47041" y="1096752"/>
            <a:ext cx="442214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8400" algn="l"/>
                <a:tab pos="2407285" algn="l"/>
                <a:tab pos="3030220" algn="l"/>
                <a:tab pos="3975735" algn="l"/>
              </a:tabLst>
            </a:pPr>
            <a:r>
              <a:rPr sz="1300" spc="-60" dirty="0">
                <a:solidFill>
                  <a:srgbClr val="00507C"/>
                </a:solidFill>
                <a:latin typeface="Arial Black"/>
                <a:cs typeface="Arial Black"/>
              </a:rPr>
              <a:t>m</a:t>
            </a:r>
            <a:r>
              <a:rPr sz="1300" spc="-110" dirty="0">
                <a:solidFill>
                  <a:srgbClr val="00507C"/>
                </a:solidFill>
                <a:latin typeface="Arial Black"/>
                <a:cs typeface="Arial Black"/>
              </a:rPr>
              <a:t>e</a:t>
            </a:r>
            <a:r>
              <a:rPr sz="1300" spc="-130" dirty="0">
                <a:solidFill>
                  <a:srgbClr val="00507C"/>
                </a:solidFill>
                <a:latin typeface="Arial Black"/>
                <a:cs typeface="Arial Black"/>
              </a:rPr>
              <a:t>n</a:t>
            </a:r>
            <a:r>
              <a:rPr sz="1300" spc="-70" dirty="0">
                <a:solidFill>
                  <a:srgbClr val="00507C"/>
                </a:solidFill>
                <a:latin typeface="Arial Black"/>
                <a:cs typeface="Arial Black"/>
              </a:rPr>
              <a:t>unju</a:t>
            </a:r>
            <a:r>
              <a:rPr sz="1300" spc="-90" dirty="0">
                <a:solidFill>
                  <a:srgbClr val="00507C"/>
                </a:solidFill>
                <a:latin typeface="Arial Black"/>
                <a:cs typeface="Arial Black"/>
              </a:rPr>
              <a:t>ka</a:t>
            </a:r>
            <a:r>
              <a:rPr sz="1300" spc="-85" dirty="0">
                <a:solidFill>
                  <a:srgbClr val="00507C"/>
                </a:solidFill>
                <a:latin typeface="Arial Black"/>
                <a:cs typeface="Arial Black"/>
              </a:rPr>
              <a:t>n</a:t>
            </a:r>
            <a:r>
              <a:rPr sz="1300" dirty="0">
                <a:solidFill>
                  <a:srgbClr val="00507C"/>
                </a:solidFill>
                <a:latin typeface="Arial Black"/>
                <a:cs typeface="Arial Black"/>
              </a:rPr>
              <a:t>	</a:t>
            </a:r>
            <a:r>
              <a:rPr sz="1300" spc="-95" dirty="0">
                <a:solidFill>
                  <a:srgbClr val="00507C"/>
                </a:solidFill>
                <a:latin typeface="Arial Black"/>
                <a:cs typeface="Arial Black"/>
              </a:rPr>
              <a:t>k</a:t>
            </a:r>
            <a:r>
              <a:rPr sz="1300" spc="-195" dirty="0">
                <a:solidFill>
                  <a:srgbClr val="00507C"/>
                </a:solidFill>
                <a:latin typeface="Arial Black"/>
                <a:cs typeface="Arial Black"/>
              </a:rPr>
              <a:t>e</a:t>
            </a:r>
            <a:r>
              <a:rPr sz="1300" spc="-165" dirty="0">
                <a:solidFill>
                  <a:srgbClr val="00507C"/>
                </a:solidFill>
                <a:latin typeface="Arial Black"/>
                <a:cs typeface="Arial Black"/>
              </a:rPr>
              <a:t>s</a:t>
            </a:r>
            <a:r>
              <a:rPr sz="1300" spc="-160" dirty="0">
                <a:solidFill>
                  <a:srgbClr val="00507C"/>
                </a:solidFill>
                <a:latin typeface="Arial Black"/>
                <a:cs typeface="Arial Black"/>
              </a:rPr>
              <a:t>e</a:t>
            </a:r>
            <a:r>
              <a:rPr sz="1300" spc="-80" dirty="0">
                <a:solidFill>
                  <a:srgbClr val="00507C"/>
                </a:solidFill>
                <a:latin typeface="Arial Black"/>
                <a:cs typeface="Arial Black"/>
              </a:rPr>
              <a:t>diaan</a:t>
            </a:r>
            <a:r>
              <a:rPr sz="1300" spc="-140" dirty="0">
                <a:solidFill>
                  <a:srgbClr val="00507C"/>
                </a:solidFill>
                <a:latin typeface="Arial Black"/>
                <a:cs typeface="Arial Black"/>
              </a:rPr>
              <a:t>n</a:t>
            </a:r>
            <a:r>
              <a:rPr sz="1300" spc="-50" dirty="0">
                <a:solidFill>
                  <a:srgbClr val="00507C"/>
                </a:solidFill>
                <a:latin typeface="Arial Black"/>
                <a:cs typeface="Arial Black"/>
              </a:rPr>
              <a:t>y</a:t>
            </a:r>
            <a:r>
              <a:rPr sz="1300" spc="-150" dirty="0">
                <a:solidFill>
                  <a:srgbClr val="00507C"/>
                </a:solidFill>
                <a:latin typeface="Arial Black"/>
                <a:cs typeface="Arial Black"/>
              </a:rPr>
              <a:t>a</a:t>
            </a:r>
            <a:r>
              <a:rPr sz="1300" dirty="0">
                <a:solidFill>
                  <a:srgbClr val="00507C"/>
                </a:solidFill>
                <a:latin typeface="Arial Black"/>
                <a:cs typeface="Arial Black"/>
              </a:rPr>
              <a:t>	</a:t>
            </a:r>
            <a:r>
              <a:rPr sz="1300" spc="-55" dirty="0">
                <a:solidFill>
                  <a:srgbClr val="00507C"/>
                </a:solidFill>
                <a:latin typeface="Arial Black"/>
                <a:cs typeface="Arial Black"/>
              </a:rPr>
              <a:t>u</a:t>
            </a:r>
            <a:r>
              <a:rPr sz="1300" spc="-80" dirty="0">
                <a:solidFill>
                  <a:srgbClr val="00507C"/>
                </a:solidFill>
                <a:latin typeface="Arial Black"/>
                <a:cs typeface="Arial Black"/>
              </a:rPr>
              <a:t>n</a:t>
            </a:r>
            <a:r>
              <a:rPr sz="1300" spc="-85" dirty="0">
                <a:solidFill>
                  <a:srgbClr val="00507C"/>
                </a:solidFill>
                <a:latin typeface="Arial Black"/>
                <a:cs typeface="Arial Black"/>
              </a:rPr>
              <a:t>tu</a:t>
            </a:r>
            <a:r>
              <a:rPr sz="1300" spc="-95" dirty="0">
                <a:solidFill>
                  <a:srgbClr val="00507C"/>
                </a:solidFill>
                <a:latin typeface="Arial Black"/>
                <a:cs typeface="Arial Black"/>
              </a:rPr>
              <a:t>k</a:t>
            </a:r>
            <a:r>
              <a:rPr sz="1300" dirty="0">
                <a:solidFill>
                  <a:srgbClr val="00507C"/>
                </a:solidFill>
                <a:latin typeface="Arial Black"/>
                <a:cs typeface="Arial Black"/>
              </a:rPr>
              <a:t>	</a:t>
            </a:r>
            <a:r>
              <a:rPr sz="1300" spc="-60" dirty="0">
                <a:solidFill>
                  <a:srgbClr val="00507C"/>
                </a:solidFill>
                <a:latin typeface="Arial Black"/>
                <a:cs typeface="Arial Black"/>
              </a:rPr>
              <a:t>m</a:t>
            </a:r>
            <a:r>
              <a:rPr sz="1300" spc="-110" dirty="0">
                <a:solidFill>
                  <a:srgbClr val="00507C"/>
                </a:solidFill>
                <a:latin typeface="Arial Black"/>
                <a:cs typeface="Arial Black"/>
              </a:rPr>
              <a:t>e</a:t>
            </a:r>
            <a:r>
              <a:rPr sz="1300" spc="-114" dirty="0">
                <a:solidFill>
                  <a:srgbClr val="00507C"/>
                </a:solidFill>
                <a:latin typeface="Arial Black"/>
                <a:cs typeface="Arial Black"/>
              </a:rPr>
              <a:t>n</a:t>
            </a:r>
            <a:r>
              <a:rPr sz="1300" spc="-120" dirty="0">
                <a:solidFill>
                  <a:srgbClr val="00507C"/>
                </a:solidFill>
                <a:latin typeface="Arial Black"/>
                <a:cs typeface="Arial Black"/>
              </a:rPr>
              <a:t>ga</a:t>
            </a:r>
            <a:r>
              <a:rPr sz="1300" spc="-130" dirty="0">
                <a:solidFill>
                  <a:srgbClr val="00507C"/>
                </a:solidFill>
                <a:latin typeface="Arial Black"/>
                <a:cs typeface="Arial Black"/>
              </a:rPr>
              <a:t>k</a:t>
            </a:r>
            <a:r>
              <a:rPr sz="1300" spc="-70" dirty="0">
                <a:solidFill>
                  <a:srgbClr val="00507C"/>
                </a:solidFill>
                <a:latin typeface="Arial Black"/>
                <a:cs typeface="Arial Black"/>
              </a:rPr>
              <a:t>u</a:t>
            </a:r>
            <a:r>
              <a:rPr sz="1300" spc="-35" dirty="0">
                <a:solidFill>
                  <a:srgbClr val="00507C"/>
                </a:solidFill>
                <a:latin typeface="Arial Black"/>
                <a:cs typeface="Arial Black"/>
              </a:rPr>
              <a:t>i</a:t>
            </a:r>
            <a:r>
              <a:rPr sz="1300" dirty="0">
                <a:solidFill>
                  <a:srgbClr val="00507C"/>
                </a:solidFill>
                <a:latin typeface="Arial Black"/>
                <a:cs typeface="Arial Black"/>
              </a:rPr>
              <a:t>	</a:t>
            </a:r>
            <a:r>
              <a:rPr sz="1300" spc="-120" dirty="0">
                <a:solidFill>
                  <a:srgbClr val="00507C"/>
                </a:solidFill>
                <a:latin typeface="Arial Black"/>
                <a:cs typeface="Arial Black"/>
              </a:rPr>
              <a:t>suatu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63063" y="1612029"/>
            <a:ext cx="1171575" cy="517525"/>
          </a:xfrm>
          <a:custGeom>
            <a:avLst/>
            <a:gdLst/>
            <a:ahLst/>
            <a:cxnLst/>
            <a:rect l="l" t="t" r="r" b="b"/>
            <a:pathLst>
              <a:path w="1171575" h="517525">
                <a:moveTo>
                  <a:pt x="1171155" y="517318"/>
                </a:moveTo>
                <a:lnTo>
                  <a:pt x="0" y="0"/>
                </a:lnTo>
              </a:path>
            </a:pathLst>
          </a:custGeom>
          <a:ln w="25399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569019" y="2143348"/>
            <a:ext cx="1459230" cy="584835"/>
          </a:xfrm>
          <a:prstGeom prst="rect">
            <a:avLst/>
          </a:prstGeom>
          <a:solidFill>
            <a:srgbClr val="FFFFFF"/>
          </a:solidFill>
          <a:ln w="25399">
            <a:solidFill>
              <a:srgbClr val="BABABA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</a:pPr>
            <a:r>
              <a:rPr sz="1200" b="1" dirty="0">
                <a:solidFill>
                  <a:srgbClr val="00507C"/>
                </a:solidFill>
                <a:latin typeface="Arial"/>
                <a:cs typeface="Arial"/>
              </a:rPr>
              <a:t>Teori</a:t>
            </a:r>
            <a:r>
              <a:rPr sz="1200" b="1" spc="10" dirty="0">
                <a:solidFill>
                  <a:srgbClr val="00507C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507C"/>
                </a:solidFill>
                <a:latin typeface="Arial"/>
                <a:cs typeface="Arial"/>
              </a:rPr>
              <a:t>Konstitutif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5323" y="1624381"/>
            <a:ext cx="1038860" cy="520700"/>
          </a:xfrm>
          <a:custGeom>
            <a:avLst/>
            <a:gdLst/>
            <a:ahLst/>
            <a:cxnLst/>
            <a:rect l="l" t="t" r="r" b="b"/>
            <a:pathLst>
              <a:path w="1038860" h="520700">
                <a:moveTo>
                  <a:pt x="0" y="520076"/>
                </a:moveTo>
                <a:lnTo>
                  <a:pt x="1038625" y="0"/>
                </a:lnTo>
              </a:path>
            </a:pathLst>
          </a:custGeom>
          <a:ln w="25399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2398" y="2143348"/>
            <a:ext cx="1459230" cy="584835"/>
          </a:xfrm>
          <a:prstGeom prst="rect">
            <a:avLst/>
          </a:prstGeom>
          <a:solidFill>
            <a:srgbClr val="FFFFFF"/>
          </a:solidFill>
          <a:ln w="25399">
            <a:solidFill>
              <a:srgbClr val="BABABA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marL="85090">
              <a:lnSpc>
                <a:spcPct val="100000"/>
              </a:lnSpc>
            </a:pPr>
            <a:r>
              <a:rPr sz="1200" b="1" dirty="0">
                <a:solidFill>
                  <a:srgbClr val="00507C"/>
                </a:solidFill>
                <a:latin typeface="Arial"/>
                <a:cs typeface="Arial"/>
              </a:rPr>
              <a:t>Teori</a:t>
            </a:r>
            <a:r>
              <a:rPr sz="1200" b="1" spc="10" dirty="0">
                <a:solidFill>
                  <a:srgbClr val="00507C"/>
                </a:solidFill>
                <a:latin typeface="Arial"/>
                <a:cs typeface="Arial"/>
              </a:rPr>
              <a:t> Deklaratif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52398" y="1001443"/>
            <a:ext cx="4374515" cy="3043555"/>
            <a:chOff x="152398" y="1001443"/>
            <a:chExt cx="4374515" cy="3043555"/>
          </a:xfrm>
        </p:grpSpPr>
        <p:sp>
          <p:nvSpPr>
            <p:cNvPr id="18" name="object 18"/>
            <p:cNvSpPr/>
            <p:nvPr/>
          </p:nvSpPr>
          <p:spPr>
            <a:xfrm>
              <a:off x="3887917" y="1001443"/>
              <a:ext cx="638798" cy="1053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40617" y="1034142"/>
              <a:ext cx="533400" cy="0"/>
            </a:xfrm>
            <a:custGeom>
              <a:avLst/>
              <a:gdLst/>
              <a:ahLst/>
              <a:cxnLst/>
              <a:rect l="l" t="t" r="r" b="b"/>
              <a:pathLst>
                <a:path w="533400">
                  <a:moveTo>
                    <a:pt x="0" y="0"/>
                  </a:moveTo>
                  <a:lnTo>
                    <a:pt x="533398" y="0"/>
                  </a:lnTo>
                </a:path>
              </a:pathLst>
            </a:custGeom>
            <a:ln w="25399">
              <a:solidFill>
                <a:srgbClr val="027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6418" y="2722444"/>
              <a:ext cx="2416810" cy="190500"/>
            </a:xfrm>
            <a:custGeom>
              <a:avLst/>
              <a:gdLst/>
              <a:ahLst/>
              <a:cxnLst/>
              <a:rect l="l" t="t" r="r" b="b"/>
              <a:pathLst>
                <a:path w="2416810" h="190500">
                  <a:moveTo>
                    <a:pt x="2416625" y="0"/>
                  </a:moveTo>
                  <a:lnTo>
                    <a:pt x="2416625" y="189999"/>
                  </a:lnTo>
                </a:path>
                <a:path w="2416810" h="190500">
                  <a:moveTo>
                    <a:pt x="0" y="10874"/>
                  </a:moveTo>
                  <a:lnTo>
                    <a:pt x="0" y="189999"/>
                  </a:lnTo>
                </a:path>
              </a:pathLst>
            </a:custGeom>
            <a:ln w="9524">
              <a:solidFill>
                <a:srgbClr val="007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2398" y="2912444"/>
              <a:ext cx="3875404" cy="1132205"/>
            </a:xfrm>
            <a:custGeom>
              <a:avLst/>
              <a:gdLst/>
              <a:ahLst/>
              <a:cxnLst/>
              <a:rect l="l" t="t" r="r" b="b"/>
              <a:pathLst>
                <a:path w="3875404" h="1132204">
                  <a:moveTo>
                    <a:pt x="3875318" y="1132097"/>
                  </a:moveTo>
                  <a:lnTo>
                    <a:pt x="0" y="1132097"/>
                  </a:lnTo>
                  <a:lnTo>
                    <a:pt x="0" y="0"/>
                  </a:lnTo>
                  <a:lnTo>
                    <a:pt x="3875318" y="0"/>
                  </a:lnTo>
                  <a:lnTo>
                    <a:pt x="3875318" y="11320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52398" y="2912444"/>
            <a:ext cx="3875404" cy="1132205"/>
          </a:xfrm>
          <a:prstGeom prst="rect">
            <a:avLst/>
          </a:prstGeom>
          <a:ln w="25399">
            <a:solidFill>
              <a:srgbClr val="BABABA"/>
            </a:solidFill>
          </a:ln>
        </p:spPr>
        <p:txBody>
          <a:bodyPr vert="horz" wrap="square" lIns="0" tIns="125730" rIns="0" bIns="0" rtlCol="0">
            <a:spAutoFit/>
          </a:bodyPr>
          <a:lstStyle/>
          <a:p>
            <a:pPr marL="85725" marR="78740" algn="just">
              <a:lnSpc>
                <a:spcPct val="100000"/>
              </a:lnSpc>
              <a:spcBef>
                <a:spcPts val="990"/>
              </a:spcBef>
            </a:pPr>
            <a:r>
              <a:rPr sz="1200" spc="-110" dirty="0">
                <a:solidFill>
                  <a:srgbClr val="00507C"/>
                </a:solidFill>
                <a:latin typeface="Arial Black"/>
                <a:cs typeface="Arial Black"/>
              </a:rPr>
              <a:t>Berdasarkan </a:t>
            </a:r>
            <a:r>
              <a:rPr sz="1200" spc="-114" dirty="0">
                <a:solidFill>
                  <a:srgbClr val="00507C"/>
                </a:solidFill>
                <a:latin typeface="Arial Black"/>
                <a:cs typeface="Arial Black"/>
              </a:rPr>
              <a:t>kedua </a:t>
            </a:r>
            <a:r>
              <a:rPr sz="1200" spc="-100" dirty="0">
                <a:solidFill>
                  <a:srgbClr val="00507C"/>
                </a:solidFill>
                <a:latin typeface="Arial Black"/>
                <a:cs typeface="Arial Black"/>
              </a:rPr>
              <a:t>teori </a:t>
            </a:r>
            <a:r>
              <a:rPr sz="1200" spc="-110" dirty="0">
                <a:solidFill>
                  <a:srgbClr val="00507C"/>
                </a:solidFill>
                <a:latin typeface="Arial Black"/>
                <a:cs typeface="Arial Black"/>
              </a:rPr>
              <a:t>diatas </a:t>
            </a:r>
            <a:r>
              <a:rPr sz="1200" spc="-125" dirty="0">
                <a:solidFill>
                  <a:srgbClr val="00507C"/>
                </a:solidFill>
                <a:latin typeface="Arial Black"/>
                <a:cs typeface="Arial Black"/>
              </a:rPr>
              <a:t>ada </a:t>
            </a:r>
            <a:r>
              <a:rPr sz="1200" spc="-130" dirty="0">
                <a:solidFill>
                  <a:srgbClr val="00507C"/>
                </a:solidFill>
                <a:latin typeface="Arial Black"/>
                <a:cs typeface="Arial Black"/>
              </a:rPr>
              <a:t>beberapa  </a:t>
            </a:r>
            <a:r>
              <a:rPr sz="1200" spc="-110" dirty="0">
                <a:solidFill>
                  <a:srgbClr val="00507C"/>
                </a:solidFill>
                <a:latin typeface="Arial Black"/>
                <a:cs typeface="Arial Black"/>
              </a:rPr>
              <a:t>pendapat para </a:t>
            </a:r>
            <a:r>
              <a:rPr sz="1200" spc="-55" dirty="0">
                <a:solidFill>
                  <a:srgbClr val="00507C"/>
                </a:solidFill>
                <a:latin typeface="Arial Black"/>
                <a:cs typeface="Arial Black"/>
              </a:rPr>
              <a:t>ahli </a:t>
            </a:r>
            <a:r>
              <a:rPr sz="1200" spc="-65" dirty="0">
                <a:solidFill>
                  <a:srgbClr val="00507C"/>
                </a:solidFill>
                <a:latin typeface="Arial Black"/>
                <a:cs typeface="Arial Black"/>
              </a:rPr>
              <a:t>hukum </a:t>
            </a:r>
            <a:r>
              <a:rPr sz="1200" spc="-85" dirty="0">
                <a:solidFill>
                  <a:srgbClr val="00507C"/>
                </a:solidFill>
                <a:latin typeface="Arial Black"/>
                <a:cs typeface="Arial Black"/>
              </a:rPr>
              <a:t>internasional yang  </a:t>
            </a:r>
            <a:r>
              <a:rPr sz="1200" spc="-95" dirty="0">
                <a:solidFill>
                  <a:srgbClr val="00507C"/>
                </a:solidFill>
                <a:latin typeface="Arial Black"/>
                <a:cs typeface="Arial Black"/>
              </a:rPr>
              <a:t>memaparkan </a:t>
            </a:r>
            <a:r>
              <a:rPr sz="1200" spc="-130" dirty="0">
                <a:solidFill>
                  <a:srgbClr val="00507C"/>
                </a:solidFill>
                <a:latin typeface="Arial Black"/>
                <a:cs typeface="Arial Black"/>
              </a:rPr>
              <a:t>beberapa </a:t>
            </a:r>
            <a:r>
              <a:rPr sz="1200" spc="-85" dirty="0">
                <a:solidFill>
                  <a:srgbClr val="00507C"/>
                </a:solidFill>
                <a:latin typeface="Arial Black"/>
                <a:cs typeface="Arial Black"/>
              </a:rPr>
              <a:t>bentuk-bentuk </a:t>
            </a:r>
            <a:r>
              <a:rPr sz="1200" spc="-95" dirty="0">
                <a:solidFill>
                  <a:srgbClr val="00507C"/>
                </a:solidFill>
                <a:latin typeface="Arial Black"/>
                <a:cs typeface="Arial Black"/>
              </a:rPr>
              <a:t>pengakuan  </a:t>
            </a:r>
            <a:r>
              <a:rPr sz="1200" spc="-85" dirty="0">
                <a:solidFill>
                  <a:srgbClr val="00507C"/>
                </a:solidFill>
                <a:latin typeface="Arial Black"/>
                <a:cs typeface="Arial Black"/>
              </a:rPr>
              <a:t>yang </a:t>
            </a:r>
            <a:r>
              <a:rPr sz="1200" spc="-75" dirty="0">
                <a:solidFill>
                  <a:srgbClr val="00507C"/>
                </a:solidFill>
                <a:latin typeface="Arial Black"/>
                <a:cs typeface="Arial Black"/>
              </a:rPr>
              <a:t>dilakukan </a:t>
            </a:r>
            <a:r>
              <a:rPr sz="1200" spc="-105" dirty="0">
                <a:solidFill>
                  <a:srgbClr val="00507C"/>
                </a:solidFill>
                <a:latin typeface="Arial Black"/>
                <a:cs typeface="Arial Black"/>
              </a:rPr>
              <a:t>oleh </a:t>
            </a:r>
            <a:r>
              <a:rPr sz="1200" spc="-95" dirty="0">
                <a:solidFill>
                  <a:srgbClr val="00507C"/>
                </a:solidFill>
                <a:latin typeface="Arial Black"/>
                <a:cs typeface="Arial Black"/>
              </a:rPr>
              <a:t>negara-negara </a:t>
            </a:r>
            <a:r>
              <a:rPr sz="1200" spc="-110" dirty="0">
                <a:solidFill>
                  <a:srgbClr val="00507C"/>
                </a:solidFill>
                <a:latin typeface="Arial Black"/>
                <a:cs typeface="Arial Black"/>
              </a:rPr>
              <a:t>terhadap  </a:t>
            </a:r>
            <a:r>
              <a:rPr sz="1200" spc="-65" dirty="0">
                <a:solidFill>
                  <a:srgbClr val="00507C"/>
                </a:solidFill>
                <a:latin typeface="Arial Black"/>
                <a:cs typeface="Arial Black"/>
              </a:rPr>
              <a:t>lahirnya </a:t>
            </a:r>
            <a:r>
              <a:rPr sz="1200" spc="-114" dirty="0">
                <a:solidFill>
                  <a:srgbClr val="00507C"/>
                </a:solidFill>
                <a:latin typeface="Arial Black"/>
                <a:cs typeface="Arial Black"/>
              </a:rPr>
              <a:t>Negara</a:t>
            </a:r>
            <a:r>
              <a:rPr sz="1200" spc="-150" dirty="0">
                <a:solidFill>
                  <a:srgbClr val="00507C"/>
                </a:solidFill>
                <a:latin typeface="Arial Black"/>
                <a:cs typeface="Arial Black"/>
              </a:rPr>
              <a:t> </a:t>
            </a:r>
            <a:r>
              <a:rPr sz="1200" spc="-110" dirty="0">
                <a:solidFill>
                  <a:srgbClr val="00507C"/>
                </a:solidFill>
                <a:latin typeface="Arial Black"/>
                <a:cs typeface="Arial Black"/>
              </a:rPr>
              <a:t>baru: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953242" y="1907491"/>
            <a:ext cx="5127625" cy="2372995"/>
            <a:chOff x="3953242" y="1907491"/>
            <a:chExt cx="5127625" cy="2372995"/>
          </a:xfrm>
        </p:grpSpPr>
        <p:sp>
          <p:nvSpPr>
            <p:cNvPr id="24" name="object 24"/>
            <p:cNvSpPr/>
            <p:nvPr/>
          </p:nvSpPr>
          <p:spPr>
            <a:xfrm>
              <a:off x="3953242" y="3396293"/>
              <a:ext cx="551713" cy="1053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05941" y="3428993"/>
              <a:ext cx="359410" cy="0"/>
            </a:xfrm>
            <a:custGeom>
              <a:avLst/>
              <a:gdLst/>
              <a:ahLst/>
              <a:cxnLst/>
              <a:rect l="l" t="t" r="r" b="b"/>
              <a:pathLst>
                <a:path w="359410">
                  <a:moveTo>
                    <a:pt x="0" y="0"/>
                  </a:moveTo>
                  <a:lnTo>
                    <a:pt x="359249" y="0"/>
                  </a:lnTo>
                </a:path>
              </a:pathLst>
            </a:custGeom>
            <a:ln w="25399">
              <a:solidFill>
                <a:srgbClr val="027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23941" y="3387718"/>
              <a:ext cx="103874" cy="8254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74015" y="1920191"/>
              <a:ext cx="4594225" cy="2347595"/>
            </a:xfrm>
            <a:custGeom>
              <a:avLst/>
              <a:gdLst/>
              <a:ahLst/>
              <a:cxnLst/>
              <a:rect l="l" t="t" r="r" b="b"/>
              <a:pathLst>
                <a:path w="4594225" h="2347595">
                  <a:moveTo>
                    <a:pt x="4593765" y="2347000"/>
                  </a:moveTo>
                  <a:lnTo>
                    <a:pt x="0" y="2347000"/>
                  </a:lnTo>
                  <a:lnTo>
                    <a:pt x="0" y="0"/>
                  </a:lnTo>
                  <a:lnTo>
                    <a:pt x="4593765" y="0"/>
                  </a:lnTo>
                  <a:lnTo>
                    <a:pt x="4593765" y="2347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74015" y="1920191"/>
              <a:ext cx="4594225" cy="2347595"/>
            </a:xfrm>
            <a:custGeom>
              <a:avLst/>
              <a:gdLst/>
              <a:ahLst/>
              <a:cxnLst/>
              <a:rect l="l" t="t" r="r" b="b"/>
              <a:pathLst>
                <a:path w="4594225" h="2347595">
                  <a:moveTo>
                    <a:pt x="0" y="0"/>
                  </a:moveTo>
                  <a:lnTo>
                    <a:pt x="4593765" y="0"/>
                  </a:lnTo>
                  <a:lnTo>
                    <a:pt x="4593765" y="2347000"/>
                  </a:lnTo>
                  <a:lnTo>
                    <a:pt x="0" y="2347000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547041" y="60070"/>
            <a:ext cx="38315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5" dirty="0">
                <a:latin typeface="Arial Black"/>
                <a:cs typeface="Arial Black"/>
              </a:rPr>
              <a:t>i</a:t>
            </a:r>
            <a:r>
              <a:rPr sz="1300" spc="-735" dirty="0">
                <a:latin typeface="Arial Black"/>
                <a:cs typeface="Arial Black"/>
              </a:rPr>
              <a:t>n</a:t>
            </a:r>
            <a:r>
              <a:rPr sz="4800" spc="-1010" dirty="0">
                <a:solidFill>
                  <a:srgbClr val="FFFFFF"/>
                </a:solidFill>
                <a:latin typeface="Noto Sans Symbols"/>
                <a:cs typeface="Noto Sans Symbols"/>
              </a:rPr>
              <a:t>▪</a:t>
            </a:r>
            <a:r>
              <a:rPr sz="1300" spc="-130" dirty="0">
                <a:latin typeface="Arial Black"/>
                <a:cs typeface="Arial Black"/>
              </a:rPr>
              <a:t>t</a:t>
            </a:r>
            <a:r>
              <a:rPr sz="1300" spc="-310" dirty="0">
                <a:latin typeface="Arial Black"/>
                <a:cs typeface="Arial Black"/>
              </a:rPr>
              <a:t>e</a:t>
            </a:r>
            <a:r>
              <a:rPr spc="-360" dirty="0">
                <a:latin typeface="Arial Black"/>
                <a:cs typeface="Arial Black"/>
              </a:rPr>
              <a:t>-</a:t>
            </a:r>
            <a:r>
              <a:rPr sz="1300" spc="-40" dirty="0">
                <a:latin typeface="Arial Black"/>
                <a:cs typeface="Arial Black"/>
              </a:rPr>
              <a:t>r</a:t>
            </a:r>
            <a:r>
              <a:rPr sz="1300" spc="-635" dirty="0">
                <a:latin typeface="Arial Black"/>
                <a:cs typeface="Arial Black"/>
              </a:rPr>
              <a:t>n</a:t>
            </a:r>
            <a:r>
              <a:rPr spc="-400" dirty="0">
                <a:latin typeface="Arial Black"/>
                <a:cs typeface="Arial Black"/>
              </a:rPr>
              <a:t>P</a:t>
            </a:r>
            <a:r>
              <a:rPr sz="1300" spc="-615" dirty="0">
                <a:latin typeface="Arial Black"/>
                <a:cs typeface="Arial Black"/>
              </a:rPr>
              <a:t>a</a:t>
            </a:r>
            <a:r>
              <a:rPr spc="-475" dirty="0">
                <a:latin typeface="Arial Black"/>
                <a:cs typeface="Arial Black"/>
              </a:rPr>
              <a:t>e</a:t>
            </a:r>
            <a:r>
              <a:rPr sz="1300" spc="-540" dirty="0">
                <a:latin typeface="Arial Black"/>
                <a:cs typeface="Arial Black"/>
              </a:rPr>
              <a:t>s</a:t>
            </a:r>
            <a:r>
              <a:rPr spc="-555" dirty="0">
                <a:latin typeface="Arial Black"/>
                <a:cs typeface="Arial Black"/>
              </a:rPr>
              <a:t>n</a:t>
            </a:r>
            <a:r>
              <a:rPr sz="1300" spc="-25" dirty="0">
                <a:latin typeface="Arial Black"/>
                <a:cs typeface="Arial Black"/>
              </a:rPr>
              <a:t>i</a:t>
            </a:r>
            <a:r>
              <a:rPr sz="1300" spc="-760" dirty="0">
                <a:latin typeface="Arial Black"/>
                <a:cs typeface="Arial Black"/>
              </a:rPr>
              <a:t>o</a:t>
            </a:r>
            <a:r>
              <a:rPr spc="-340" dirty="0">
                <a:latin typeface="Arial Black"/>
                <a:cs typeface="Arial Black"/>
              </a:rPr>
              <a:t>g</a:t>
            </a:r>
            <a:r>
              <a:rPr sz="1300" spc="-680" dirty="0">
                <a:latin typeface="Arial Black"/>
                <a:cs typeface="Arial Black"/>
              </a:rPr>
              <a:t>n</a:t>
            </a:r>
            <a:r>
              <a:rPr spc="-275" dirty="0">
                <a:latin typeface="Arial Black"/>
                <a:cs typeface="Arial Black"/>
              </a:rPr>
              <a:t>a</a:t>
            </a:r>
            <a:r>
              <a:rPr sz="1300" spc="-760" dirty="0">
                <a:latin typeface="Arial Black"/>
                <a:cs typeface="Arial Black"/>
              </a:rPr>
              <a:t>a</a:t>
            </a:r>
            <a:r>
              <a:rPr spc="-330" dirty="0">
                <a:latin typeface="Arial Black"/>
                <a:cs typeface="Arial Black"/>
              </a:rPr>
              <a:t>k</a:t>
            </a:r>
            <a:r>
              <a:rPr sz="1300" spc="-180" dirty="0">
                <a:latin typeface="Arial Black"/>
                <a:cs typeface="Arial Black"/>
              </a:rPr>
              <a:t>l</a:t>
            </a:r>
            <a:r>
              <a:rPr spc="-459" dirty="0">
                <a:latin typeface="Arial Black"/>
                <a:cs typeface="Arial Black"/>
              </a:rPr>
              <a:t>u</a:t>
            </a:r>
            <a:r>
              <a:rPr sz="1300" spc="-500" dirty="0">
                <a:latin typeface="Arial Black"/>
                <a:cs typeface="Arial Black"/>
              </a:rPr>
              <a:t>a</a:t>
            </a:r>
            <a:r>
              <a:rPr spc="-590" dirty="0">
                <a:latin typeface="Arial Black"/>
                <a:cs typeface="Arial Black"/>
              </a:rPr>
              <a:t>a</a:t>
            </a:r>
            <a:r>
              <a:rPr sz="1300" spc="-445" dirty="0">
                <a:latin typeface="Arial Black"/>
                <a:cs typeface="Arial Black"/>
              </a:rPr>
              <a:t>d</a:t>
            </a:r>
            <a:r>
              <a:rPr spc="-595" dirty="0">
                <a:latin typeface="Arial Black"/>
                <a:cs typeface="Arial Black"/>
              </a:rPr>
              <a:t>n</a:t>
            </a:r>
            <a:r>
              <a:rPr sz="1300" spc="-155" dirty="0">
                <a:latin typeface="Arial Black"/>
                <a:cs typeface="Arial Black"/>
              </a:rPr>
              <a:t>a</a:t>
            </a:r>
            <a:r>
              <a:rPr sz="1300" spc="-240" dirty="0">
                <a:latin typeface="Arial Black"/>
                <a:cs typeface="Arial Black"/>
              </a:rPr>
              <a:t>l</a:t>
            </a:r>
            <a:r>
              <a:rPr spc="-960" dirty="0">
                <a:latin typeface="Arial Black"/>
                <a:cs typeface="Arial Black"/>
              </a:rPr>
              <a:t>K</a:t>
            </a:r>
            <a:r>
              <a:rPr sz="1300" spc="-155" dirty="0">
                <a:latin typeface="Arial Black"/>
                <a:cs typeface="Arial Black"/>
              </a:rPr>
              <a:t>a</a:t>
            </a:r>
            <a:r>
              <a:rPr sz="1300" spc="-835" dirty="0">
                <a:latin typeface="Arial Black"/>
                <a:cs typeface="Arial Black"/>
              </a:rPr>
              <a:t>h</a:t>
            </a:r>
            <a:r>
              <a:rPr spc="-185" dirty="0">
                <a:latin typeface="Arial Black"/>
                <a:cs typeface="Arial Black"/>
              </a:rPr>
              <a:t>o</a:t>
            </a:r>
            <a:r>
              <a:rPr spc="-35" dirty="0">
                <a:latin typeface="Arial Black"/>
                <a:cs typeface="Arial Black"/>
              </a:rPr>
              <a:t>l</a:t>
            </a:r>
            <a:r>
              <a:rPr spc="-1010" dirty="0">
                <a:latin typeface="Arial Black"/>
                <a:cs typeface="Arial Black"/>
              </a:rPr>
              <a:t>e</a:t>
            </a:r>
            <a:r>
              <a:rPr sz="1300" spc="-100" dirty="0">
                <a:latin typeface="Arial Black"/>
                <a:cs typeface="Arial Black"/>
              </a:rPr>
              <a:t>d</a:t>
            </a:r>
            <a:r>
              <a:rPr sz="1300" spc="-844" dirty="0">
                <a:latin typeface="Arial Black"/>
                <a:cs typeface="Arial Black"/>
              </a:rPr>
              <a:t>e</a:t>
            </a:r>
            <a:r>
              <a:rPr spc="-290" dirty="0">
                <a:latin typeface="Arial Black"/>
                <a:cs typeface="Arial Black"/>
              </a:rPr>
              <a:t>k</a:t>
            </a:r>
            <a:r>
              <a:rPr sz="1300" spc="-635" dirty="0">
                <a:latin typeface="Arial Black"/>
                <a:cs typeface="Arial Black"/>
              </a:rPr>
              <a:t>n</a:t>
            </a:r>
            <a:r>
              <a:rPr spc="-130" dirty="0">
                <a:latin typeface="Arial Black"/>
                <a:cs typeface="Arial Black"/>
              </a:rPr>
              <a:t>t</a:t>
            </a:r>
            <a:r>
              <a:rPr spc="-360" dirty="0">
                <a:latin typeface="Arial Black"/>
                <a:cs typeface="Arial Black"/>
              </a:rPr>
              <a:t>i</a:t>
            </a:r>
            <a:r>
              <a:rPr sz="1300" spc="-540" dirty="0">
                <a:latin typeface="Arial Black"/>
                <a:cs typeface="Arial Black"/>
              </a:rPr>
              <a:t>g</a:t>
            </a:r>
            <a:r>
              <a:rPr spc="-145" dirty="0">
                <a:latin typeface="Arial Black"/>
                <a:cs typeface="Arial Black"/>
              </a:rPr>
              <a:t>f</a:t>
            </a:r>
            <a:r>
              <a:rPr sz="1300" spc="-90" dirty="0">
                <a:latin typeface="Arial Black"/>
                <a:cs typeface="Arial Black"/>
              </a:rPr>
              <a:t>a</a:t>
            </a:r>
            <a:r>
              <a:rPr sz="1300" spc="-85" dirty="0">
                <a:latin typeface="Arial Black"/>
                <a:cs typeface="Arial Black"/>
              </a:rPr>
              <a:t>n</a:t>
            </a:r>
            <a:r>
              <a:rPr sz="1300" spc="-114" dirty="0">
                <a:latin typeface="Arial Black"/>
                <a:cs typeface="Arial Black"/>
              </a:rPr>
              <a:t> </a:t>
            </a:r>
            <a:r>
              <a:rPr sz="1300" spc="-110" dirty="0">
                <a:latin typeface="Arial Black"/>
                <a:cs typeface="Arial Black"/>
              </a:rPr>
              <a:t>ada</a:t>
            </a:r>
            <a:r>
              <a:rPr sz="1300" spc="-165" dirty="0">
                <a:latin typeface="Arial Black"/>
                <a:cs typeface="Arial Black"/>
              </a:rPr>
              <a:t>n</a:t>
            </a:r>
            <a:r>
              <a:rPr sz="1300" spc="-50" dirty="0">
                <a:latin typeface="Arial Black"/>
                <a:cs typeface="Arial Black"/>
              </a:rPr>
              <a:t>y</a:t>
            </a:r>
            <a:r>
              <a:rPr sz="1300" spc="-150" dirty="0">
                <a:latin typeface="Arial Black"/>
                <a:cs typeface="Arial Black"/>
              </a:rPr>
              <a:t>a</a:t>
            </a:r>
            <a:r>
              <a:rPr sz="1300" spc="-114" dirty="0">
                <a:latin typeface="Arial Black"/>
                <a:cs typeface="Arial Black"/>
              </a:rPr>
              <a:t> </a:t>
            </a:r>
            <a:r>
              <a:rPr sz="1300" spc="-90" dirty="0">
                <a:latin typeface="Arial Black"/>
                <a:cs typeface="Arial Black"/>
              </a:rPr>
              <a:t>p</a:t>
            </a:r>
            <a:r>
              <a:rPr sz="1300" spc="-110" dirty="0">
                <a:latin typeface="Arial Black"/>
                <a:cs typeface="Arial Black"/>
              </a:rPr>
              <a:t>e</a:t>
            </a:r>
            <a:r>
              <a:rPr sz="1300" spc="-114" dirty="0">
                <a:latin typeface="Arial Black"/>
                <a:cs typeface="Arial Black"/>
              </a:rPr>
              <a:t>n</a:t>
            </a:r>
            <a:r>
              <a:rPr sz="1300" spc="-120" dirty="0">
                <a:latin typeface="Arial Black"/>
                <a:cs typeface="Arial Black"/>
              </a:rPr>
              <a:t>ga</a:t>
            </a:r>
            <a:r>
              <a:rPr sz="1300" spc="-130" dirty="0">
                <a:latin typeface="Arial Black"/>
                <a:cs typeface="Arial Black"/>
              </a:rPr>
              <a:t>k</a:t>
            </a:r>
            <a:r>
              <a:rPr sz="1300" spc="-95" dirty="0">
                <a:latin typeface="Arial Black"/>
                <a:cs typeface="Arial Black"/>
              </a:rPr>
              <a:t>uan.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16990" y="791588"/>
            <a:ext cx="2286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440" dirty="0">
                <a:solidFill>
                  <a:srgbClr val="FFFFFF"/>
                </a:solidFill>
                <a:latin typeface="Noto Sans Symbols"/>
                <a:cs typeface="Noto Sans Symbols"/>
              </a:rPr>
              <a:t>▪</a:t>
            </a:r>
            <a:endParaRPr sz="4800">
              <a:latin typeface="Noto Sans Symbols"/>
              <a:cs typeface="Noto Sans Symbol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21641" y="1282171"/>
            <a:ext cx="44875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745740" algn="l"/>
                <a:tab pos="3404235" algn="l"/>
                <a:tab pos="4138929" algn="l"/>
              </a:tabLst>
            </a:pPr>
            <a:r>
              <a:rPr sz="1300" spc="-350" dirty="0">
                <a:solidFill>
                  <a:srgbClr val="00507C"/>
                </a:solidFill>
                <a:latin typeface="Arial Black"/>
                <a:cs typeface="Arial Black"/>
              </a:rPr>
              <a:t>situ</a:t>
            </a:r>
            <a:r>
              <a:rPr sz="2100" spc="-525" baseline="17857" dirty="0">
                <a:solidFill>
                  <a:srgbClr val="00507C"/>
                </a:solidFill>
                <a:latin typeface="Arial Black"/>
                <a:cs typeface="Arial Black"/>
              </a:rPr>
              <a:t>-</a:t>
            </a:r>
            <a:r>
              <a:rPr sz="1300" spc="-350" dirty="0">
                <a:solidFill>
                  <a:srgbClr val="00507C"/>
                </a:solidFill>
                <a:latin typeface="Arial Black"/>
                <a:cs typeface="Arial Black"/>
              </a:rPr>
              <a:t>as</a:t>
            </a:r>
            <a:r>
              <a:rPr sz="2100" spc="-525" baseline="17857" dirty="0">
                <a:solidFill>
                  <a:srgbClr val="00507C"/>
                </a:solidFill>
                <a:latin typeface="Arial Black"/>
                <a:cs typeface="Arial Black"/>
              </a:rPr>
              <a:t>P</a:t>
            </a:r>
            <a:r>
              <a:rPr sz="1300" spc="-350" dirty="0">
                <a:solidFill>
                  <a:srgbClr val="00507C"/>
                </a:solidFill>
                <a:latin typeface="Arial Black"/>
                <a:cs typeface="Arial Black"/>
              </a:rPr>
              <a:t>i</a:t>
            </a:r>
            <a:r>
              <a:rPr sz="2100" spc="-525" baseline="17857" dirty="0">
                <a:solidFill>
                  <a:srgbClr val="00507C"/>
                </a:solidFill>
                <a:latin typeface="Arial Black"/>
                <a:cs typeface="Arial Black"/>
              </a:rPr>
              <a:t>en</a:t>
            </a:r>
            <a:r>
              <a:rPr sz="1300" spc="-350" dirty="0">
                <a:solidFill>
                  <a:srgbClr val="00507C"/>
                </a:solidFill>
                <a:latin typeface="Arial Black"/>
                <a:cs typeface="Arial Black"/>
              </a:rPr>
              <a:t>f</a:t>
            </a:r>
            <a:r>
              <a:rPr sz="2100" spc="-525" baseline="17857" dirty="0">
                <a:solidFill>
                  <a:srgbClr val="00507C"/>
                </a:solidFill>
                <a:latin typeface="Arial Black"/>
                <a:cs typeface="Arial Black"/>
              </a:rPr>
              <a:t>g</a:t>
            </a:r>
            <a:r>
              <a:rPr sz="1300" spc="-350" dirty="0">
                <a:solidFill>
                  <a:srgbClr val="00507C"/>
                </a:solidFill>
                <a:latin typeface="Arial Black"/>
                <a:cs typeface="Arial Black"/>
              </a:rPr>
              <a:t>a</a:t>
            </a:r>
            <a:r>
              <a:rPr sz="2100" spc="-525" baseline="17857" dirty="0">
                <a:solidFill>
                  <a:srgbClr val="00507C"/>
                </a:solidFill>
                <a:latin typeface="Arial Black"/>
                <a:cs typeface="Arial Black"/>
              </a:rPr>
              <a:t>a</a:t>
            </a:r>
            <a:r>
              <a:rPr sz="1300" spc="-350" dirty="0">
                <a:solidFill>
                  <a:srgbClr val="00507C"/>
                </a:solidFill>
                <a:latin typeface="Arial Black"/>
                <a:cs typeface="Arial Black"/>
              </a:rPr>
              <a:t>k</a:t>
            </a:r>
            <a:r>
              <a:rPr sz="2100" spc="-525" baseline="17857" dirty="0">
                <a:solidFill>
                  <a:srgbClr val="00507C"/>
                </a:solidFill>
                <a:latin typeface="Arial Black"/>
                <a:cs typeface="Arial Black"/>
              </a:rPr>
              <a:t>k</a:t>
            </a:r>
            <a:r>
              <a:rPr sz="1300" spc="-350" dirty="0">
                <a:solidFill>
                  <a:srgbClr val="00507C"/>
                </a:solidFill>
                <a:latin typeface="Arial Black"/>
                <a:cs typeface="Arial Black"/>
              </a:rPr>
              <a:t>ta</a:t>
            </a:r>
            <a:r>
              <a:rPr sz="2100" spc="-525" baseline="17857" dirty="0">
                <a:solidFill>
                  <a:srgbClr val="00507C"/>
                </a:solidFill>
                <a:latin typeface="Arial Black"/>
                <a:cs typeface="Arial Black"/>
              </a:rPr>
              <a:t>uan</a:t>
            </a:r>
            <a:r>
              <a:rPr sz="1300" spc="-350" dirty="0">
                <a:solidFill>
                  <a:srgbClr val="00507C"/>
                </a:solidFill>
                <a:latin typeface="Arial Black"/>
                <a:cs typeface="Arial Black"/>
              </a:rPr>
              <a:t>da</a:t>
            </a:r>
            <a:r>
              <a:rPr sz="2100" spc="-525" baseline="17857" dirty="0">
                <a:solidFill>
                  <a:srgbClr val="00507C"/>
                </a:solidFill>
                <a:latin typeface="Arial Black"/>
                <a:cs typeface="Arial Black"/>
              </a:rPr>
              <a:t>P</a:t>
            </a:r>
            <a:r>
              <a:rPr sz="1300" spc="-350" dirty="0">
                <a:solidFill>
                  <a:srgbClr val="00507C"/>
                </a:solidFill>
                <a:latin typeface="Arial Black"/>
                <a:cs typeface="Arial Black"/>
              </a:rPr>
              <a:t>n</a:t>
            </a:r>
            <a:r>
              <a:rPr sz="2100" spc="-525" baseline="17857" dirty="0">
                <a:solidFill>
                  <a:srgbClr val="00507C"/>
                </a:solidFill>
                <a:latin typeface="Arial Black"/>
                <a:cs typeface="Arial Black"/>
              </a:rPr>
              <a:t>rem</a:t>
            </a:r>
            <a:r>
              <a:rPr sz="1300" spc="-350" dirty="0">
                <a:solidFill>
                  <a:srgbClr val="00507C"/>
                </a:solidFill>
                <a:latin typeface="Arial Black"/>
                <a:cs typeface="Arial Black"/>
              </a:rPr>
              <a:t>m</a:t>
            </a:r>
            <a:r>
              <a:rPr sz="2100" spc="-525" baseline="17857" dirty="0">
                <a:solidFill>
                  <a:srgbClr val="00507C"/>
                </a:solidFill>
                <a:latin typeface="Arial Black"/>
                <a:cs typeface="Arial Black"/>
              </a:rPr>
              <a:t>a</a:t>
            </a:r>
            <a:r>
              <a:rPr sz="1300" spc="-350" dirty="0">
                <a:solidFill>
                  <a:srgbClr val="00507C"/>
                </a:solidFill>
                <a:latin typeface="Arial Black"/>
                <a:cs typeface="Arial Black"/>
              </a:rPr>
              <a:t>e</a:t>
            </a:r>
            <a:r>
              <a:rPr sz="2100" spc="-525" baseline="17857" dirty="0">
                <a:solidFill>
                  <a:srgbClr val="00507C"/>
                </a:solidFill>
                <a:latin typeface="Arial Black"/>
                <a:cs typeface="Arial Black"/>
              </a:rPr>
              <a:t>t</a:t>
            </a:r>
            <a:r>
              <a:rPr sz="1300" spc="-350" dirty="0">
                <a:solidFill>
                  <a:srgbClr val="00507C"/>
                </a:solidFill>
                <a:latin typeface="Arial Black"/>
                <a:cs typeface="Arial Black"/>
              </a:rPr>
              <a:t>n</a:t>
            </a:r>
            <a:r>
              <a:rPr sz="2100" spc="-525" baseline="17857" dirty="0">
                <a:solidFill>
                  <a:srgbClr val="00507C"/>
                </a:solidFill>
                <a:latin typeface="Arial Black"/>
                <a:cs typeface="Arial Black"/>
              </a:rPr>
              <a:t>u</a:t>
            </a:r>
            <a:r>
              <a:rPr sz="1300" spc="-350" dirty="0">
                <a:solidFill>
                  <a:srgbClr val="00507C"/>
                </a:solidFill>
                <a:latin typeface="Arial Black"/>
                <a:cs typeface="Arial Black"/>
              </a:rPr>
              <a:t>e</a:t>
            </a:r>
            <a:r>
              <a:rPr sz="2100" spc="-525" baseline="17857" dirty="0">
                <a:solidFill>
                  <a:srgbClr val="00507C"/>
                </a:solidFill>
                <a:latin typeface="Arial Black"/>
                <a:cs typeface="Arial Black"/>
              </a:rPr>
              <a:t>r</a:t>
            </a:r>
            <a:r>
              <a:rPr sz="1300" spc="-350" dirty="0">
                <a:solidFill>
                  <a:srgbClr val="00507C"/>
                </a:solidFill>
                <a:latin typeface="Arial Black"/>
                <a:cs typeface="Arial Black"/>
              </a:rPr>
              <a:t>rima	</a:t>
            </a:r>
            <a:r>
              <a:rPr sz="1300" spc="-110" dirty="0">
                <a:solidFill>
                  <a:srgbClr val="00507C"/>
                </a:solidFill>
                <a:latin typeface="Arial Black"/>
                <a:cs typeface="Arial Black"/>
              </a:rPr>
              <a:t>akibat	</a:t>
            </a:r>
            <a:r>
              <a:rPr sz="1300" spc="-70" dirty="0">
                <a:solidFill>
                  <a:srgbClr val="00507C"/>
                </a:solidFill>
                <a:latin typeface="Arial Black"/>
                <a:cs typeface="Arial Black"/>
              </a:rPr>
              <a:t>hukum	</a:t>
            </a:r>
            <a:r>
              <a:rPr sz="1300" spc="-80" dirty="0">
                <a:solidFill>
                  <a:srgbClr val="00507C"/>
                </a:solidFill>
                <a:latin typeface="Arial Black"/>
                <a:cs typeface="Arial Black"/>
              </a:rPr>
              <a:t>dari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pc="-320" dirty="0"/>
              <a:t>p</a:t>
            </a:r>
            <a:r>
              <a:rPr sz="7200" spc="-2204" baseline="-43402" dirty="0">
                <a:solidFill>
                  <a:srgbClr val="FFFFFF"/>
                </a:solidFill>
                <a:latin typeface="Noto Sans Symbols"/>
                <a:cs typeface="Noto Sans Symbols"/>
              </a:rPr>
              <a:t>▪</a:t>
            </a:r>
            <a:r>
              <a:rPr sz="1300" spc="-110" dirty="0"/>
              <a:t>e</a:t>
            </a:r>
            <a:r>
              <a:rPr sz="1300" spc="-114" dirty="0"/>
              <a:t>n</a:t>
            </a:r>
            <a:r>
              <a:rPr sz="1300" spc="-120" dirty="0"/>
              <a:t>ga</a:t>
            </a:r>
            <a:r>
              <a:rPr sz="1300" spc="-130" dirty="0"/>
              <a:t>k</a:t>
            </a:r>
            <a:r>
              <a:rPr sz="1300" spc="-85" dirty="0"/>
              <a:t>ua</a:t>
            </a:r>
            <a:r>
              <a:rPr sz="1300" spc="-80" dirty="0"/>
              <a:t>n</a:t>
            </a:r>
            <a:r>
              <a:rPr sz="1300" spc="-114" dirty="0"/>
              <a:t> </a:t>
            </a:r>
            <a:r>
              <a:rPr sz="1300" spc="-130" dirty="0"/>
              <a:t>t</a:t>
            </a:r>
            <a:r>
              <a:rPr sz="1300" spc="-135" dirty="0"/>
              <a:t>ersebut.</a:t>
            </a:r>
            <a:endParaRPr sz="1300">
              <a:latin typeface="Noto Sans Symbols"/>
              <a:cs typeface="Noto Sans Symbols"/>
            </a:endParaRPr>
          </a:p>
          <a:p>
            <a:pPr marL="310515">
              <a:lnSpc>
                <a:spcPct val="100000"/>
              </a:lnSpc>
              <a:spcBef>
                <a:spcPts val="1375"/>
              </a:spcBef>
            </a:pPr>
            <a:r>
              <a:rPr sz="1400" spc="75" dirty="0"/>
              <a:t>- </a:t>
            </a:r>
            <a:r>
              <a:rPr sz="1400" spc="-114" dirty="0"/>
              <a:t>Pengakuan </a:t>
            </a:r>
            <a:r>
              <a:rPr sz="1400" spc="-125" dirty="0"/>
              <a:t>terhadap Pemberontak</a:t>
            </a:r>
            <a:r>
              <a:rPr sz="1400" spc="-5" dirty="0"/>
              <a:t> </a:t>
            </a:r>
            <a:r>
              <a:rPr sz="1400" spc="40" dirty="0"/>
              <a:t>(</a:t>
            </a:r>
            <a:r>
              <a:rPr sz="1400" i="1" spc="40" dirty="0">
                <a:latin typeface="Arial"/>
                <a:cs typeface="Arial"/>
              </a:rPr>
              <a:t>Insurgency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32791" y="2268376"/>
            <a:ext cx="14903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i="1" spc="55" dirty="0">
                <a:solidFill>
                  <a:srgbClr val="00507C"/>
                </a:solidFill>
                <a:latin typeface="Arial"/>
                <a:cs typeface="Arial"/>
              </a:rPr>
              <a:t>and</a:t>
            </a:r>
            <a:r>
              <a:rPr sz="1400" i="1" spc="-70" dirty="0">
                <a:solidFill>
                  <a:srgbClr val="00507C"/>
                </a:solidFill>
                <a:latin typeface="Arial"/>
                <a:cs typeface="Arial"/>
              </a:rPr>
              <a:t> </a:t>
            </a:r>
            <a:r>
              <a:rPr sz="1400" i="1" spc="30" dirty="0">
                <a:solidFill>
                  <a:srgbClr val="00507C"/>
                </a:solidFill>
                <a:latin typeface="Arial"/>
                <a:cs typeface="Arial"/>
              </a:rPr>
              <a:t>Belligerency</a:t>
            </a:r>
            <a:r>
              <a:rPr sz="1400" spc="30" dirty="0">
                <a:solidFill>
                  <a:srgbClr val="00507C"/>
                </a:solidFill>
                <a:latin typeface="Arial Black"/>
                <a:cs typeface="Arial Black"/>
              </a:rPr>
              <a:t>)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32791" y="2899784"/>
            <a:ext cx="19367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5" dirty="0">
                <a:solidFill>
                  <a:srgbClr val="00507C"/>
                </a:solidFill>
                <a:latin typeface="Arial Black"/>
                <a:cs typeface="Arial Black"/>
              </a:rPr>
              <a:t>-</a:t>
            </a:r>
            <a:r>
              <a:rPr sz="1400" spc="-204" dirty="0">
                <a:solidFill>
                  <a:srgbClr val="00507C"/>
                </a:solidFill>
                <a:latin typeface="Arial Black"/>
                <a:cs typeface="Arial Black"/>
              </a:rPr>
              <a:t> </a:t>
            </a:r>
            <a:r>
              <a:rPr sz="1400" spc="-114" dirty="0">
                <a:solidFill>
                  <a:srgbClr val="00507C"/>
                </a:solidFill>
                <a:latin typeface="Arial Black"/>
                <a:cs typeface="Arial Black"/>
              </a:rPr>
              <a:t>Pengakuan </a:t>
            </a:r>
            <a:r>
              <a:rPr sz="1400" spc="-130" dirty="0">
                <a:solidFill>
                  <a:srgbClr val="00507C"/>
                </a:solidFill>
                <a:latin typeface="Arial Black"/>
                <a:cs typeface="Arial Black"/>
              </a:rPr>
              <a:t>Bersyarat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32791" y="3527671"/>
            <a:ext cx="4147185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8600"/>
              </a:lnSpc>
              <a:spcBef>
                <a:spcPts val="100"/>
              </a:spcBef>
              <a:tabLst>
                <a:tab pos="290830" algn="l"/>
                <a:tab pos="1449705" algn="l"/>
                <a:tab pos="2405380" algn="l"/>
                <a:tab pos="3813810" algn="l"/>
              </a:tabLst>
            </a:pPr>
            <a:r>
              <a:rPr sz="1400" spc="75" dirty="0">
                <a:solidFill>
                  <a:srgbClr val="00507C"/>
                </a:solidFill>
                <a:latin typeface="Arial Black"/>
                <a:cs typeface="Arial Black"/>
              </a:rPr>
              <a:t>-	</a:t>
            </a:r>
            <a:r>
              <a:rPr sz="1400" spc="-140" dirty="0">
                <a:solidFill>
                  <a:srgbClr val="00507C"/>
                </a:solidFill>
                <a:latin typeface="Arial Black"/>
                <a:cs typeface="Arial Black"/>
              </a:rPr>
              <a:t>P</a:t>
            </a:r>
            <a:r>
              <a:rPr sz="1400" spc="-120" dirty="0">
                <a:solidFill>
                  <a:srgbClr val="00507C"/>
                </a:solidFill>
                <a:latin typeface="Arial Black"/>
                <a:cs typeface="Arial Black"/>
              </a:rPr>
              <a:t>e</a:t>
            </a:r>
            <a:r>
              <a:rPr sz="1400" spc="-125" dirty="0">
                <a:solidFill>
                  <a:srgbClr val="00507C"/>
                </a:solidFill>
                <a:latin typeface="Arial Black"/>
                <a:cs typeface="Arial Black"/>
              </a:rPr>
              <a:t>nga</a:t>
            </a:r>
            <a:r>
              <a:rPr sz="1400" spc="-135" dirty="0">
                <a:solidFill>
                  <a:srgbClr val="00507C"/>
                </a:solidFill>
                <a:latin typeface="Arial Black"/>
                <a:cs typeface="Arial Black"/>
              </a:rPr>
              <a:t>k</a:t>
            </a:r>
            <a:r>
              <a:rPr sz="1400" spc="-95" dirty="0">
                <a:solidFill>
                  <a:srgbClr val="00507C"/>
                </a:solidFill>
                <a:latin typeface="Arial Black"/>
                <a:cs typeface="Arial Black"/>
              </a:rPr>
              <a:t>ua</a:t>
            </a:r>
            <a:r>
              <a:rPr sz="1400" spc="-90" dirty="0">
                <a:solidFill>
                  <a:srgbClr val="00507C"/>
                </a:solidFill>
                <a:latin typeface="Arial Black"/>
                <a:cs typeface="Arial Black"/>
              </a:rPr>
              <a:t>n</a:t>
            </a:r>
            <a:r>
              <a:rPr sz="1400" dirty="0">
                <a:solidFill>
                  <a:srgbClr val="00507C"/>
                </a:solidFill>
                <a:latin typeface="Arial Black"/>
                <a:cs typeface="Arial Black"/>
              </a:rPr>
              <a:t>	</a:t>
            </a:r>
            <a:r>
              <a:rPr sz="1400" spc="-140" dirty="0">
                <a:solidFill>
                  <a:srgbClr val="00507C"/>
                </a:solidFill>
                <a:latin typeface="Arial Black"/>
                <a:cs typeface="Arial Black"/>
              </a:rPr>
              <a:t>t</a:t>
            </a:r>
            <a:r>
              <a:rPr sz="1400" spc="-155" dirty="0">
                <a:solidFill>
                  <a:srgbClr val="00507C"/>
                </a:solidFill>
                <a:latin typeface="Arial Black"/>
                <a:cs typeface="Arial Black"/>
              </a:rPr>
              <a:t>e</a:t>
            </a:r>
            <a:r>
              <a:rPr sz="1400" spc="-114" dirty="0">
                <a:solidFill>
                  <a:srgbClr val="00507C"/>
                </a:solidFill>
                <a:latin typeface="Arial Black"/>
                <a:cs typeface="Arial Black"/>
              </a:rPr>
              <a:t>r</a:t>
            </a:r>
            <a:r>
              <a:rPr sz="1400" spc="-120" dirty="0">
                <a:solidFill>
                  <a:srgbClr val="00507C"/>
                </a:solidFill>
                <a:latin typeface="Arial Black"/>
                <a:cs typeface="Arial Black"/>
              </a:rPr>
              <a:t>hada</a:t>
            </a:r>
            <a:r>
              <a:rPr sz="1400" spc="-114" dirty="0">
                <a:solidFill>
                  <a:srgbClr val="00507C"/>
                </a:solidFill>
                <a:latin typeface="Arial Black"/>
                <a:cs typeface="Arial Black"/>
              </a:rPr>
              <a:t>p</a:t>
            </a:r>
            <a:r>
              <a:rPr sz="1400" dirty="0">
                <a:solidFill>
                  <a:srgbClr val="00507C"/>
                </a:solidFill>
                <a:latin typeface="Arial Black"/>
                <a:cs typeface="Arial Black"/>
              </a:rPr>
              <a:t>	</a:t>
            </a:r>
            <a:r>
              <a:rPr sz="1400" spc="-140" dirty="0">
                <a:solidFill>
                  <a:srgbClr val="00507C"/>
                </a:solidFill>
                <a:latin typeface="Arial Black"/>
                <a:cs typeface="Arial Black"/>
              </a:rPr>
              <a:t>P</a:t>
            </a:r>
            <a:r>
              <a:rPr sz="1400" spc="-110" dirty="0">
                <a:solidFill>
                  <a:srgbClr val="00507C"/>
                </a:solidFill>
                <a:latin typeface="Arial Black"/>
                <a:cs typeface="Arial Black"/>
              </a:rPr>
              <a:t>e</a:t>
            </a:r>
            <a:r>
              <a:rPr sz="1400" spc="-165" dirty="0">
                <a:solidFill>
                  <a:srgbClr val="00507C"/>
                </a:solidFill>
                <a:latin typeface="Arial Black"/>
                <a:cs typeface="Arial Black"/>
              </a:rPr>
              <a:t>m</a:t>
            </a:r>
            <a:r>
              <a:rPr sz="1400" spc="-70" dirty="0">
                <a:solidFill>
                  <a:srgbClr val="00507C"/>
                </a:solidFill>
                <a:latin typeface="Arial Black"/>
                <a:cs typeface="Arial Black"/>
              </a:rPr>
              <a:t>eri</a:t>
            </a:r>
            <a:r>
              <a:rPr sz="1400" spc="-120" dirty="0">
                <a:solidFill>
                  <a:srgbClr val="00507C"/>
                </a:solidFill>
                <a:latin typeface="Arial Black"/>
                <a:cs typeface="Arial Black"/>
              </a:rPr>
              <a:t>n</a:t>
            </a:r>
            <a:r>
              <a:rPr sz="1400" spc="-105" dirty="0">
                <a:solidFill>
                  <a:srgbClr val="00507C"/>
                </a:solidFill>
                <a:latin typeface="Arial Black"/>
                <a:cs typeface="Arial Black"/>
              </a:rPr>
              <a:t>taha</a:t>
            </a:r>
            <a:r>
              <a:rPr sz="1400" spc="-110" dirty="0">
                <a:solidFill>
                  <a:srgbClr val="00507C"/>
                </a:solidFill>
                <a:latin typeface="Arial Black"/>
                <a:cs typeface="Arial Black"/>
              </a:rPr>
              <a:t>n</a:t>
            </a:r>
            <a:r>
              <a:rPr sz="1400" dirty="0">
                <a:solidFill>
                  <a:srgbClr val="00507C"/>
                </a:solidFill>
                <a:latin typeface="Arial Black"/>
                <a:cs typeface="Arial Black"/>
              </a:rPr>
              <a:t>	</a:t>
            </a:r>
            <a:r>
              <a:rPr sz="1400" spc="-80" dirty="0">
                <a:solidFill>
                  <a:srgbClr val="00507C"/>
                </a:solidFill>
                <a:latin typeface="Arial Black"/>
                <a:cs typeface="Arial Black"/>
              </a:rPr>
              <a:t>dan  </a:t>
            </a:r>
            <a:r>
              <a:rPr sz="1400" spc="-120" dirty="0">
                <a:solidFill>
                  <a:srgbClr val="00507C"/>
                </a:solidFill>
                <a:latin typeface="Arial Black"/>
                <a:cs typeface="Arial Black"/>
              </a:rPr>
              <a:t>Demokrasi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69019" y="4702615"/>
            <a:ext cx="6575425" cy="441325"/>
          </a:xfrm>
          <a:prstGeom prst="rect">
            <a:avLst/>
          </a:prstGeom>
          <a:solidFill>
            <a:srgbClr val="FFFFFF"/>
          </a:solidFill>
          <a:ln w="25399">
            <a:solidFill>
              <a:srgbClr val="BABABA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85725" marR="93980">
              <a:lnSpc>
                <a:spcPct val="100000"/>
              </a:lnSpc>
              <a:spcBef>
                <a:spcPts val="355"/>
              </a:spcBef>
            </a:pPr>
            <a:r>
              <a:rPr sz="1000" spc="-90" dirty="0">
                <a:solidFill>
                  <a:srgbClr val="00507C"/>
                </a:solidFill>
                <a:latin typeface="Arial Black"/>
                <a:cs typeface="Arial Black"/>
              </a:rPr>
              <a:t>Bayu Sujadmiko, “Pengakuan </a:t>
            </a:r>
            <a:r>
              <a:rPr sz="1000" spc="-95" dirty="0">
                <a:solidFill>
                  <a:srgbClr val="00507C"/>
                </a:solidFill>
                <a:latin typeface="Arial Black"/>
                <a:cs typeface="Arial Black"/>
              </a:rPr>
              <a:t>Negara </a:t>
            </a:r>
            <a:r>
              <a:rPr sz="1000" spc="-90" dirty="0">
                <a:solidFill>
                  <a:srgbClr val="00507C"/>
                </a:solidFill>
                <a:latin typeface="Arial Black"/>
                <a:cs typeface="Arial Black"/>
              </a:rPr>
              <a:t>Baru </a:t>
            </a:r>
            <a:r>
              <a:rPr sz="1000" spc="-70" dirty="0">
                <a:solidFill>
                  <a:srgbClr val="00507C"/>
                </a:solidFill>
                <a:latin typeface="Arial Black"/>
                <a:cs typeface="Arial Black"/>
              </a:rPr>
              <a:t>Ditinjau </a:t>
            </a:r>
            <a:r>
              <a:rPr sz="1000" spc="-75" dirty="0">
                <a:solidFill>
                  <a:srgbClr val="00507C"/>
                </a:solidFill>
                <a:latin typeface="Arial Black"/>
                <a:cs typeface="Arial Black"/>
              </a:rPr>
              <a:t>Dari </a:t>
            </a:r>
            <a:r>
              <a:rPr sz="1000" spc="-85" dirty="0">
                <a:solidFill>
                  <a:srgbClr val="00507C"/>
                </a:solidFill>
                <a:latin typeface="Arial Black"/>
                <a:cs typeface="Arial Black"/>
              </a:rPr>
              <a:t>Perspektif </a:t>
            </a:r>
            <a:r>
              <a:rPr sz="1000" spc="-60" dirty="0">
                <a:solidFill>
                  <a:srgbClr val="00507C"/>
                </a:solidFill>
                <a:latin typeface="Arial Black"/>
                <a:cs typeface="Arial Black"/>
              </a:rPr>
              <a:t>Hukum </a:t>
            </a:r>
            <a:r>
              <a:rPr sz="1000" spc="-75" dirty="0">
                <a:solidFill>
                  <a:srgbClr val="00507C"/>
                </a:solidFill>
                <a:latin typeface="Arial Black"/>
                <a:cs typeface="Arial Black"/>
              </a:rPr>
              <a:t>Internasional </a:t>
            </a:r>
            <a:r>
              <a:rPr sz="1000" spc="-80" dirty="0">
                <a:solidFill>
                  <a:srgbClr val="00507C"/>
                </a:solidFill>
                <a:latin typeface="Arial Black"/>
                <a:cs typeface="Arial Black"/>
              </a:rPr>
              <a:t>(Studi </a:t>
            </a:r>
            <a:r>
              <a:rPr sz="1000" spc="-95" dirty="0">
                <a:solidFill>
                  <a:srgbClr val="00507C"/>
                </a:solidFill>
                <a:latin typeface="Arial Black"/>
                <a:cs typeface="Arial Black"/>
              </a:rPr>
              <a:t>terhadap  </a:t>
            </a:r>
            <a:r>
              <a:rPr sz="1000" spc="-90" dirty="0">
                <a:solidFill>
                  <a:srgbClr val="00507C"/>
                </a:solidFill>
                <a:latin typeface="Arial Black"/>
                <a:cs typeface="Arial Black"/>
              </a:rPr>
              <a:t>kemerdekaan </a:t>
            </a:r>
            <a:r>
              <a:rPr sz="1000" spc="-114" dirty="0">
                <a:solidFill>
                  <a:srgbClr val="00507C"/>
                </a:solidFill>
                <a:latin typeface="Arial Black"/>
                <a:cs typeface="Arial Black"/>
              </a:rPr>
              <a:t>Kosovo)”,</a:t>
            </a:r>
            <a:r>
              <a:rPr sz="1000" spc="-80" dirty="0">
                <a:solidFill>
                  <a:srgbClr val="00507C"/>
                </a:solidFill>
                <a:latin typeface="Arial Black"/>
                <a:cs typeface="Arial Black"/>
              </a:rPr>
              <a:t> </a:t>
            </a:r>
            <a:r>
              <a:rPr sz="1000" i="1" spc="35" dirty="0">
                <a:solidFill>
                  <a:srgbClr val="00507C"/>
                </a:solidFill>
                <a:latin typeface="Arial"/>
                <a:cs typeface="Arial"/>
              </a:rPr>
              <a:t>Fiat</a:t>
            </a:r>
            <a:r>
              <a:rPr sz="1000" i="1" spc="-35" dirty="0">
                <a:solidFill>
                  <a:srgbClr val="00507C"/>
                </a:solidFill>
                <a:latin typeface="Arial"/>
                <a:cs typeface="Arial"/>
              </a:rPr>
              <a:t> </a:t>
            </a:r>
            <a:r>
              <a:rPr sz="1000" i="1" spc="50" dirty="0">
                <a:solidFill>
                  <a:srgbClr val="00507C"/>
                </a:solidFill>
                <a:latin typeface="Arial"/>
                <a:cs typeface="Arial"/>
              </a:rPr>
              <a:t>Justitia</a:t>
            </a:r>
            <a:r>
              <a:rPr sz="1000" i="1" spc="-35" dirty="0">
                <a:solidFill>
                  <a:srgbClr val="00507C"/>
                </a:solidFill>
                <a:latin typeface="Arial"/>
                <a:cs typeface="Arial"/>
              </a:rPr>
              <a:t> </a:t>
            </a:r>
            <a:r>
              <a:rPr sz="1000" i="1" spc="60" dirty="0">
                <a:solidFill>
                  <a:srgbClr val="00507C"/>
                </a:solidFill>
                <a:latin typeface="Arial"/>
                <a:cs typeface="Arial"/>
              </a:rPr>
              <a:t>Jurnal</a:t>
            </a:r>
            <a:r>
              <a:rPr sz="1000" i="1" spc="-35" dirty="0">
                <a:solidFill>
                  <a:srgbClr val="00507C"/>
                </a:solidFill>
                <a:latin typeface="Arial"/>
                <a:cs typeface="Arial"/>
              </a:rPr>
              <a:t> </a:t>
            </a:r>
            <a:r>
              <a:rPr sz="1000" i="1" spc="75" dirty="0">
                <a:solidFill>
                  <a:srgbClr val="00507C"/>
                </a:solidFill>
                <a:latin typeface="Arial"/>
                <a:cs typeface="Arial"/>
              </a:rPr>
              <a:t>Ilmu</a:t>
            </a:r>
            <a:r>
              <a:rPr sz="1000" i="1" spc="-30" dirty="0">
                <a:solidFill>
                  <a:srgbClr val="00507C"/>
                </a:solidFill>
                <a:latin typeface="Arial"/>
                <a:cs typeface="Arial"/>
              </a:rPr>
              <a:t> </a:t>
            </a:r>
            <a:r>
              <a:rPr sz="1000" i="1" spc="75" dirty="0">
                <a:solidFill>
                  <a:srgbClr val="00507C"/>
                </a:solidFill>
                <a:latin typeface="Arial"/>
                <a:cs typeface="Arial"/>
              </a:rPr>
              <a:t>Hukum</a:t>
            </a:r>
            <a:r>
              <a:rPr sz="1000" i="1" spc="-35" dirty="0">
                <a:solidFill>
                  <a:srgbClr val="00507C"/>
                </a:solidFill>
                <a:latin typeface="Arial"/>
                <a:cs typeface="Arial"/>
              </a:rPr>
              <a:t> </a:t>
            </a:r>
            <a:r>
              <a:rPr sz="1000" i="1" spc="-85" dirty="0">
                <a:solidFill>
                  <a:srgbClr val="00507C"/>
                </a:solidFill>
                <a:latin typeface="Arial"/>
                <a:cs typeface="Arial"/>
              </a:rPr>
              <a:t>,</a:t>
            </a:r>
            <a:r>
              <a:rPr sz="1000" i="1" spc="-5" dirty="0">
                <a:solidFill>
                  <a:srgbClr val="00507C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00507C"/>
                </a:solidFill>
                <a:latin typeface="Arial Black"/>
                <a:cs typeface="Arial Black"/>
              </a:rPr>
              <a:t>Volume</a:t>
            </a:r>
            <a:r>
              <a:rPr sz="1000" spc="-90" dirty="0">
                <a:solidFill>
                  <a:srgbClr val="00507C"/>
                </a:solidFill>
                <a:latin typeface="Arial Black"/>
                <a:cs typeface="Arial Black"/>
              </a:rPr>
              <a:t> </a:t>
            </a:r>
            <a:r>
              <a:rPr sz="1000" spc="-110" dirty="0">
                <a:solidFill>
                  <a:srgbClr val="00507C"/>
                </a:solidFill>
                <a:latin typeface="Arial Black"/>
                <a:cs typeface="Arial Black"/>
              </a:rPr>
              <a:t>6</a:t>
            </a:r>
            <a:r>
              <a:rPr sz="1000" spc="-90" dirty="0">
                <a:solidFill>
                  <a:srgbClr val="00507C"/>
                </a:solidFill>
                <a:latin typeface="Arial Black"/>
                <a:cs typeface="Arial Black"/>
              </a:rPr>
              <a:t> </a:t>
            </a:r>
            <a:r>
              <a:rPr sz="1000" spc="-95" dirty="0">
                <a:solidFill>
                  <a:srgbClr val="00507C"/>
                </a:solidFill>
                <a:latin typeface="Arial Black"/>
                <a:cs typeface="Arial Black"/>
              </a:rPr>
              <a:t>No.</a:t>
            </a:r>
            <a:r>
              <a:rPr sz="1000" spc="-85" dirty="0">
                <a:solidFill>
                  <a:srgbClr val="00507C"/>
                </a:solidFill>
                <a:latin typeface="Arial Black"/>
                <a:cs typeface="Arial Black"/>
              </a:rPr>
              <a:t> </a:t>
            </a:r>
            <a:r>
              <a:rPr sz="1000" spc="-254" dirty="0">
                <a:solidFill>
                  <a:srgbClr val="00507C"/>
                </a:solidFill>
                <a:latin typeface="Arial Black"/>
                <a:cs typeface="Arial Black"/>
              </a:rPr>
              <a:t>1</a:t>
            </a:r>
            <a:r>
              <a:rPr sz="1000" spc="-250" dirty="0">
                <a:solidFill>
                  <a:srgbClr val="00507C"/>
                </a:solidFill>
                <a:latin typeface="Arial Black"/>
                <a:cs typeface="Arial Black"/>
              </a:rPr>
              <a:t> </a:t>
            </a:r>
            <a:r>
              <a:rPr sz="1000" spc="-50" dirty="0">
                <a:solidFill>
                  <a:srgbClr val="00507C"/>
                </a:solidFill>
                <a:latin typeface="Arial Black"/>
                <a:cs typeface="Arial Black"/>
              </a:rPr>
              <a:t>Januari-April</a:t>
            </a:r>
            <a:r>
              <a:rPr sz="1000" spc="-85" dirty="0">
                <a:solidFill>
                  <a:srgbClr val="00507C"/>
                </a:solidFill>
                <a:latin typeface="Arial Black"/>
                <a:cs typeface="Arial Black"/>
              </a:rPr>
              <a:t> </a:t>
            </a:r>
            <a:r>
              <a:rPr sz="1000" spc="-140" dirty="0">
                <a:solidFill>
                  <a:srgbClr val="00507C"/>
                </a:solidFill>
                <a:latin typeface="Arial Black"/>
                <a:cs typeface="Arial Black"/>
              </a:rPr>
              <a:t>2012.</a:t>
            </a:r>
            <a:endParaRPr sz="1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9591" y="2817469"/>
            <a:ext cx="424815" cy="0"/>
          </a:xfrm>
          <a:custGeom>
            <a:avLst/>
            <a:gdLst/>
            <a:ahLst/>
            <a:cxnLst/>
            <a:rect l="l" t="t" r="r" b="b"/>
            <a:pathLst>
              <a:path w="424814">
                <a:moveTo>
                  <a:pt x="0" y="0"/>
                </a:moveTo>
                <a:lnTo>
                  <a:pt x="424799" y="0"/>
                </a:lnTo>
              </a:path>
            </a:pathLst>
          </a:custGeom>
          <a:ln w="38099">
            <a:solidFill>
              <a:srgbClr val="02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684311" y="91859"/>
            <a:ext cx="6356985" cy="570230"/>
            <a:chOff x="1684311" y="91859"/>
            <a:chExt cx="6356985" cy="570230"/>
          </a:xfrm>
        </p:grpSpPr>
        <p:sp>
          <p:nvSpPr>
            <p:cNvPr id="4" name="object 4"/>
            <p:cNvSpPr/>
            <p:nvPr/>
          </p:nvSpPr>
          <p:spPr>
            <a:xfrm>
              <a:off x="1684311" y="91859"/>
              <a:ext cx="6356662" cy="5698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24311" y="108857"/>
              <a:ext cx="6276672" cy="4898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24311" y="108857"/>
            <a:ext cx="6276975" cy="49022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950"/>
              </a:spcBef>
            </a:pPr>
            <a:r>
              <a:rPr sz="1800" spc="-110" dirty="0">
                <a:latin typeface="Arial Black"/>
                <a:cs typeface="Arial Black"/>
              </a:rPr>
              <a:t>Lahirnya </a:t>
            </a:r>
            <a:r>
              <a:rPr sz="1800" spc="-175" dirty="0">
                <a:latin typeface="Arial Black"/>
                <a:cs typeface="Arial Black"/>
              </a:rPr>
              <a:t>sebuah </a:t>
            </a:r>
            <a:r>
              <a:rPr sz="1800" spc="-170" dirty="0">
                <a:latin typeface="Arial Black"/>
                <a:cs typeface="Arial Black"/>
              </a:rPr>
              <a:t>Negara </a:t>
            </a:r>
            <a:r>
              <a:rPr sz="1800" spc="-105" dirty="0">
                <a:latin typeface="Arial Black"/>
                <a:cs typeface="Arial Black"/>
              </a:rPr>
              <a:t>Menurut </a:t>
            </a:r>
            <a:r>
              <a:rPr sz="1800" spc="-100" dirty="0">
                <a:latin typeface="Arial Black"/>
                <a:cs typeface="Arial Black"/>
              </a:rPr>
              <a:t>Hukum</a:t>
            </a:r>
            <a:r>
              <a:rPr sz="1800" spc="-220" dirty="0">
                <a:latin typeface="Arial Black"/>
                <a:cs typeface="Arial Black"/>
              </a:rPr>
              <a:t> </a:t>
            </a:r>
            <a:r>
              <a:rPr sz="1800" spc="-130" dirty="0">
                <a:latin typeface="Arial Black"/>
                <a:cs typeface="Arial Black"/>
              </a:rPr>
              <a:t>Internasional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39724" y="1097642"/>
            <a:ext cx="6911975" cy="1484630"/>
            <a:chOff x="339724" y="1097642"/>
            <a:chExt cx="6911975" cy="1484630"/>
          </a:xfrm>
        </p:grpSpPr>
        <p:sp>
          <p:nvSpPr>
            <p:cNvPr id="8" name="object 8"/>
            <p:cNvSpPr/>
            <p:nvPr/>
          </p:nvSpPr>
          <p:spPr>
            <a:xfrm>
              <a:off x="352424" y="1110342"/>
              <a:ext cx="3784600" cy="479425"/>
            </a:xfrm>
            <a:custGeom>
              <a:avLst/>
              <a:gdLst/>
              <a:ahLst/>
              <a:cxnLst/>
              <a:rect l="l" t="t" r="r" b="b"/>
              <a:pathLst>
                <a:path w="3784600" h="479425">
                  <a:moveTo>
                    <a:pt x="3704317" y="478969"/>
                  </a:moveTo>
                  <a:lnTo>
                    <a:pt x="79827" y="478969"/>
                  </a:lnTo>
                  <a:lnTo>
                    <a:pt x="48754" y="472695"/>
                  </a:lnTo>
                  <a:lnTo>
                    <a:pt x="23380" y="455588"/>
                  </a:lnTo>
                  <a:lnTo>
                    <a:pt x="6273" y="430214"/>
                  </a:lnTo>
                  <a:lnTo>
                    <a:pt x="0" y="399141"/>
                  </a:lnTo>
                  <a:lnTo>
                    <a:pt x="0" y="79827"/>
                  </a:lnTo>
                  <a:lnTo>
                    <a:pt x="6273" y="48754"/>
                  </a:lnTo>
                  <a:lnTo>
                    <a:pt x="23380" y="23380"/>
                  </a:lnTo>
                  <a:lnTo>
                    <a:pt x="48754" y="6273"/>
                  </a:lnTo>
                  <a:lnTo>
                    <a:pt x="79827" y="0"/>
                  </a:lnTo>
                  <a:lnTo>
                    <a:pt x="3704317" y="0"/>
                  </a:lnTo>
                  <a:lnTo>
                    <a:pt x="3748607" y="13411"/>
                  </a:lnTo>
                  <a:lnTo>
                    <a:pt x="3778061" y="49277"/>
                  </a:lnTo>
                  <a:lnTo>
                    <a:pt x="3784142" y="79827"/>
                  </a:lnTo>
                  <a:lnTo>
                    <a:pt x="3784142" y="399141"/>
                  </a:lnTo>
                  <a:lnTo>
                    <a:pt x="3777867" y="430214"/>
                  </a:lnTo>
                  <a:lnTo>
                    <a:pt x="3760758" y="455588"/>
                  </a:lnTo>
                  <a:lnTo>
                    <a:pt x="3735384" y="472695"/>
                  </a:lnTo>
                  <a:lnTo>
                    <a:pt x="3704317" y="4789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2424" y="1110342"/>
              <a:ext cx="3784600" cy="479425"/>
            </a:xfrm>
            <a:custGeom>
              <a:avLst/>
              <a:gdLst/>
              <a:ahLst/>
              <a:cxnLst/>
              <a:rect l="l" t="t" r="r" b="b"/>
              <a:pathLst>
                <a:path w="3784600" h="479425">
                  <a:moveTo>
                    <a:pt x="0" y="79827"/>
                  </a:moveTo>
                  <a:lnTo>
                    <a:pt x="6273" y="48754"/>
                  </a:lnTo>
                  <a:lnTo>
                    <a:pt x="23380" y="23380"/>
                  </a:lnTo>
                  <a:lnTo>
                    <a:pt x="48754" y="6273"/>
                  </a:lnTo>
                  <a:lnTo>
                    <a:pt x="79827" y="0"/>
                  </a:lnTo>
                  <a:lnTo>
                    <a:pt x="3704317" y="0"/>
                  </a:lnTo>
                  <a:lnTo>
                    <a:pt x="3748607" y="13411"/>
                  </a:lnTo>
                  <a:lnTo>
                    <a:pt x="3778061" y="49277"/>
                  </a:lnTo>
                  <a:lnTo>
                    <a:pt x="3784142" y="79827"/>
                  </a:lnTo>
                  <a:lnTo>
                    <a:pt x="3784142" y="399141"/>
                  </a:lnTo>
                  <a:lnTo>
                    <a:pt x="3777867" y="430214"/>
                  </a:lnTo>
                  <a:lnTo>
                    <a:pt x="3760758" y="455588"/>
                  </a:lnTo>
                  <a:lnTo>
                    <a:pt x="3735384" y="472695"/>
                  </a:lnTo>
                  <a:lnTo>
                    <a:pt x="3704317" y="478969"/>
                  </a:lnTo>
                  <a:lnTo>
                    <a:pt x="79827" y="478969"/>
                  </a:lnTo>
                  <a:lnTo>
                    <a:pt x="48754" y="472695"/>
                  </a:lnTo>
                  <a:lnTo>
                    <a:pt x="23380" y="455588"/>
                  </a:lnTo>
                  <a:lnTo>
                    <a:pt x="6273" y="430214"/>
                  </a:lnTo>
                  <a:lnTo>
                    <a:pt x="0" y="399141"/>
                  </a:lnTo>
                  <a:lnTo>
                    <a:pt x="0" y="79827"/>
                  </a:lnTo>
                  <a:close/>
                </a:path>
              </a:pathLst>
            </a:custGeom>
            <a:ln w="25399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97422" y="1589311"/>
              <a:ext cx="4975225" cy="501015"/>
            </a:xfrm>
            <a:custGeom>
              <a:avLst/>
              <a:gdLst/>
              <a:ahLst/>
              <a:cxnLst/>
              <a:rect l="l" t="t" r="r" b="b"/>
              <a:pathLst>
                <a:path w="4975225" h="501014">
                  <a:moveTo>
                    <a:pt x="4891315" y="500741"/>
                  </a:moveTo>
                  <a:lnTo>
                    <a:pt x="83457" y="500741"/>
                  </a:lnTo>
                  <a:lnTo>
                    <a:pt x="50971" y="494183"/>
                  </a:lnTo>
                  <a:lnTo>
                    <a:pt x="24444" y="476297"/>
                  </a:lnTo>
                  <a:lnTo>
                    <a:pt x="6558" y="449769"/>
                  </a:lnTo>
                  <a:lnTo>
                    <a:pt x="0" y="417284"/>
                  </a:lnTo>
                  <a:lnTo>
                    <a:pt x="0" y="83457"/>
                  </a:lnTo>
                  <a:lnTo>
                    <a:pt x="6558" y="50971"/>
                  </a:lnTo>
                  <a:lnTo>
                    <a:pt x="24444" y="24444"/>
                  </a:lnTo>
                  <a:lnTo>
                    <a:pt x="50971" y="6558"/>
                  </a:lnTo>
                  <a:lnTo>
                    <a:pt x="83457" y="0"/>
                  </a:lnTo>
                  <a:lnTo>
                    <a:pt x="4891315" y="0"/>
                  </a:lnTo>
                  <a:lnTo>
                    <a:pt x="4937605" y="14023"/>
                  </a:lnTo>
                  <a:lnTo>
                    <a:pt x="4968408" y="51521"/>
                  </a:lnTo>
                  <a:lnTo>
                    <a:pt x="4974765" y="83457"/>
                  </a:lnTo>
                  <a:lnTo>
                    <a:pt x="4974765" y="417284"/>
                  </a:lnTo>
                  <a:lnTo>
                    <a:pt x="4968205" y="449769"/>
                  </a:lnTo>
                  <a:lnTo>
                    <a:pt x="4950318" y="476297"/>
                  </a:lnTo>
                  <a:lnTo>
                    <a:pt x="4923792" y="494183"/>
                  </a:lnTo>
                  <a:lnTo>
                    <a:pt x="4891315" y="5007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97422" y="1589311"/>
              <a:ext cx="4975225" cy="501015"/>
            </a:xfrm>
            <a:custGeom>
              <a:avLst/>
              <a:gdLst/>
              <a:ahLst/>
              <a:cxnLst/>
              <a:rect l="l" t="t" r="r" b="b"/>
              <a:pathLst>
                <a:path w="4975225" h="501014">
                  <a:moveTo>
                    <a:pt x="0" y="83457"/>
                  </a:moveTo>
                  <a:lnTo>
                    <a:pt x="6558" y="50971"/>
                  </a:lnTo>
                  <a:lnTo>
                    <a:pt x="24444" y="24444"/>
                  </a:lnTo>
                  <a:lnTo>
                    <a:pt x="50971" y="6558"/>
                  </a:lnTo>
                  <a:lnTo>
                    <a:pt x="83457" y="0"/>
                  </a:lnTo>
                  <a:lnTo>
                    <a:pt x="4891315" y="0"/>
                  </a:lnTo>
                  <a:lnTo>
                    <a:pt x="4937605" y="14023"/>
                  </a:lnTo>
                  <a:lnTo>
                    <a:pt x="4968408" y="51521"/>
                  </a:lnTo>
                  <a:lnTo>
                    <a:pt x="4974764" y="83457"/>
                  </a:lnTo>
                  <a:lnTo>
                    <a:pt x="4974764" y="417284"/>
                  </a:lnTo>
                  <a:lnTo>
                    <a:pt x="4968205" y="449769"/>
                  </a:lnTo>
                  <a:lnTo>
                    <a:pt x="4950318" y="476297"/>
                  </a:lnTo>
                  <a:lnTo>
                    <a:pt x="4923792" y="494183"/>
                  </a:lnTo>
                  <a:lnTo>
                    <a:pt x="4891315" y="500741"/>
                  </a:lnTo>
                  <a:lnTo>
                    <a:pt x="83457" y="500741"/>
                  </a:lnTo>
                  <a:lnTo>
                    <a:pt x="50971" y="494183"/>
                  </a:lnTo>
                  <a:lnTo>
                    <a:pt x="24444" y="476297"/>
                  </a:lnTo>
                  <a:lnTo>
                    <a:pt x="6558" y="449769"/>
                  </a:lnTo>
                  <a:lnTo>
                    <a:pt x="0" y="417284"/>
                  </a:lnTo>
                  <a:lnTo>
                    <a:pt x="0" y="83457"/>
                  </a:lnTo>
                  <a:close/>
                </a:path>
              </a:pathLst>
            </a:custGeom>
            <a:ln w="25399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25406" y="2090053"/>
              <a:ext cx="5313680" cy="479425"/>
            </a:xfrm>
            <a:custGeom>
              <a:avLst/>
              <a:gdLst/>
              <a:ahLst/>
              <a:cxnLst/>
              <a:rect l="l" t="t" r="r" b="b"/>
              <a:pathLst>
                <a:path w="5313680" h="479425">
                  <a:moveTo>
                    <a:pt x="5233754" y="478966"/>
                  </a:moveTo>
                  <a:lnTo>
                    <a:pt x="79827" y="478966"/>
                  </a:lnTo>
                  <a:lnTo>
                    <a:pt x="48754" y="472695"/>
                  </a:lnTo>
                  <a:lnTo>
                    <a:pt x="23380" y="455591"/>
                  </a:lnTo>
                  <a:lnTo>
                    <a:pt x="6273" y="430218"/>
                  </a:lnTo>
                  <a:lnTo>
                    <a:pt x="0" y="399141"/>
                  </a:lnTo>
                  <a:lnTo>
                    <a:pt x="0" y="79829"/>
                  </a:lnTo>
                  <a:lnTo>
                    <a:pt x="6273" y="48755"/>
                  </a:lnTo>
                  <a:lnTo>
                    <a:pt x="23380" y="23381"/>
                  </a:lnTo>
                  <a:lnTo>
                    <a:pt x="48754" y="6273"/>
                  </a:lnTo>
                  <a:lnTo>
                    <a:pt x="79827" y="0"/>
                  </a:lnTo>
                  <a:lnTo>
                    <a:pt x="5233754" y="0"/>
                  </a:lnTo>
                  <a:lnTo>
                    <a:pt x="5278044" y="13412"/>
                  </a:lnTo>
                  <a:lnTo>
                    <a:pt x="5307507" y="49280"/>
                  </a:lnTo>
                  <a:lnTo>
                    <a:pt x="5313579" y="79829"/>
                  </a:lnTo>
                  <a:lnTo>
                    <a:pt x="5313579" y="399141"/>
                  </a:lnTo>
                  <a:lnTo>
                    <a:pt x="5307304" y="430218"/>
                  </a:lnTo>
                  <a:lnTo>
                    <a:pt x="5290194" y="455591"/>
                  </a:lnTo>
                  <a:lnTo>
                    <a:pt x="5264821" y="472695"/>
                  </a:lnTo>
                  <a:lnTo>
                    <a:pt x="5233754" y="4789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25406" y="2090053"/>
              <a:ext cx="5313680" cy="479425"/>
            </a:xfrm>
            <a:custGeom>
              <a:avLst/>
              <a:gdLst/>
              <a:ahLst/>
              <a:cxnLst/>
              <a:rect l="l" t="t" r="r" b="b"/>
              <a:pathLst>
                <a:path w="5313680" h="479425">
                  <a:moveTo>
                    <a:pt x="0" y="79829"/>
                  </a:moveTo>
                  <a:lnTo>
                    <a:pt x="6273" y="48755"/>
                  </a:lnTo>
                  <a:lnTo>
                    <a:pt x="23380" y="23381"/>
                  </a:lnTo>
                  <a:lnTo>
                    <a:pt x="48754" y="6273"/>
                  </a:lnTo>
                  <a:lnTo>
                    <a:pt x="79827" y="0"/>
                  </a:lnTo>
                  <a:lnTo>
                    <a:pt x="5233754" y="0"/>
                  </a:lnTo>
                  <a:lnTo>
                    <a:pt x="5278044" y="13412"/>
                  </a:lnTo>
                  <a:lnTo>
                    <a:pt x="5307507" y="49280"/>
                  </a:lnTo>
                  <a:lnTo>
                    <a:pt x="5313579" y="79829"/>
                  </a:lnTo>
                  <a:lnTo>
                    <a:pt x="5313579" y="399141"/>
                  </a:lnTo>
                  <a:lnTo>
                    <a:pt x="5307304" y="430218"/>
                  </a:lnTo>
                  <a:lnTo>
                    <a:pt x="5290194" y="455591"/>
                  </a:lnTo>
                  <a:lnTo>
                    <a:pt x="5264821" y="472695"/>
                  </a:lnTo>
                  <a:lnTo>
                    <a:pt x="5233754" y="478966"/>
                  </a:lnTo>
                  <a:lnTo>
                    <a:pt x="79827" y="478966"/>
                  </a:lnTo>
                  <a:lnTo>
                    <a:pt x="48754" y="472695"/>
                  </a:lnTo>
                  <a:lnTo>
                    <a:pt x="23380" y="455591"/>
                  </a:lnTo>
                  <a:lnTo>
                    <a:pt x="6273" y="430218"/>
                  </a:lnTo>
                  <a:lnTo>
                    <a:pt x="0" y="399141"/>
                  </a:lnTo>
                  <a:lnTo>
                    <a:pt x="0" y="79829"/>
                  </a:lnTo>
                  <a:close/>
                </a:path>
              </a:pathLst>
            </a:custGeom>
            <a:ln w="25399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21807" y="2096363"/>
            <a:ext cx="49968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solidFill>
                  <a:srgbClr val="00507C"/>
                </a:solidFill>
                <a:latin typeface="Arial"/>
                <a:cs typeface="Arial"/>
              </a:rPr>
              <a:t>Pecahnya sebuah </a:t>
            </a:r>
            <a:r>
              <a:rPr sz="1400" b="1" spc="30" dirty="0">
                <a:solidFill>
                  <a:srgbClr val="00507C"/>
                </a:solidFill>
                <a:latin typeface="Arial"/>
                <a:cs typeface="Arial"/>
              </a:rPr>
              <a:t>Negara </a:t>
            </a:r>
            <a:r>
              <a:rPr sz="1400" b="1" spc="5" dirty="0">
                <a:solidFill>
                  <a:srgbClr val="00507C"/>
                </a:solidFill>
                <a:latin typeface="Arial"/>
                <a:cs typeface="Arial"/>
              </a:rPr>
              <a:t>menjadi </a:t>
            </a:r>
            <a:r>
              <a:rPr sz="1400" b="1" spc="30" dirty="0">
                <a:solidFill>
                  <a:srgbClr val="00507C"/>
                </a:solidFill>
                <a:latin typeface="Arial"/>
                <a:cs typeface="Arial"/>
              </a:rPr>
              <a:t>beberapa Negara </a:t>
            </a:r>
            <a:r>
              <a:rPr sz="1400" b="1" dirty="0">
                <a:solidFill>
                  <a:srgbClr val="00507C"/>
                </a:solidFill>
                <a:latin typeface="Arial"/>
                <a:cs typeface="Arial"/>
              </a:rPr>
              <a:t>yang  lebih </a:t>
            </a:r>
            <a:r>
              <a:rPr sz="1400" b="1" spc="5" dirty="0">
                <a:solidFill>
                  <a:srgbClr val="00507C"/>
                </a:solidFill>
                <a:latin typeface="Arial"/>
                <a:cs typeface="Arial"/>
              </a:rPr>
              <a:t>kecil </a:t>
            </a:r>
            <a:r>
              <a:rPr sz="1400" b="1" spc="30" dirty="0">
                <a:solidFill>
                  <a:srgbClr val="00507C"/>
                </a:solidFill>
                <a:latin typeface="Arial"/>
                <a:cs typeface="Arial"/>
              </a:rPr>
              <a:t>daripada Negara</a:t>
            </a:r>
            <a:r>
              <a:rPr sz="1400" b="1" spc="50" dirty="0">
                <a:solidFill>
                  <a:srgbClr val="00507C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00507C"/>
                </a:solidFill>
                <a:latin typeface="Arial"/>
                <a:cs typeface="Arial"/>
              </a:rPr>
              <a:t>semula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496444" y="2556319"/>
            <a:ext cx="5223510" cy="581025"/>
            <a:chOff x="2496444" y="2556319"/>
            <a:chExt cx="5223510" cy="581025"/>
          </a:xfrm>
        </p:grpSpPr>
        <p:sp>
          <p:nvSpPr>
            <p:cNvPr id="16" name="object 16"/>
            <p:cNvSpPr/>
            <p:nvPr/>
          </p:nvSpPr>
          <p:spPr>
            <a:xfrm>
              <a:off x="2509144" y="2569019"/>
              <a:ext cx="5198110" cy="555625"/>
            </a:xfrm>
            <a:custGeom>
              <a:avLst/>
              <a:gdLst/>
              <a:ahLst/>
              <a:cxnLst/>
              <a:rect l="l" t="t" r="r" b="b"/>
              <a:pathLst>
                <a:path w="5198109" h="555625">
                  <a:moveTo>
                    <a:pt x="5105389" y="555173"/>
                  </a:moveTo>
                  <a:lnTo>
                    <a:pt x="92524" y="555173"/>
                  </a:lnTo>
                  <a:lnTo>
                    <a:pt x="56510" y="547902"/>
                  </a:lnTo>
                  <a:lnTo>
                    <a:pt x="27099" y="528073"/>
                  </a:lnTo>
                  <a:lnTo>
                    <a:pt x="7271" y="498663"/>
                  </a:lnTo>
                  <a:lnTo>
                    <a:pt x="0" y="462649"/>
                  </a:lnTo>
                  <a:lnTo>
                    <a:pt x="0" y="92524"/>
                  </a:lnTo>
                  <a:lnTo>
                    <a:pt x="7271" y="56510"/>
                  </a:lnTo>
                  <a:lnTo>
                    <a:pt x="27099" y="27099"/>
                  </a:lnTo>
                  <a:lnTo>
                    <a:pt x="56510" y="7271"/>
                  </a:lnTo>
                  <a:lnTo>
                    <a:pt x="92524" y="0"/>
                  </a:lnTo>
                  <a:lnTo>
                    <a:pt x="5105389" y="0"/>
                  </a:lnTo>
                  <a:lnTo>
                    <a:pt x="5156724" y="15546"/>
                  </a:lnTo>
                  <a:lnTo>
                    <a:pt x="5190870" y="57121"/>
                  </a:lnTo>
                  <a:lnTo>
                    <a:pt x="5197914" y="92524"/>
                  </a:lnTo>
                  <a:lnTo>
                    <a:pt x="5197914" y="462649"/>
                  </a:lnTo>
                  <a:lnTo>
                    <a:pt x="5190643" y="498663"/>
                  </a:lnTo>
                  <a:lnTo>
                    <a:pt x="5170814" y="528073"/>
                  </a:lnTo>
                  <a:lnTo>
                    <a:pt x="5141404" y="547902"/>
                  </a:lnTo>
                  <a:lnTo>
                    <a:pt x="5105389" y="5551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09144" y="2569019"/>
              <a:ext cx="5198110" cy="555625"/>
            </a:xfrm>
            <a:custGeom>
              <a:avLst/>
              <a:gdLst/>
              <a:ahLst/>
              <a:cxnLst/>
              <a:rect l="l" t="t" r="r" b="b"/>
              <a:pathLst>
                <a:path w="5198109" h="555625">
                  <a:moveTo>
                    <a:pt x="0" y="92524"/>
                  </a:moveTo>
                  <a:lnTo>
                    <a:pt x="7271" y="56510"/>
                  </a:lnTo>
                  <a:lnTo>
                    <a:pt x="27099" y="27099"/>
                  </a:lnTo>
                  <a:lnTo>
                    <a:pt x="56510" y="7271"/>
                  </a:lnTo>
                  <a:lnTo>
                    <a:pt x="92524" y="0"/>
                  </a:lnTo>
                  <a:lnTo>
                    <a:pt x="5105389" y="0"/>
                  </a:lnTo>
                  <a:lnTo>
                    <a:pt x="5156724" y="15546"/>
                  </a:lnTo>
                  <a:lnTo>
                    <a:pt x="5190870" y="57121"/>
                  </a:lnTo>
                  <a:lnTo>
                    <a:pt x="5197914" y="92524"/>
                  </a:lnTo>
                  <a:lnTo>
                    <a:pt x="5197914" y="462649"/>
                  </a:lnTo>
                  <a:lnTo>
                    <a:pt x="5190643" y="498663"/>
                  </a:lnTo>
                  <a:lnTo>
                    <a:pt x="5170814" y="528073"/>
                  </a:lnTo>
                  <a:lnTo>
                    <a:pt x="5141404" y="547902"/>
                  </a:lnTo>
                  <a:lnTo>
                    <a:pt x="5105389" y="555173"/>
                  </a:lnTo>
                  <a:lnTo>
                    <a:pt x="92524" y="555173"/>
                  </a:lnTo>
                  <a:lnTo>
                    <a:pt x="56510" y="547902"/>
                  </a:lnTo>
                  <a:lnTo>
                    <a:pt x="27099" y="528073"/>
                  </a:lnTo>
                  <a:lnTo>
                    <a:pt x="7271" y="498663"/>
                  </a:lnTo>
                  <a:lnTo>
                    <a:pt x="0" y="462649"/>
                  </a:lnTo>
                  <a:lnTo>
                    <a:pt x="0" y="92524"/>
                  </a:lnTo>
                  <a:close/>
                </a:path>
              </a:pathLst>
            </a:custGeom>
            <a:ln w="25399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609279" y="2826801"/>
            <a:ext cx="196151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507C"/>
                </a:solidFill>
                <a:latin typeface="Arial"/>
                <a:cs typeface="Arial"/>
              </a:rPr>
              <a:t>yang </a:t>
            </a:r>
            <a:r>
              <a:rPr sz="1400" b="1" spc="20" dirty="0">
                <a:solidFill>
                  <a:srgbClr val="00507C"/>
                </a:solidFill>
                <a:latin typeface="Arial"/>
                <a:cs typeface="Arial"/>
              </a:rPr>
              <a:t>baru </a:t>
            </a:r>
            <a:r>
              <a:rPr sz="1400" b="1" spc="15" dirty="0">
                <a:solidFill>
                  <a:srgbClr val="00507C"/>
                </a:solidFill>
                <a:latin typeface="Arial"/>
                <a:cs typeface="Arial"/>
              </a:rPr>
              <a:t>sama</a:t>
            </a:r>
            <a:r>
              <a:rPr sz="1400" b="1" spc="-5" dirty="0">
                <a:solidFill>
                  <a:srgbClr val="00507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07C"/>
                </a:solidFill>
                <a:latin typeface="Arial"/>
                <a:cs typeface="Arial"/>
              </a:rPr>
              <a:t>sekali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7041" y="3144143"/>
            <a:ext cx="4913630" cy="1691005"/>
            <a:chOff x="107041" y="3144143"/>
            <a:chExt cx="4913630" cy="1691005"/>
          </a:xfrm>
        </p:grpSpPr>
        <p:sp>
          <p:nvSpPr>
            <p:cNvPr id="20" name="object 20"/>
            <p:cNvSpPr/>
            <p:nvPr/>
          </p:nvSpPr>
          <p:spPr>
            <a:xfrm>
              <a:off x="119741" y="3156843"/>
              <a:ext cx="4888230" cy="1665605"/>
            </a:xfrm>
            <a:custGeom>
              <a:avLst/>
              <a:gdLst/>
              <a:ahLst/>
              <a:cxnLst/>
              <a:rect l="l" t="t" r="r" b="b"/>
              <a:pathLst>
                <a:path w="4888230" h="1665604">
                  <a:moveTo>
                    <a:pt x="4887673" y="1665521"/>
                  </a:moveTo>
                  <a:lnTo>
                    <a:pt x="0" y="1665521"/>
                  </a:lnTo>
                  <a:lnTo>
                    <a:pt x="0" y="0"/>
                  </a:lnTo>
                  <a:lnTo>
                    <a:pt x="4887673" y="0"/>
                  </a:lnTo>
                  <a:lnTo>
                    <a:pt x="4887673" y="16655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9741" y="3156843"/>
              <a:ext cx="4888230" cy="1665605"/>
            </a:xfrm>
            <a:custGeom>
              <a:avLst/>
              <a:gdLst/>
              <a:ahLst/>
              <a:cxnLst/>
              <a:rect l="l" t="t" r="r" b="b"/>
              <a:pathLst>
                <a:path w="4888230" h="1665604">
                  <a:moveTo>
                    <a:pt x="0" y="0"/>
                  </a:moveTo>
                  <a:lnTo>
                    <a:pt x="4887673" y="0"/>
                  </a:lnTo>
                  <a:lnTo>
                    <a:pt x="4887673" y="1665521"/>
                  </a:lnTo>
                  <a:lnTo>
                    <a:pt x="0" y="166552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7366" y="1116653"/>
            <a:ext cx="5589905" cy="1004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" marR="1742439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solidFill>
                  <a:srgbClr val="00507C"/>
                </a:solidFill>
                <a:latin typeface="Arial"/>
                <a:cs typeface="Arial"/>
              </a:rPr>
              <a:t>Melepaskan </a:t>
            </a:r>
            <a:r>
              <a:rPr sz="1400" b="1" spc="15" dirty="0">
                <a:solidFill>
                  <a:srgbClr val="00507C"/>
                </a:solidFill>
                <a:latin typeface="Arial"/>
                <a:cs typeface="Arial"/>
              </a:rPr>
              <a:t>diri </a:t>
            </a:r>
            <a:r>
              <a:rPr sz="1400" b="1" spc="30" dirty="0">
                <a:solidFill>
                  <a:srgbClr val="00507C"/>
                </a:solidFill>
                <a:latin typeface="Arial"/>
                <a:cs typeface="Arial"/>
              </a:rPr>
              <a:t>dari </a:t>
            </a:r>
            <a:r>
              <a:rPr sz="1400" b="1" spc="15" dirty="0">
                <a:solidFill>
                  <a:srgbClr val="00507C"/>
                </a:solidFill>
                <a:latin typeface="Arial"/>
                <a:cs typeface="Arial"/>
              </a:rPr>
              <a:t>penjajah bagi </a:t>
            </a:r>
            <a:r>
              <a:rPr sz="1400" b="1" spc="10" dirty="0">
                <a:solidFill>
                  <a:srgbClr val="00507C"/>
                </a:solidFill>
                <a:latin typeface="Arial"/>
                <a:cs typeface="Arial"/>
              </a:rPr>
              <a:t>bekas  </a:t>
            </a:r>
            <a:r>
              <a:rPr sz="1400" b="1" spc="5" dirty="0">
                <a:solidFill>
                  <a:srgbClr val="00507C"/>
                </a:solidFill>
                <a:latin typeface="Arial"/>
                <a:cs typeface="Arial"/>
              </a:rPr>
              <a:t>wilayah</a:t>
            </a:r>
            <a:r>
              <a:rPr sz="1400" b="1" spc="15" dirty="0">
                <a:solidFill>
                  <a:srgbClr val="00507C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00507C"/>
                </a:solidFill>
                <a:latin typeface="Arial"/>
                <a:cs typeface="Arial"/>
              </a:rPr>
              <a:t>jajahan</a:t>
            </a:r>
            <a:endParaRPr sz="1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95"/>
              </a:spcBef>
            </a:pPr>
            <a:r>
              <a:rPr sz="2100" spc="-135" baseline="-19841" dirty="0">
                <a:solidFill>
                  <a:srgbClr val="00507C"/>
                </a:solidFill>
                <a:latin typeface="Arial Black"/>
                <a:cs typeface="Arial Black"/>
              </a:rPr>
              <a:t>Untuk </a:t>
            </a:r>
            <a:r>
              <a:rPr sz="2100" spc="-555" baseline="-19841" dirty="0">
                <a:solidFill>
                  <a:srgbClr val="00507C"/>
                </a:solidFill>
                <a:latin typeface="Arial Black"/>
                <a:cs typeface="Arial Black"/>
              </a:rPr>
              <a:t>meng</a:t>
            </a:r>
            <a:r>
              <a:rPr sz="1400" b="1" spc="-370" dirty="0">
                <a:solidFill>
                  <a:srgbClr val="00507C"/>
                </a:solidFill>
                <a:latin typeface="Arial"/>
                <a:cs typeface="Arial"/>
              </a:rPr>
              <a:t>P</a:t>
            </a:r>
            <a:r>
              <a:rPr sz="2100" spc="-555" baseline="-19841" dirty="0">
                <a:solidFill>
                  <a:srgbClr val="00507C"/>
                </a:solidFill>
                <a:latin typeface="Arial Black"/>
                <a:cs typeface="Arial Black"/>
              </a:rPr>
              <a:t>ak</a:t>
            </a:r>
            <a:r>
              <a:rPr sz="1400" b="1" spc="-370" dirty="0">
                <a:solidFill>
                  <a:srgbClr val="00507C"/>
                </a:solidFill>
                <a:latin typeface="Arial"/>
                <a:cs typeface="Arial"/>
              </a:rPr>
              <a:t>e</a:t>
            </a:r>
            <a:r>
              <a:rPr sz="2100" spc="-555" baseline="-19841" dirty="0">
                <a:solidFill>
                  <a:srgbClr val="00507C"/>
                </a:solidFill>
                <a:latin typeface="Arial Black"/>
                <a:cs typeface="Arial Black"/>
              </a:rPr>
              <a:t>u</a:t>
            </a:r>
            <a:r>
              <a:rPr sz="1400" b="1" spc="-370" dirty="0">
                <a:solidFill>
                  <a:srgbClr val="00507C"/>
                </a:solidFill>
                <a:latin typeface="Arial"/>
                <a:cs typeface="Arial"/>
              </a:rPr>
              <a:t>m</a:t>
            </a:r>
            <a:r>
              <a:rPr sz="2100" spc="-555" baseline="-19841" dirty="0">
                <a:solidFill>
                  <a:srgbClr val="00507C"/>
                </a:solidFill>
                <a:latin typeface="Arial Black"/>
                <a:cs typeface="Arial Black"/>
              </a:rPr>
              <a:t>i</a:t>
            </a:r>
            <a:r>
              <a:rPr sz="1400" b="1" spc="-370" dirty="0">
                <a:solidFill>
                  <a:srgbClr val="00507C"/>
                </a:solidFill>
                <a:latin typeface="Arial"/>
                <a:cs typeface="Arial"/>
              </a:rPr>
              <a:t>is</a:t>
            </a:r>
            <a:r>
              <a:rPr sz="2100" spc="-555" baseline="-19841" dirty="0">
                <a:solidFill>
                  <a:srgbClr val="00507C"/>
                </a:solidFill>
                <a:latin typeface="Arial Black"/>
                <a:cs typeface="Arial Black"/>
              </a:rPr>
              <a:t>S</a:t>
            </a:r>
            <a:r>
              <a:rPr sz="1400" b="1" spc="-370" dirty="0">
                <a:solidFill>
                  <a:srgbClr val="00507C"/>
                </a:solidFill>
                <a:latin typeface="Arial"/>
                <a:cs typeface="Arial"/>
              </a:rPr>
              <a:t>a</a:t>
            </a:r>
            <a:r>
              <a:rPr sz="2100" spc="-555" baseline="-19841" dirty="0">
                <a:solidFill>
                  <a:srgbClr val="00507C"/>
                </a:solidFill>
                <a:latin typeface="Arial Black"/>
                <a:cs typeface="Arial Black"/>
              </a:rPr>
              <a:t>u</a:t>
            </a:r>
            <a:r>
              <a:rPr sz="1400" b="1" spc="-370" dirty="0">
                <a:solidFill>
                  <a:srgbClr val="00507C"/>
                </a:solidFill>
                <a:latin typeface="Arial"/>
                <a:cs typeface="Arial"/>
              </a:rPr>
              <a:t>h</a:t>
            </a:r>
            <a:r>
              <a:rPr sz="2100" spc="-555" baseline="-19841" dirty="0">
                <a:solidFill>
                  <a:srgbClr val="00507C"/>
                </a:solidFill>
                <a:latin typeface="Arial Black"/>
                <a:cs typeface="Arial Black"/>
              </a:rPr>
              <a:t>a</a:t>
            </a:r>
            <a:r>
              <a:rPr sz="1400" b="1" spc="-370" dirty="0">
                <a:solidFill>
                  <a:srgbClr val="00507C"/>
                </a:solidFill>
                <a:latin typeface="Arial"/>
                <a:cs typeface="Arial"/>
              </a:rPr>
              <a:t>a</a:t>
            </a:r>
            <a:r>
              <a:rPr sz="2100" spc="-555" baseline="-19841" dirty="0">
                <a:solidFill>
                  <a:srgbClr val="00507C"/>
                </a:solidFill>
                <a:latin typeface="Arial Black"/>
                <a:cs typeface="Arial Black"/>
              </a:rPr>
              <a:t>t</a:t>
            </a:r>
            <a:r>
              <a:rPr sz="1400" b="1" spc="-370" dirty="0">
                <a:solidFill>
                  <a:srgbClr val="00507C"/>
                </a:solidFill>
                <a:latin typeface="Arial"/>
                <a:cs typeface="Arial"/>
              </a:rPr>
              <a:t>n</a:t>
            </a:r>
            <a:r>
              <a:rPr sz="2100" spc="-555" baseline="-19841" dirty="0">
                <a:solidFill>
                  <a:srgbClr val="00507C"/>
                </a:solidFill>
                <a:latin typeface="Arial Black"/>
                <a:cs typeface="Arial Black"/>
              </a:rPr>
              <a:t>u </a:t>
            </a:r>
            <a:r>
              <a:rPr sz="1400" b="1" spc="-380" dirty="0">
                <a:solidFill>
                  <a:srgbClr val="00507C"/>
                </a:solidFill>
                <a:latin typeface="Arial"/>
                <a:cs typeface="Arial"/>
              </a:rPr>
              <a:t>d</a:t>
            </a:r>
            <a:r>
              <a:rPr sz="2100" spc="-569" baseline="-19841" dirty="0">
                <a:solidFill>
                  <a:srgbClr val="00507C"/>
                </a:solidFill>
                <a:latin typeface="Arial Black"/>
                <a:cs typeface="Arial Black"/>
              </a:rPr>
              <a:t>N</a:t>
            </a:r>
            <a:r>
              <a:rPr sz="1400" b="1" spc="-380" dirty="0">
                <a:solidFill>
                  <a:srgbClr val="00507C"/>
                </a:solidFill>
                <a:latin typeface="Arial"/>
                <a:cs typeface="Arial"/>
              </a:rPr>
              <a:t>ir</a:t>
            </a:r>
            <a:r>
              <a:rPr sz="2100" spc="-569" baseline="-19841" dirty="0">
                <a:solidFill>
                  <a:srgbClr val="00507C"/>
                </a:solidFill>
                <a:latin typeface="Arial Black"/>
                <a:cs typeface="Arial Black"/>
              </a:rPr>
              <a:t>e</a:t>
            </a:r>
            <a:r>
              <a:rPr sz="1400" b="1" spc="-380" dirty="0">
                <a:solidFill>
                  <a:srgbClr val="00507C"/>
                </a:solidFill>
                <a:latin typeface="Arial"/>
                <a:cs typeface="Arial"/>
              </a:rPr>
              <a:t>i</a:t>
            </a:r>
            <a:r>
              <a:rPr sz="2100" spc="-569" baseline="-19841" dirty="0">
                <a:solidFill>
                  <a:srgbClr val="00507C"/>
                </a:solidFill>
                <a:latin typeface="Arial Black"/>
                <a:cs typeface="Arial Black"/>
              </a:rPr>
              <a:t>g</a:t>
            </a:r>
            <a:r>
              <a:rPr sz="1400" b="1" spc="-380" dirty="0">
                <a:solidFill>
                  <a:srgbClr val="00507C"/>
                </a:solidFill>
                <a:latin typeface="Arial"/>
                <a:cs typeface="Arial"/>
              </a:rPr>
              <a:t>s</a:t>
            </a:r>
            <a:r>
              <a:rPr sz="2100" spc="-569" baseline="-19841" dirty="0">
                <a:solidFill>
                  <a:srgbClr val="00507C"/>
                </a:solidFill>
                <a:latin typeface="Arial Black"/>
                <a:cs typeface="Arial Black"/>
              </a:rPr>
              <a:t>a</a:t>
            </a:r>
            <a:r>
              <a:rPr sz="1400" b="1" spc="-380" dirty="0">
                <a:solidFill>
                  <a:srgbClr val="00507C"/>
                </a:solidFill>
                <a:latin typeface="Arial"/>
                <a:cs typeface="Arial"/>
              </a:rPr>
              <a:t>e</a:t>
            </a:r>
            <a:r>
              <a:rPr sz="2100" spc="-569" baseline="-19841" dirty="0">
                <a:solidFill>
                  <a:srgbClr val="00507C"/>
                </a:solidFill>
                <a:latin typeface="Arial Black"/>
                <a:cs typeface="Arial Black"/>
              </a:rPr>
              <a:t>r</a:t>
            </a:r>
            <a:r>
              <a:rPr sz="1400" b="1" spc="-380" dirty="0">
                <a:solidFill>
                  <a:srgbClr val="00507C"/>
                </a:solidFill>
                <a:latin typeface="Arial"/>
                <a:cs typeface="Arial"/>
              </a:rPr>
              <a:t>b</a:t>
            </a:r>
            <a:r>
              <a:rPr sz="2100" spc="-569" baseline="-19841" dirty="0">
                <a:solidFill>
                  <a:srgbClr val="00507C"/>
                </a:solidFill>
                <a:latin typeface="Arial Black"/>
                <a:cs typeface="Arial Black"/>
              </a:rPr>
              <a:t>a</a:t>
            </a:r>
            <a:r>
              <a:rPr sz="1400" b="1" spc="-380" dirty="0">
                <a:solidFill>
                  <a:srgbClr val="00507C"/>
                </a:solidFill>
                <a:latin typeface="Arial"/>
                <a:cs typeface="Arial"/>
              </a:rPr>
              <a:t>a</a:t>
            </a:r>
            <a:r>
              <a:rPr sz="2100" spc="-569" baseline="-19841" dirty="0">
                <a:solidFill>
                  <a:srgbClr val="00507C"/>
                </a:solidFill>
                <a:latin typeface="Arial Black"/>
                <a:cs typeface="Arial Black"/>
              </a:rPr>
              <a:t>b</a:t>
            </a:r>
            <a:r>
              <a:rPr sz="1400" b="1" spc="-380" dirty="0">
                <a:solidFill>
                  <a:srgbClr val="00507C"/>
                </a:solidFill>
                <a:latin typeface="Arial"/>
                <a:cs typeface="Arial"/>
              </a:rPr>
              <a:t>g</a:t>
            </a:r>
            <a:r>
              <a:rPr sz="2100" spc="-569" baseline="-19841" dirty="0">
                <a:solidFill>
                  <a:srgbClr val="00507C"/>
                </a:solidFill>
                <a:latin typeface="Arial Black"/>
                <a:cs typeface="Arial Black"/>
              </a:rPr>
              <a:t>a</a:t>
            </a:r>
            <a:r>
              <a:rPr sz="1400" b="1" spc="-380" dirty="0">
                <a:solidFill>
                  <a:srgbClr val="00507C"/>
                </a:solidFill>
                <a:latin typeface="Arial"/>
                <a:cs typeface="Arial"/>
              </a:rPr>
              <a:t>ia</a:t>
            </a:r>
            <a:r>
              <a:rPr sz="2100" spc="-569" baseline="-19841" dirty="0">
                <a:solidFill>
                  <a:srgbClr val="00507C"/>
                </a:solidFill>
                <a:latin typeface="Arial Black"/>
                <a:cs typeface="Arial Black"/>
              </a:rPr>
              <a:t>r</a:t>
            </a:r>
            <a:r>
              <a:rPr sz="1400" b="1" spc="-380" dirty="0">
                <a:solidFill>
                  <a:srgbClr val="00507C"/>
                </a:solidFill>
                <a:latin typeface="Arial"/>
                <a:cs typeface="Arial"/>
              </a:rPr>
              <a:t>n</a:t>
            </a:r>
            <a:r>
              <a:rPr sz="2100" spc="-569" baseline="-19841" dirty="0">
                <a:solidFill>
                  <a:srgbClr val="00507C"/>
                </a:solidFill>
                <a:latin typeface="Arial Black"/>
                <a:cs typeface="Arial Black"/>
              </a:rPr>
              <a:t>u </a:t>
            </a:r>
            <a:r>
              <a:rPr sz="1400" b="1" spc="-350" dirty="0">
                <a:solidFill>
                  <a:srgbClr val="00507C"/>
                </a:solidFill>
                <a:latin typeface="Arial"/>
                <a:cs typeface="Arial"/>
              </a:rPr>
              <a:t>w</a:t>
            </a:r>
            <a:r>
              <a:rPr sz="2100" spc="-525" baseline="-19841" dirty="0">
                <a:solidFill>
                  <a:srgbClr val="00507C"/>
                </a:solidFill>
                <a:latin typeface="Arial Black"/>
                <a:cs typeface="Arial Black"/>
              </a:rPr>
              <a:t>p</a:t>
            </a:r>
            <a:r>
              <a:rPr sz="1400" b="1" spc="-350" dirty="0">
                <a:solidFill>
                  <a:srgbClr val="00507C"/>
                </a:solidFill>
                <a:latin typeface="Arial"/>
                <a:cs typeface="Arial"/>
              </a:rPr>
              <a:t>i</a:t>
            </a:r>
            <a:r>
              <a:rPr sz="2100" spc="-525" baseline="-19841" dirty="0">
                <a:solidFill>
                  <a:srgbClr val="00507C"/>
                </a:solidFill>
                <a:latin typeface="Arial Black"/>
                <a:cs typeface="Arial Black"/>
              </a:rPr>
              <a:t>a</a:t>
            </a:r>
            <a:r>
              <a:rPr sz="1400" b="1" spc="-350" dirty="0">
                <a:solidFill>
                  <a:srgbClr val="00507C"/>
                </a:solidFill>
                <a:latin typeface="Arial"/>
                <a:cs typeface="Arial"/>
              </a:rPr>
              <a:t>la</a:t>
            </a:r>
            <a:r>
              <a:rPr sz="2100" spc="-525" baseline="-19841" dirty="0">
                <a:solidFill>
                  <a:srgbClr val="00507C"/>
                </a:solidFill>
                <a:latin typeface="Arial Black"/>
                <a:cs typeface="Arial Black"/>
              </a:rPr>
              <a:t>d</a:t>
            </a:r>
            <a:r>
              <a:rPr sz="1400" b="1" spc="-350" dirty="0">
                <a:solidFill>
                  <a:srgbClr val="00507C"/>
                </a:solidFill>
                <a:latin typeface="Arial"/>
                <a:cs typeface="Arial"/>
              </a:rPr>
              <a:t>y</a:t>
            </a:r>
            <a:r>
              <a:rPr sz="2100" spc="-525" baseline="-19841" dirty="0">
                <a:solidFill>
                  <a:srgbClr val="00507C"/>
                </a:solidFill>
                <a:latin typeface="Arial Black"/>
                <a:cs typeface="Arial Black"/>
              </a:rPr>
              <a:t>a</a:t>
            </a:r>
            <a:r>
              <a:rPr sz="1400" b="1" spc="-350" dirty="0">
                <a:solidFill>
                  <a:srgbClr val="00507C"/>
                </a:solidFill>
                <a:latin typeface="Arial"/>
                <a:cs typeface="Arial"/>
              </a:rPr>
              <a:t>ah</a:t>
            </a:r>
            <a:r>
              <a:rPr sz="2100" spc="-525" baseline="-19841" dirty="0">
                <a:solidFill>
                  <a:srgbClr val="00507C"/>
                </a:solidFill>
                <a:latin typeface="Arial Black"/>
                <a:cs typeface="Arial Black"/>
              </a:rPr>
              <a:t>um</a:t>
            </a:r>
            <a:r>
              <a:rPr sz="1400" b="1" spc="-350" dirty="0">
                <a:solidFill>
                  <a:srgbClr val="00507C"/>
                </a:solidFill>
                <a:latin typeface="Arial"/>
                <a:cs typeface="Arial"/>
              </a:rPr>
              <a:t>su</a:t>
            </a:r>
            <a:r>
              <a:rPr sz="2100" spc="-525" baseline="-19841" dirty="0">
                <a:solidFill>
                  <a:srgbClr val="00507C"/>
                </a:solidFill>
                <a:latin typeface="Arial Black"/>
                <a:cs typeface="Arial Black"/>
              </a:rPr>
              <a:t>u</a:t>
            </a:r>
            <a:r>
              <a:rPr sz="1400" b="1" spc="-350" dirty="0">
                <a:solidFill>
                  <a:srgbClr val="00507C"/>
                </a:solidFill>
                <a:latin typeface="Arial"/>
                <a:cs typeface="Arial"/>
              </a:rPr>
              <a:t>a</a:t>
            </a:r>
            <a:r>
              <a:rPr sz="2100" spc="-525" baseline="-19841" dirty="0">
                <a:solidFill>
                  <a:srgbClr val="00507C"/>
                </a:solidFill>
                <a:latin typeface="Arial Black"/>
                <a:cs typeface="Arial Black"/>
              </a:rPr>
              <a:t>m</a:t>
            </a:r>
            <a:r>
              <a:rPr sz="1400" b="1" spc="-350" dirty="0">
                <a:solidFill>
                  <a:srgbClr val="00507C"/>
                </a:solidFill>
                <a:latin typeface="Arial"/>
                <a:cs typeface="Arial"/>
              </a:rPr>
              <a:t>tu</a:t>
            </a:r>
            <a:r>
              <a:rPr sz="2100" spc="-525" baseline="-19841" dirty="0">
                <a:solidFill>
                  <a:srgbClr val="00507C"/>
                </a:solidFill>
                <a:latin typeface="Arial Black"/>
                <a:cs typeface="Arial Black"/>
              </a:rPr>
              <a:t>ny</a:t>
            </a:r>
            <a:r>
              <a:rPr sz="1400" b="1" spc="-350" dirty="0">
                <a:solidFill>
                  <a:srgbClr val="00507C"/>
                </a:solidFill>
                <a:latin typeface="Arial"/>
                <a:cs typeface="Arial"/>
              </a:rPr>
              <a:t>N</a:t>
            </a:r>
            <a:r>
              <a:rPr sz="2100" spc="-525" baseline="-19841" dirty="0">
                <a:solidFill>
                  <a:srgbClr val="00507C"/>
                </a:solidFill>
                <a:latin typeface="Arial Black"/>
                <a:cs typeface="Arial Black"/>
              </a:rPr>
              <a:t>a</a:t>
            </a:r>
            <a:r>
              <a:rPr sz="1400" b="1" spc="-350" dirty="0">
                <a:solidFill>
                  <a:srgbClr val="00507C"/>
                </a:solidFill>
                <a:latin typeface="Arial"/>
                <a:cs typeface="Arial"/>
              </a:rPr>
              <a:t>egara</a:t>
            </a:r>
            <a:r>
              <a:rPr sz="1400" b="1" spc="-320" dirty="0">
                <a:solidFill>
                  <a:srgbClr val="00507C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00507C"/>
                </a:solidFill>
                <a:latin typeface="Arial"/>
                <a:cs typeface="Arial"/>
              </a:rPr>
              <a:t>dan</a:t>
            </a:r>
            <a:endParaRPr sz="1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90"/>
              </a:spcBef>
            </a:pPr>
            <a:r>
              <a:rPr sz="1400" spc="-315" dirty="0">
                <a:solidFill>
                  <a:srgbClr val="00507C"/>
                </a:solidFill>
                <a:latin typeface="Arial Black"/>
                <a:cs typeface="Arial Black"/>
              </a:rPr>
              <a:t>Negara–nega</a:t>
            </a:r>
            <a:r>
              <a:rPr sz="2100" b="1" spc="-472" baseline="19841" dirty="0">
                <a:solidFill>
                  <a:srgbClr val="00507C"/>
                </a:solidFill>
                <a:latin typeface="Arial"/>
                <a:cs typeface="Arial"/>
              </a:rPr>
              <a:t>b</a:t>
            </a:r>
            <a:r>
              <a:rPr sz="1400" spc="-315" dirty="0">
                <a:solidFill>
                  <a:srgbClr val="00507C"/>
                </a:solidFill>
                <a:latin typeface="Arial Black"/>
                <a:cs typeface="Arial Black"/>
              </a:rPr>
              <a:t>ra</a:t>
            </a:r>
            <a:r>
              <a:rPr sz="2100" b="1" spc="-472" baseline="19841" dirty="0">
                <a:solidFill>
                  <a:srgbClr val="00507C"/>
                </a:solidFill>
                <a:latin typeface="Arial"/>
                <a:cs typeface="Arial"/>
              </a:rPr>
              <a:t>erd</a:t>
            </a:r>
            <a:r>
              <a:rPr sz="1400" spc="-315" dirty="0">
                <a:solidFill>
                  <a:srgbClr val="00507C"/>
                </a:solidFill>
                <a:latin typeface="Arial Black"/>
                <a:cs typeface="Arial Black"/>
              </a:rPr>
              <a:t>m</a:t>
            </a:r>
            <a:r>
              <a:rPr sz="2100" b="1" spc="-472" baseline="19841" dirty="0">
                <a:solidFill>
                  <a:srgbClr val="00507C"/>
                </a:solidFill>
                <a:latin typeface="Arial"/>
                <a:cs typeface="Arial"/>
              </a:rPr>
              <a:t>ir</a:t>
            </a:r>
            <a:r>
              <a:rPr sz="1400" spc="-315" dirty="0">
                <a:solidFill>
                  <a:srgbClr val="00507C"/>
                </a:solidFill>
                <a:latin typeface="Arial Black"/>
                <a:cs typeface="Arial Black"/>
              </a:rPr>
              <a:t>e</a:t>
            </a:r>
            <a:r>
              <a:rPr sz="2100" b="1" spc="-472" baseline="19841" dirty="0">
                <a:solidFill>
                  <a:srgbClr val="00507C"/>
                </a:solidFill>
                <a:latin typeface="Arial"/>
                <a:cs typeface="Arial"/>
              </a:rPr>
              <a:t>i</a:t>
            </a:r>
            <a:r>
              <a:rPr sz="1400" spc="-315" dirty="0">
                <a:solidFill>
                  <a:srgbClr val="00507C"/>
                </a:solidFill>
                <a:latin typeface="Arial Black"/>
                <a:cs typeface="Arial Black"/>
              </a:rPr>
              <a:t>m</a:t>
            </a:r>
            <a:r>
              <a:rPr sz="2100" b="1" spc="-472" baseline="19841" dirty="0">
                <a:solidFill>
                  <a:srgbClr val="00507C"/>
                </a:solidFill>
                <a:latin typeface="Arial"/>
                <a:cs typeface="Arial"/>
              </a:rPr>
              <a:t>se</a:t>
            </a:r>
            <a:r>
              <a:rPr sz="1400" spc="-315" dirty="0">
                <a:solidFill>
                  <a:srgbClr val="00507C"/>
                </a:solidFill>
                <a:latin typeface="Arial Black"/>
                <a:cs typeface="Arial Black"/>
              </a:rPr>
              <a:t>ak</a:t>
            </a:r>
            <a:r>
              <a:rPr sz="2100" b="1" spc="-472" baseline="19841" dirty="0">
                <a:solidFill>
                  <a:srgbClr val="00507C"/>
                </a:solidFill>
                <a:latin typeface="Arial"/>
                <a:cs typeface="Arial"/>
              </a:rPr>
              <a:t>n</a:t>
            </a:r>
            <a:r>
              <a:rPr sz="1400" spc="-315" dirty="0">
                <a:solidFill>
                  <a:srgbClr val="00507C"/>
                </a:solidFill>
                <a:latin typeface="Arial Black"/>
                <a:cs typeface="Arial Black"/>
              </a:rPr>
              <a:t>a</a:t>
            </a:r>
            <a:r>
              <a:rPr sz="2100" b="1" spc="-472" baseline="19841" dirty="0">
                <a:solidFill>
                  <a:srgbClr val="00507C"/>
                </a:solidFill>
                <a:latin typeface="Arial"/>
                <a:cs typeface="Arial"/>
              </a:rPr>
              <a:t>d</a:t>
            </a:r>
            <a:r>
              <a:rPr sz="1400" spc="-315" dirty="0">
                <a:solidFill>
                  <a:srgbClr val="00507C"/>
                </a:solidFill>
                <a:latin typeface="Arial Black"/>
                <a:cs typeface="Arial Black"/>
              </a:rPr>
              <a:t>i</a:t>
            </a:r>
            <a:r>
              <a:rPr sz="2100" b="1" spc="-472" baseline="19841" dirty="0">
                <a:solidFill>
                  <a:srgbClr val="00507C"/>
                </a:solidFill>
                <a:latin typeface="Arial"/>
                <a:cs typeface="Arial"/>
              </a:rPr>
              <a:t>iri</a:t>
            </a:r>
            <a:r>
              <a:rPr sz="1400" spc="-315" dirty="0">
                <a:solidFill>
                  <a:srgbClr val="00507C"/>
                </a:solidFill>
                <a:latin typeface="Arial Black"/>
                <a:cs typeface="Arial Black"/>
              </a:rPr>
              <a:t>k</a:t>
            </a:r>
            <a:r>
              <a:rPr sz="2100" b="1" spc="-472" baseline="19841" dirty="0">
                <a:solidFill>
                  <a:srgbClr val="00507C"/>
                </a:solidFill>
                <a:latin typeface="Arial"/>
                <a:cs typeface="Arial"/>
              </a:rPr>
              <a:t>s</a:t>
            </a:r>
            <a:r>
              <a:rPr sz="1400" spc="-315" dirty="0">
                <a:solidFill>
                  <a:srgbClr val="00507C"/>
                </a:solidFill>
                <a:latin typeface="Arial Black"/>
                <a:cs typeface="Arial Black"/>
              </a:rPr>
              <a:t>ri</a:t>
            </a:r>
            <a:r>
              <a:rPr sz="2100" b="1" spc="-472" baseline="19841" dirty="0">
                <a:solidFill>
                  <a:srgbClr val="00507C"/>
                </a:solidFill>
                <a:latin typeface="Arial"/>
                <a:cs typeface="Arial"/>
              </a:rPr>
              <a:t>e</a:t>
            </a:r>
            <a:r>
              <a:rPr sz="1400" spc="-315" dirty="0">
                <a:solidFill>
                  <a:srgbClr val="00507C"/>
                </a:solidFill>
                <a:latin typeface="Arial Black"/>
                <a:cs typeface="Arial Black"/>
              </a:rPr>
              <a:t>t</a:t>
            </a:r>
            <a:r>
              <a:rPr sz="2100" b="1" spc="-472" baseline="19841" dirty="0">
                <a:solidFill>
                  <a:srgbClr val="00507C"/>
                </a:solidFill>
                <a:latin typeface="Arial"/>
                <a:cs typeface="Arial"/>
              </a:rPr>
              <a:t>b</a:t>
            </a:r>
            <a:r>
              <a:rPr sz="1400" spc="-315" dirty="0">
                <a:solidFill>
                  <a:srgbClr val="00507C"/>
                </a:solidFill>
                <a:latin typeface="Arial Black"/>
                <a:cs typeface="Arial Black"/>
              </a:rPr>
              <a:t>er</a:t>
            </a:r>
            <a:r>
              <a:rPr sz="2100" b="1" spc="-472" baseline="19841" dirty="0">
                <a:solidFill>
                  <a:srgbClr val="00507C"/>
                </a:solidFill>
                <a:latin typeface="Arial"/>
                <a:cs typeface="Arial"/>
              </a:rPr>
              <a:t>a</a:t>
            </a:r>
            <a:r>
              <a:rPr sz="1400" spc="-315" dirty="0">
                <a:solidFill>
                  <a:srgbClr val="00507C"/>
                </a:solidFill>
                <a:latin typeface="Arial Black"/>
                <a:cs typeface="Arial Black"/>
              </a:rPr>
              <a:t>i</a:t>
            </a:r>
            <a:r>
              <a:rPr sz="2100" b="1" spc="-472" baseline="19841" dirty="0">
                <a:solidFill>
                  <a:srgbClr val="00507C"/>
                </a:solidFill>
                <a:latin typeface="Arial"/>
                <a:cs typeface="Arial"/>
              </a:rPr>
              <a:t>g</a:t>
            </a:r>
            <a:r>
              <a:rPr sz="1400" spc="-315" dirty="0">
                <a:solidFill>
                  <a:srgbClr val="00507C"/>
                </a:solidFill>
                <a:latin typeface="Arial Black"/>
                <a:cs typeface="Arial Black"/>
              </a:rPr>
              <a:t>a</a:t>
            </a:r>
            <a:r>
              <a:rPr sz="2100" b="1" spc="-472" baseline="19841" dirty="0">
                <a:solidFill>
                  <a:srgbClr val="00507C"/>
                </a:solidFill>
                <a:latin typeface="Arial"/>
                <a:cs typeface="Arial"/>
              </a:rPr>
              <a:t>a</a:t>
            </a:r>
            <a:r>
              <a:rPr sz="1400" spc="-315" dirty="0">
                <a:solidFill>
                  <a:srgbClr val="00507C"/>
                </a:solidFill>
                <a:latin typeface="Arial Black"/>
                <a:cs typeface="Arial Black"/>
              </a:rPr>
              <a:t>, </a:t>
            </a:r>
            <a:r>
              <a:rPr sz="2100" b="1" spc="-585" baseline="19841" dirty="0">
                <a:solidFill>
                  <a:srgbClr val="00507C"/>
                </a:solidFill>
                <a:latin typeface="Arial"/>
                <a:cs typeface="Arial"/>
              </a:rPr>
              <a:t>i</a:t>
            </a:r>
            <a:r>
              <a:rPr sz="1400" spc="-390" dirty="0">
                <a:solidFill>
                  <a:srgbClr val="00507C"/>
                </a:solidFill>
                <a:latin typeface="Arial Black"/>
                <a:cs typeface="Arial Black"/>
              </a:rPr>
              <a:t>a</a:t>
            </a:r>
            <a:r>
              <a:rPr sz="2100" b="1" spc="-585" baseline="19841" dirty="0">
                <a:solidFill>
                  <a:srgbClr val="00507C"/>
                </a:solidFill>
                <a:latin typeface="Arial"/>
                <a:cs typeface="Arial"/>
              </a:rPr>
              <a:t>s</a:t>
            </a:r>
            <a:r>
              <a:rPr sz="1400" spc="-390" dirty="0">
                <a:solidFill>
                  <a:srgbClr val="00507C"/>
                </a:solidFill>
                <a:latin typeface="Arial Black"/>
                <a:cs typeface="Arial Black"/>
              </a:rPr>
              <a:t>n</a:t>
            </a:r>
            <a:r>
              <a:rPr sz="2100" b="1" spc="-585" baseline="19841" dirty="0">
                <a:solidFill>
                  <a:srgbClr val="00507C"/>
                </a:solidFill>
                <a:latin typeface="Arial"/>
                <a:cs typeface="Arial"/>
              </a:rPr>
              <a:t>e</a:t>
            </a:r>
            <a:r>
              <a:rPr sz="1400" spc="-390" dirty="0">
                <a:solidFill>
                  <a:srgbClr val="00507C"/>
                </a:solidFill>
                <a:latin typeface="Arial Black"/>
                <a:cs typeface="Arial Black"/>
              </a:rPr>
              <a:t>t</a:t>
            </a:r>
            <a:r>
              <a:rPr sz="2100" b="1" spc="-585" baseline="19841" dirty="0">
                <a:solidFill>
                  <a:srgbClr val="00507C"/>
                </a:solidFill>
                <a:latin typeface="Arial"/>
                <a:cs typeface="Arial"/>
              </a:rPr>
              <a:t>b</a:t>
            </a:r>
            <a:r>
              <a:rPr sz="1400" spc="-390" dirty="0">
                <a:solidFill>
                  <a:srgbClr val="00507C"/>
                </a:solidFill>
                <a:latin typeface="Arial Black"/>
                <a:cs typeface="Arial Black"/>
              </a:rPr>
              <a:t>ar</a:t>
            </a:r>
            <a:r>
              <a:rPr sz="2100" b="1" spc="-585" baseline="19841" dirty="0">
                <a:solidFill>
                  <a:srgbClr val="00507C"/>
                </a:solidFill>
                <a:latin typeface="Arial"/>
                <a:cs typeface="Arial"/>
              </a:rPr>
              <a:t>u</a:t>
            </a:r>
            <a:r>
              <a:rPr sz="1400" spc="-390" dirty="0">
                <a:solidFill>
                  <a:srgbClr val="00507C"/>
                </a:solidFill>
                <a:latin typeface="Arial Black"/>
                <a:cs typeface="Arial Black"/>
              </a:rPr>
              <a:t>a</a:t>
            </a:r>
            <a:r>
              <a:rPr sz="2100" b="1" spc="-585" baseline="19841" dirty="0">
                <a:solidFill>
                  <a:srgbClr val="00507C"/>
                </a:solidFill>
                <a:latin typeface="Arial"/>
                <a:cs typeface="Arial"/>
              </a:rPr>
              <a:t>ah</a:t>
            </a:r>
            <a:r>
              <a:rPr sz="1400" spc="-390" dirty="0">
                <a:solidFill>
                  <a:srgbClr val="00507C"/>
                </a:solidFill>
                <a:latin typeface="Arial Black"/>
                <a:cs typeface="Arial Black"/>
              </a:rPr>
              <a:t>la</a:t>
            </a:r>
            <a:r>
              <a:rPr sz="2100" b="1" spc="-585" baseline="19841" dirty="0">
                <a:solidFill>
                  <a:srgbClr val="00507C"/>
                </a:solidFill>
                <a:latin typeface="Arial"/>
                <a:cs typeface="Arial"/>
              </a:rPr>
              <a:t>N</a:t>
            </a:r>
            <a:r>
              <a:rPr sz="1400" spc="-390" dirty="0">
                <a:solidFill>
                  <a:srgbClr val="00507C"/>
                </a:solidFill>
                <a:latin typeface="Arial Black"/>
                <a:cs typeface="Arial Black"/>
              </a:rPr>
              <a:t>in</a:t>
            </a:r>
            <a:r>
              <a:rPr sz="2100" b="1" spc="-585" baseline="19841" dirty="0">
                <a:solidFill>
                  <a:srgbClr val="00507C"/>
                </a:solidFill>
                <a:latin typeface="Arial"/>
                <a:cs typeface="Arial"/>
              </a:rPr>
              <a:t>eg</a:t>
            </a:r>
            <a:r>
              <a:rPr sz="1400" spc="-390" dirty="0">
                <a:solidFill>
                  <a:srgbClr val="00507C"/>
                </a:solidFill>
                <a:latin typeface="Arial Black"/>
                <a:cs typeface="Arial Black"/>
              </a:rPr>
              <a:t>s</a:t>
            </a:r>
            <a:r>
              <a:rPr sz="2100" b="1" spc="-585" baseline="19841" dirty="0">
                <a:solidFill>
                  <a:srgbClr val="00507C"/>
                </a:solidFill>
                <a:latin typeface="Arial"/>
                <a:cs typeface="Arial"/>
              </a:rPr>
              <a:t>a</a:t>
            </a:r>
            <a:r>
              <a:rPr sz="1400" spc="-390" dirty="0">
                <a:solidFill>
                  <a:srgbClr val="00507C"/>
                </a:solidFill>
                <a:latin typeface="Arial Black"/>
                <a:cs typeface="Arial Black"/>
              </a:rPr>
              <a:t>e</a:t>
            </a:r>
            <a:r>
              <a:rPr sz="2100" b="1" spc="-585" baseline="19841" dirty="0">
                <a:solidFill>
                  <a:srgbClr val="00507C"/>
                </a:solidFill>
                <a:latin typeface="Arial"/>
                <a:cs typeface="Arial"/>
              </a:rPr>
              <a:t>r</a:t>
            </a:r>
            <a:r>
              <a:rPr sz="1400" spc="-390" dirty="0">
                <a:solidFill>
                  <a:srgbClr val="00507C"/>
                </a:solidFill>
                <a:latin typeface="Arial Black"/>
                <a:cs typeface="Arial Black"/>
              </a:rPr>
              <a:t>b</a:t>
            </a:r>
            <a:r>
              <a:rPr sz="2100" b="1" spc="-585" baseline="19841" dirty="0">
                <a:solidFill>
                  <a:srgbClr val="00507C"/>
                </a:solidFill>
                <a:latin typeface="Arial"/>
                <a:cs typeface="Arial"/>
              </a:rPr>
              <a:t>a</a:t>
            </a:r>
            <a:r>
              <a:rPr sz="1400" spc="-390" dirty="0">
                <a:solidFill>
                  <a:srgbClr val="00507C"/>
                </a:solidFill>
                <a:latin typeface="Arial Black"/>
                <a:cs typeface="Arial Black"/>
              </a:rPr>
              <a:t>ag</a:t>
            </a:r>
            <a:r>
              <a:rPr sz="2100" b="1" spc="-585" baseline="19841" dirty="0">
                <a:solidFill>
                  <a:srgbClr val="00507C"/>
                </a:solidFill>
                <a:latin typeface="Arial"/>
                <a:cs typeface="Arial"/>
              </a:rPr>
              <a:t>m</a:t>
            </a:r>
            <a:r>
              <a:rPr sz="1400" spc="-390" dirty="0">
                <a:solidFill>
                  <a:srgbClr val="00507C"/>
                </a:solidFill>
                <a:latin typeface="Arial Black"/>
                <a:cs typeface="Arial Black"/>
              </a:rPr>
              <a:t>a</a:t>
            </a:r>
            <a:r>
              <a:rPr sz="2100" b="1" spc="-585" baseline="19841" dirty="0">
                <a:solidFill>
                  <a:srgbClr val="00507C"/>
                </a:solidFill>
                <a:latin typeface="Arial"/>
                <a:cs typeface="Arial"/>
              </a:rPr>
              <a:t>e</a:t>
            </a:r>
            <a:r>
              <a:rPr sz="1400" spc="-390" dirty="0">
                <a:solidFill>
                  <a:srgbClr val="00507C"/>
                </a:solidFill>
                <a:latin typeface="Arial Black"/>
                <a:cs typeface="Arial Black"/>
              </a:rPr>
              <a:t>i</a:t>
            </a:r>
            <a:r>
              <a:rPr sz="1400" spc="-360" dirty="0">
                <a:solidFill>
                  <a:srgbClr val="00507C"/>
                </a:solidFill>
                <a:latin typeface="Arial Black"/>
                <a:cs typeface="Arial Black"/>
              </a:rPr>
              <a:t> </a:t>
            </a:r>
            <a:r>
              <a:rPr sz="2100" b="1" spc="30" baseline="19841" dirty="0">
                <a:solidFill>
                  <a:srgbClr val="00507C"/>
                </a:solidFill>
                <a:latin typeface="Arial"/>
                <a:cs typeface="Arial"/>
              </a:rPr>
              <a:t>rdeka</a:t>
            </a:r>
            <a:endParaRPr sz="2100" baseline="19841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2766" y="2095553"/>
            <a:ext cx="6692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0" dirty="0">
                <a:solidFill>
                  <a:srgbClr val="00507C"/>
                </a:solidFill>
                <a:latin typeface="Arial Black"/>
                <a:cs typeface="Arial Black"/>
              </a:rPr>
              <a:t>b</a:t>
            </a:r>
            <a:r>
              <a:rPr sz="1400" spc="-80" dirty="0">
                <a:solidFill>
                  <a:srgbClr val="00507C"/>
                </a:solidFill>
                <a:latin typeface="Arial Black"/>
                <a:cs typeface="Arial Black"/>
              </a:rPr>
              <a:t>eri</a:t>
            </a:r>
            <a:r>
              <a:rPr sz="1400" spc="-120" dirty="0">
                <a:solidFill>
                  <a:srgbClr val="00507C"/>
                </a:solidFill>
                <a:latin typeface="Arial Black"/>
                <a:cs typeface="Arial Black"/>
              </a:rPr>
              <a:t>k</a:t>
            </a:r>
            <a:r>
              <a:rPr sz="1400" spc="-135" dirty="0">
                <a:solidFill>
                  <a:srgbClr val="00507C"/>
                </a:solidFill>
                <a:latin typeface="Arial Black"/>
                <a:cs typeface="Arial Black"/>
              </a:rPr>
              <a:t>ut;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1284" y="2291641"/>
            <a:ext cx="262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265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3115" y="2613442"/>
            <a:ext cx="715073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00" spc="112" baseline="-33730" dirty="0">
                <a:solidFill>
                  <a:srgbClr val="00507C"/>
                </a:solidFill>
                <a:latin typeface="Arial Black"/>
                <a:cs typeface="Arial Black"/>
              </a:rPr>
              <a:t>- </a:t>
            </a:r>
            <a:r>
              <a:rPr sz="2100" spc="-157" baseline="-33730" dirty="0">
                <a:solidFill>
                  <a:srgbClr val="00507C"/>
                </a:solidFill>
                <a:latin typeface="Arial Black"/>
                <a:cs typeface="Arial Black"/>
              </a:rPr>
              <a:t>Keyakinan </a:t>
            </a:r>
            <a:r>
              <a:rPr sz="2100" spc="-187" baseline="-33730" dirty="0">
                <a:solidFill>
                  <a:srgbClr val="00507C"/>
                </a:solidFill>
                <a:latin typeface="Arial Black"/>
                <a:cs typeface="Arial Black"/>
              </a:rPr>
              <a:t>adanya </a:t>
            </a:r>
            <a:r>
              <a:rPr sz="2100" spc="-555" baseline="-33730" dirty="0">
                <a:solidFill>
                  <a:srgbClr val="00507C"/>
                </a:solidFill>
                <a:latin typeface="Arial Black"/>
                <a:cs typeface="Arial Black"/>
              </a:rPr>
              <a:t>stabil</a:t>
            </a:r>
            <a:r>
              <a:rPr sz="1400" b="1" spc="-370" dirty="0">
                <a:solidFill>
                  <a:srgbClr val="00507C"/>
                </a:solidFill>
                <a:latin typeface="Arial"/>
                <a:cs typeface="Arial"/>
              </a:rPr>
              <a:t>P</a:t>
            </a:r>
            <a:r>
              <a:rPr sz="2100" spc="-555" baseline="-33730" dirty="0">
                <a:solidFill>
                  <a:srgbClr val="00507C"/>
                </a:solidFill>
                <a:latin typeface="Arial Black"/>
                <a:cs typeface="Arial Black"/>
              </a:rPr>
              <a:t>i</a:t>
            </a:r>
            <a:r>
              <a:rPr sz="1400" b="1" spc="-370" dirty="0">
                <a:solidFill>
                  <a:srgbClr val="00507C"/>
                </a:solidFill>
                <a:latin typeface="Arial"/>
                <a:cs typeface="Arial"/>
              </a:rPr>
              <a:t>e</a:t>
            </a:r>
            <a:r>
              <a:rPr sz="2100" spc="-555" baseline="-33730" dirty="0">
                <a:solidFill>
                  <a:srgbClr val="00507C"/>
                </a:solidFill>
                <a:latin typeface="Arial Black"/>
                <a:cs typeface="Arial Black"/>
              </a:rPr>
              <a:t>ta</a:t>
            </a:r>
            <a:r>
              <a:rPr sz="1400" b="1" spc="-370" dirty="0">
                <a:solidFill>
                  <a:srgbClr val="00507C"/>
                </a:solidFill>
                <a:latin typeface="Arial"/>
                <a:cs typeface="Arial"/>
              </a:rPr>
              <a:t>n</a:t>
            </a:r>
            <a:r>
              <a:rPr sz="2100" spc="-555" baseline="-33730" dirty="0">
                <a:solidFill>
                  <a:srgbClr val="00507C"/>
                </a:solidFill>
                <a:latin typeface="Arial Black"/>
                <a:cs typeface="Arial Black"/>
              </a:rPr>
              <a:t>s</a:t>
            </a:r>
            <a:r>
              <a:rPr sz="1400" b="1" spc="-370" dirty="0">
                <a:solidFill>
                  <a:srgbClr val="00507C"/>
                </a:solidFill>
                <a:latin typeface="Arial"/>
                <a:cs typeface="Arial"/>
              </a:rPr>
              <a:t>g</a:t>
            </a:r>
            <a:r>
              <a:rPr sz="2100" spc="-555" baseline="-33730" dirty="0">
                <a:solidFill>
                  <a:srgbClr val="00507C"/>
                </a:solidFill>
                <a:latin typeface="Arial Black"/>
                <a:cs typeface="Arial Black"/>
              </a:rPr>
              <a:t>d</a:t>
            </a:r>
            <a:r>
              <a:rPr sz="1400" b="1" spc="-370" dirty="0">
                <a:solidFill>
                  <a:srgbClr val="00507C"/>
                </a:solidFill>
                <a:latin typeface="Arial"/>
                <a:cs typeface="Arial"/>
              </a:rPr>
              <a:t>g</a:t>
            </a:r>
            <a:r>
              <a:rPr sz="2100" spc="-555" baseline="-33730" dirty="0">
                <a:solidFill>
                  <a:srgbClr val="00507C"/>
                </a:solidFill>
                <a:latin typeface="Arial Black"/>
                <a:cs typeface="Arial Black"/>
              </a:rPr>
              <a:t>i</a:t>
            </a:r>
            <a:r>
              <a:rPr sz="1400" b="1" spc="-370" dirty="0">
                <a:solidFill>
                  <a:srgbClr val="00507C"/>
                </a:solidFill>
                <a:latin typeface="Arial"/>
                <a:cs typeface="Arial"/>
              </a:rPr>
              <a:t>a</a:t>
            </a:r>
            <a:r>
              <a:rPr sz="2100" spc="-555" baseline="-33730" dirty="0">
                <a:solidFill>
                  <a:srgbClr val="00507C"/>
                </a:solidFill>
                <a:latin typeface="Arial Black"/>
                <a:cs typeface="Arial Black"/>
              </a:rPr>
              <a:t>N</a:t>
            </a:r>
            <a:r>
              <a:rPr sz="1400" b="1" spc="-370" dirty="0">
                <a:solidFill>
                  <a:srgbClr val="00507C"/>
                </a:solidFill>
                <a:latin typeface="Arial"/>
                <a:cs typeface="Arial"/>
              </a:rPr>
              <a:t>bu</a:t>
            </a:r>
            <a:r>
              <a:rPr sz="2100" spc="-555" baseline="-33730" dirty="0">
                <a:solidFill>
                  <a:srgbClr val="00507C"/>
                </a:solidFill>
                <a:latin typeface="Arial Black"/>
                <a:cs typeface="Arial Black"/>
              </a:rPr>
              <a:t>eg</a:t>
            </a:r>
            <a:r>
              <a:rPr sz="1400" b="1" spc="-370" dirty="0">
                <a:solidFill>
                  <a:srgbClr val="00507C"/>
                </a:solidFill>
                <a:latin typeface="Arial"/>
                <a:cs typeface="Arial"/>
              </a:rPr>
              <a:t>n</a:t>
            </a:r>
            <a:r>
              <a:rPr sz="2100" spc="-555" baseline="-33730" dirty="0">
                <a:solidFill>
                  <a:srgbClr val="00507C"/>
                </a:solidFill>
                <a:latin typeface="Arial Black"/>
                <a:cs typeface="Arial Black"/>
              </a:rPr>
              <a:t>a</a:t>
            </a:r>
            <a:r>
              <a:rPr sz="1400" b="1" spc="-370" dirty="0">
                <a:solidFill>
                  <a:srgbClr val="00507C"/>
                </a:solidFill>
                <a:latin typeface="Arial"/>
                <a:cs typeface="Arial"/>
              </a:rPr>
              <a:t>g</a:t>
            </a:r>
            <a:r>
              <a:rPr sz="2100" spc="-555" baseline="-33730" dirty="0">
                <a:solidFill>
                  <a:srgbClr val="00507C"/>
                </a:solidFill>
                <a:latin typeface="Arial Black"/>
                <a:cs typeface="Arial Black"/>
              </a:rPr>
              <a:t>r</a:t>
            </a:r>
            <a:r>
              <a:rPr sz="1400" b="1" spc="-370" dirty="0">
                <a:solidFill>
                  <a:srgbClr val="00507C"/>
                </a:solidFill>
                <a:latin typeface="Arial"/>
                <a:cs typeface="Arial"/>
              </a:rPr>
              <a:t>a</a:t>
            </a:r>
            <a:r>
              <a:rPr sz="2100" spc="-555" baseline="-33730" dirty="0">
                <a:solidFill>
                  <a:srgbClr val="00507C"/>
                </a:solidFill>
                <a:latin typeface="Arial Black"/>
                <a:cs typeface="Arial Black"/>
              </a:rPr>
              <a:t>a</a:t>
            </a:r>
            <a:r>
              <a:rPr sz="1400" b="1" spc="-370" dirty="0">
                <a:solidFill>
                  <a:srgbClr val="00507C"/>
                </a:solidFill>
                <a:latin typeface="Arial"/>
                <a:cs typeface="Arial"/>
              </a:rPr>
              <a:t>n</a:t>
            </a:r>
            <a:r>
              <a:rPr sz="2100" spc="-555" baseline="-33730" dirty="0">
                <a:solidFill>
                  <a:srgbClr val="00507C"/>
                </a:solidFill>
                <a:latin typeface="Arial Black"/>
                <a:cs typeface="Arial Black"/>
              </a:rPr>
              <a:t>te</a:t>
            </a:r>
            <a:r>
              <a:rPr sz="1400" b="1" spc="-370" dirty="0">
                <a:solidFill>
                  <a:srgbClr val="00507C"/>
                </a:solidFill>
                <a:latin typeface="Arial"/>
                <a:cs typeface="Arial"/>
              </a:rPr>
              <a:t>b</a:t>
            </a:r>
            <a:r>
              <a:rPr sz="2100" spc="-555" baseline="-33730" dirty="0">
                <a:solidFill>
                  <a:srgbClr val="00507C"/>
                </a:solidFill>
                <a:latin typeface="Arial Black"/>
                <a:cs typeface="Arial Black"/>
              </a:rPr>
              <a:t>r</a:t>
            </a:r>
            <a:r>
              <a:rPr sz="1400" b="1" spc="-370" dirty="0">
                <a:solidFill>
                  <a:srgbClr val="00507C"/>
                </a:solidFill>
                <a:latin typeface="Arial"/>
                <a:cs typeface="Arial"/>
              </a:rPr>
              <a:t>e</a:t>
            </a:r>
            <a:r>
              <a:rPr sz="2100" spc="-555" baseline="-33730" dirty="0">
                <a:solidFill>
                  <a:srgbClr val="00507C"/>
                </a:solidFill>
                <a:latin typeface="Arial Black"/>
                <a:cs typeface="Arial Black"/>
              </a:rPr>
              <a:t>s</a:t>
            </a:r>
            <a:r>
              <a:rPr sz="1400" b="1" spc="-370" dirty="0">
                <a:solidFill>
                  <a:srgbClr val="00507C"/>
                </a:solidFill>
                <a:latin typeface="Arial"/>
                <a:cs typeface="Arial"/>
              </a:rPr>
              <a:t>b</a:t>
            </a:r>
            <a:r>
              <a:rPr sz="2100" spc="-555" baseline="-33730" dirty="0">
                <a:solidFill>
                  <a:srgbClr val="00507C"/>
                </a:solidFill>
                <a:latin typeface="Arial Black"/>
                <a:cs typeface="Arial Black"/>
              </a:rPr>
              <a:t>e</a:t>
            </a:r>
            <a:r>
              <a:rPr sz="1400" b="1" spc="-370" dirty="0">
                <a:solidFill>
                  <a:srgbClr val="00507C"/>
                </a:solidFill>
                <a:latin typeface="Arial"/>
                <a:cs typeface="Arial"/>
              </a:rPr>
              <a:t>e</a:t>
            </a:r>
            <a:r>
              <a:rPr sz="2100" spc="-555" baseline="-33730" dirty="0">
                <a:solidFill>
                  <a:srgbClr val="00507C"/>
                </a:solidFill>
                <a:latin typeface="Arial Black"/>
                <a:cs typeface="Arial Black"/>
              </a:rPr>
              <a:t>bu</a:t>
            </a:r>
            <a:r>
              <a:rPr sz="1400" b="1" spc="-370" dirty="0">
                <a:solidFill>
                  <a:srgbClr val="00507C"/>
                </a:solidFill>
                <a:latin typeface="Arial"/>
                <a:cs typeface="Arial"/>
              </a:rPr>
              <a:t>ra</a:t>
            </a:r>
            <a:r>
              <a:rPr sz="2100" spc="-555" baseline="-33730" dirty="0">
                <a:solidFill>
                  <a:srgbClr val="00507C"/>
                </a:solidFill>
                <a:latin typeface="Arial Black"/>
                <a:cs typeface="Arial Black"/>
              </a:rPr>
              <a:t>t.</a:t>
            </a:r>
            <a:r>
              <a:rPr sz="1400" b="1" spc="-370" dirty="0">
                <a:solidFill>
                  <a:srgbClr val="00507C"/>
                </a:solidFill>
                <a:latin typeface="Arial"/>
                <a:cs typeface="Arial"/>
              </a:rPr>
              <a:t>pa </a:t>
            </a:r>
            <a:r>
              <a:rPr sz="1400" b="1" spc="30" dirty="0">
                <a:solidFill>
                  <a:srgbClr val="00507C"/>
                </a:solidFill>
                <a:latin typeface="Arial"/>
                <a:cs typeface="Arial"/>
              </a:rPr>
              <a:t>Negara </a:t>
            </a:r>
            <a:r>
              <a:rPr sz="1400" b="1" spc="5" dirty="0">
                <a:solidFill>
                  <a:srgbClr val="00507C"/>
                </a:solidFill>
                <a:latin typeface="Arial"/>
                <a:cs typeface="Arial"/>
              </a:rPr>
              <a:t>menjadi sebuah</a:t>
            </a:r>
            <a:r>
              <a:rPr sz="1400" b="1" spc="-70" dirty="0">
                <a:solidFill>
                  <a:srgbClr val="00507C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507C"/>
                </a:solidFill>
                <a:latin typeface="Arial"/>
                <a:cs typeface="Arial"/>
              </a:rPr>
              <a:t>Negara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1284" y="3023160"/>
            <a:ext cx="4671695" cy="1719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265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400" spc="75" dirty="0">
                <a:solidFill>
                  <a:srgbClr val="00507C"/>
                </a:solidFill>
                <a:latin typeface="Arial Black"/>
                <a:cs typeface="Arial Black"/>
              </a:rPr>
              <a:t>-</a:t>
            </a:r>
            <a:r>
              <a:rPr sz="1400" spc="-125" dirty="0">
                <a:solidFill>
                  <a:srgbClr val="00507C"/>
                </a:solidFill>
                <a:latin typeface="Arial Black"/>
                <a:cs typeface="Arial Black"/>
              </a:rPr>
              <a:t> </a:t>
            </a:r>
            <a:r>
              <a:rPr sz="1400" spc="-110" dirty="0">
                <a:solidFill>
                  <a:srgbClr val="00507C"/>
                </a:solidFill>
                <a:latin typeface="Arial Black"/>
                <a:cs typeface="Arial Black"/>
              </a:rPr>
              <a:t>Duk</a:t>
            </a:r>
            <a:r>
              <a:rPr sz="1400" spc="-55" dirty="0">
                <a:solidFill>
                  <a:srgbClr val="00507C"/>
                </a:solidFill>
                <a:latin typeface="Arial Black"/>
                <a:cs typeface="Arial Black"/>
              </a:rPr>
              <a:t>u</a:t>
            </a:r>
            <a:r>
              <a:rPr sz="1400" spc="-60" dirty="0">
                <a:solidFill>
                  <a:srgbClr val="00507C"/>
                </a:solidFill>
                <a:latin typeface="Arial Black"/>
                <a:cs typeface="Arial Black"/>
              </a:rPr>
              <a:t>n</a:t>
            </a:r>
            <a:r>
              <a:rPr sz="1400" spc="-114" dirty="0">
                <a:solidFill>
                  <a:srgbClr val="00507C"/>
                </a:solidFill>
                <a:latin typeface="Arial Black"/>
                <a:cs typeface="Arial Black"/>
              </a:rPr>
              <a:t>ga</a:t>
            </a:r>
            <a:r>
              <a:rPr sz="1400" spc="-110" dirty="0">
                <a:solidFill>
                  <a:srgbClr val="00507C"/>
                </a:solidFill>
                <a:latin typeface="Arial Black"/>
                <a:cs typeface="Arial Black"/>
              </a:rPr>
              <a:t>n</a:t>
            </a:r>
            <a:r>
              <a:rPr sz="1400" spc="-125" dirty="0">
                <a:solidFill>
                  <a:srgbClr val="00507C"/>
                </a:solidFill>
                <a:latin typeface="Arial Black"/>
                <a:cs typeface="Arial Black"/>
              </a:rPr>
              <a:t> </a:t>
            </a:r>
            <a:r>
              <a:rPr sz="1400" spc="-60" dirty="0">
                <a:solidFill>
                  <a:srgbClr val="00507C"/>
                </a:solidFill>
                <a:latin typeface="Arial Black"/>
                <a:cs typeface="Arial Black"/>
              </a:rPr>
              <a:t>u</a:t>
            </a:r>
            <a:r>
              <a:rPr sz="1400" spc="-110" dirty="0">
                <a:solidFill>
                  <a:srgbClr val="00507C"/>
                </a:solidFill>
                <a:latin typeface="Arial Black"/>
                <a:cs typeface="Arial Black"/>
              </a:rPr>
              <a:t>m</a:t>
            </a:r>
            <a:r>
              <a:rPr sz="1400" spc="-60" dirty="0">
                <a:solidFill>
                  <a:srgbClr val="00507C"/>
                </a:solidFill>
                <a:latin typeface="Arial Black"/>
                <a:cs typeface="Arial Black"/>
              </a:rPr>
              <a:t>u</a:t>
            </a:r>
            <a:r>
              <a:rPr sz="1400" spc="-80" dirty="0">
                <a:solidFill>
                  <a:srgbClr val="00507C"/>
                </a:solidFill>
                <a:latin typeface="Arial Black"/>
                <a:cs typeface="Arial Black"/>
              </a:rPr>
              <a:t>m</a:t>
            </a:r>
            <a:r>
              <a:rPr sz="1400" spc="-125" dirty="0">
                <a:solidFill>
                  <a:srgbClr val="00507C"/>
                </a:solidFill>
                <a:latin typeface="Arial Black"/>
                <a:cs typeface="Arial Black"/>
              </a:rPr>
              <a:t> </a:t>
            </a:r>
            <a:r>
              <a:rPr sz="1400" spc="-95" dirty="0">
                <a:solidFill>
                  <a:srgbClr val="00507C"/>
                </a:solidFill>
                <a:latin typeface="Arial Black"/>
                <a:cs typeface="Arial Black"/>
              </a:rPr>
              <a:t>dar</a:t>
            </a:r>
            <a:r>
              <a:rPr sz="1400" spc="-55" dirty="0">
                <a:solidFill>
                  <a:srgbClr val="00507C"/>
                </a:solidFill>
                <a:latin typeface="Arial Black"/>
                <a:cs typeface="Arial Black"/>
              </a:rPr>
              <a:t>i</a:t>
            </a:r>
            <a:r>
              <a:rPr sz="1400" spc="-125" dirty="0">
                <a:solidFill>
                  <a:srgbClr val="00507C"/>
                </a:solidFill>
                <a:latin typeface="Arial Black"/>
                <a:cs typeface="Arial Black"/>
              </a:rPr>
              <a:t> </a:t>
            </a:r>
            <a:r>
              <a:rPr sz="1400" spc="-90" dirty="0">
                <a:solidFill>
                  <a:srgbClr val="00507C"/>
                </a:solidFill>
                <a:latin typeface="Arial Black"/>
                <a:cs typeface="Arial Black"/>
              </a:rPr>
              <a:t>Mas</a:t>
            </a:r>
            <a:r>
              <a:rPr sz="1400" spc="-85" dirty="0">
                <a:solidFill>
                  <a:srgbClr val="00507C"/>
                </a:solidFill>
                <a:latin typeface="Arial Black"/>
                <a:cs typeface="Arial Black"/>
              </a:rPr>
              <a:t>y</a:t>
            </a:r>
            <a:r>
              <a:rPr sz="1400" spc="-105" dirty="0">
                <a:solidFill>
                  <a:srgbClr val="00507C"/>
                </a:solidFill>
                <a:latin typeface="Arial Black"/>
                <a:cs typeface="Arial Black"/>
              </a:rPr>
              <a:t>ara</a:t>
            </a:r>
            <a:r>
              <a:rPr sz="1400" spc="-130" dirty="0">
                <a:solidFill>
                  <a:srgbClr val="00507C"/>
                </a:solidFill>
                <a:latin typeface="Arial Black"/>
                <a:cs typeface="Arial Black"/>
              </a:rPr>
              <a:t>k</a:t>
            </a:r>
            <a:r>
              <a:rPr sz="1400" spc="-175" dirty="0">
                <a:solidFill>
                  <a:srgbClr val="00507C"/>
                </a:solidFill>
                <a:latin typeface="Arial Black"/>
                <a:cs typeface="Arial Black"/>
              </a:rPr>
              <a:t>a</a:t>
            </a:r>
            <a:r>
              <a:rPr sz="1400" spc="-114" dirty="0">
                <a:solidFill>
                  <a:srgbClr val="00507C"/>
                </a:solidFill>
                <a:latin typeface="Arial Black"/>
                <a:cs typeface="Arial Black"/>
              </a:rPr>
              <a:t>t</a:t>
            </a:r>
            <a:r>
              <a:rPr sz="1400" spc="-125" dirty="0">
                <a:solidFill>
                  <a:srgbClr val="00507C"/>
                </a:solidFill>
                <a:latin typeface="Arial Black"/>
                <a:cs typeface="Arial Black"/>
              </a:rPr>
              <a:t> </a:t>
            </a:r>
            <a:r>
              <a:rPr sz="1400" spc="-135" dirty="0">
                <a:solidFill>
                  <a:srgbClr val="00507C"/>
                </a:solidFill>
                <a:latin typeface="Arial Black"/>
                <a:cs typeface="Arial Black"/>
              </a:rPr>
              <a:t>ata</a:t>
            </a:r>
            <a:r>
              <a:rPr sz="1400" spc="-145" dirty="0">
                <a:solidFill>
                  <a:srgbClr val="00507C"/>
                </a:solidFill>
                <a:latin typeface="Arial Black"/>
                <a:cs typeface="Arial Black"/>
              </a:rPr>
              <a:t>u</a:t>
            </a:r>
            <a:r>
              <a:rPr sz="1400" spc="-125" dirty="0">
                <a:solidFill>
                  <a:srgbClr val="00507C"/>
                </a:solidFill>
                <a:latin typeface="Arial Black"/>
                <a:cs typeface="Arial Black"/>
              </a:rPr>
              <a:t> </a:t>
            </a:r>
            <a:r>
              <a:rPr sz="1400" spc="-140" dirty="0">
                <a:solidFill>
                  <a:srgbClr val="00507C"/>
                </a:solidFill>
                <a:latin typeface="Arial Black"/>
                <a:cs typeface="Arial Black"/>
              </a:rPr>
              <a:t>P</a:t>
            </a:r>
            <a:r>
              <a:rPr sz="1400" spc="-120" dirty="0">
                <a:solidFill>
                  <a:srgbClr val="00507C"/>
                </a:solidFill>
                <a:latin typeface="Arial Black"/>
                <a:cs typeface="Arial Black"/>
              </a:rPr>
              <a:t>e</a:t>
            </a:r>
            <a:r>
              <a:rPr sz="1400" spc="-125" dirty="0">
                <a:solidFill>
                  <a:srgbClr val="00507C"/>
                </a:solidFill>
                <a:latin typeface="Arial Black"/>
                <a:cs typeface="Arial Black"/>
              </a:rPr>
              <a:t>n</a:t>
            </a:r>
            <a:r>
              <a:rPr sz="1400" spc="-90" dirty="0">
                <a:solidFill>
                  <a:srgbClr val="00507C"/>
                </a:solidFill>
                <a:latin typeface="Arial Black"/>
                <a:cs typeface="Arial Black"/>
              </a:rPr>
              <a:t>duduk</a:t>
            </a:r>
            <a:endParaRPr sz="1400">
              <a:latin typeface="Arial Black"/>
              <a:cs typeface="Arial Black"/>
            </a:endParaRPr>
          </a:p>
          <a:p>
            <a:pPr marL="249554" marR="5080">
              <a:lnSpc>
                <a:spcPct val="148600"/>
              </a:lnSpc>
              <a:spcBef>
                <a:spcPts val="2580"/>
              </a:spcBef>
            </a:pPr>
            <a:r>
              <a:rPr sz="1400" spc="75" dirty="0">
                <a:solidFill>
                  <a:srgbClr val="00507C"/>
                </a:solidFill>
                <a:latin typeface="Arial Black"/>
                <a:cs typeface="Arial Black"/>
              </a:rPr>
              <a:t>- </a:t>
            </a:r>
            <a:r>
              <a:rPr sz="1400" spc="-135" dirty="0">
                <a:solidFill>
                  <a:srgbClr val="00507C"/>
                </a:solidFill>
                <a:latin typeface="Arial Black"/>
                <a:cs typeface="Arial Black"/>
              </a:rPr>
              <a:t>Kesanggupan </a:t>
            </a:r>
            <a:r>
              <a:rPr sz="1400" spc="-100" dirty="0">
                <a:solidFill>
                  <a:srgbClr val="00507C"/>
                </a:solidFill>
                <a:latin typeface="Arial Black"/>
                <a:cs typeface="Arial Black"/>
              </a:rPr>
              <a:t>dan </a:t>
            </a:r>
            <a:r>
              <a:rPr sz="1400" spc="-114" dirty="0">
                <a:solidFill>
                  <a:srgbClr val="00507C"/>
                </a:solidFill>
                <a:latin typeface="Arial Black"/>
                <a:cs typeface="Arial Black"/>
              </a:rPr>
              <a:t>kemauan </a:t>
            </a:r>
            <a:r>
              <a:rPr sz="1400" spc="-85" dirty="0">
                <a:solidFill>
                  <a:srgbClr val="00507C"/>
                </a:solidFill>
                <a:latin typeface="Arial Black"/>
                <a:cs typeface="Arial Black"/>
              </a:rPr>
              <a:t>untuk </a:t>
            </a:r>
            <a:r>
              <a:rPr sz="1400" spc="-110" dirty="0">
                <a:solidFill>
                  <a:srgbClr val="00507C"/>
                </a:solidFill>
                <a:latin typeface="Arial Black"/>
                <a:cs typeface="Arial Black"/>
              </a:rPr>
              <a:t>melaksanakan  kewajiban-kewajiban</a:t>
            </a:r>
            <a:r>
              <a:rPr sz="1400" spc="-120" dirty="0">
                <a:solidFill>
                  <a:srgbClr val="00507C"/>
                </a:solidFill>
                <a:latin typeface="Arial Black"/>
                <a:cs typeface="Arial Black"/>
              </a:rPr>
              <a:t> </a:t>
            </a:r>
            <a:r>
              <a:rPr sz="1400" spc="-105" dirty="0">
                <a:solidFill>
                  <a:srgbClr val="00507C"/>
                </a:solidFill>
                <a:latin typeface="Arial Black"/>
                <a:cs typeface="Arial Black"/>
              </a:rPr>
              <a:t>Internasional.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04113" y="4691740"/>
            <a:ext cx="3440429" cy="452120"/>
          </a:xfrm>
          <a:prstGeom prst="rect">
            <a:avLst/>
          </a:prstGeom>
          <a:solidFill>
            <a:srgbClr val="FFFFFF"/>
          </a:solidFill>
          <a:ln w="25399">
            <a:solidFill>
              <a:srgbClr val="BABA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090" marR="81915" algn="just">
              <a:lnSpc>
                <a:spcPts val="960"/>
              </a:lnSpc>
            </a:pPr>
            <a:r>
              <a:rPr sz="800" spc="-75" dirty="0">
                <a:solidFill>
                  <a:srgbClr val="00507C"/>
                </a:solidFill>
                <a:latin typeface="Arial Black"/>
                <a:cs typeface="Arial Black"/>
              </a:rPr>
              <a:t>Bayu Sujadmiko, “Pengakuan </a:t>
            </a:r>
            <a:r>
              <a:rPr sz="800" spc="-80" dirty="0">
                <a:solidFill>
                  <a:srgbClr val="00507C"/>
                </a:solidFill>
                <a:latin typeface="Arial Black"/>
                <a:cs typeface="Arial Black"/>
              </a:rPr>
              <a:t>Negara </a:t>
            </a:r>
            <a:r>
              <a:rPr sz="800" spc="-75" dirty="0">
                <a:solidFill>
                  <a:srgbClr val="00507C"/>
                </a:solidFill>
                <a:latin typeface="Arial Black"/>
                <a:cs typeface="Arial Black"/>
              </a:rPr>
              <a:t>Baru </a:t>
            </a:r>
            <a:r>
              <a:rPr sz="800" spc="-55" dirty="0">
                <a:solidFill>
                  <a:srgbClr val="00507C"/>
                </a:solidFill>
                <a:latin typeface="Arial Black"/>
                <a:cs typeface="Arial Black"/>
              </a:rPr>
              <a:t>Ditinjau </a:t>
            </a:r>
            <a:r>
              <a:rPr sz="800" spc="-60" dirty="0">
                <a:solidFill>
                  <a:srgbClr val="00507C"/>
                </a:solidFill>
                <a:latin typeface="Arial Black"/>
                <a:cs typeface="Arial Black"/>
              </a:rPr>
              <a:t>Dari </a:t>
            </a:r>
            <a:r>
              <a:rPr sz="800" spc="-70" dirty="0">
                <a:solidFill>
                  <a:srgbClr val="00507C"/>
                </a:solidFill>
                <a:latin typeface="Arial Black"/>
                <a:cs typeface="Arial Black"/>
              </a:rPr>
              <a:t>Perspektif  </a:t>
            </a:r>
            <a:r>
              <a:rPr sz="800" spc="-50" dirty="0">
                <a:solidFill>
                  <a:srgbClr val="00507C"/>
                </a:solidFill>
                <a:latin typeface="Arial Black"/>
                <a:cs typeface="Arial Black"/>
              </a:rPr>
              <a:t>Hukum </a:t>
            </a:r>
            <a:r>
              <a:rPr sz="800" spc="-60" dirty="0">
                <a:solidFill>
                  <a:srgbClr val="00507C"/>
                </a:solidFill>
                <a:latin typeface="Arial Black"/>
                <a:cs typeface="Arial Black"/>
              </a:rPr>
              <a:t>Internasional </a:t>
            </a:r>
            <a:r>
              <a:rPr sz="800" spc="-65" dirty="0">
                <a:solidFill>
                  <a:srgbClr val="00507C"/>
                </a:solidFill>
                <a:latin typeface="Arial Black"/>
                <a:cs typeface="Arial Black"/>
              </a:rPr>
              <a:t>(Studi </a:t>
            </a:r>
            <a:r>
              <a:rPr sz="800" spc="-75" dirty="0">
                <a:solidFill>
                  <a:srgbClr val="00507C"/>
                </a:solidFill>
                <a:latin typeface="Arial Black"/>
                <a:cs typeface="Arial Black"/>
              </a:rPr>
              <a:t>terhadap kemerdekaan </a:t>
            </a:r>
            <a:r>
              <a:rPr sz="800" spc="-95" dirty="0">
                <a:solidFill>
                  <a:srgbClr val="00507C"/>
                </a:solidFill>
                <a:latin typeface="Arial Black"/>
                <a:cs typeface="Arial Black"/>
              </a:rPr>
              <a:t>Kosovo)”, </a:t>
            </a:r>
            <a:r>
              <a:rPr sz="800" i="1" spc="25" dirty="0">
                <a:solidFill>
                  <a:srgbClr val="00507C"/>
                </a:solidFill>
                <a:latin typeface="Arial"/>
                <a:cs typeface="Arial"/>
              </a:rPr>
              <a:t>Fiat  </a:t>
            </a:r>
            <a:r>
              <a:rPr sz="800" i="1" spc="40" dirty="0">
                <a:solidFill>
                  <a:srgbClr val="00507C"/>
                </a:solidFill>
                <a:latin typeface="Arial"/>
                <a:cs typeface="Arial"/>
              </a:rPr>
              <a:t>Justitia</a:t>
            </a:r>
            <a:r>
              <a:rPr sz="800" i="1" spc="-35" dirty="0">
                <a:solidFill>
                  <a:srgbClr val="00507C"/>
                </a:solidFill>
                <a:latin typeface="Arial"/>
                <a:cs typeface="Arial"/>
              </a:rPr>
              <a:t> </a:t>
            </a:r>
            <a:r>
              <a:rPr sz="800" i="1" spc="45" dirty="0">
                <a:solidFill>
                  <a:srgbClr val="00507C"/>
                </a:solidFill>
                <a:latin typeface="Arial"/>
                <a:cs typeface="Arial"/>
              </a:rPr>
              <a:t>Jurnal</a:t>
            </a:r>
            <a:r>
              <a:rPr sz="800" i="1" spc="-30" dirty="0">
                <a:solidFill>
                  <a:srgbClr val="00507C"/>
                </a:solidFill>
                <a:latin typeface="Arial"/>
                <a:cs typeface="Arial"/>
              </a:rPr>
              <a:t> </a:t>
            </a:r>
            <a:r>
              <a:rPr sz="800" i="1" spc="60" dirty="0">
                <a:solidFill>
                  <a:srgbClr val="00507C"/>
                </a:solidFill>
                <a:latin typeface="Arial"/>
                <a:cs typeface="Arial"/>
              </a:rPr>
              <a:t>Ilmu</a:t>
            </a:r>
            <a:r>
              <a:rPr sz="800" i="1" spc="-30" dirty="0">
                <a:solidFill>
                  <a:srgbClr val="00507C"/>
                </a:solidFill>
                <a:latin typeface="Arial"/>
                <a:cs typeface="Arial"/>
              </a:rPr>
              <a:t> </a:t>
            </a:r>
            <a:r>
              <a:rPr sz="800" i="1" spc="60" dirty="0">
                <a:solidFill>
                  <a:srgbClr val="00507C"/>
                </a:solidFill>
                <a:latin typeface="Arial"/>
                <a:cs typeface="Arial"/>
              </a:rPr>
              <a:t>Hukum</a:t>
            </a:r>
            <a:r>
              <a:rPr sz="800" i="1" spc="-30" dirty="0">
                <a:solidFill>
                  <a:srgbClr val="00507C"/>
                </a:solidFill>
                <a:latin typeface="Arial"/>
                <a:cs typeface="Arial"/>
              </a:rPr>
              <a:t> </a:t>
            </a:r>
            <a:r>
              <a:rPr sz="800" i="1" spc="-65" dirty="0">
                <a:solidFill>
                  <a:srgbClr val="00507C"/>
                </a:solidFill>
                <a:latin typeface="Arial"/>
                <a:cs typeface="Arial"/>
              </a:rPr>
              <a:t>,</a:t>
            </a:r>
            <a:r>
              <a:rPr sz="800" i="1" spc="-15" dirty="0">
                <a:solidFill>
                  <a:srgbClr val="00507C"/>
                </a:solidFill>
                <a:latin typeface="Arial"/>
                <a:cs typeface="Arial"/>
              </a:rPr>
              <a:t> </a:t>
            </a:r>
            <a:r>
              <a:rPr sz="800" spc="-70" dirty="0">
                <a:solidFill>
                  <a:srgbClr val="00507C"/>
                </a:solidFill>
                <a:latin typeface="Arial Black"/>
                <a:cs typeface="Arial Black"/>
              </a:rPr>
              <a:t>Volume </a:t>
            </a:r>
            <a:r>
              <a:rPr sz="800" spc="-90" dirty="0">
                <a:solidFill>
                  <a:srgbClr val="00507C"/>
                </a:solidFill>
                <a:latin typeface="Arial Black"/>
                <a:cs typeface="Arial Black"/>
              </a:rPr>
              <a:t>6</a:t>
            </a:r>
            <a:r>
              <a:rPr sz="800" spc="-70" dirty="0">
                <a:solidFill>
                  <a:srgbClr val="00507C"/>
                </a:solidFill>
                <a:latin typeface="Arial Black"/>
                <a:cs typeface="Arial Black"/>
              </a:rPr>
              <a:t> </a:t>
            </a:r>
            <a:r>
              <a:rPr sz="800" spc="-75" dirty="0">
                <a:solidFill>
                  <a:srgbClr val="00507C"/>
                </a:solidFill>
                <a:latin typeface="Arial Black"/>
                <a:cs typeface="Arial Black"/>
              </a:rPr>
              <a:t>No.</a:t>
            </a:r>
            <a:r>
              <a:rPr sz="800" spc="-70" dirty="0">
                <a:solidFill>
                  <a:srgbClr val="00507C"/>
                </a:solidFill>
                <a:latin typeface="Arial Black"/>
                <a:cs typeface="Arial Black"/>
              </a:rPr>
              <a:t> </a:t>
            </a:r>
            <a:r>
              <a:rPr sz="800" spc="-204" dirty="0">
                <a:solidFill>
                  <a:srgbClr val="00507C"/>
                </a:solidFill>
                <a:latin typeface="Arial Black"/>
                <a:cs typeface="Arial Black"/>
              </a:rPr>
              <a:t>1</a:t>
            </a:r>
            <a:r>
              <a:rPr sz="800" spc="-195" dirty="0">
                <a:solidFill>
                  <a:srgbClr val="00507C"/>
                </a:solidFill>
                <a:latin typeface="Arial Black"/>
                <a:cs typeface="Arial Black"/>
              </a:rPr>
              <a:t> </a:t>
            </a:r>
            <a:r>
              <a:rPr sz="800" spc="-40" dirty="0">
                <a:solidFill>
                  <a:srgbClr val="00507C"/>
                </a:solidFill>
                <a:latin typeface="Arial Black"/>
                <a:cs typeface="Arial Black"/>
              </a:rPr>
              <a:t>Januari-April</a:t>
            </a:r>
            <a:r>
              <a:rPr sz="800" spc="-70" dirty="0">
                <a:solidFill>
                  <a:srgbClr val="00507C"/>
                </a:solidFill>
                <a:latin typeface="Arial Black"/>
                <a:cs typeface="Arial Black"/>
              </a:rPr>
              <a:t> </a:t>
            </a:r>
            <a:r>
              <a:rPr sz="800" spc="-114" dirty="0">
                <a:solidFill>
                  <a:srgbClr val="00507C"/>
                </a:solidFill>
                <a:latin typeface="Arial Black"/>
                <a:cs typeface="Arial Black"/>
              </a:rPr>
              <a:t>2012.</a:t>
            </a:r>
            <a:endParaRPr sz="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1004</Words>
  <Application>Microsoft Office PowerPoint</Application>
  <PresentationFormat>On-screen Show (16:9)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Noto Sans Symbols</vt:lpstr>
      <vt:lpstr>Roboto</vt:lpstr>
      <vt:lpstr>RobotoRegular</vt:lpstr>
      <vt:lpstr>Times New Roman</vt:lpstr>
      <vt:lpstr>Office Theme</vt:lpstr>
      <vt:lpstr>Sejarah dan  Karakteristik Negara</vt:lpstr>
      <vt:lpstr>Negara</vt:lpstr>
      <vt:lpstr>Negara</vt:lpstr>
      <vt:lpstr>Teori teokrasi klasik: Bahwa otoritas kekuasaan berasal  Tuhan dan kemudian diberikan secara langsung kepada  manusia yang memerintah. Manusia yang mendapat  kekuasaan tersebut yang dianggap  sebagai titisan  Tuhan</vt:lpstr>
      <vt:lpstr>Teori Kekuatan atau Teori Kekuasaan</vt:lpstr>
      <vt:lpstr>PROSES TERJADINYA NEGARA SECARA PRIMER</vt:lpstr>
      <vt:lpstr>Terbentuknya Negara Secara Sosiologis</vt:lpstr>
      <vt:lpstr>in▪te-rnPaesniognaakluaadnalKaholedekntigfan adanya pengakuan.</vt:lpstr>
      <vt:lpstr>Lahirnya sebuah Negara Menurut Hukum Internasional</vt:lpstr>
      <vt:lpstr>Sebuah negara tidak dapat lahir begitu saja,  negara tersebut harus memenuhi</vt:lpstr>
      <vt:lpstr>Prinsip Kedaulatan Negara</vt:lpstr>
      <vt:lpstr>Hakikat dan Fungsi Kemampuan Negara dalam  melakukan Hubungan Internasional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P2.pptx</dc:title>
  <dc:creator>ASUS</dc:creator>
  <cp:lastModifiedBy>ASUS</cp:lastModifiedBy>
  <cp:revision>1</cp:revision>
  <dcterms:created xsi:type="dcterms:W3CDTF">2021-09-23T14:14:44Z</dcterms:created>
  <dcterms:modified xsi:type="dcterms:W3CDTF">2021-09-24T00:11:20Z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2021-09-23T00:00:00Z</vt:filetime>
  </property>
</Properties>
</file>