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68" r:id="rId1"/>
  </p:sldMasterIdLst>
  <p:sldIdLst>
    <p:sldId id="260" r:id="rId2"/>
    <p:sldId id="265" r:id="rId3"/>
    <p:sldId id="25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4135FF-2E07-4E04-9BBD-2FFBD41E2481}" type="datetimeFigureOut">
              <a:rPr lang="id-ID" smtClean="0"/>
              <a:pPr/>
              <a:t>09/03/2022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4CFF4-B280-453F-BDCC-2C6A894BA036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KEWIRAUSAHAAN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Pertemuan</a:t>
            </a:r>
            <a:r>
              <a:rPr lang="en-US" dirty="0" smtClean="0">
                <a:solidFill>
                  <a:schemeClr val="tx1"/>
                </a:solidFill>
              </a:rPr>
              <a:t> 3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571480"/>
            <a:ext cx="87154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Berdasarkan uraian di atas, langkah awal yang perlu kita lakukan adalah menginventarisasi berbagai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jenis lapangan usaha 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gagasan produk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yang bertujuan untuk meningkatkan 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hidup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manusia. Kehidupan manusia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dapat berkualitas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ketika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semua komponen kebutuhannya terpenuhi. Komponen dan struktur kualitas kehidupan manusia digambarkan oleh Suryana (2007) sebagaimana tampak pada Tabel 2 berikut.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4284" y="214289"/>
          <a:ext cx="8715436" cy="6643710"/>
        </p:xfrm>
        <a:graphic>
          <a:graphicData uri="http://schemas.openxmlformats.org/drawingml/2006/table">
            <a:tbl>
              <a:tblPr/>
              <a:tblGrid>
                <a:gridCol w="1656686"/>
                <a:gridCol w="1801340"/>
                <a:gridCol w="1656686"/>
                <a:gridCol w="1800362"/>
                <a:gridCol w="1800362"/>
              </a:tblGrid>
              <a:tr h="476829">
                <a:tc>
                  <a:txBody>
                    <a:bodyPr/>
                    <a:lstStyle/>
                    <a:p>
                      <a:pPr marL="290195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290195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Calibri"/>
                          <a:ea typeface="Calibri"/>
                          <a:cs typeface="Calibri"/>
                        </a:rPr>
                        <a:t>Keb</a:t>
                      </a:r>
                      <a:r>
                        <a:rPr lang="en-US" sz="1400" b="1" spc="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b="1" dirty="0" err="1" smtClean="0">
                          <a:latin typeface="Calibri"/>
                          <a:ea typeface="Calibri"/>
                          <a:cs typeface="Calibri"/>
                        </a:rPr>
                        <a:t>tuhan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7345">
                        <a:lnSpc>
                          <a:spcPts val="9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347345">
                        <a:lnSpc>
                          <a:spcPts val="9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Calibri"/>
                          <a:ea typeface="Calibri"/>
                          <a:cs typeface="Calibri"/>
                        </a:rPr>
                        <a:t>Manusia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72110" marR="372745" algn="ctr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Calibri"/>
                          <a:ea typeface="Calibri"/>
                          <a:cs typeface="Calibri"/>
                        </a:rPr>
                        <a:t>Aktivitas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94335" marR="395605" algn="ctr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Calibri"/>
                        </a:rPr>
                        <a:t>Input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405765" marR="405130" algn="ctr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Calibri"/>
                          <a:ea typeface="Calibri"/>
                          <a:cs typeface="Calibri"/>
                        </a:rPr>
                        <a:t>Sarana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Calibri"/>
                          <a:ea typeface="Calibri"/>
                          <a:cs typeface="Calibri"/>
                        </a:rPr>
                        <a:t>Hasil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Calibri"/>
                        </a:rPr>
                        <a:t>  </a:t>
                      </a:r>
                      <a:r>
                        <a:rPr lang="en-US" sz="1400" b="1" dirty="0" err="1" smtClean="0">
                          <a:latin typeface="Calibri"/>
                          <a:ea typeface="Calibri"/>
                          <a:cs typeface="Calibri"/>
                        </a:rPr>
                        <a:t>Capaian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0525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FISIK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206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Ma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kan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spc="1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, ber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ain,olahraga, tidur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13030" marR="95885" indent="444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kanan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spc="1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an</a:t>
                      </a:r>
                      <a:endParaRPr lang="en-US" sz="1400" spc="5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13030" marR="95885" indent="444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spc="5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13030" marR="95885" indent="444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spc="5" dirty="0" smtClean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pakaian,obat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  <a:p>
                      <a:pPr marL="113030" marR="95885" indent="444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13030" marR="95885" indent="444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Obatan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Peralatan</a:t>
                      </a:r>
                      <a:r>
                        <a:rPr lang="id-ID" sz="1400" spc="-25" dirty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akan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 dan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lahraga</a:t>
                      </a: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spc="1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id-ID" sz="1400" spc="10" dirty="0" smtClean="0">
                          <a:latin typeface="Calibri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1400" spc="10" dirty="0" err="1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spc="-15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ah</a:t>
                      </a: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edung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Ja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ani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yang  </a:t>
                      </a: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spc="-1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id-ID" sz="1400" spc="-10" smtClean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h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at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ar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k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at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spc="10" dirty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-10" dirty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6774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47688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ME</a:t>
                      </a:r>
                      <a:r>
                        <a:rPr lang="en-US" sz="1400" spc="5" dirty="0" smtClean="0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TA</a:t>
                      </a:r>
                      <a:r>
                        <a:rPr lang="en-US" sz="1400" spc="5" dirty="0" smtClean="0">
                          <a:latin typeface="Calibri"/>
                          <a:ea typeface="Calibri"/>
                          <a:cs typeface="Calibri"/>
                        </a:rPr>
                        <a:t>L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  <a:p>
                      <a:pPr marL="64770" marR="47688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47688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RASIO</a:t>
                      </a:r>
                      <a:r>
                        <a:rPr lang="en-US" sz="1400" spc="5" dirty="0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AL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486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Belajar,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10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aca</a:t>
                      </a:r>
                      <a:r>
                        <a:rPr lang="id-ID" sz="140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ngobservasi, 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nulis,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eneliti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987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nfor</a:t>
                      </a:r>
                      <a:r>
                        <a:rPr lang="en-US" sz="1400" spc="-15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as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5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pengetahuan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konsep,r</a:t>
                      </a:r>
                      <a:r>
                        <a:rPr lang="en-US" sz="1400" spc="10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spc="-15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Alat-alataudio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 dan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v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isual,buku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edia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Calibri"/>
                          <a:ea typeface="Calibri"/>
                          <a:cs typeface="Calibri"/>
                        </a:rPr>
                        <a:t>massa,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dan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alattulis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Manusiarasional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: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erpengetahuan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objektif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etral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kritis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82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PSIK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-SO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IAL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Ber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l,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ert</a:t>
                      </a:r>
                      <a:r>
                        <a:rPr lang="en-US" sz="1400" spc="10" dirty="0" err="1" smtClean="0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spc="5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er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isasi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Isy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rat,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la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ng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Bahasa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etika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Adat</a:t>
                      </a:r>
                      <a:r>
                        <a:rPr lang="en-US" sz="14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istiadat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nor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400" spc="5" baseline="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Nor</a:t>
                      </a:r>
                      <a:r>
                        <a:rPr lang="en-US" sz="1400" spc="-10" dirty="0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a social</a:t>
                      </a:r>
                    </a:p>
                    <a:p>
                      <a:pPr marL="64770" marR="247650">
                        <a:lnSpc>
                          <a:spcPts val="9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22479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Alat-alat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Transpor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t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asi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dan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endParaRPr lang="en-US" sz="1400" spc="1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id-ID" sz="1400" spc="10" dirty="0" smtClean="0">
                          <a:latin typeface="Calibri"/>
                          <a:ea typeface="Calibri"/>
                          <a:cs typeface="Calibri"/>
                        </a:rPr>
                        <a:t>K</a:t>
                      </a:r>
                      <a:r>
                        <a:rPr lang="en-US" sz="1400" spc="10" dirty="0" err="1" smtClean="0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 spc="-15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unikasi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Manusiasosial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: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berstatus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populer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spc="5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spc="5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400" spc="-10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atan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-10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osi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9508">
                <a:tc>
                  <a:txBody>
                    <a:bodyPr/>
                    <a:lstStyle/>
                    <a:p>
                      <a:pPr marL="64770" marR="465455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PSIK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- PERSO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AL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Menulis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 </a:t>
                      </a:r>
                      <a:r>
                        <a:rPr lang="en-US" sz="1400" i="1" dirty="0" err="1" smtClean="0">
                          <a:latin typeface="Calibri"/>
                          <a:ea typeface="Calibri"/>
                          <a:cs typeface="Calibri"/>
                        </a:rPr>
                        <a:t>diarya</a:t>
                      </a:r>
                      <a:endParaRPr lang="en-US" sz="1400" spc="-1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10" dirty="0" err="1" smtClean="0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o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ar,introspeksi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 marR="224790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re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f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leksi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  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f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asi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spc="5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aj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pi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Bisikannurani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5435">
                        <a:lnSpc>
                          <a:spcPts val="9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suara-suaraal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30734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734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Pena,kerta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,r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ang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 marR="30734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30734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sun</a:t>
                      </a:r>
                      <a:r>
                        <a:rPr lang="en-US" sz="1400" spc="-5" dirty="0" err="1" smtClean="0">
                          <a:latin typeface="Calibri"/>
                          <a:ea typeface="Calibri"/>
                          <a:cs typeface="Calibri"/>
                        </a:rPr>
                        <a:t>y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6350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6350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Manusia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6350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ber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k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epribadian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6350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utuh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</a:p>
                    <a:p>
                      <a:pPr marL="64770" marR="63500">
                        <a:lnSpc>
                          <a:spcPts val="920"/>
                        </a:lnSpc>
                        <a:spcBef>
                          <a:spcPts val="445"/>
                        </a:spcBef>
                        <a:spcAft>
                          <a:spcPts val="0"/>
                        </a:spcAft>
                      </a:pPr>
                      <a:r>
                        <a:rPr lang="en-US" sz="1400" spc="-15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t</a:t>
                      </a:r>
                      <a:r>
                        <a:rPr lang="en-US" sz="1400" spc="-10" dirty="0" err="1" smtClean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inah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6519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SPIRI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T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UAL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6289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Meditasi,berdoa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6289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64770" marR="26289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salat,puasa,zi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1400" spc="5" dirty="0" err="1" smtClean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h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1949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Il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ha</a:t>
                      </a: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hida</a:t>
                      </a:r>
                      <a:r>
                        <a:rPr lang="en-US" sz="1400" spc="-5">
                          <a:latin typeface="Calibri"/>
                          <a:ea typeface="Calibri"/>
                          <a:cs typeface="Calibri"/>
                        </a:rPr>
                        <a:t>y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>
                          <a:latin typeface="Calibri"/>
                          <a:ea typeface="Calibri"/>
                          <a:cs typeface="Calibri"/>
                        </a:rPr>
                        <a:t>h, 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wah</a:t>
                      </a:r>
                      <a:r>
                        <a:rPr lang="en-US" sz="1400" spc="-5">
                          <a:latin typeface="Calibri"/>
                          <a:ea typeface="Calibri"/>
                          <a:cs typeface="Calibri"/>
                        </a:rPr>
                        <a:t>y</a:t>
                      </a: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u,puisi,karya seni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 marR="2197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sji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d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iar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g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re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ja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buku</a:t>
                      </a:r>
                      <a:r>
                        <a:rPr lang="en-US" sz="1400" spc="-5" dirty="0"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kitabsuci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benda-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endasi</a:t>
                      </a:r>
                      <a:r>
                        <a:rPr lang="en-US" sz="1400" spc="-15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spc="10" dirty="0" err="1">
                          <a:latin typeface="Calibri"/>
                          <a:ea typeface="Calibri"/>
                          <a:cs typeface="Calibri"/>
                        </a:rPr>
                        <a:t>b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olik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89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Calibri"/>
                          <a:ea typeface="Calibri"/>
                          <a:cs typeface="Calibri"/>
                        </a:rPr>
                        <a:t>Manusia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: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spc="-5" dirty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ntuitif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spc="-5" dirty="0">
                          <a:latin typeface="Calibri"/>
                          <a:ea typeface="Calibri"/>
                          <a:cs typeface="Calibri"/>
                        </a:rPr>
                        <a:t>h</a:t>
                      </a:r>
                      <a:r>
                        <a:rPr lang="en-US" sz="1400" spc="10" dirty="0" err="1">
                          <a:latin typeface="Calibri"/>
                          <a:ea typeface="Calibri"/>
                          <a:cs typeface="Calibri"/>
                        </a:rPr>
                        <a:t>u</a:t>
                      </a:r>
                      <a:r>
                        <a:rPr lang="en-US" sz="1400" spc="-10" dirty="0" err="1">
                          <a:latin typeface="Calibri"/>
                          <a:ea typeface="Calibri"/>
                          <a:cs typeface="Calibri"/>
                        </a:rPr>
                        <a:t>m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</a:t>
                      </a:r>
                      <a:r>
                        <a:rPr lang="en-US" sz="1400" spc="5" dirty="0" err="1"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is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4770">
                        <a:lnSpc>
                          <a:spcPts val="92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elig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us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id-ID" sz="1400" dirty="0"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400" dirty="0" err="1">
                          <a:latin typeface="Calibri"/>
                          <a:ea typeface="Calibri"/>
                          <a:cs typeface="Calibri"/>
                        </a:rPr>
                        <a:t>aleh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500042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800" dirty="0" smtClean="0"/>
              <a:t>Gagasan usaha yang dipilih adalah gagasan yang memiliki prospek secara </a:t>
            </a:r>
            <a:r>
              <a:rPr lang="id-ID" sz="2800" dirty="0" smtClean="0"/>
              <a:t>ekonomi yang dapat berupa pertimbangan bahwa produk yang dihasilkan merupakan</a:t>
            </a:r>
            <a:r>
              <a:rPr lang="en-US" sz="2800" dirty="0" smtClean="0"/>
              <a:t> </a:t>
            </a:r>
            <a:r>
              <a:rPr lang="id-ID" sz="2800" dirty="0" smtClean="0"/>
              <a:t>kebutuhan vital bagi manusia dengan tingkat permintaan dan harga yang relatif memadai</a:t>
            </a:r>
            <a:r>
              <a:rPr lang="en-US" sz="2800" dirty="0" smtClean="0"/>
              <a:t>.</a:t>
            </a:r>
            <a:endParaRPr lang="id-ID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/>
              <a:t> </a:t>
            </a:r>
            <a:r>
              <a:rPr lang="en-US" sz="4800" b="1" dirty="0" err="1" smtClean="0"/>
              <a:t>Menentukan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Peluang</a:t>
            </a:r>
            <a:r>
              <a:rPr lang="en-US" sz="4800" b="1" dirty="0" smtClean="0"/>
              <a:t> Usaha</a:t>
            </a:r>
            <a:endParaRPr lang="id-ID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214290"/>
            <a:ext cx="6994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000" b="1" dirty="0"/>
              <a:t>Menentukan Peluang Usaha</a:t>
            </a:r>
            <a:endParaRPr lang="id-ID" sz="4000" dirty="0"/>
          </a:p>
        </p:txBody>
      </p:sp>
      <p:sp>
        <p:nvSpPr>
          <p:cNvPr id="3" name="Rectangle 2"/>
          <p:cNvSpPr/>
          <p:nvPr/>
        </p:nvSpPr>
        <p:spPr>
          <a:xfrm>
            <a:off x="285720" y="1071546"/>
            <a:ext cx="864399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AutoNum type="arabicPeriod"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Menemukan Peluang Usaha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/>
            <a:endParaRPr lang="id-ID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Peluang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bersumber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mulai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mewujudkan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berwirausaha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hendaknya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pertanyaan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berikut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”?</a:t>
            </a:r>
            <a:r>
              <a:rPr lang="id-ID" sz="2800" dirty="0" smtClean="0"/>
              <a:t> Untuk memahami kebutuhan masyarakat, diperlukan suatu diagnosis terhadap lingkungan usaha secara keseluruhan, yang meliputi faktor ekonomi, politik, pasar, persaingan, pemasok, teknologi, sosial, dan geografi.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id-ID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571480"/>
            <a:ext cx="87154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Ber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dasarkan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pertanyaan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memanfaatkan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potensi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maka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menemukan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peluang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cocok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menggunakan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dua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keluar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in-side-out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keberhasilan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diraih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memenuhi</a:t>
            </a:r>
            <a:endParaRPr lang="en-US" sz="2800" dirty="0" smtClean="0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kebutuhan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saat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ini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;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luar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out-side-</a:t>
            </a:r>
            <a:r>
              <a:rPr kumimoji="0" lang="en-US" sz="28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keberhasilan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diraih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menciptakan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kebutuhan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642918"/>
            <a:ext cx="86439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senantiasa</a:t>
            </a:r>
            <a:r>
              <a:rPr lang="en-US" sz="2400" dirty="0" smtClean="0"/>
              <a:t> </a:t>
            </a:r>
            <a:r>
              <a:rPr lang="en-US" sz="2400" dirty="0" err="1" smtClean="0"/>
              <a:t>berubah</a:t>
            </a:r>
            <a:r>
              <a:rPr lang="en-US" sz="2400" dirty="0" smtClean="0"/>
              <a:t> 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, </a:t>
            </a:r>
            <a:r>
              <a:rPr lang="en-US" sz="2400" dirty="0" err="1" smtClean="0"/>
              <a:t>bahkan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perubahannya</a:t>
            </a:r>
            <a:r>
              <a:rPr lang="en-US" sz="2400" dirty="0" smtClean="0"/>
              <a:t>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pesat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seiring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pula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  <a:r>
              <a:rPr lang="id-ID" sz="2400" dirty="0" smtClean="0"/>
              <a:t>Untuk menemukan</a:t>
            </a:r>
            <a:r>
              <a:rPr lang="en-US" sz="2400" dirty="0" smtClean="0"/>
              <a:t> </a:t>
            </a:r>
            <a:r>
              <a:rPr lang="id-ID" sz="2400" dirty="0" smtClean="0"/>
              <a:t>peluang</a:t>
            </a:r>
            <a:r>
              <a:rPr lang="en-US" sz="2400" dirty="0" smtClean="0"/>
              <a:t> </a:t>
            </a:r>
            <a:r>
              <a:rPr lang="id-ID" sz="2400" dirty="0" smtClean="0"/>
              <a:t>usaha</a:t>
            </a:r>
            <a:r>
              <a:rPr lang="en-US" sz="2400" dirty="0" smtClean="0"/>
              <a:t> </a:t>
            </a:r>
            <a:r>
              <a:rPr lang="id-ID" sz="2400" dirty="0" smtClean="0"/>
              <a:t>yang prospektif,</a:t>
            </a:r>
            <a:r>
              <a:rPr lang="en-US" sz="2400" dirty="0" smtClean="0"/>
              <a:t> </a:t>
            </a:r>
            <a:r>
              <a:rPr lang="id-ID" sz="2400" dirty="0" smtClean="0"/>
              <a:t>seharusnya kita, sebagai wirausaha, senantiasa mencari informasi</a:t>
            </a:r>
            <a:r>
              <a:rPr lang="en-US" sz="2400" dirty="0" smtClean="0"/>
              <a:t> </a:t>
            </a:r>
            <a:r>
              <a:rPr lang="id-ID" sz="2400" dirty="0" smtClean="0"/>
              <a:t>yang</a:t>
            </a:r>
            <a:r>
              <a:rPr lang="en-US" sz="2400" dirty="0" smtClean="0"/>
              <a:t> </a:t>
            </a:r>
            <a:r>
              <a:rPr lang="id-ID" sz="2400" dirty="0" smtClean="0"/>
              <a:t>berkaitan dengan perubahan lingkungan dan kebutuhan masyarakat. Sumber informasi dapat diperoleh</a:t>
            </a:r>
            <a:r>
              <a:rPr lang="en-US" sz="2400" dirty="0" smtClean="0"/>
              <a:t> </a:t>
            </a:r>
            <a:r>
              <a:rPr lang="id-ID" sz="2400" dirty="0" smtClean="0"/>
              <a:t>dari</a:t>
            </a:r>
            <a:r>
              <a:rPr lang="en-US" sz="2400" dirty="0" smtClean="0"/>
              <a:t> </a:t>
            </a:r>
            <a:r>
              <a:rPr lang="id-ID" sz="2400" dirty="0" smtClean="0"/>
              <a:t>instansi/lembaga</a:t>
            </a:r>
            <a:r>
              <a:rPr lang="en-US" sz="2400" dirty="0" smtClean="0"/>
              <a:t> </a:t>
            </a:r>
            <a:r>
              <a:rPr lang="id-ID" sz="2400" dirty="0" smtClean="0"/>
              <a:t>Pemerintah, media massa, pasar,atau mungkin melalui wawancara</a:t>
            </a:r>
            <a:r>
              <a:rPr lang="en-US" sz="2400" dirty="0" smtClean="0"/>
              <a:t> </a:t>
            </a:r>
            <a:r>
              <a:rPr lang="id-ID" sz="2400" dirty="0" smtClean="0"/>
              <a:t>dengan konsumen. Jadi, peluang senantiasa ada karena</a:t>
            </a:r>
            <a:r>
              <a:rPr lang="en-US" sz="2400" dirty="0" smtClean="0"/>
              <a:t> </a:t>
            </a:r>
            <a:r>
              <a:rPr lang="id-ID" sz="2400" dirty="0" smtClean="0"/>
              <a:t>perubahan terus berlangsung, baik ditingkat</a:t>
            </a:r>
            <a:r>
              <a:rPr lang="en-US" sz="2400" dirty="0" smtClean="0"/>
              <a:t> </a:t>
            </a:r>
            <a:r>
              <a:rPr lang="id-ID" sz="2400" dirty="0" smtClean="0"/>
              <a:t>individu, maupun ditingkat masyarakat. Kemampuan kita</a:t>
            </a:r>
            <a:r>
              <a:rPr lang="en-US" sz="2400" dirty="0" smtClean="0"/>
              <a:t> </a:t>
            </a:r>
            <a:r>
              <a:rPr lang="id-ID" sz="2400" dirty="0" smtClean="0"/>
              <a:t>melihat peluang sangat</a:t>
            </a:r>
            <a:r>
              <a:rPr lang="en-US" sz="2400" dirty="0" smtClean="0"/>
              <a:t> </a:t>
            </a:r>
            <a:r>
              <a:rPr lang="id-ID" sz="2400" dirty="0" smtClean="0"/>
              <a:t>bergantung</a:t>
            </a:r>
            <a:r>
              <a:rPr lang="en-US" sz="2400" dirty="0" smtClean="0"/>
              <a:t> </a:t>
            </a:r>
            <a:r>
              <a:rPr lang="id-ID" sz="2400" dirty="0" smtClean="0"/>
              <a:t>pada</a:t>
            </a:r>
            <a:r>
              <a:rPr lang="en-US" sz="2400" dirty="0" smtClean="0"/>
              <a:t> </a:t>
            </a:r>
            <a:r>
              <a:rPr lang="id-ID" sz="2400" dirty="0" smtClean="0"/>
              <a:t>informasi </a:t>
            </a:r>
            <a:r>
              <a:rPr lang="en-US" sz="2400" dirty="0" smtClean="0"/>
              <a:t> </a:t>
            </a:r>
            <a:r>
              <a:rPr lang="id-ID" sz="2400" dirty="0" smtClean="0"/>
              <a:t>yang</a:t>
            </a:r>
            <a:r>
              <a:rPr lang="en-US" sz="2400" dirty="0" smtClean="0"/>
              <a:t> </a:t>
            </a:r>
            <a:r>
              <a:rPr lang="id-ID" sz="2400" dirty="0" smtClean="0"/>
              <a:t>kita peroleh tentang faktor lingkungan usaha.</a:t>
            </a:r>
          </a:p>
          <a:p>
            <a:endParaRPr lang="id-ID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714356"/>
            <a:ext cx="864399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Ber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dasarkan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pertanyaan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atas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memanfaatkan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potensi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diri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maka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menemukan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peluang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cocok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menggunakan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dua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: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luar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in-side-out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)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keberhasilan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diraih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memenuhi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kebutuhan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saat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ini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;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P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endekatan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luar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out-side-in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)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keberhasilan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diraih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menciptakan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244600" algn="l"/>
                <a:tab pos="1600200" algn="l"/>
                <a:tab pos="2603500" algn="l"/>
                <a:tab pos="2971800" algn="l"/>
                <a:tab pos="3517900" algn="l"/>
                <a:tab pos="4508500" algn="l"/>
                <a:tab pos="5054600" algn="l"/>
                <a:tab pos="5384800" algn="l"/>
                <a:tab pos="5778500" algn="l"/>
              </a:tabLst>
            </a:pPr>
            <a:r>
              <a:rPr lang="en-US" sz="2800" dirty="0" smtClean="0"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kebutuhan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.</a:t>
            </a: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357166"/>
            <a:ext cx="8929718" cy="143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cap="none" normalizeH="0" baseline="0" dirty="0" smtClean="0" bmk="_Toc345099397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id-ID" sz="2800" b="1" i="0" u="none" strike="noStrike" cap="none" normalizeH="0" baseline="0" dirty="0" smtClean="0" bmk="_Toc345099397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Memilih Lapangan Usaha dan</a:t>
            </a:r>
            <a:r>
              <a:rPr kumimoji="0" lang="en-US" sz="2800" b="1" i="0" u="none" strike="noStrike" cap="none" normalizeH="0" baseline="0" dirty="0" smtClean="0" bmk="_Toc345099397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d-ID" sz="2800" b="1" i="0" u="none" strike="noStrike" cap="none" normalizeH="0" baseline="0" dirty="0" smtClean="0" bmk="_Toc345099397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Mengembangkan  Gagasan Usaha</a:t>
            </a:r>
            <a:endParaRPr kumimoji="0" lang="id-ID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643051"/>
            <a:ext cx="8572560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Setelah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mengetahui kebutuhan masyarakat dan berhasil menemukan berbagai lapangan usaha dan gagasan usaha, langkah berikutnya jawablah pertanyaan berikut.“Manakah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di antara lapangan usaha 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gagasan-gagasan usaha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tersebut yang paling tepat dan cocok untuk saya?”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 smtClean="0"/>
              <a:t>Pertanyaan</a:t>
            </a:r>
            <a:r>
              <a:rPr lang="en-US" sz="2400" dirty="0" smtClean="0"/>
              <a:t> </a:t>
            </a:r>
            <a:r>
              <a:rPr lang="id-ID" sz="2400" dirty="0" smtClean="0"/>
              <a:t>ini sangat</a:t>
            </a:r>
            <a:r>
              <a:rPr lang="en-US" sz="2400" dirty="0" smtClean="0"/>
              <a:t> </a:t>
            </a:r>
            <a:r>
              <a:rPr lang="id-ID" sz="2400" dirty="0" smtClean="0"/>
              <a:t>tepat</a:t>
            </a:r>
            <a:r>
              <a:rPr lang="en-US" sz="2400" dirty="0" smtClean="0"/>
              <a:t> </a:t>
            </a:r>
            <a:r>
              <a:rPr lang="id-ID" sz="2400" dirty="0" smtClean="0"/>
              <a:t>mengingat</a:t>
            </a:r>
            <a:r>
              <a:rPr lang="en-US" sz="2400" dirty="0" smtClean="0"/>
              <a:t> </a:t>
            </a:r>
            <a:r>
              <a:rPr lang="id-ID" sz="2400" dirty="0" smtClean="0"/>
              <a:t>setiap orang memiliki potensi diri</a:t>
            </a:r>
            <a:r>
              <a:rPr lang="en-US" sz="2400" dirty="0" smtClean="0"/>
              <a:t> </a:t>
            </a:r>
            <a:r>
              <a:rPr lang="id-ID" sz="2400" dirty="0" smtClean="0"/>
              <a:t>yang berbeda-beda. Tentu dalam memilih lapangan usaha dan mengembangkan gagasan usaha, kita perlu menyesuaikannya dengan potensi diri yang kita miliki. Kekeliruan dalam memilih yang disebabkan</a:t>
            </a:r>
            <a:r>
              <a:rPr lang="en-US" sz="2400" dirty="0" smtClean="0"/>
              <a:t> </a:t>
            </a:r>
            <a:r>
              <a:rPr lang="id-ID" sz="2400" dirty="0" smtClean="0"/>
              <a:t>oleh ketidakcocokan atau ketidaksesuaian pada akhirnya akan mendatangkan kesulitan atau bahkan kegagalan di kemudian hari.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857232"/>
            <a:ext cx="87154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alam memilih lapangan usaha yang akan kita geluti, perlu dipertimbangkan hal-hal berikut.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Lapangan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cocok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orang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lain 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tentu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cocok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bagi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Lapangan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lalu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menguntung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kan,belum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tentu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saat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masih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menguntung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lapangan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menguntungkan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saat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tentu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menguntungkan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masa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datang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Lapangan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berkembang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baik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daerah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tentu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berkembang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baik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pula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daerah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lain,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sebaliknya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3"/>
            <a:ext cx="8715436" cy="6572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Ber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dasarkan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pertimbangan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tersebut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maka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memilih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lapangan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perlu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kembali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melihat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mengkaji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kondisi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internal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kondisi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eksternal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di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tempat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yang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jalankan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faktor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internal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eksternal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ini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menentukan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kesuksesan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menjalankan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usaha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Faktor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internal yang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dimaksud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seperti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penguasaan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sumber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daya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lahan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bangunan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peralatan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finansial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),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penguasaan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teknis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keterampilan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serta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penguasaan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manajemen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jejaring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sosial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miliki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. Se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mentara itu,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faktor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eksternal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antara lain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peraturan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emerintah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tingkat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permintaan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penawaran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persaingan,risiko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prospek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ekonomi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baik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lokal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regional,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nasional</a:t>
            </a:r>
            <a:r>
              <a:rPr lang="id-ID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maupun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global.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492</TotalTime>
  <Words>879</Words>
  <Application>Microsoft Office PowerPoint</Application>
  <PresentationFormat>On-screen Show (4:3)</PresentationFormat>
  <Paragraphs>172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KEWIRAUSAHAAN</vt:lpstr>
      <vt:lpstr> Menentukan Peluang Usaha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Griyacom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</dc:title>
  <dc:creator>Berbagi Aplikasi</dc:creator>
  <cp:lastModifiedBy>Berbagi Aplikasi</cp:lastModifiedBy>
  <cp:revision>45</cp:revision>
  <dcterms:created xsi:type="dcterms:W3CDTF">2022-02-11T14:23:52Z</dcterms:created>
  <dcterms:modified xsi:type="dcterms:W3CDTF">2022-03-09T09:52:49Z</dcterms:modified>
</cp:coreProperties>
</file>