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7" r:id="rId4"/>
    <p:sldId id="263" r:id="rId5"/>
    <p:sldId id="262" r:id="rId6"/>
    <p:sldId id="261" r:id="rId7"/>
    <p:sldId id="260" r:id="rId8"/>
    <p:sldId id="265" r:id="rId9"/>
    <p:sldId id="266" r:id="rId10"/>
    <p:sldId id="267" r:id="rId11"/>
    <p:sldId id="283" r:id="rId12"/>
    <p:sldId id="268" r:id="rId13"/>
    <p:sldId id="269" r:id="rId14"/>
    <p:sldId id="270" r:id="rId15"/>
    <p:sldId id="271" r:id="rId16"/>
    <p:sldId id="274" r:id="rId17"/>
    <p:sldId id="282" r:id="rId18"/>
    <p:sldId id="275" r:id="rId19"/>
    <p:sldId id="286" r:id="rId20"/>
    <p:sldId id="259" r:id="rId21"/>
    <p:sldId id="287" r:id="rId22"/>
    <p:sldId id="258" r:id="rId23"/>
    <p:sldId id="276" r:id="rId24"/>
    <p:sldId id="277" r:id="rId25"/>
    <p:sldId id="278" r:id="rId26"/>
    <p:sldId id="279" r:id="rId27"/>
    <p:sldId id="280" r:id="rId28"/>
    <p:sldId id="28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944216" y="1699591"/>
            <a:ext cx="8716619" cy="2574235"/>
          </a:xfrm>
        </p:spPr>
        <p:txBody>
          <a:bodyPr anchor="t"/>
          <a:lstStyle/>
          <a:p>
            <a:r>
              <a:rPr lang="en-US" dirty="0">
                <a:solidFill>
                  <a:srgbClr val="C00000"/>
                </a:solidFill>
                <a:latin typeface="Eras Demi ITC" panose="020B0805030504020804" pitchFamily="34" charset="0"/>
              </a:rPr>
              <a:t>ETIKA ADMINISTRASI PUBLIK</a:t>
            </a:r>
            <a:br>
              <a:rPr lang="en-US" dirty="0">
                <a:solidFill>
                  <a:srgbClr val="C00000"/>
                </a:solidFill>
                <a:latin typeface="Eras Demi ITC" panose="020B0805030504020804" pitchFamily="34" charset="0"/>
              </a:rPr>
            </a:br>
            <a:r>
              <a:rPr lang="en-US" dirty="0">
                <a:solidFill>
                  <a:srgbClr val="C00000"/>
                </a:solidFill>
                <a:latin typeface="Eras Demi ITC" panose="020B0805030504020804" pitchFamily="34" charset="0"/>
              </a:rPr>
              <a:t>7 </a:t>
            </a:r>
            <a:endParaRPr lang="en-US" sz="4000" dirty="0"/>
          </a:p>
        </p:txBody>
      </p:sp>
      <p:sp>
        <p:nvSpPr>
          <p:cNvPr id="3" name="Subtitle 2">
            <a:extLst>
              <a:ext uri="{FF2B5EF4-FFF2-40B4-BE49-F238E27FC236}">
                <a16:creationId xmlns:a16="http://schemas.microsoft.com/office/drawing/2014/main" id="{0A5F1EE0-9EBD-4F16-85EF-9854FC62DA40}"/>
              </a:ext>
            </a:extLst>
          </p:cNvPr>
          <p:cNvSpPr>
            <a:spLocks noGrp="1"/>
          </p:cNvSpPr>
          <p:nvPr>
            <p:ph type="subTitle" idx="1"/>
          </p:nvPr>
        </p:nvSpPr>
        <p:spPr>
          <a:xfrm>
            <a:off x="1507067" y="4919871"/>
            <a:ext cx="8153768" cy="1421294"/>
          </a:xfrm>
        </p:spPr>
        <p:txBody>
          <a:bodyPr/>
          <a:lstStyle/>
          <a:p>
            <a:pPr>
              <a:spcBef>
                <a:spcPts val="0"/>
              </a:spcBef>
            </a:pPr>
            <a:r>
              <a:rPr lang="pt-BR" sz="2400" dirty="0">
                <a:solidFill>
                  <a:srgbClr val="C00000"/>
                </a:solidFill>
                <a:latin typeface="Eras Demi ITC" panose="020B0805030504020804" pitchFamily="34" charset="0"/>
              </a:rPr>
              <a:t>Apandi, S.Sos,. M.Si.</a:t>
            </a:r>
          </a:p>
          <a:p>
            <a:pPr>
              <a:spcBef>
                <a:spcPts val="0"/>
              </a:spcBef>
            </a:pPr>
            <a:r>
              <a:rPr lang="pt-BR" dirty="0">
                <a:solidFill>
                  <a:srgbClr val="C00000"/>
                </a:solidFill>
                <a:latin typeface="Eras Demi ITC" panose="020B0805030504020804" pitchFamily="34" charset="0"/>
              </a:rPr>
              <a:t>apandi@fisip.unila.ac.id</a:t>
            </a:r>
          </a:p>
          <a:p>
            <a:r>
              <a:rPr lang="en-US" dirty="0"/>
              <a:t> </a:t>
            </a:r>
          </a:p>
        </p:txBody>
      </p:sp>
    </p:spTree>
    <p:extLst>
      <p:ext uri="{BB962C8B-B14F-4D97-AF65-F5344CB8AC3E}">
        <p14:creationId xmlns:p14="http://schemas.microsoft.com/office/powerpoint/2010/main" val="702205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06286" y="586409"/>
            <a:ext cx="9879497" cy="6013173"/>
          </a:xfrm>
        </p:spPr>
        <p:txBody>
          <a:bodyPr anchor="t"/>
          <a:lstStyle/>
          <a:p>
            <a:pPr algn="l">
              <a:tabLst>
                <a:tab pos="347663" algn="l"/>
              </a:tabLst>
            </a:pPr>
            <a:r>
              <a:rPr lang="en-US" sz="2400" dirty="0">
                <a:solidFill>
                  <a:schemeClr val="accent2">
                    <a:lumMod val="75000"/>
                  </a:schemeClr>
                </a:solidFill>
                <a:latin typeface="Arial" panose="020B0604020202020204" pitchFamily="34" charset="0"/>
              </a:rPr>
              <a:t>Dari </a:t>
            </a:r>
            <a:r>
              <a:rPr lang="en-US" sz="2400" dirty="0" err="1">
                <a:solidFill>
                  <a:schemeClr val="accent2">
                    <a:lumMod val="75000"/>
                  </a:schemeClr>
                </a:solidFill>
                <a:latin typeface="Arial" panose="020B0604020202020204" pitchFamily="34" charset="0"/>
              </a:rPr>
              <a:t>beberapa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pengertian</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telah</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diuraikan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dapat</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kita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ketahui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bahwa</a:t>
            </a:r>
            <a:r>
              <a:rPr lang="en-US" sz="2400" dirty="0">
                <a:solidFill>
                  <a:schemeClr val="accent2">
                    <a:lumMod val="75000"/>
                  </a:schemeClr>
                </a:solidFill>
                <a:latin typeface="Arial" panose="020B0604020202020204" pitchFamily="34" charset="0"/>
              </a:rPr>
              <a:t> </a:t>
            </a:r>
            <a:r>
              <a:rPr lang="en-US" sz="2400" dirty="0" err="1">
                <a:solidFill>
                  <a:srgbClr val="FF0000"/>
                </a:solidFill>
                <a:latin typeface="Arial" panose="020B0604020202020204" pitchFamily="34" charset="0"/>
              </a:rPr>
              <a:t>unsur-unsur</a:t>
            </a:r>
            <a:r>
              <a:rPr lang="en-US" sz="2400" dirty="0">
                <a:solidFill>
                  <a:srgbClr val="FF0000"/>
                </a:solidFill>
                <a:latin typeface="Arial" panose="020B0604020202020204" pitchFamily="34" charset="0"/>
              </a:rPr>
              <a:t> </a:t>
            </a:r>
            <a:r>
              <a:rPr lang="en-US" sz="2400" dirty="0" err="1">
                <a:solidFill>
                  <a:srgbClr val="FF0000"/>
                </a:solidFill>
                <a:latin typeface="Arial" panose="020B0604020202020204" pitchFamily="34" charset="0"/>
              </a:rPr>
              <a:t>dominan</a:t>
            </a:r>
            <a:r>
              <a:rPr lang="en-US" sz="2400" dirty="0">
                <a:solidFill>
                  <a:srgbClr val="FF0000"/>
                </a:solidFill>
                <a:latin typeface="Arial" panose="020B0604020202020204" pitchFamily="34" charset="0"/>
              </a:rPr>
              <a:t> yang </a:t>
            </a:r>
            <a:r>
              <a:rPr lang="en-US" sz="2400" dirty="0" err="1">
                <a:solidFill>
                  <a:srgbClr val="FF0000"/>
                </a:solidFill>
                <a:latin typeface="Arial" panose="020B0604020202020204" pitchFamily="34" charset="0"/>
              </a:rPr>
              <a:t>melekat</a:t>
            </a:r>
            <a:r>
              <a:rPr lang="en-US" sz="2400" dirty="0">
                <a:solidFill>
                  <a:srgbClr val="FF0000"/>
                </a:solidFill>
                <a:latin typeface="Arial" panose="020B0604020202020204" pitchFamily="34" charset="0"/>
              </a:rPr>
              <a:t> pada </a:t>
            </a:r>
            <a:r>
              <a:rPr lang="en-US" sz="2400" dirty="0" err="1">
                <a:solidFill>
                  <a:srgbClr val="FF0000"/>
                </a:solidFill>
                <a:latin typeface="Arial" panose="020B0604020202020204" pitchFamily="34" charset="0"/>
              </a:rPr>
              <a:t>tindakan</a:t>
            </a:r>
            <a:r>
              <a:rPr lang="en-US" sz="2400" dirty="0">
                <a:solidFill>
                  <a:srgbClr val="FF0000"/>
                </a:solidFill>
                <a:latin typeface="Arial" panose="020B0604020202020204" pitchFamily="34" charset="0"/>
              </a:rPr>
              <a:t> </a:t>
            </a:r>
            <a:r>
              <a:rPr lang="en-US" sz="2400" dirty="0" err="1">
                <a:solidFill>
                  <a:srgbClr val="FF0000"/>
                </a:solidFill>
                <a:latin typeface="Arial" panose="020B0604020202020204" pitchFamily="34" charset="0"/>
              </a:rPr>
              <a:t>korupsi</a:t>
            </a:r>
            <a:r>
              <a:rPr lang="en-US" sz="2400" dirty="0">
                <a:solidFill>
                  <a:srgbClr val="FF0000"/>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adalah</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sebagai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berikut</a:t>
            </a:r>
            <a:r>
              <a:rPr lang="en-US" sz="2400" dirty="0">
                <a:solidFill>
                  <a:schemeClr val="accent2">
                    <a:lumMod val="75000"/>
                  </a:schemeClr>
                </a:solidFill>
                <a:latin typeface="Arial" panose="020B0604020202020204" pitchFamily="34" charset="0"/>
              </a:rPr>
              <a:t>:</a:t>
            </a:r>
            <a:br>
              <a:rPr lang="en-US"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1. </a:t>
            </a:r>
            <a:r>
              <a:rPr lang="en-US" sz="2400" dirty="0" err="1">
                <a:solidFill>
                  <a:schemeClr val="accent2">
                    <a:lumMod val="75000"/>
                  </a:schemeClr>
                </a:solidFill>
                <a:latin typeface="Arial" panose="020B0604020202020204" pitchFamily="34" charset="0"/>
              </a:rPr>
              <a:t>Setiap</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bersumber</a:t>
            </a:r>
            <a:r>
              <a:rPr lang="en-US" sz="2400" dirty="0">
                <a:solidFill>
                  <a:schemeClr val="accent2">
                    <a:lumMod val="75000"/>
                  </a:schemeClr>
                </a:solidFill>
                <a:latin typeface="Arial" panose="020B0604020202020204" pitchFamily="34" charset="0"/>
              </a:rPr>
              <a:t> pada </a:t>
            </a:r>
            <a:r>
              <a:rPr lang="en-US" sz="2400" dirty="0" err="1">
                <a:solidFill>
                  <a:schemeClr val="accent2">
                    <a:lumMod val="75000"/>
                  </a:schemeClr>
                </a:solidFill>
                <a:latin typeface="Arial" panose="020B0604020202020204" pitchFamily="34" charset="0"/>
              </a:rPr>
              <a:t>kekuasaan</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didelegasikan</a:t>
            </a:r>
            <a:r>
              <a:rPr lang="en-US" sz="2400" dirty="0">
                <a:solidFill>
                  <a:schemeClr val="accent2">
                    <a:lumMod val="75000"/>
                  </a:schemeClr>
                </a:solidFill>
                <a:latin typeface="Arial" panose="020B0604020202020204" pitchFamily="34" charset="0"/>
              </a:rPr>
              <a:t> 	(</a:t>
            </a:r>
            <a:r>
              <a:rPr lang="en-US" sz="2400" i="1" dirty="0">
                <a:solidFill>
                  <a:schemeClr val="accent2">
                    <a:lumMod val="75000"/>
                  </a:schemeClr>
                </a:solidFill>
                <a:latin typeface="Arial" panose="020B0604020202020204" pitchFamily="34" charset="0"/>
              </a:rPr>
              <a:t>delegated power, derived power).</a:t>
            </a:r>
            <a:br>
              <a:rPr lang="en-US" sz="2400" i="1"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2. </a:t>
            </a: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melibatkan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fungsi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ganda</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kontradiktif</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dari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pejabat</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pejabat</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melakukannya</a:t>
            </a:r>
            <a:r>
              <a:rPr lang="en-US" sz="2400" dirty="0">
                <a:solidFill>
                  <a:schemeClr val="accent2">
                    <a:lumMod val="75000"/>
                  </a:schemeClr>
                </a:solidFill>
                <a:latin typeface="Arial" panose="020B0604020202020204" pitchFamily="34" charset="0"/>
              </a:rPr>
              <a:t>.</a:t>
            </a:r>
            <a:br>
              <a:rPr lang="en-US" sz="2400" dirty="0">
                <a:solidFill>
                  <a:schemeClr val="accent2">
                    <a:lumMod val="75000"/>
                  </a:schemeClr>
                </a:solidFill>
                <a:latin typeface="Arial" panose="020B0604020202020204" pitchFamily="34" charset="0"/>
              </a:rPr>
            </a:br>
            <a:r>
              <a:rPr lang="fi-FI" sz="2400" dirty="0">
                <a:solidFill>
                  <a:schemeClr val="accent2">
                    <a:lumMod val="75000"/>
                  </a:schemeClr>
                </a:solidFill>
                <a:latin typeface="Arial" panose="020B0604020202020204" pitchFamily="34" charset="0"/>
              </a:rPr>
              <a:t>3. Korupsi dilakukan dengan tujuan untuk </a:t>
            </a:r>
            <a:r>
              <a:rPr lang="en-US" sz="2400" dirty="0" err="1">
                <a:solidFill>
                  <a:schemeClr val="accent2">
                    <a:lumMod val="75000"/>
                  </a:schemeClr>
                </a:solidFill>
                <a:latin typeface="Arial" panose="020B0604020202020204" pitchFamily="34" charset="0"/>
              </a:rPr>
              <a:t>kepentingan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pribadi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klik</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atau</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kelompok</a:t>
            </a:r>
            <a:r>
              <a:rPr lang="en-US" sz="2400" dirty="0">
                <a:solidFill>
                  <a:schemeClr val="accent2">
                    <a:lumMod val="75000"/>
                  </a:schemeClr>
                </a:solidFill>
                <a:latin typeface="Arial" panose="020B0604020202020204" pitchFamily="34" charset="0"/>
              </a:rPr>
              <a:t>. Oleh </a:t>
            </a:r>
            <a:r>
              <a:rPr lang="sv-SE" sz="2400" dirty="0">
                <a:solidFill>
                  <a:schemeClr val="accent2">
                    <a:lumMod val="75000"/>
                  </a:schemeClr>
                </a:solidFill>
                <a:latin typeface="Arial" panose="020B0604020202020204" pitchFamily="34" charset="0"/>
              </a:rPr>
              <a:t>karena itu, korupsi akan bertentangan dengan 	</a:t>
            </a:r>
            <a:r>
              <a:rPr lang="en-US" sz="2400" dirty="0" err="1">
                <a:solidFill>
                  <a:schemeClr val="accent2">
                    <a:lumMod val="75000"/>
                  </a:schemeClr>
                </a:solidFill>
                <a:latin typeface="Arial" panose="020B0604020202020204" pitchFamily="34" charset="0"/>
              </a:rPr>
              <a:t>kepentingan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organisasi,kepentingan</a:t>
            </a:r>
            <a:r>
              <a:rPr lang="en-US" sz="2400" dirty="0">
                <a:solidFill>
                  <a:schemeClr val="accent2">
                    <a:lumMod val="75000"/>
                  </a:schemeClr>
                </a:solidFill>
                <a:latin typeface="Arial" panose="020B0604020202020204" pitchFamily="34" charset="0"/>
              </a:rPr>
              <a:t> negara, </a:t>
            </a:r>
            <a:r>
              <a:rPr lang="en-US" sz="2400" dirty="0" err="1">
                <a:solidFill>
                  <a:schemeClr val="accent2">
                    <a:lumMod val="75000"/>
                  </a:schemeClr>
                </a:solidFill>
                <a:latin typeface="Arial" panose="020B0604020202020204" pitchFamily="34" charset="0"/>
              </a:rPr>
              <a:t>atau</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kepentinganumum</a:t>
            </a:r>
            <a:br>
              <a:rPr lang="en-US"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4. Orang-orang yang </a:t>
            </a:r>
            <a:r>
              <a:rPr lang="en-US" sz="2400" dirty="0" err="1">
                <a:solidFill>
                  <a:schemeClr val="accent2">
                    <a:lumMod val="75000"/>
                  </a:schemeClr>
                </a:solidFill>
                <a:latin typeface="Arial" panose="020B0604020202020204" pitchFamily="34" charset="0"/>
              </a:rPr>
              <a:t>mempraktikkan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biasanya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berusaha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untuk</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merahasiakan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perbuatannya</a:t>
            </a:r>
            <a:r>
              <a:rPr lang="en-US" sz="2400" dirty="0">
                <a:solidFill>
                  <a:schemeClr val="accent2">
                    <a:lumMod val="75000"/>
                  </a:schemeClr>
                </a:solidFill>
                <a:latin typeface="Arial" panose="020B0604020202020204" pitchFamily="34" charset="0"/>
              </a:rPr>
              <a:t>. Pada </a:t>
            </a:r>
            <a:r>
              <a:rPr lang="en-US" sz="2400" dirty="0" err="1">
                <a:solidFill>
                  <a:schemeClr val="accent2">
                    <a:lumMod val="75000"/>
                  </a:schemeClr>
                </a:solidFill>
                <a:latin typeface="Arial" panose="020B0604020202020204" pitchFamily="34" charset="0"/>
              </a:rPr>
              <a:t>hakikatnya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a:t>
            </a:r>
            <a:r>
              <a:rPr lang="de-DE" sz="2400" dirty="0">
                <a:solidFill>
                  <a:schemeClr val="accent2">
                    <a:lumMod val="75000"/>
                  </a:schemeClr>
                </a:solidFill>
                <a:latin typeface="Arial" panose="020B0604020202020204" pitchFamily="34" charset="0"/>
              </a:rPr>
              <a:t>mengandung 	unsur penipuan dan bertentangan </a:t>
            </a:r>
            <a:r>
              <a:rPr lang="en-US" sz="2400" dirty="0" err="1">
                <a:solidFill>
                  <a:schemeClr val="accent2">
                    <a:lumMod val="75000"/>
                  </a:schemeClr>
                </a:solidFill>
                <a:latin typeface="Arial" panose="020B0604020202020204" pitchFamily="34" charset="0"/>
              </a:rPr>
              <a:t>dengan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hukum</a:t>
            </a:r>
            <a:r>
              <a:rPr lang="en-US" sz="2400" dirty="0">
                <a:solidFill>
                  <a:schemeClr val="accent2">
                    <a:lumMod val="75000"/>
                  </a:schemeClr>
                </a:solidFill>
                <a:latin typeface="Arial" panose="020B0604020202020204" pitchFamily="34" charset="0"/>
              </a:rPr>
              <a:t>.</a:t>
            </a:r>
            <a:br>
              <a:rPr lang="en-US"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5. </a:t>
            </a: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dilakukan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secara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sadar</a:t>
            </a:r>
            <a:r>
              <a:rPr lang="en-US" sz="2400" dirty="0">
                <a:solidFill>
                  <a:schemeClr val="accent2">
                    <a:lumMod val="75000"/>
                  </a:schemeClr>
                </a:solidFill>
                <a:latin typeface="Arial" panose="020B0604020202020204" pitchFamily="34" charset="0"/>
              </a:rPr>
              <a:t> dan </a:t>
            </a:r>
            <a:r>
              <a:rPr lang="en-US" sz="2400" dirty="0" err="1">
                <a:solidFill>
                  <a:schemeClr val="accent2">
                    <a:lumMod val="75000"/>
                  </a:schemeClr>
                </a:solidFill>
                <a:latin typeface="Arial" panose="020B0604020202020204" pitchFamily="34" charset="0"/>
              </a:rPr>
              <a:t>disengaja</a:t>
            </a:r>
            <a:r>
              <a:rPr lang="en-US" sz="2400" dirty="0">
                <a:solidFill>
                  <a:schemeClr val="accent2">
                    <a:lumMod val="75000"/>
                  </a:schemeClr>
                </a:solidFill>
                <a:latin typeface="Arial" panose="020B0604020202020204" pitchFamily="34" charset="0"/>
              </a:rPr>
              <a:t> oleh para </a:t>
            </a:r>
            <a:r>
              <a:rPr lang="en-US" sz="2400" dirty="0" err="1">
                <a:solidFill>
                  <a:schemeClr val="accent2">
                    <a:lumMod val="75000"/>
                  </a:schemeClr>
                </a:solidFill>
                <a:latin typeface="Arial" panose="020B0604020202020204" pitchFamily="34" charset="0"/>
              </a:rPr>
              <a:t>pelakunya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terjadi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apabila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kita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telaah</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memiliki</a:t>
            </a:r>
            <a:br>
              <a:rPr lang="en-US" sz="2400" dirty="0">
                <a:solidFill>
                  <a:schemeClr val="accent2">
                    <a:lumMod val="75000"/>
                  </a:schemeClr>
                </a:solidFill>
                <a:latin typeface="Arial" panose="020B0604020202020204" pitchFamily="34" charset="0"/>
              </a:rPr>
            </a:br>
            <a:br>
              <a:rPr lang="en-US" sz="2400" dirty="0">
                <a:latin typeface="Arial" panose="020B0604020202020204" pitchFamily="34" charset="0"/>
              </a:rPr>
            </a:br>
            <a:endParaRPr lang="en-US" sz="2400" dirty="0">
              <a:latin typeface="Maiandra GD" panose="020E0502030308020204" pitchFamily="34" charset="0"/>
            </a:endParaRPr>
          </a:p>
        </p:txBody>
      </p:sp>
    </p:spTree>
    <p:extLst>
      <p:ext uri="{BB962C8B-B14F-4D97-AF65-F5344CB8AC3E}">
        <p14:creationId xmlns:p14="http://schemas.microsoft.com/office/powerpoint/2010/main" val="4271318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16227" y="109330"/>
            <a:ext cx="9650896" cy="6659218"/>
          </a:xfrm>
        </p:spPr>
        <p:txBody>
          <a:bodyPr anchor="t"/>
          <a:lstStyle/>
          <a:p>
            <a:pPr algn="l"/>
            <a:r>
              <a:rPr lang="en-US" sz="3200" b="1" dirty="0">
                <a:solidFill>
                  <a:schemeClr val="accent2">
                    <a:lumMod val="75000"/>
                  </a:schemeClr>
                </a:solidFill>
                <a:latin typeface="Maiandra GD" panose="020E0502030308020204" pitchFamily="34" charset="0"/>
              </a:rPr>
              <a:t>Model </a:t>
            </a:r>
            <a:r>
              <a:rPr lang="en-US" sz="3200" b="1" dirty="0" err="1">
                <a:solidFill>
                  <a:schemeClr val="accent2">
                    <a:lumMod val="75000"/>
                  </a:schemeClr>
                </a:solidFill>
                <a:latin typeface="Maiandra GD" panose="020E0502030308020204" pitchFamily="34" charset="0"/>
              </a:rPr>
              <a:t>Korupsi</a:t>
            </a:r>
            <a:br>
              <a:rPr lang="en-US" sz="2200" b="1" dirty="0">
                <a:solidFill>
                  <a:srgbClr val="FF0000"/>
                </a:solidFill>
                <a:latin typeface="Maiandra GD" panose="020E0502030308020204" pitchFamily="34" charset="0"/>
              </a:rPr>
            </a:br>
            <a:r>
              <a:rPr lang="en-US" sz="2000" b="1" dirty="0">
                <a:solidFill>
                  <a:srgbClr val="FF0000"/>
                </a:solidFill>
                <a:latin typeface="Maiandra GD" panose="020E0502030308020204" pitchFamily="34" charset="0"/>
              </a:rPr>
              <a:t>Menurut </a:t>
            </a:r>
            <a:r>
              <a:rPr lang="en-US" sz="2000" b="1" dirty="0" err="1">
                <a:solidFill>
                  <a:srgbClr val="FF0000"/>
                </a:solidFill>
                <a:latin typeface="Maiandra GD" panose="020E0502030308020204" pitchFamily="34" charset="0"/>
              </a:rPr>
              <a:t>Aditjandra</a:t>
            </a:r>
            <a:r>
              <a:rPr lang="en-US" sz="2000" b="1" dirty="0">
                <a:solidFill>
                  <a:srgbClr val="FF0000"/>
                </a:solidFill>
                <a:latin typeface="Maiandra GD" panose="020E0502030308020204" pitchFamily="34" charset="0"/>
              </a:rPr>
              <a:t> </a:t>
            </a:r>
            <a:r>
              <a:rPr lang="en-US" sz="2000" b="1" dirty="0" err="1">
                <a:solidFill>
                  <a:schemeClr val="accent2">
                    <a:lumMod val="75000"/>
                  </a:schemeClr>
                </a:solidFill>
                <a:latin typeface="Maiandra GD" panose="020E0502030308020204" pitchFamily="34" charset="0"/>
              </a:rPr>
              <a:t>dari</a:t>
            </a:r>
            <a:r>
              <a:rPr lang="en-US" sz="2000" b="1" dirty="0">
                <a:solidFill>
                  <a:schemeClr val="accent2">
                    <a:lumMod val="75000"/>
                  </a:schemeClr>
                </a:solidFill>
                <a:latin typeface="Maiandra GD" panose="020E0502030308020204" pitchFamily="34" charset="0"/>
              </a:rPr>
              <a:t> </a:t>
            </a:r>
            <a:r>
              <a:rPr lang="en-US" sz="2000" b="1" dirty="0" err="1">
                <a:solidFill>
                  <a:schemeClr val="accent2">
                    <a:lumMod val="75000"/>
                  </a:schemeClr>
                </a:solidFill>
                <a:latin typeface="Maiandra GD" panose="020E0502030308020204" pitchFamily="34" charset="0"/>
              </a:rPr>
              <a:t>definisi</a:t>
            </a:r>
            <a:r>
              <a:rPr lang="en-US" sz="2000" b="1" dirty="0">
                <a:solidFill>
                  <a:schemeClr val="accent2">
                    <a:lumMod val="75000"/>
                  </a:schemeClr>
                </a:solidFill>
                <a:latin typeface="Maiandra GD" panose="020E0502030308020204" pitchFamily="34" charset="0"/>
              </a:rPr>
              <a:t> </a:t>
            </a:r>
            <a:r>
              <a:rPr lang="en-US" sz="2000" b="1" dirty="0" err="1">
                <a:solidFill>
                  <a:schemeClr val="accent2">
                    <a:lumMod val="75000"/>
                  </a:schemeClr>
                </a:solidFill>
                <a:latin typeface="Maiandra GD" panose="020E0502030308020204" pitchFamily="34" charset="0"/>
              </a:rPr>
              <a:t>tersebut</a:t>
            </a:r>
            <a:r>
              <a:rPr lang="en-US" sz="2000" b="1" dirty="0">
                <a:solidFill>
                  <a:schemeClr val="accent2">
                    <a:lumMod val="75000"/>
                  </a:schemeClr>
                </a:solidFill>
                <a:latin typeface="Maiandra GD" panose="020E0502030308020204" pitchFamily="34" charset="0"/>
              </a:rPr>
              <a:t> </a:t>
            </a:r>
            <a:r>
              <a:rPr lang="en-US" sz="2000" b="1" dirty="0" err="1">
                <a:solidFill>
                  <a:schemeClr val="accent2">
                    <a:lumMod val="75000"/>
                  </a:schemeClr>
                </a:solidFill>
                <a:latin typeface="Maiandra GD" panose="020E0502030308020204" pitchFamily="34" charset="0"/>
              </a:rPr>
              <a:t>digabungkan</a:t>
            </a:r>
            <a:r>
              <a:rPr lang="en-US" sz="2000" b="1" dirty="0">
                <a:solidFill>
                  <a:schemeClr val="accent2">
                    <a:lumMod val="75000"/>
                  </a:schemeClr>
                </a:solidFill>
                <a:latin typeface="Maiandra GD" panose="020E0502030308020204" pitchFamily="34" charset="0"/>
              </a:rPr>
              <a:t> dan </a:t>
            </a:r>
            <a:r>
              <a:rPr lang="en-US" sz="2000" b="1" dirty="0" err="1">
                <a:solidFill>
                  <a:schemeClr val="accent2">
                    <a:lumMod val="75000"/>
                  </a:schemeClr>
                </a:solidFill>
                <a:latin typeface="Maiandra GD" panose="020E0502030308020204" pitchFamily="34" charset="0"/>
              </a:rPr>
              <a:t>dapat</a:t>
            </a:r>
            <a:r>
              <a:rPr lang="en-US" sz="2000" b="1" dirty="0">
                <a:solidFill>
                  <a:schemeClr val="accent2">
                    <a:lumMod val="75000"/>
                  </a:schemeClr>
                </a:solidFill>
                <a:latin typeface="Maiandra GD" panose="020E0502030308020204" pitchFamily="34" charset="0"/>
              </a:rPr>
              <a:t> </a:t>
            </a:r>
            <a:r>
              <a:rPr lang="en-US" sz="2000" b="1" dirty="0" err="1">
                <a:solidFill>
                  <a:schemeClr val="accent2">
                    <a:lumMod val="75000"/>
                  </a:schemeClr>
                </a:solidFill>
                <a:latin typeface="Maiandra GD" panose="020E0502030308020204" pitchFamily="34" charset="0"/>
              </a:rPr>
              <a:t>diturunkan</a:t>
            </a:r>
            <a:r>
              <a:rPr lang="en-US" sz="2000" b="1" dirty="0">
                <a:solidFill>
                  <a:schemeClr val="accent2">
                    <a:lumMod val="75000"/>
                  </a:schemeClr>
                </a:solidFill>
                <a:latin typeface="Maiandra GD" panose="020E0502030308020204" pitchFamily="34" charset="0"/>
              </a:rPr>
              <a:t> </a:t>
            </a:r>
            <a:br>
              <a:rPr lang="en-US" sz="2000" b="1" dirty="0">
                <a:solidFill>
                  <a:schemeClr val="accent2">
                    <a:lumMod val="75000"/>
                  </a:schemeClr>
                </a:solidFill>
                <a:latin typeface="Maiandra GD" panose="020E0502030308020204" pitchFamily="34" charset="0"/>
              </a:rPr>
            </a:br>
            <a:r>
              <a:rPr lang="en-US" sz="2000" b="1" dirty="0" err="1">
                <a:solidFill>
                  <a:schemeClr val="accent2">
                    <a:lumMod val="75000"/>
                  </a:schemeClr>
                </a:solidFill>
                <a:latin typeface="Maiandra GD" panose="020E0502030308020204" pitchFamily="34" charset="0"/>
              </a:rPr>
              <a:t>menjadi</a:t>
            </a:r>
            <a:r>
              <a:rPr lang="en-US" sz="2000" b="1" dirty="0">
                <a:solidFill>
                  <a:schemeClr val="accent2">
                    <a:lumMod val="75000"/>
                  </a:schemeClr>
                </a:solidFill>
                <a:latin typeface="Maiandra GD" panose="020E0502030308020204" pitchFamily="34" charset="0"/>
              </a:rPr>
              <a:t> </a:t>
            </a:r>
            <a:r>
              <a:rPr lang="en-US" sz="2000" b="1" dirty="0" err="1">
                <a:solidFill>
                  <a:schemeClr val="accent2">
                    <a:lumMod val="75000"/>
                  </a:schemeClr>
                </a:solidFill>
                <a:latin typeface="Maiandra GD" panose="020E0502030308020204" pitchFamily="34" charset="0"/>
              </a:rPr>
              <a:t>dihasilkan</a:t>
            </a:r>
            <a:r>
              <a:rPr lang="en-US" sz="2000" b="1" dirty="0">
                <a:solidFill>
                  <a:schemeClr val="accent2">
                    <a:lumMod val="75000"/>
                  </a:schemeClr>
                </a:solidFill>
                <a:latin typeface="Maiandra GD" panose="020E0502030308020204" pitchFamily="34" charset="0"/>
              </a:rPr>
              <a:t> </a:t>
            </a:r>
            <a:r>
              <a:rPr lang="en-US" sz="2000" b="1" i="1" dirty="0" err="1">
                <a:solidFill>
                  <a:schemeClr val="accent2">
                    <a:lumMod val="75000"/>
                  </a:schemeClr>
                </a:solidFill>
                <a:latin typeface="Maiandra GD" panose="020E0502030308020204" pitchFamily="34" charset="0"/>
              </a:rPr>
              <a:t>tiga</a:t>
            </a:r>
            <a:r>
              <a:rPr lang="en-US" sz="2000" b="1" i="1" dirty="0">
                <a:solidFill>
                  <a:schemeClr val="accent2">
                    <a:lumMod val="75000"/>
                  </a:schemeClr>
                </a:solidFill>
                <a:latin typeface="Maiandra GD" panose="020E0502030308020204" pitchFamily="34" charset="0"/>
              </a:rPr>
              <a:t> </a:t>
            </a:r>
            <a:r>
              <a:rPr lang="en-US" sz="2000" b="1" i="1" dirty="0" err="1">
                <a:solidFill>
                  <a:schemeClr val="accent2">
                    <a:lumMod val="75000"/>
                  </a:schemeClr>
                </a:solidFill>
                <a:latin typeface="Maiandra GD" panose="020E0502030308020204" pitchFamily="34" charset="0"/>
              </a:rPr>
              <a:t>macam</a:t>
            </a:r>
            <a:r>
              <a:rPr lang="en-US" sz="2000" b="1" i="1" dirty="0">
                <a:solidFill>
                  <a:schemeClr val="accent2">
                    <a:lumMod val="75000"/>
                  </a:schemeClr>
                </a:solidFill>
                <a:latin typeface="Maiandra GD" panose="020E0502030308020204" pitchFamily="34" charset="0"/>
              </a:rPr>
              <a:t> model </a:t>
            </a:r>
            <a:r>
              <a:rPr lang="en-US" sz="2000" b="1" i="1" dirty="0" err="1">
                <a:solidFill>
                  <a:schemeClr val="accent2">
                    <a:lumMod val="75000"/>
                  </a:schemeClr>
                </a:solidFill>
                <a:latin typeface="Maiandra GD" panose="020E0502030308020204" pitchFamily="34" charset="0"/>
              </a:rPr>
              <a:t>korupsi</a:t>
            </a:r>
            <a:r>
              <a:rPr lang="en-US" sz="2000" b="1" i="1" dirty="0">
                <a:solidFill>
                  <a:schemeClr val="accent2">
                    <a:lumMod val="75000"/>
                  </a:schemeClr>
                </a:solidFill>
                <a:latin typeface="Maiandra GD" panose="020E0502030308020204" pitchFamily="34" charset="0"/>
              </a:rPr>
              <a:t> </a:t>
            </a:r>
            <a:r>
              <a:rPr lang="en-US" sz="2000" b="1" dirty="0">
                <a:solidFill>
                  <a:schemeClr val="accent2">
                    <a:lumMod val="75000"/>
                  </a:schemeClr>
                </a:solidFill>
                <a:latin typeface="Maiandra GD" panose="020E0502030308020204" pitchFamily="34" charset="0"/>
              </a:rPr>
              <a:t>(2002: 22-23) </a:t>
            </a:r>
            <a:r>
              <a:rPr lang="en-US" sz="2000" b="1" dirty="0" err="1">
                <a:solidFill>
                  <a:schemeClr val="accent2">
                    <a:lumMod val="75000"/>
                  </a:schemeClr>
                </a:solidFill>
                <a:latin typeface="Maiandra GD" panose="020E0502030308020204" pitchFamily="34" charset="0"/>
              </a:rPr>
              <a:t>yaitu</a:t>
            </a:r>
            <a:r>
              <a:rPr lang="en-US" sz="2000" b="1" dirty="0">
                <a:solidFill>
                  <a:schemeClr val="accent2">
                    <a:lumMod val="75000"/>
                  </a:schemeClr>
                </a:solidFill>
                <a:latin typeface="Maiandra GD" panose="020E0502030308020204" pitchFamily="34" charset="0"/>
              </a:rPr>
              <a:t> :</a:t>
            </a:r>
            <a:br>
              <a:rPr lang="en-US" sz="2000" b="1" dirty="0">
                <a:solidFill>
                  <a:schemeClr val="accent2">
                    <a:lumMod val="75000"/>
                  </a:schemeClr>
                </a:solidFill>
                <a:latin typeface="Maiandra GD" panose="020E0502030308020204" pitchFamily="34" charset="0"/>
              </a:rPr>
            </a:br>
            <a:br>
              <a:rPr lang="en-US" sz="2000" dirty="0">
                <a:solidFill>
                  <a:schemeClr val="accent2">
                    <a:lumMod val="75000"/>
                  </a:schemeClr>
                </a:solidFill>
                <a:latin typeface="Maiandra GD" panose="020E0502030308020204" pitchFamily="34" charset="0"/>
              </a:rPr>
            </a:br>
            <a:r>
              <a:rPr lang="en-US" sz="2000" b="1" i="1" dirty="0">
                <a:solidFill>
                  <a:schemeClr val="accent2">
                    <a:lumMod val="75000"/>
                  </a:schemeClr>
                </a:solidFill>
                <a:latin typeface="Maiandra GD" panose="020E0502030308020204" pitchFamily="34" charset="0"/>
              </a:rPr>
              <a:t>Model </a:t>
            </a:r>
            <a:r>
              <a:rPr lang="en-US" sz="2000" b="1" i="1" dirty="0" err="1">
                <a:solidFill>
                  <a:schemeClr val="accent2">
                    <a:lumMod val="75000"/>
                  </a:schemeClr>
                </a:solidFill>
                <a:latin typeface="Maiandra GD" panose="020E0502030308020204" pitchFamily="34" charset="0"/>
              </a:rPr>
              <a:t>korupsi</a:t>
            </a:r>
            <a:r>
              <a:rPr lang="en-US" sz="2000" b="1" i="1" dirty="0">
                <a:solidFill>
                  <a:schemeClr val="accent2">
                    <a:lumMod val="75000"/>
                  </a:schemeClr>
                </a:solidFill>
                <a:latin typeface="Maiandra GD" panose="020E0502030308020204" pitchFamily="34" charset="0"/>
              </a:rPr>
              <a:t> lapis </a:t>
            </a:r>
            <a:r>
              <a:rPr lang="en-US" sz="2000" b="1" i="1" dirty="0" err="1">
                <a:solidFill>
                  <a:schemeClr val="accent2">
                    <a:lumMod val="75000"/>
                  </a:schemeClr>
                </a:solidFill>
                <a:latin typeface="Maiandra GD" panose="020E0502030308020204" pitchFamily="34" charset="0"/>
              </a:rPr>
              <a:t>pertama</a:t>
            </a:r>
            <a:br>
              <a:rPr lang="en-US" sz="2000" dirty="0">
                <a:solidFill>
                  <a:schemeClr val="accent2">
                    <a:lumMod val="75000"/>
                  </a:schemeClr>
                </a:solidFill>
                <a:latin typeface="Maiandra GD" panose="020E0502030308020204" pitchFamily="34" charset="0"/>
              </a:rPr>
            </a:br>
            <a:r>
              <a:rPr lang="en-US" sz="2000" dirty="0" err="1">
                <a:solidFill>
                  <a:schemeClr val="accent2">
                    <a:lumMod val="75000"/>
                  </a:schemeClr>
                </a:solidFill>
                <a:latin typeface="Maiandra GD" panose="020E0502030308020204" pitchFamily="34" charset="0"/>
              </a:rPr>
              <a:t>Berada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suap</a:t>
            </a:r>
            <a:r>
              <a:rPr lang="en-US" sz="2000" dirty="0">
                <a:solidFill>
                  <a:schemeClr val="accent2">
                    <a:lumMod val="75000"/>
                  </a:schemeClr>
                </a:solidFill>
                <a:latin typeface="Maiandra GD" panose="020E0502030308020204" pitchFamily="34" charset="0"/>
              </a:rPr>
              <a:t> (bribery), </a:t>
            </a:r>
            <a:r>
              <a:rPr lang="en-US" sz="2000" dirty="0" err="1">
                <a:solidFill>
                  <a:schemeClr val="accent2">
                    <a:lumMod val="75000"/>
                  </a:schemeClr>
                </a:solidFill>
                <a:latin typeface="Maiandra GD" panose="020E0502030308020204" pitchFamily="34" charset="0"/>
              </a:rPr>
              <a:t>yakni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dimana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prakarsa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datang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pengusaha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atau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warga</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membutu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hkan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jasa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birokrat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atau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petugas</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pelayanan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publik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atau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pembatalan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kewajiban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membayar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denda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a:t>
            </a:r>
            <a:r>
              <a:rPr lang="en-US" sz="2000" dirty="0">
                <a:solidFill>
                  <a:schemeClr val="accent2">
                    <a:lumMod val="75000"/>
                  </a:schemeClr>
                </a:solidFill>
                <a:latin typeface="Maiandra GD" panose="020E0502030308020204" pitchFamily="34" charset="0"/>
              </a:rPr>
              <a:t> kas negara, </a:t>
            </a:r>
            <a:r>
              <a:rPr lang="en-US" sz="2000" dirty="0" err="1">
                <a:solidFill>
                  <a:schemeClr val="accent2">
                    <a:lumMod val="75000"/>
                  </a:schemeClr>
                </a:solidFill>
                <a:latin typeface="Maiandra GD" panose="020E0502030308020204" pitchFamily="34" charset="0"/>
              </a:rPr>
              <a:t>pemerasan</a:t>
            </a:r>
            <a:r>
              <a:rPr lang="en-US" sz="2000" dirty="0">
                <a:solidFill>
                  <a:schemeClr val="accent2">
                    <a:lumMod val="75000"/>
                  </a:schemeClr>
                </a:solidFill>
                <a:latin typeface="Maiandra GD" panose="020E0502030308020204" pitchFamily="34" charset="0"/>
              </a:rPr>
              <a:t> (extortion) </a:t>
            </a:r>
            <a:r>
              <a:rPr lang="en-US" sz="2000" dirty="0" err="1">
                <a:solidFill>
                  <a:schemeClr val="accent2">
                    <a:lumMod val="75000"/>
                  </a:schemeClr>
                </a:solidFill>
                <a:latin typeface="Maiandra GD" panose="020E0502030308020204" pitchFamily="34" charset="0"/>
              </a:rPr>
              <a:t>dimana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prakarsa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untuk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meminta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balas</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jasa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datang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birokrat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atau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petugas</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pelayan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publik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lainnya</a:t>
            </a:r>
            <a:r>
              <a:rPr lang="en-US" sz="2000" dirty="0">
                <a:solidFill>
                  <a:schemeClr val="accent2">
                    <a:lumMod val="75000"/>
                  </a:schemeClr>
                </a:solidFill>
                <a:latin typeface="Maiandra GD" panose="020E0502030308020204" pitchFamily="34" charset="0"/>
              </a:rPr>
              <a:t>.</a:t>
            </a:r>
            <a:br>
              <a:rPr lang="en-US" sz="2000" dirty="0">
                <a:solidFill>
                  <a:schemeClr val="accent2">
                    <a:lumMod val="75000"/>
                  </a:schemeClr>
                </a:solidFill>
                <a:latin typeface="Maiandra GD" panose="020E0502030308020204" pitchFamily="34" charset="0"/>
              </a:rPr>
            </a:br>
            <a:r>
              <a:rPr lang="en-US" sz="2000" b="1" i="1" dirty="0">
                <a:solidFill>
                  <a:schemeClr val="accent2">
                    <a:lumMod val="75000"/>
                  </a:schemeClr>
                </a:solidFill>
                <a:latin typeface="Maiandra GD" panose="020E0502030308020204" pitchFamily="34" charset="0"/>
              </a:rPr>
              <a:t>Model </a:t>
            </a:r>
            <a:r>
              <a:rPr lang="en-US" sz="2000" b="1" i="1" dirty="0" err="1">
                <a:solidFill>
                  <a:schemeClr val="accent2">
                    <a:lumMod val="75000"/>
                  </a:schemeClr>
                </a:solidFill>
                <a:latin typeface="Maiandra GD" panose="020E0502030308020204" pitchFamily="34" charset="0"/>
              </a:rPr>
              <a:t>korupsi</a:t>
            </a:r>
            <a:r>
              <a:rPr lang="en-US" sz="2000" b="1" i="1" dirty="0">
                <a:solidFill>
                  <a:schemeClr val="accent2">
                    <a:lumMod val="75000"/>
                  </a:schemeClr>
                </a:solidFill>
                <a:latin typeface="Maiandra GD" panose="020E0502030308020204" pitchFamily="34" charset="0"/>
              </a:rPr>
              <a:t> lapis </a:t>
            </a:r>
            <a:r>
              <a:rPr lang="en-US" sz="2000" b="1" i="1" dirty="0" err="1">
                <a:solidFill>
                  <a:schemeClr val="accent2">
                    <a:lumMod val="75000"/>
                  </a:schemeClr>
                </a:solidFill>
                <a:latin typeface="Maiandra GD" panose="020E0502030308020204" pitchFamily="34" charset="0"/>
              </a:rPr>
              <a:t>kedua</a:t>
            </a:r>
            <a:br>
              <a:rPr lang="en-US" sz="2000" dirty="0">
                <a:solidFill>
                  <a:schemeClr val="accent2">
                    <a:lumMod val="75000"/>
                  </a:schemeClr>
                </a:solidFill>
                <a:latin typeface="Maiandra GD" panose="020E0502030308020204" pitchFamily="34" charset="0"/>
              </a:rPr>
            </a:br>
            <a:r>
              <a:rPr lang="en-US" sz="2000" dirty="0" err="1">
                <a:solidFill>
                  <a:schemeClr val="accent2">
                    <a:lumMod val="75000"/>
                  </a:schemeClr>
                </a:solidFill>
                <a:latin typeface="Maiandra GD" panose="020E0502030308020204" pitchFamily="34" charset="0"/>
              </a:rPr>
              <a:t>Jaring-jaring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(cabal) </a:t>
            </a:r>
            <a:r>
              <a:rPr lang="en-US" sz="2000" dirty="0" err="1">
                <a:solidFill>
                  <a:schemeClr val="accent2">
                    <a:lumMod val="75000"/>
                  </a:schemeClr>
                </a:solidFill>
                <a:latin typeface="Maiandra GD" panose="020E0502030308020204" pitchFamily="34" charset="0"/>
              </a:rPr>
              <a:t>antar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birokrat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politisi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aparat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penegakan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hukum</a:t>
            </a:r>
            <a:r>
              <a:rPr lang="en-US" sz="2000" dirty="0">
                <a:solidFill>
                  <a:schemeClr val="accent2">
                    <a:lumMod val="75000"/>
                  </a:schemeClr>
                </a:solidFill>
                <a:latin typeface="Maiandra GD" panose="020E0502030308020204" pitchFamily="34" charset="0"/>
              </a:rPr>
              <a:t>, dan </a:t>
            </a:r>
            <a:r>
              <a:rPr lang="en-US" sz="2000" dirty="0" err="1">
                <a:solidFill>
                  <a:schemeClr val="accent2">
                    <a:lumMod val="75000"/>
                  </a:schemeClr>
                </a:solidFill>
                <a:latin typeface="Maiandra GD" panose="020E0502030308020204" pitchFamily="34" charset="0"/>
              </a:rPr>
              <a:t>perusahaan</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mendapatkan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kedudukan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istimewa</a:t>
            </a:r>
            <a:r>
              <a:rPr lang="en-US" sz="2000" dirty="0">
                <a:solidFill>
                  <a:schemeClr val="accent2">
                    <a:lumMod val="75000"/>
                  </a:schemeClr>
                </a:solidFill>
                <a:latin typeface="Maiandra GD" panose="020E0502030308020204" pitchFamily="34" charset="0"/>
              </a:rPr>
              <a:t>. Menurut </a:t>
            </a:r>
            <a:r>
              <a:rPr lang="en-US" sz="2000" dirty="0" err="1">
                <a:solidFill>
                  <a:schemeClr val="accent2">
                    <a:lumMod val="75000"/>
                  </a:schemeClr>
                </a:solidFill>
                <a:latin typeface="Maiandra GD" panose="020E0502030308020204" pitchFamily="34" charset="0"/>
              </a:rPr>
              <a:t>Aditjandra</a:t>
            </a:r>
            <a:r>
              <a:rPr lang="en-US" sz="2000" dirty="0">
                <a:solidFill>
                  <a:schemeClr val="accent2">
                    <a:lumMod val="75000"/>
                  </a:schemeClr>
                </a:solidFill>
                <a:latin typeface="Maiandra GD" panose="020E0502030308020204" pitchFamily="34" charset="0"/>
              </a:rPr>
              <a:t>, pada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ini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biasanya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terdapat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ikatan-ikatan</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nepotis</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antara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beberapa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anggota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jaring-jaring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dan </a:t>
            </a:r>
            <a:r>
              <a:rPr lang="en-US" sz="2000" dirty="0" err="1">
                <a:solidFill>
                  <a:schemeClr val="accent2">
                    <a:lumMod val="75000"/>
                  </a:schemeClr>
                </a:solidFill>
                <a:latin typeface="Maiandra GD" panose="020E0502030308020204" pitchFamily="34" charset="0"/>
              </a:rPr>
              <a:t>lingkupnya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bisa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mencapai</a:t>
            </a:r>
            <a:r>
              <a:rPr lang="en-US" sz="2000" dirty="0">
                <a:solidFill>
                  <a:schemeClr val="accent2">
                    <a:lumMod val="75000"/>
                  </a:schemeClr>
                </a:solidFill>
                <a:latin typeface="Maiandra GD" panose="020E0502030308020204" pitchFamily="34" charset="0"/>
              </a:rPr>
              <a:t> level </a:t>
            </a:r>
            <a:r>
              <a:rPr lang="en-US" sz="2000" dirty="0" err="1">
                <a:solidFill>
                  <a:schemeClr val="accent2">
                    <a:lumMod val="75000"/>
                  </a:schemeClr>
                </a:solidFill>
                <a:latin typeface="Maiandra GD" panose="020E0502030308020204" pitchFamily="34" charset="0"/>
              </a:rPr>
              <a:t>nasional</a:t>
            </a:r>
            <a:r>
              <a:rPr lang="en-US" sz="2000" dirty="0">
                <a:solidFill>
                  <a:schemeClr val="accent2">
                    <a:lumMod val="75000"/>
                  </a:schemeClr>
                </a:solidFill>
                <a:latin typeface="Maiandra GD" panose="020E0502030308020204" pitchFamily="34" charset="0"/>
              </a:rPr>
              <a:t>.</a:t>
            </a:r>
            <a:br>
              <a:rPr lang="en-US" sz="2000" dirty="0">
                <a:solidFill>
                  <a:schemeClr val="accent2">
                    <a:lumMod val="75000"/>
                  </a:schemeClr>
                </a:solidFill>
                <a:latin typeface="Maiandra GD" panose="020E0502030308020204" pitchFamily="34" charset="0"/>
              </a:rPr>
            </a:br>
            <a:r>
              <a:rPr lang="en-US" sz="2000" b="1" i="1" dirty="0">
                <a:solidFill>
                  <a:schemeClr val="accent2">
                    <a:lumMod val="75000"/>
                  </a:schemeClr>
                </a:solidFill>
                <a:latin typeface="Maiandra GD" panose="020E0502030308020204" pitchFamily="34" charset="0"/>
              </a:rPr>
              <a:t>Model </a:t>
            </a:r>
            <a:r>
              <a:rPr lang="en-US" sz="2000" b="1" i="1" dirty="0" err="1">
                <a:solidFill>
                  <a:schemeClr val="accent2">
                    <a:lumMod val="75000"/>
                  </a:schemeClr>
                </a:solidFill>
                <a:latin typeface="Maiandra GD" panose="020E0502030308020204" pitchFamily="34" charset="0"/>
              </a:rPr>
              <a:t>korupsi</a:t>
            </a:r>
            <a:r>
              <a:rPr lang="en-US" sz="2000" b="1" i="1" dirty="0">
                <a:solidFill>
                  <a:schemeClr val="accent2">
                    <a:lumMod val="75000"/>
                  </a:schemeClr>
                </a:solidFill>
                <a:latin typeface="Maiandra GD" panose="020E0502030308020204" pitchFamily="34" charset="0"/>
              </a:rPr>
              <a:t> lapis </a:t>
            </a:r>
            <a:r>
              <a:rPr lang="en-US" sz="2000" b="1" i="1" dirty="0" err="1">
                <a:solidFill>
                  <a:schemeClr val="accent2">
                    <a:lumMod val="75000"/>
                  </a:schemeClr>
                </a:solidFill>
                <a:latin typeface="Maiandra GD" panose="020E0502030308020204" pitchFamily="34" charset="0"/>
              </a:rPr>
              <a:t>ketiga</a:t>
            </a:r>
            <a:br>
              <a:rPr lang="en-US" sz="2000" dirty="0">
                <a:solidFill>
                  <a:schemeClr val="accent2">
                    <a:lumMod val="75000"/>
                  </a:schemeClr>
                </a:solidFill>
                <a:latin typeface="Maiandra GD" panose="020E0502030308020204" pitchFamily="34" charset="0"/>
              </a:rPr>
            </a:b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model </a:t>
            </a:r>
            <a:r>
              <a:rPr lang="en-US" sz="2000" dirty="0" err="1">
                <a:solidFill>
                  <a:schemeClr val="accent2">
                    <a:lumMod val="75000"/>
                  </a:schemeClr>
                </a:solidFill>
                <a:latin typeface="Maiandra GD" panose="020E0502030308020204" pitchFamily="34" charset="0"/>
              </a:rPr>
              <a:t>ini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berlangsung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lingkup</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internasional</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dimana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kedudukan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aparat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penegak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hukum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model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lapis </a:t>
            </a:r>
            <a:r>
              <a:rPr lang="en-US" sz="2000" dirty="0" err="1">
                <a:solidFill>
                  <a:schemeClr val="accent2">
                    <a:lumMod val="75000"/>
                  </a:schemeClr>
                </a:solidFill>
                <a:latin typeface="Maiandra GD" panose="020E0502030308020204" pitchFamily="34" charset="0"/>
              </a:rPr>
              <a:t>kedua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digantikan</a:t>
            </a:r>
            <a:r>
              <a:rPr lang="en-US" sz="2000" dirty="0">
                <a:solidFill>
                  <a:schemeClr val="accent2">
                    <a:lumMod val="75000"/>
                  </a:schemeClr>
                </a:solidFill>
                <a:latin typeface="Maiandra GD" panose="020E0502030308020204" pitchFamily="34" charset="0"/>
              </a:rPr>
              <a:t> oleh </a:t>
            </a:r>
            <a:r>
              <a:rPr lang="en-US" sz="2000" dirty="0" err="1">
                <a:solidFill>
                  <a:schemeClr val="accent2">
                    <a:lumMod val="75000"/>
                  </a:schemeClr>
                </a:solidFill>
                <a:latin typeface="Maiandra GD" panose="020E0502030308020204" pitchFamily="34" charset="0"/>
              </a:rPr>
              <a:t>lembaga-lembaga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internasional</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mempunyai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otoritas</a:t>
            </a:r>
            <a:r>
              <a:rPr lang="en-US" sz="2000" dirty="0">
                <a:solidFill>
                  <a:schemeClr val="accent2">
                    <a:lumMod val="75000"/>
                  </a:schemeClr>
                </a:solidFill>
                <a:latin typeface="Maiandra GD" panose="020E0502030308020204" pitchFamily="34" charset="0"/>
              </a:rPr>
              <a:t> di </a:t>
            </a:r>
            <a:r>
              <a:rPr lang="en-US" sz="2000" dirty="0" err="1">
                <a:solidFill>
                  <a:schemeClr val="accent2">
                    <a:lumMod val="75000"/>
                  </a:schemeClr>
                </a:solidFill>
                <a:latin typeface="Maiandra GD" panose="020E0502030308020204" pitchFamily="34" charset="0"/>
              </a:rPr>
              <a:t>bidang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usaha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maskapai-maskapai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mancanegara</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produknya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terlebih</a:t>
            </a:r>
            <a:r>
              <a:rPr lang="en-US" sz="2000" dirty="0">
                <a:solidFill>
                  <a:schemeClr val="accent2">
                    <a:lumMod val="75000"/>
                  </a:schemeClr>
                </a:solidFill>
                <a:latin typeface="Maiandra GD" panose="020E0502030308020204" pitchFamily="34" charset="0"/>
              </a:rPr>
              <a:t> oleh </a:t>
            </a:r>
            <a:r>
              <a:rPr lang="en-US" sz="2000" dirty="0" err="1">
                <a:solidFill>
                  <a:schemeClr val="accent2">
                    <a:lumMod val="75000"/>
                  </a:schemeClr>
                </a:solidFill>
                <a:latin typeface="Maiandra GD" panose="020E0502030308020204" pitchFamily="34" charset="0"/>
              </a:rPr>
              <a:t>pimpinan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rezim</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menjadi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anggota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jaring-jaring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internasional</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tersebut</a:t>
            </a:r>
            <a:r>
              <a:rPr lang="en-US" sz="2000" dirty="0">
                <a:solidFill>
                  <a:schemeClr val="accent2">
                    <a:lumMod val="75000"/>
                  </a:schemeClr>
                </a:solidFill>
                <a:latin typeface="Maiandra GD" panose="020E0502030308020204" pitchFamily="34" charset="0"/>
              </a:rPr>
              <a:t>.</a:t>
            </a:r>
            <a:br>
              <a:rPr lang="en-US" sz="2000" dirty="0">
                <a:solidFill>
                  <a:schemeClr val="accent2">
                    <a:lumMod val="75000"/>
                  </a:schemeClr>
                </a:solidFill>
                <a:latin typeface="Maiandra GD" panose="020E0502030308020204" pitchFamily="34" charset="0"/>
              </a:rPr>
            </a:br>
            <a:endParaRPr lang="en-US" sz="20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1052224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566530" y="258417"/>
            <a:ext cx="9819861" cy="6470374"/>
          </a:xfrm>
        </p:spPr>
        <p:txBody>
          <a:bodyPr anchor="t"/>
          <a:lstStyle/>
          <a:p>
            <a:pPr algn="l">
              <a:tabLst>
                <a:tab pos="347663" algn="l"/>
              </a:tabLst>
            </a:pPr>
            <a:r>
              <a:rPr lang="en-US" sz="3200" b="1" dirty="0" err="1">
                <a:solidFill>
                  <a:schemeClr val="accent2">
                    <a:lumMod val="75000"/>
                  </a:schemeClr>
                </a:solidFill>
                <a:latin typeface="Maiandra GD" panose="020E0502030308020204" pitchFamily="34" charset="0"/>
              </a:rPr>
              <a:t>Korupsi</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sebagai</a:t>
            </a:r>
            <a:r>
              <a:rPr lang="en-US" sz="3200" b="1" dirty="0">
                <a:solidFill>
                  <a:schemeClr val="accent2">
                    <a:lumMod val="75000"/>
                  </a:schemeClr>
                </a:solidFill>
                <a:latin typeface="Maiandra GD" panose="020E0502030308020204" pitchFamily="34" charset="0"/>
              </a:rPr>
              <a:t> </a:t>
            </a:r>
            <a:r>
              <a:rPr lang="en-US" sz="3200" b="1" i="1" dirty="0">
                <a:solidFill>
                  <a:schemeClr val="accent2">
                    <a:lumMod val="75000"/>
                  </a:schemeClr>
                </a:solidFill>
                <a:latin typeface="Maiandra GD" panose="020E0502030308020204" pitchFamily="34" charset="0"/>
              </a:rPr>
              <a:t>Fraud </a:t>
            </a:r>
            <a:r>
              <a:rPr lang="en-US" sz="3200" b="1" dirty="0">
                <a:solidFill>
                  <a:schemeClr val="accent2">
                    <a:lumMod val="75000"/>
                  </a:schemeClr>
                </a:solidFill>
                <a:latin typeface="Maiandra GD" panose="020E0502030308020204" pitchFamily="34" charset="0"/>
              </a:rPr>
              <a:t>(</a:t>
            </a:r>
            <a:r>
              <a:rPr lang="en-US" sz="3200" b="1" dirty="0" err="1">
                <a:solidFill>
                  <a:schemeClr val="accent2">
                    <a:lumMod val="75000"/>
                  </a:schemeClr>
                </a:solidFill>
                <a:latin typeface="Maiandra GD" panose="020E0502030308020204" pitchFamily="34" charset="0"/>
              </a:rPr>
              <a:t>Penggelapan</a:t>
            </a:r>
            <a:r>
              <a:rPr lang="en-US" sz="3200" b="1" dirty="0">
                <a:solidFill>
                  <a:schemeClr val="accent2">
                    <a:lumMod val="75000"/>
                  </a:schemeClr>
                </a:solidFill>
                <a:latin typeface="Maiandra GD" panose="020E0502030308020204" pitchFamily="34" charset="0"/>
              </a:rPr>
              <a:t>)</a:t>
            </a:r>
            <a:br>
              <a:rPr lang="en-US" sz="3200" b="1" dirty="0">
                <a:solidFill>
                  <a:schemeClr val="accent2">
                    <a:lumMod val="75000"/>
                  </a:schemeClr>
                </a:solidFill>
                <a:latin typeface="Maiandra GD" panose="020E0502030308020204" pitchFamily="34" charset="0"/>
              </a:rPr>
            </a:br>
            <a:r>
              <a:rPr lang="en-US" sz="2400" dirty="0" err="1">
                <a:solidFill>
                  <a:schemeClr val="accent2">
                    <a:lumMod val="75000"/>
                  </a:schemeClr>
                </a:solidFill>
                <a:latin typeface="Arial" panose="020B0604020202020204" pitchFamily="34" charset="0"/>
              </a:rPr>
              <a:t>Korupsi</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dilakukan</a:t>
            </a:r>
            <a:r>
              <a:rPr lang="en-US" sz="2400" dirty="0">
                <a:solidFill>
                  <a:schemeClr val="accent2">
                    <a:lumMod val="75000"/>
                  </a:schemeClr>
                </a:solidFill>
                <a:latin typeface="Arial" panose="020B0604020202020204" pitchFamily="34" charset="0"/>
              </a:rPr>
              <a:t> oleh </a:t>
            </a:r>
            <a:r>
              <a:rPr lang="en-US" sz="2400" dirty="0" err="1">
                <a:solidFill>
                  <a:schemeClr val="accent2">
                    <a:lumMod val="75000"/>
                  </a:schemeClr>
                </a:solidFill>
                <a:latin typeface="Arial" panose="020B0604020202020204" pitchFamily="34" charset="0"/>
              </a:rPr>
              <a:t>beberapa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oknum</a:t>
            </a:r>
            <a:r>
              <a:rPr lang="en-US" sz="2400" dirty="0">
                <a:solidFill>
                  <a:schemeClr val="accent2">
                    <a:lumMod val="75000"/>
                  </a:schemeClr>
                </a:solidFill>
                <a:latin typeface="Arial" panose="020B0604020202020204" pitchFamily="34" charset="0"/>
              </a:rPr>
              <a:t> </a:t>
            </a:r>
            <a:r>
              <a:rPr lang="fi-FI" sz="2400" dirty="0">
                <a:solidFill>
                  <a:schemeClr val="accent2">
                    <a:lumMod val="75000"/>
                  </a:schemeClr>
                </a:solidFill>
                <a:latin typeface="Arial" panose="020B0604020202020204" pitchFamily="34" charset="0"/>
              </a:rPr>
              <a:t>merupakan bentuk ketamakan dan kerakusan. </a:t>
            </a:r>
            <a:r>
              <a:rPr lang="en-US" sz="2400" dirty="0" err="1">
                <a:solidFill>
                  <a:schemeClr val="accent2">
                    <a:lumMod val="75000"/>
                  </a:schemeClr>
                </a:solidFill>
                <a:latin typeface="Arial" panose="020B0604020202020204" pitchFamily="34" charset="0"/>
              </a:rPr>
              <a:t>Perbuatan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ini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dapat</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dikategorikan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sebagai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sebuah</a:t>
            </a:r>
            <a:r>
              <a:rPr lang="en-US" sz="2400" dirty="0">
                <a:solidFill>
                  <a:schemeClr val="accent2">
                    <a:lumMod val="75000"/>
                  </a:schemeClr>
                </a:solidFill>
                <a:latin typeface="Arial" panose="020B0604020202020204" pitchFamily="34" charset="0"/>
              </a:rPr>
              <a:t> </a:t>
            </a:r>
            <a:r>
              <a:rPr lang="en-US" sz="2400" i="1" dirty="0">
                <a:solidFill>
                  <a:schemeClr val="accent2">
                    <a:lumMod val="75000"/>
                  </a:schemeClr>
                </a:solidFill>
                <a:latin typeface="Arial" panose="020B0604020202020204" pitchFamily="34" charset="0"/>
              </a:rPr>
              <a:t>fraud</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yakni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tindakan</a:t>
            </a:r>
            <a:r>
              <a:rPr lang="en-US" sz="2400" dirty="0">
                <a:solidFill>
                  <a:schemeClr val="accent2">
                    <a:lumMod val="75000"/>
                  </a:schemeClr>
                </a:solidFill>
                <a:latin typeface="Arial" panose="020B0604020202020204" pitchFamily="34" charset="0"/>
              </a:rPr>
              <a:t> illegal yang </a:t>
            </a:r>
            <a:r>
              <a:rPr lang="en-US" sz="2400" dirty="0" err="1">
                <a:solidFill>
                  <a:schemeClr val="accent2">
                    <a:lumMod val="75000"/>
                  </a:schemeClr>
                </a:solidFill>
                <a:latin typeface="Arial" panose="020B0604020202020204" pitchFamily="34" charset="0"/>
              </a:rPr>
              <a:t>ditandai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dengan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penipuan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penyamaran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atau</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pelanggaran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kepercayaan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untuk</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mendapatkan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uang</a:t>
            </a:r>
            <a:r>
              <a:rPr lang="en-US" sz="2400" dirty="0">
                <a:solidFill>
                  <a:schemeClr val="accent2">
                    <a:lumMod val="75000"/>
                  </a:schemeClr>
                </a:solidFill>
                <a:latin typeface="Arial" panose="020B0604020202020204" pitchFamily="34" charset="0"/>
              </a:rPr>
              <a:t> asset, </a:t>
            </a:r>
            <a:r>
              <a:rPr lang="en-US" sz="2400" dirty="0" err="1">
                <a:solidFill>
                  <a:schemeClr val="accent2">
                    <a:lumMod val="75000"/>
                  </a:schemeClr>
                </a:solidFill>
                <a:latin typeface="Arial" panose="020B0604020202020204" pitchFamily="34" charset="0"/>
              </a:rPr>
              <a:t>jasa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untuk</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menghindari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pembayaran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secara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sengaja</a:t>
            </a:r>
            <a:r>
              <a:rPr lang="en-US" sz="2400" dirty="0">
                <a:solidFill>
                  <a:schemeClr val="accent2">
                    <a:lumMod val="75000"/>
                  </a:schemeClr>
                </a:solidFill>
                <a:latin typeface="Arial" panose="020B0604020202020204" pitchFamily="34" charset="0"/>
              </a:rPr>
              <a:t>.  </a:t>
            </a:r>
            <a:br>
              <a:rPr lang="en-US" sz="2400" dirty="0">
                <a:solidFill>
                  <a:schemeClr val="accent2">
                    <a:lumMod val="75000"/>
                  </a:schemeClr>
                </a:solidFill>
                <a:latin typeface="Arial" panose="020B0604020202020204" pitchFamily="34" charset="0"/>
              </a:rPr>
            </a:br>
            <a:r>
              <a:rPr lang="en-US" sz="2400" dirty="0" err="1">
                <a:solidFill>
                  <a:srgbClr val="C00000"/>
                </a:solidFill>
                <a:latin typeface="Arial" panose="020B0604020202020204" pitchFamily="34" charset="0"/>
              </a:rPr>
              <a:t>Adapun</a:t>
            </a:r>
            <a:r>
              <a:rPr lang="en-US" sz="2400" dirty="0">
                <a:solidFill>
                  <a:srgbClr val="C00000"/>
                </a:solidFill>
                <a:latin typeface="Arial" panose="020B0604020202020204" pitchFamily="34" charset="0"/>
              </a:rPr>
              <a:t> </a:t>
            </a:r>
            <a:r>
              <a:rPr lang="en-US" sz="2400" dirty="0" err="1">
                <a:solidFill>
                  <a:srgbClr val="C00000"/>
                </a:solidFill>
                <a:latin typeface="Arial" panose="020B0604020202020204" pitchFamily="34" charset="0"/>
              </a:rPr>
              <a:t>unsur-unsurnya</a:t>
            </a:r>
            <a:r>
              <a:rPr lang="en-US" sz="2400" dirty="0">
                <a:solidFill>
                  <a:srgbClr val="C00000"/>
                </a:solidFill>
                <a:latin typeface="Arial" panose="020B0604020202020204" pitchFamily="34" charset="0"/>
              </a:rPr>
              <a:t> </a:t>
            </a:r>
            <a:r>
              <a:rPr lang="en-US" sz="2400" dirty="0" err="1">
                <a:solidFill>
                  <a:srgbClr val="C00000"/>
                </a:solidFill>
                <a:latin typeface="Arial" panose="020B0604020202020204" pitchFamily="34" charset="0"/>
              </a:rPr>
              <a:t>adalah</a:t>
            </a:r>
            <a:r>
              <a:rPr lang="en-US" sz="2400" dirty="0">
                <a:solidFill>
                  <a:srgbClr val="C00000"/>
                </a:solidFill>
                <a:latin typeface="Arial" panose="020B0604020202020204" pitchFamily="34" charset="0"/>
              </a:rPr>
              <a:t> :</a:t>
            </a:r>
            <a:br>
              <a:rPr lang="en-US" sz="2400" dirty="0">
                <a:solidFill>
                  <a:srgbClr val="C00000"/>
                </a:solidFill>
                <a:latin typeface="Arial" panose="020B0604020202020204" pitchFamily="34" charset="0"/>
              </a:rPr>
            </a:br>
            <a:r>
              <a:rPr lang="en-US" sz="2400" dirty="0">
                <a:solidFill>
                  <a:schemeClr val="accent2">
                    <a:lumMod val="75000"/>
                  </a:schemeClr>
                </a:solidFill>
                <a:latin typeface="Arial" panose="020B0604020202020204" pitchFamily="34" charset="0"/>
              </a:rPr>
              <a:t>a. </a:t>
            </a:r>
            <a:r>
              <a:rPr lang="en-US" sz="2400" dirty="0" err="1">
                <a:solidFill>
                  <a:schemeClr val="accent2">
                    <a:lumMod val="75000"/>
                  </a:schemeClr>
                </a:solidFill>
                <a:latin typeface="Arial" panose="020B0604020202020204" pitchFamily="34" charset="0"/>
              </a:rPr>
              <a:t>Adanya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niat</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untuk</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melakukannya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niat</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inilah</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membedakannya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dengan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perilaku</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lalai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atau</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keliru</a:t>
            </a:r>
            <a:r>
              <a:rPr lang="en-US" sz="2400" dirty="0">
                <a:solidFill>
                  <a:schemeClr val="accent2">
                    <a:lumMod val="75000"/>
                  </a:schemeClr>
                </a:solidFill>
                <a:latin typeface="Arial" panose="020B0604020202020204" pitchFamily="34" charset="0"/>
              </a:rPr>
              <a:t>.</a:t>
            </a:r>
            <a:br>
              <a:rPr lang="en-US"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b. </a:t>
            </a:r>
            <a:r>
              <a:rPr lang="en-US" sz="2400" dirty="0" err="1">
                <a:solidFill>
                  <a:schemeClr val="accent2">
                    <a:lumMod val="75000"/>
                  </a:schemeClr>
                </a:solidFill>
                <a:latin typeface="Arial" panose="020B0604020202020204" pitchFamily="34" charset="0"/>
              </a:rPr>
              <a:t>Berupa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perbuatan</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melawan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hukum</a:t>
            </a:r>
            <a:r>
              <a:rPr lang="en-US" sz="2400" dirty="0">
                <a:solidFill>
                  <a:schemeClr val="accent2">
                    <a:lumMod val="75000"/>
                  </a:schemeClr>
                </a:solidFill>
                <a:latin typeface="Arial" panose="020B0604020202020204" pitchFamily="34" charset="0"/>
              </a:rPr>
              <a:t>.</a:t>
            </a:r>
            <a:br>
              <a:rPr lang="en-US"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c. </a:t>
            </a:r>
            <a:r>
              <a:rPr lang="en-US" sz="2400" dirty="0" err="1">
                <a:solidFill>
                  <a:schemeClr val="accent2">
                    <a:lumMod val="75000"/>
                  </a:schemeClr>
                </a:solidFill>
                <a:latin typeface="Arial" panose="020B0604020202020204" pitchFamily="34" charset="0"/>
              </a:rPr>
              <a:t>Berupa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kegiatan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penipuan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atau</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manipulasi</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informasi</a:t>
            </a:r>
            <a:r>
              <a:rPr lang="en-US" sz="2400" dirty="0">
                <a:solidFill>
                  <a:schemeClr val="accent2">
                    <a:lumMod val="75000"/>
                  </a:schemeClr>
                </a:solidFill>
                <a:latin typeface="Arial" panose="020B0604020202020204" pitchFamily="34" charset="0"/>
              </a:rPr>
              <a:t> dan data yang 	</a:t>
            </a:r>
            <a:r>
              <a:rPr lang="en-US" sz="2400" dirty="0" err="1">
                <a:solidFill>
                  <a:schemeClr val="accent2">
                    <a:lumMod val="75000"/>
                  </a:schemeClr>
                </a:solidFill>
                <a:latin typeface="Arial" panose="020B0604020202020204" pitchFamily="34" charset="0"/>
              </a:rPr>
              <a:t>sifatnya</a:t>
            </a:r>
            <a:r>
              <a:rPr lang="en-US" sz="2400" dirty="0">
                <a:solidFill>
                  <a:schemeClr val="accent2">
                    <a:lumMod val="75000"/>
                  </a:schemeClr>
                </a:solidFill>
                <a:latin typeface="Arial" panose="020B0604020202020204" pitchFamily="34" charset="0"/>
              </a:rPr>
              <a:t> material</a:t>
            </a:r>
            <a:br>
              <a:rPr lang="en-US" sz="2400" dirty="0">
                <a:solidFill>
                  <a:schemeClr val="accent2">
                    <a:lumMod val="75000"/>
                  </a:schemeClr>
                </a:solidFill>
                <a:latin typeface="Arial" panose="020B0604020202020204" pitchFamily="34" charset="0"/>
              </a:rPr>
            </a:br>
            <a:r>
              <a:rPr lang="nn-NO" sz="2400" dirty="0">
                <a:solidFill>
                  <a:schemeClr val="accent2">
                    <a:lumMod val="75000"/>
                  </a:schemeClr>
                </a:solidFill>
                <a:latin typeface="Arial" panose="020B0604020202020204" pitchFamily="34" charset="0"/>
              </a:rPr>
              <a:t>d. Dilakukan dengan menggunakan kedudukan yang </a:t>
            </a:r>
            <a:r>
              <a:rPr lang="en-US" sz="2400" dirty="0" err="1">
                <a:solidFill>
                  <a:schemeClr val="accent2">
                    <a:lumMod val="75000"/>
                  </a:schemeClr>
                </a:solidFill>
                <a:latin typeface="Arial" panose="020B0604020202020204" pitchFamily="34" charset="0"/>
              </a:rPr>
              <a:t>dimiliki</a:t>
            </a:r>
            <a:br>
              <a:rPr lang="en-US" sz="2400" dirty="0">
                <a:solidFill>
                  <a:schemeClr val="accent2">
                    <a:lumMod val="75000"/>
                  </a:schemeClr>
                </a:solidFill>
                <a:latin typeface="Arial" panose="020B0604020202020204" pitchFamily="34" charset="0"/>
              </a:rPr>
            </a:br>
            <a:r>
              <a:rPr lang="sv-SE" sz="2400" dirty="0">
                <a:solidFill>
                  <a:schemeClr val="accent2">
                    <a:lumMod val="75000"/>
                  </a:schemeClr>
                </a:solidFill>
                <a:latin typeface="Arial" panose="020B0604020202020204" pitchFamily="34" charset="0"/>
              </a:rPr>
              <a:t>e. Motif yang dimiliki adalah motif keuntungan pribadi.</a:t>
            </a:r>
            <a:br>
              <a:rPr lang="sv-SE"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f.  </a:t>
            </a:r>
            <a:r>
              <a:rPr lang="en-US" sz="2400" dirty="0" err="1">
                <a:solidFill>
                  <a:schemeClr val="accent2">
                    <a:lumMod val="75000"/>
                  </a:schemeClr>
                </a:solidFill>
                <a:latin typeface="Arial" panose="020B0604020202020204" pitchFamily="34" charset="0"/>
              </a:rPr>
              <a:t>Biasanya</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memanfaatkan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amanah</a:t>
            </a:r>
            <a:r>
              <a:rPr lang="en-US" sz="2400" dirty="0">
                <a:solidFill>
                  <a:schemeClr val="accent2">
                    <a:lumMod val="75000"/>
                  </a:schemeClr>
                </a:solidFill>
                <a:latin typeface="Arial" panose="020B0604020202020204" pitchFamily="34" charset="0"/>
              </a:rPr>
              <a:t> dan </a:t>
            </a:r>
            <a:r>
              <a:rPr lang="en-US" sz="2400" dirty="0" err="1">
                <a:solidFill>
                  <a:schemeClr val="accent2">
                    <a:lumMod val="75000"/>
                  </a:schemeClr>
                </a:solidFill>
                <a:latin typeface="Arial" panose="020B0604020202020204" pitchFamily="34" charset="0"/>
              </a:rPr>
              <a:t>kepercayaan</a:t>
            </a:r>
            <a:r>
              <a:rPr lang="en-US" sz="2400" dirty="0">
                <a:solidFill>
                  <a:schemeClr val="accent2">
                    <a:lumMod val="75000"/>
                  </a:schemeClr>
                </a:solidFill>
                <a:latin typeface="Arial" panose="020B0604020202020204" pitchFamily="34" charset="0"/>
              </a:rPr>
              <a:t> yang </a:t>
            </a:r>
            <a:r>
              <a:rPr lang="en-US" sz="2400" dirty="0" err="1">
                <a:solidFill>
                  <a:schemeClr val="accent2">
                    <a:lumMod val="75000"/>
                  </a:schemeClr>
                </a:solidFill>
                <a:latin typeface="Arial" panose="020B0604020202020204" pitchFamily="34" charset="0"/>
              </a:rPr>
              <a:t>telah</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diberikan</a:t>
            </a:r>
            <a:r>
              <a:rPr lang="en-US" sz="2400" dirty="0">
                <a:solidFill>
                  <a:schemeClr val="accent2">
                    <a:lumMod val="75000"/>
                  </a:schemeClr>
                </a:solidFill>
                <a:latin typeface="Arial" panose="020B0604020202020204" pitchFamily="34" charset="0"/>
              </a:rPr>
              <a:t> korban</a:t>
            </a:r>
            <a:br>
              <a:rPr lang="en-US" sz="2400" dirty="0">
                <a:solidFill>
                  <a:schemeClr val="accent2">
                    <a:lumMod val="75000"/>
                  </a:schemeClr>
                </a:solidFill>
                <a:latin typeface="Arial" panose="020B0604020202020204" pitchFamily="34" charset="0"/>
              </a:rPr>
            </a:br>
            <a:r>
              <a:rPr lang="en-US" sz="2400" dirty="0">
                <a:solidFill>
                  <a:schemeClr val="accent2">
                    <a:lumMod val="75000"/>
                  </a:schemeClr>
                </a:solidFill>
                <a:latin typeface="Arial" panose="020B0604020202020204" pitchFamily="34" charset="0"/>
              </a:rPr>
              <a:t>g. </a:t>
            </a:r>
            <a:r>
              <a:rPr lang="en-US" sz="2400" dirty="0" err="1">
                <a:solidFill>
                  <a:schemeClr val="accent2">
                    <a:lumMod val="75000"/>
                  </a:schemeClr>
                </a:solidFill>
                <a:latin typeface="Arial" panose="020B0604020202020204" pitchFamily="34" charset="0"/>
              </a:rPr>
              <a:t>Merugikan</a:t>
            </a:r>
            <a:r>
              <a:rPr lang="en-US" sz="2400" dirty="0">
                <a:solidFill>
                  <a:schemeClr val="accent2">
                    <a:lumMod val="75000"/>
                  </a:schemeClr>
                </a:solidFill>
                <a:latin typeface="Arial" panose="020B0604020202020204" pitchFamily="34" charset="0"/>
              </a:rPr>
              <a:t> </a:t>
            </a:r>
            <a:r>
              <a:rPr lang="en-US" sz="2400" dirty="0" err="1">
                <a:solidFill>
                  <a:schemeClr val="accent2">
                    <a:lumMod val="75000"/>
                  </a:schemeClr>
                </a:solidFill>
                <a:latin typeface="Arial" panose="020B0604020202020204" pitchFamily="34" charset="0"/>
              </a:rPr>
              <a:t>pihak</a:t>
            </a:r>
            <a:r>
              <a:rPr lang="en-US" sz="2400" dirty="0">
                <a:solidFill>
                  <a:schemeClr val="accent2">
                    <a:lumMod val="75000"/>
                  </a:schemeClr>
                </a:solidFill>
                <a:latin typeface="Arial" panose="020B0604020202020204" pitchFamily="34" charset="0"/>
              </a:rPr>
              <a:t> lain.</a:t>
            </a:r>
            <a:br>
              <a:rPr lang="en-US" sz="2400" dirty="0">
                <a:solidFill>
                  <a:schemeClr val="accent2">
                    <a:lumMod val="75000"/>
                  </a:schemeClr>
                </a:solidFill>
                <a:latin typeface="Arial" panose="020B0604020202020204" pitchFamily="34" charset="0"/>
              </a:rPr>
            </a:br>
            <a:endParaRPr lang="en-US" sz="2400" dirty="0">
              <a:latin typeface="Maiandra GD" panose="020E0502030308020204" pitchFamily="34" charset="0"/>
            </a:endParaRPr>
          </a:p>
        </p:txBody>
      </p:sp>
    </p:spTree>
    <p:extLst>
      <p:ext uri="{BB962C8B-B14F-4D97-AF65-F5344CB8AC3E}">
        <p14:creationId xmlns:p14="http://schemas.microsoft.com/office/powerpoint/2010/main" val="2707515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427382" y="496956"/>
            <a:ext cx="9153939" cy="6182139"/>
          </a:xfrm>
        </p:spPr>
        <p:txBody>
          <a:bodyPr anchor="t"/>
          <a:lstStyle/>
          <a:p>
            <a:pPr algn="l"/>
            <a:r>
              <a:rPr lang="en-US" sz="3200" b="1" i="1" dirty="0">
                <a:solidFill>
                  <a:schemeClr val="accent2">
                    <a:lumMod val="75000"/>
                  </a:schemeClr>
                </a:solidFill>
                <a:latin typeface="Maiandra GD" panose="020E0502030308020204" pitchFamily="34" charset="0"/>
              </a:rPr>
              <a:t>Fraud </a:t>
            </a:r>
            <a:r>
              <a:rPr lang="en-US" sz="3200" b="1" dirty="0">
                <a:solidFill>
                  <a:schemeClr val="accent2">
                    <a:lumMod val="75000"/>
                  </a:schemeClr>
                </a:solidFill>
                <a:latin typeface="Maiandra GD" panose="020E0502030308020204" pitchFamily="34" charset="0"/>
              </a:rPr>
              <a:t>(</a:t>
            </a:r>
            <a:r>
              <a:rPr lang="en-US" sz="3200" b="1" dirty="0" err="1">
                <a:solidFill>
                  <a:schemeClr val="accent2">
                    <a:lumMod val="75000"/>
                  </a:schemeClr>
                </a:solidFill>
                <a:latin typeface="Maiandra GD" panose="020E0502030308020204" pitchFamily="34" charset="0"/>
              </a:rPr>
              <a:t>Penggelapan</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seringkali</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terjadi</a:t>
            </a:r>
            <a:r>
              <a:rPr lang="en-US" sz="3200" b="1" dirty="0">
                <a:solidFill>
                  <a:schemeClr val="accent2">
                    <a:lumMod val="75000"/>
                  </a:schemeClr>
                </a:solidFill>
                <a:latin typeface="Maiandra GD" panose="020E0502030308020204" pitchFamily="34" charset="0"/>
              </a:rPr>
              <a:t> di </a:t>
            </a:r>
            <a:r>
              <a:rPr lang="en-US" sz="3200" b="1" dirty="0" err="1">
                <a:solidFill>
                  <a:schemeClr val="accent2">
                    <a:lumMod val="75000"/>
                  </a:schemeClr>
                </a:solidFill>
                <a:latin typeface="Maiandra GD" panose="020E0502030308020204" pitchFamily="34" charset="0"/>
              </a:rPr>
              <a:t>sektor</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pelayanan</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publik</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pemerintah</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diantaranya</a:t>
            </a:r>
            <a:r>
              <a:rPr lang="en-US" sz="3200" b="1" dirty="0">
                <a:solidFill>
                  <a:schemeClr val="accent2">
                    <a:lumMod val="75000"/>
                  </a:schemeClr>
                </a:solidFill>
                <a:latin typeface="Maiandra GD" panose="020E0502030308020204" pitchFamily="34" charset="0"/>
              </a:rPr>
              <a:t>:</a:t>
            </a:r>
            <a:br>
              <a:rPr lang="en-US" sz="3200" b="1" dirty="0">
                <a:solidFill>
                  <a:schemeClr val="accent2">
                    <a:lumMod val="75000"/>
                  </a:schemeClr>
                </a:solidFill>
                <a:latin typeface="Maiandra GD" panose="020E0502030308020204" pitchFamily="34" charset="0"/>
              </a:rPr>
            </a:br>
            <a:br>
              <a:rPr lang="en-US" sz="3200" dirty="0">
                <a:solidFill>
                  <a:schemeClr val="accent2">
                    <a:lumMod val="75000"/>
                  </a:schemeClr>
                </a:solidFill>
                <a:latin typeface="Calibri" panose="020F0502020204030204" pitchFamily="34" charset="0"/>
              </a:rPr>
            </a:br>
            <a:r>
              <a:rPr lang="en-US" sz="2800" dirty="0">
                <a:solidFill>
                  <a:schemeClr val="accent2">
                    <a:lumMod val="75000"/>
                  </a:schemeClr>
                </a:solidFill>
                <a:latin typeface="Maiandra GD" panose="020E0502030308020204" pitchFamily="34" charset="0"/>
              </a:rPr>
              <a:t>1. </a:t>
            </a:r>
            <a:r>
              <a:rPr lang="en-US" sz="2800" dirty="0" err="1">
                <a:solidFill>
                  <a:schemeClr val="accent2">
                    <a:lumMod val="75000"/>
                  </a:schemeClr>
                </a:solidFill>
                <a:latin typeface="Maiandra GD" panose="020E0502030308020204" pitchFamily="34" charset="0"/>
              </a:rPr>
              <a:t>Bidang</a:t>
            </a:r>
            <a:r>
              <a:rPr lang="en-US" sz="2800" dirty="0">
                <a:solidFill>
                  <a:schemeClr val="accent2">
                    <a:lumMod val="75000"/>
                  </a:schemeClr>
                </a:solidFill>
                <a:latin typeface="Maiandra GD" panose="020E0502030308020204" pitchFamily="34" charset="0"/>
              </a:rPr>
              <a:t> </a:t>
            </a:r>
            <a:r>
              <a:rPr lang="en-US" sz="2800" dirty="0" err="1">
                <a:solidFill>
                  <a:schemeClr val="accent2">
                    <a:lumMod val="75000"/>
                  </a:schemeClr>
                </a:solidFill>
                <a:latin typeface="Maiandra GD" panose="020E0502030308020204" pitchFamily="34" charset="0"/>
              </a:rPr>
              <a:t>Penerimaan</a:t>
            </a:r>
            <a:r>
              <a:rPr lang="en-US" sz="2800" dirty="0">
                <a:solidFill>
                  <a:schemeClr val="accent2">
                    <a:lumMod val="75000"/>
                  </a:schemeClr>
                </a:solidFill>
                <a:latin typeface="Maiandra GD" panose="020E0502030308020204" pitchFamily="34" charset="0"/>
              </a:rPr>
              <a:t> Negara</a:t>
            </a:r>
            <a:br>
              <a:rPr lang="en-US" sz="2800" dirty="0">
                <a:solidFill>
                  <a:schemeClr val="accent2">
                    <a:lumMod val="75000"/>
                  </a:schemeClr>
                </a:solidFill>
                <a:latin typeface="Maiandra GD" panose="020E0502030308020204" pitchFamily="34" charset="0"/>
              </a:rPr>
            </a:br>
            <a:r>
              <a:rPr lang="en-US" sz="2800" dirty="0">
                <a:solidFill>
                  <a:schemeClr val="accent2">
                    <a:lumMod val="75000"/>
                  </a:schemeClr>
                </a:solidFill>
                <a:latin typeface="Maiandra GD" panose="020E0502030308020204" pitchFamily="34" charset="0"/>
              </a:rPr>
              <a:t>2. </a:t>
            </a:r>
            <a:r>
              <a:rPr lang="en-US" sz="2800" dirty="0" err="1">
                <a:solidFill>
                  <a:schemeClr val="accent2">
                    <a:lumMod val="75000"/>
                  </a:schemeClr>
                </a:solidFill>
                <a:latin typeface="Maiandra GD" panose="020E0502030308020204" pitchFamily="34" charset="0"/>
              </a:rPr>
              <a:t>Bidang</a:t>
            </a:r>
            <a:r>
              <a:rPr lang="en-US" sz="2800" dirty="0">
                <a:solidFill>
                  <a:schemeClr val="accent2">
                    <a:lumMod val="75000"/>
                  </a:schemeClr>
                </a:solidFill>
                <a:latin typeface="Maiandra GD" panose="020E0502030308020204" pitchFamily="34" charset="0"/>
              </a:rPr>
              <a:t> </a:t>
            </a:r>
            <a:r>
              <a:rPr lang="en-US" sz="2800" dirty="0" err="1">
                <a:solidFill>
                  <a:schemeClr val="accent2">
                    <a:lumMod val="75000"/>
                  </a:schemeClr>
                </a:solidFill>
                <a:latin typeface="Maiandra GD" panose="020E0502030308020204" pitchFamily="34" charset="0"/>
              </a:rPr>
              <a:t>Pengeluaran</a:t>
            </a:r>
            <a:r>
              <a:rPr lang="en-US" sz="2800" dirty="0">
                <a:solidFill>
                  <a:schemeClr val="accent2">
                    <a:lumMod val="75000"/>
                  </a:schemeClr>
                </a:solidFill>
                <a:latin typeface="Maiandra GD" panose="020E0502030308020204" pitchFamily="34" charset="0"/>
              </a:rPr>
              <a:t> Negara</a:t>
            </a:r>
            <a:br>
              <a:rPr lang="en-US" sz="2800" dirty="0">
                <a:solidFill>
                  <a:schemeClr val="accent2">
                    <a:lumMod val="75000"/>
                  </a:schemeClr>
                </a:solidFill>
                <a:latin typeface="Maiandra GD" panose="020E0502030308020204" pitchFamily="34" charset="0"/>
              </a:rPr>
            </a:br>
            <a:r>
              <a:rPr lang="en-US" sz="2800" dirty="0">
                <a:solidFill>
                  <a:schemeClr val="accent2">
                    <a:lumMod val="75000"/>
                  </a:schemeClr>
                </a:solidFill>
                <a:latin typeface="Maiandra GD" panose="020E0502030308020204" pitchFamily="34" charset="0"/>
              </a:rPr>
              <a:t>3. </a:t>
            </a:r>
            <a:r>
              <a:rPr lang="en-US" sz="2800" dirty="0" err="1">
                <a:solidFill>
                  <a:schemeClr val="accent2">
                    <a:lumMod val="75000"/>
                  </a:schemeClr>
                </a:solidFill>
                <a:latin typeface="Maiandra GD" panose="020E0502030308020204" pitchFamily="34" charset="0"/>
              </a:rPr>
              <a:t>Bidang</a:t>
            </a:r>
            <a:r>
              <a:rPr lang="en-US" sz="2800" dirty="0">
                <a:solidFill>
                  <a:schemeClr val="accent2">
                    <a:lumMod val="75000"/>
                  </a:schemeClr>
                </a:solidFill>
                <a:latin typeface="Maiandra GD" panose="020E0502030308020204" pitchFamily="34" charset="0"/>
              </a:rPr>
              <a:t> </a:t>
            </a:r>
            <a:r>
              <a:rPr lang="en-US" sz="2800" dirty="0" err="1">
                <a:solidFill>
                  <a:schemeClr val="accent2">
                    <a:lumMod val="75000"/>
                  </a:schemeClr>
                </a:solidFill>
                <a:latin typeface="Maiandra GD" panose="020E0502030308020204" pitchFamily="34" charset="0"/>
              </a:rPr>
              <a:t>Aset</a:t>
            </a:r>
            <a:r>
              <a:rPr lang="en-US" sz="2800" dirty="0">
                <a:solidFill>
                  <a:schemeClr val="accent2">
                    <a:lumMod val="75000"/>
                  </a:schemeClr>
                </a:solidFill>
                <a:latin typeface="Maiandra GD" panose="020E0502030308020204" pitchFamily="34" charset="0"/>
              </a:rPr>
              <a:t> Negara</a:t>
            </a:r>
            <a:br>
              <a:rPr lang="en-US" sz="2800" dirty="0">
                <a:solidFill>
                  <a:schemeClr val="accent2">
                    <a:lumMod val="75000"/>
                  </a:schemeClr>
                </a:solidFill>
                <a:latin typeface="Maiandra GD" panose="020E0502030308020204" pitchFamily="34" charset="0"/>
              </a:rPr>
            </a:br>
            <a:r>
              <a:rPr lang="en-US" sz="2800" dirty="0">
                <a:solidFill>
                  <a:schemeClr val="accent2">
                    <a:lumMod val="75000"/>
                  </a:schemeClr>
                </a:solidFill>
                <a:latin typeface="Maiandra GD" panose="020E0502030308020204" pitchFamily="34" charset="0"/>
              </a:rPr>
              <a:t>4. </a:t>
            </a:r>
            <a:r>
              <a:rPr lang="en-US" sz="2800" dirty="0" err="1">
                <a:solidFill>
                  <a:schemeClr val="accent2">
                    <a:lumMod val="75000"/>
                  </a:schemeClr>
                </a:solidFill>
                <a:latin typeface="Maiandra GD" panose="020E0502030308020204" pitchFamily="34" charset="0"/>
              </a:rPr>
              <a:t>Bidang</a:t>
            </a:r>
            <a:r>
              <a:rPr lang="en-US" sz="2800" dirty="0">
                <a:solidFill>
                  <a:schemeClr val="accent2">
                    <a:lumMod val="75000"/>
                  </a:schemeClr>
                </a:solidFill>
                <a:latin typeface="Maiandra GD" panose="020E0502030308020204" pitchFamily="34" charset="0"/>
              </a:rPr>
              <a:t> </a:t>
            </a:r>
            <a:r>
              <a:rPr lang="en-US" sz="2800" dirty="0" err="1">
                <a:solidFill>
                  <a:schemeClr val="accent2">
                    <a:lumMod val="75000"/>
                  </a:schemeClr>
                </a:solidFill>
                <a:latin typeface="Maiandra GD" panose="020E0502030308020204" pitchFamily="34" charset="0"/>
              </a:rPr>
              <a:t>Pengelolaan</a:t>
            </a:r>
            <a:r>
              <a:rPr lang="en-US" sz="2800" dirty="0">
                <a:solidFill>
                  <a:schemeClr val="accent2">
                    <a:lumMod val="75000"/>
                  </a:schemeClr>
                </a:solidFill>
                <a:latin typeface="Maiandra GD" panose="020E0502030308020204" pitchFamily="34" charset="0"/>
              </a:rPr>
              <a:t> </a:t>
            </a:r>
            <a:r>
              <a:rPr lang="en-US" sz="2800" dirty="0" err="1">
                <a:solidFill>
                  <a:schemeClr val="accent2">
                    <a:lumMod val="75000"/>
                  </a:schemeClr>
                </a:solidFill>
                <a:latin typeface="Maiandra GD" panose="020E0502030308020204" pitchFamily="34" charset="0"/>
              </a:rPr>
              <a:t>Kewajiban</a:t>
            </a:r>
            <a:r>
              <a:rPr lang="en-US" sz="2800" dirty="0">
                <a:solidFill>
                  <a:schemeClr val="accent2">
                    <a:lumMod val="75000"/>
                  </a:schemeClr>
                </a:solidFill>
                <a:latin typeface="Maiandra GD" panose="020E0502030308020204" pitchFamily="34" charset="0"/>
              </a:rPr>
              <a:t> Negara</a:t>
            </a:r>
            <a:br>
              <a:rPr lang="en-US" sz="2800" dirty="0">
                <a:solidFill>
                  <a:schemeClr val="accent2">
                    <a:lumMod val="75000"/>
                  </a:schemeClr>
                </a:solidFill>
                <a:latin typeface="Maiandra GD" panose="020E0502030308020204" pitchFamily="34" charset="0"/>
              </a:rPr>
            </a:br>
            <a:br>
              <a:rPr lang="en-US" sz="2800" dirty="0">
                <a:solidFill>
                  <a:schemeClr val="accent2">
                    <a:lumMod val="75000"/>
                  </a:schemeClr>
                </a:solidFill>
                <a:latin typeface="Maiandra GD" panose="020E0502030308020204" pitchFamily="34" charset="0"/>
              </a:rPr>
            </a:br>
            <a:r>
              <a:rPr lang="nn-NO" sz="2400" dirty="0">
                <a:solidFill>
                  <a:schemeClr val="accent2">
                    <a:lumMod val="75000"/>
                  </a:schemeClr>
                </a:solidFill>
                <a:latin typeface="Maiandra GD" panose="020E0502030308020204" pitchFamily="34" charset="0"/>
              </a:rPr>
              <a:t>Korupsi sebagai Penggelapan </a:t>
            </a:r>
            <a:r>
              <a:rPr lang="nn-NO" sz="2400" i="1" dirty="0">
                <a:solidFill>
                  <a:schemeClr val="accent2">
                    <a:lumMod val="75000"/>
                  </a:schemeClr>
                </a:solidFill>
                <a:latin typeface="Maiandra GD" panose="020E0502030308020204" pitchFamily="34" charset="0"/>
              </a:rPr>
              <a:t>(fraud) </a:t>
            </a:r>
            <a:r>
              <a:rPr lang="nn-NO" sz="2400" dirty="0">
                <a:solidFill>
                  <a:schemeClr val="accent2">
                    <a:lumMod val="75000"/>
                  </a:schemeClr>
                </a:solidFill>
                <a:latin typeface="Maiandra GD" panose="020E0502030308020204" pitchFamily="34" charset="0"/>
              </a:rPr>
              <a:t>memandang bahwa hal ini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terjadi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karena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adanya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kewenangan</a:t>
            </a:r>
            <a:r>
              <a:rPr lang="en-US" sz="2400" dirty="0">
                <a:solidFill>
                  <a:schemeClr val="accent2">
                    <a:lumMod val="75000"/>
                  </a:schemeClr>
                </a:solidFill>
                <a:latin typeface="Maiandra GD" panose="020E0502030308020204" pitchFamily="34" charset="0"/>
              </a:rPr>
              <a:t> Dalam </a:t>
            </a:r>
            <a:r>
              <a:rPr lang="fi-FI" sz="2400" dirty="0">
                <a:solidFill>
                  <a:schemeClr val="accent2">
                    <a:lumMod val="75000"/>
                  </a:schemeClr>
                </a:solidFill>
                <a:latin typeface="Maiandra GD" panose="020E0502030308020204" pitchFamily="34" charset="0"/>
              </a:rPr>
              <a:t>pemerintahan untuk membuat keputusan dan kebijakan </a:t>
            </a:r>
            <a:r>
              <a:rPr lang="en-US" sz="2400" dirty="0" err="1">
                <a:solidFill>
                  <a:schemeClr val="accent2">
                    <a:lumMod val="75000"/>
                  </a:schemeClr>
                </a:solidFill>
                <a:latin typeface="Maiandra GD" panose="020E0502030308020204" pitchFamily="34" charset="0"/>
              </a:rPr>
              <a:t>dimiliki</a:t>
            </a:r>
            <a:r>
              <a:rPr lang="en-US" sz="2400" dirty="0">
                <a:solidFill>
                  <a:schemeClr val="accent2">
                    <a:lumMod val="75000"/>
                  </a:schemeClr>
                </a:solidFill>
                <a:latin typeface="Maiandra GD" panose="020E0502030308020204" pitchFamily="34" charset="0"/>
              </a:rPr>
              <a:t> oleh </a:t>
            </a:r>
            <a:r>
              <a:rPr lang="en-US" sz="2400" dirty="0" err="1">
                <a:solidFill>
                  <a:schemeClr val="accent2">
                    <a:lumMod val="75000"/>
                  </a:schemeClr>
                </a:solidFill>
                <a:latin typeface="Maiandra GD" panose="020E0502030308020204" pitchFamily="34" charset="0"/>
              </a:rPr>
              <a:t>oknum</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memiliki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sifat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tamak</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serakah</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penyalahgunaan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wewenang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mereka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sehingga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terjadilah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kecurangan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tersebut</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endParaRPr lang="en-US" sz="24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1683394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477079" y="218660"/>
            <a:ext cx="10873408" cy="6500191"/>
          </a:xfrm>
        </p:spPr>
        <p:txBody>
          <a:bodyPr anchor="t"/>
          <a:lstStyle/>
          <a:p>
            <a:pPr algn="l"/>
            <a:r>
              <a:rPr lang="en-US" sz="3200" b="1" dirty="0">
                <a:solidFill>
                  <a:schemeClr val="accent2">
                    <a:lumMod val="75000"/>
                  </a:schemeClr>
                </a:solidFill>
                <a:latin typeface="Maiandra GD" panose="020E0502030308020204" pitchFamily="34" charset="0"/>
              </a:rPr>
              <a:t>Ciri-Ciri </a:t>
            </a:r>
            <a:r>
              <a:rPr lang="en-US" sz="3200" b="1" dirty="0" err="1">
                <a:solidFill>
                  <a:schemeClr val="accent2">
                    <a:lumMod val="75000"/>
                  </a:schemeClr>
                </a:solidFill>
                <a:latin typeface="Maiandra GD" panose="020E0502030308020204" pitchFamily="34" charset="0"/>
              </a:rPr>
              <a:t>Korupsi</a:t>
            </a:r>
            <a:br>
              <a:rPr lang="en-US" sz="2000" b="1" dirty="0">
                <a:solidFill>
                  <a:schemeClr val="accent2">
                    <a:lumMod val="75000"/>
                  </a:schemeClr>
                </a:solidFill>
                <a:latin typeface="Maiandra GD" panose="020E0502030308020204" pitchFamily="34" charset="0"/>
              </a:rPr>
            </a:br>
            <a:r>
              <a:rPr lang="en-US" sz="2200" dirty="0" err="1">
                <a:solidFill>
                  <a:schemeClr val="accent2">
                    <a:lumMod val="75000"/>
                  </a:schemeClr>
                </a:solidFill>
                <a:latin typeface="Maiandra GD" panose="020E0502030308020204" pitchFamily="34" charset="0"/>
              </a:rPr>
              <a:t>Berikut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ini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terdapat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beberapa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ciri-ciri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terdiri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atas</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1. </a:t>
            </a:r>
            <a:r>
              <a:rPr lang="en-US" sz="2200" i="1" dirty="0" err="1">
                <a:solidFill>
                  <a:schemeClr val="accent2">
                    <a:lumMod val="75000"/>
                  </a:schemeClr>
                </a:solidFill>
                <a:latin typeface="Maiandra GD" panose="020E0502030308020204" pitchFamily="34" charset="0"/>
              </a:rPr>
              <a:t>Melibatkan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lebih</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dari</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satu</a:t>
            </a:r>
            <a:r>
              <a:rPr lang="en-US" sz="2200" i="1" dirty="0">
                <a:solidFill>
                  <a:schemeClr val="accent2">
                    <a:lumMod val="75000"/>
                  </a:schemeClr>
                </a:solidFill>
                <a:latin typeface="Maiandra GD" panose="020E0502030308020204" pitchFamily="34" charset="0"/>
              </a:rPr>
              <a:t> orang. </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Setiap</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perbuatan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tidak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mungkin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sendiri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pasti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melibatkan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lebih</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satu</a:t>
            </a:r>
            <a:r>
              <a:rPr lang="en-US" sz="2200" dirty="0">
                <a:solidFill>
                  <a:schemeClr val="accent2">
                    <a:lumMod val="75000"/>
                  </a:schemeClr>
                </a:solidFill>
                <a:latin typeface="Maiandra GD" panose="020E0502030308020204" pitchFamily="34" charset="0"/>
              </a:rPr>
              <a:t> orang. </a:t>
            </a:r>
            <a:r>
              <a:rPr lang="en-US" sz="2200" dirty="0" err="1">
                <a:solidFill>
                  <a:schemeClr val="accent2">
                    <a:lumMod val="75000"/>
                  </a:schemeClr>
                </a:solidFill>
                <a:latin typeface="Maiandra GD" panose="020E0502030308020204" pitchFamily="34" charset="0"/>
              </a:rPr>
              <a:t>Bahkan</a:t>
            </a:r>
            <a:r>
              <a:rPr lang="en-US" sz="2200" dirty="0">
                <a:solidFill>
                  <a:schemeClr val="accent2">
                    <a:lumMod val="75000"/>
                  </a:schemeClr>
                </a:solidFill>
                <a:latin typeface="Maiandra GD" panose="020E0502030308020204" pitchFamily="34" charset="0"/>
              </a:rPr>
              <a:t>, pada </a:t>
            </a:r>
            <a:r>
              <a:rPr lang="en-US" sz="2200" dirty="0" err="1">
                <a:solidFill>
                  <a:schemeClr val="accent2">
                    <a:lumMod val="75000"/>
                  </a:schemeClr>
                </a:solidFill>
                <a:latin typeface="Maiandra GD" panose="020E0502030308020204" pitchFamily="34" charset="0"/>
              </a:rPr>
              <a:t>perkembangannya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acapkali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secara</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bersama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sama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menyulitkan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pengusutan</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2. </a:t>
            </a:r>
            <a:r>
              <a:rPr lang="en-US" sz="2200" i="1" dirty="0" err="1">
                <a:solidFill>
                  <a:schemeClr val="accent2">
                    <a:lumMod val="75000"/>
                  </a:schemeClr>
                </a:solidFill>
                <a:latin typeface="Maiandra GD" panose="020E0502030308020204" pitchFamily="34" charset="0"/>
              </a:rPr>
              <a:t>Serba</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kerahasiaan</a:t>
            </a:r>
            <a:r>
              <a:rPr lang="en-US" sz="2200" i="1" dirty="0">
                <a:solidFill>
                  <a:schemeClr val="accent2">
                    <a:lumMod val="75000"/>
                  </a:schemeClr>
                </a:solidFill>
                <a:latin typeface="Maiandra GD" panose="020E0502030308020204" pitchFamily="34" charset="0"/>
              </a:rPr>
              <a:t>. </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Meski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bersama-sama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koridor</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kerahasiaan</a:t>
            </a:r>
            <a:r>
              <a:rPr lang="en-US" sz="2200" dirty="0">
                <a:solidFill>
                  <a:schemeClr val="accent2">
                    <a:lumMod val="75000"/>
                  </a:schemeClr>
                </a:solidFill>
                <a:latin typeface="Maiandra GD" panose="020E0502030308020204" pitchFamily="34" charset="0"/>
              </a:rPr>
              <a:t> yang</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sangat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ketat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Masing-masing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pihak</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terlibat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berusaha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semaksimal</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mungkin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menutupi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apa</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telah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dilakukan</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3. </a:t>
            </a:r>
            <a:r>
              <a:rPr lang="en-US" sz="2200" i="1" dirty="0" err="1">
                <a:solidFill>
                  <a:schemeClr val="accent2">
                    <a:lumMod val="75000"/>
                  </a:schemeClr>
                </a:solidFill>
                <a:latin typeface="Maiandra GD" panose="020E0502030308020204" pitchFamily="34" charset="0"/>
              </a:rPr>
              <a:t>Melibat</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elemen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perizinan</a:t>
            </a:r>
            <a:r>
              <a:rPr lang="en-US" sz="2200" i="1" dirty="0">
                <a:solidFill>
                  <a:schemeClr val="accent2">
                    <a:lumMod val="75000"/>
                  </a:schemeClr>
                </a:solidFill>
                <a:latin typeface="Maiandra GD" panose="020E0502030308020204" pitchFamily="34" charset="0"/>
              </a:rPr>
              <a:t> dan </a:t>
            </a:r>
            <a:r>
              <a:rPr lang="en-US" sz="2200" i="1" dirty="0" err="1">
                <a:solidFill>
                  <a:schemeClr val="accent2">
                    <a:lumMod val="75000"/>
                  </a:schemeClr>
                </a:solidFill>
                <a:latin typeface="Maiandra GD" panose="020E0502030308020204" pitchFamily="34" charset="0"/>
              </a:rPr>
              <a:t>keuntungan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timbal</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balik</a:t>
            </a:r>
            <a:r>
              <a:rPr lang="en-US" sz="2200" i="1" dirty="0">
                <a:solidFill>
                  <a:schemeClr val="accent2">
                    <a:lumMod val="75000"/>
                  </a:schemeClr>
                </a:solidFill>
                <a:latin typeface="Maiandra GD" panose="020E0502030308020204" pitchFamily="34" charset="0"/>
              </a:rPr>
              <a:t>. </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dimaksud</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elemen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perizinan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bidang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strategis</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dikuasai</a:t>
            </a:r>
            <a:r>
              <a:rPr lang="en-US" sz="2200" dirty="0">
                <a:solidFill>
                  <a:schemeClr val="accent2">
                    <a:lumMod val="75000"/>
                  </a:schemeClr>
                </a:solidFill>
                <a:latin typeface="Maiandra GD" panose="020E0502030308020204" pitchFamily="34" charset="0"/>
              </a:rPr>
              <a:t> oleh</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negara </a:t>
            </a:r>
            <a:r>
              <a:rPr lang="en-US" sz="2200" dirty="0" err="1">
                <a:solidFill>
                  <a:schemeClr val="accent2">
                    <a:lumMod val="75000"/>
                  </a:schemeClr>
                </a:solidFill>
                <a:latin typeface="Maiandra GD" panose="020E0502030308020204" pitchFamily="34" charset="0"/>
              </a:rPr>
              <a:t>menyangkut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pengembangan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usaha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tertentu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Misalnya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izin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mendirikan</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bangunan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izin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perusahaan,dan</a:t>
            </a:r>
            <a:r>
              <a:rPr lang="en-US" sz="2200" dirty="0">
                <a:solidFill>
                  <a:schemeClr val="accent2">
                    <a:lumMod val="75000"/>
                  </a:schemeClr>
                </a:solidFill>
                <a:latin typeface="Maiandra GD" panose="020E0502030308020204" pitchFamily="34" charset="0"/>
              </a:rPr>
              <a:t> lain-lain.</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4. </a:t>
            </a:r>
            <a:r>
              <a:rPr lang="en-US" sz="2200" i="1" dirty="0" err="1">
                <a:solidFill>
                  <a:schemeClr val="accent2">
                    <a:lumMod val="75000"/>
                  </a:schemeClr>
                </a:solidFill>
                <a:latin typeface="Maiandra GD" panose="020E0502030308020204" pitchFamily="34" charset="0"/>
              </a:rPr>
              <a:t>Selalu</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berusaha</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menyembunyikan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perbuatan</a:t>
            </a:r>
            <a:r>
              <a:rPr lang="en-US" sz="2200" i="1" dirty="0">
                <a:solidFill>
                  <a:schemeClr val="accent2">
                    <a:lumMod val="75000"/>
                  </a:schemeClr>
                </a:solidFill>
                <a:latin typeface="Maiandra GD" panose="020E0502030308020204" pitchFamily="34" charset="0"/>
              </a:rPr>
              <a:t>/</a:t>
            </a:r>
            <a:r>
              <a:rPr lang="en-US" sz="2200" i="1" dirty="0" err="1">
                <a:solidFill>
                  <a:schemeClr val="accent2">
                    <a:lumMod val="75000"/>
                  </a:schemeClr>
                </a:solidFill>
                <a:latin typeface="Maiandra GD" panose="020E0502030308020204" pitchFamily="34" charset="0"/>
              </a:rPr>
              <a:t>maksud</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tertentu</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dibalik</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kebenaran</a:t>
            </a:r>
            <a:r>
              <a:rPr lang="en-US" sz="2200" i="1" dirty="0">
                <a:solidFill>
                  <a:schemeClr val="accent2">
                    <a:lumMod val="75000"/>
                  </a:schemeClr>
                </a:solidFill>
                <a:latin typeface="Maiandra GD" panose="020E0502030308020204" pitchFamily="34" charset="0"/>
              </a:rPr>
              <a:t>.</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5. </a:t>
            </a:r>
            <a:r>
              <a:rPr lang="en-US" sz="2200" i="1" dirty="0" err="1">
                <a:solidFill>
                  <a:schemeClr val="accent2">
                    <a:lumMod val="75000"/>
                  </a:schemeClr>
                </a:solidFill>
                <a:latin typeface="Maiandra GD" panose="020E0502030308020204" pitchFamily="34" charset="0"/>
              </a:rPr>
              <a:t>Koruptor</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menginginkan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keputusan-keputusan</a:t>
            </a:r>
            <a:r>
              <a:rPr lang="en-US" sz="2200" i="1" dirty="0">
                <a:solidFill>
                  <a:schemeClr val="accent2">
                    <a:lumMod val="75000"/>
                  </a:schemeClr>
                </a:solidFill>
                <a:latin typeface="Maiandra GD" panose="020E0502030308020204" pitchFamily="34" charset="0"/>
              </a:rPr>
              <a:t> yang </a:t>
            </a:r>
            <a:r>
              <a:rPr lang="en-US" sz="2200" i="1" dirty="0" err="1">
                <a:solidFill>
                  <a:schemeClr val="accent2">
                    <a:lumMod val="75000"/>
                  </a:schemeClr>
                </a:solidFill>
                <a:latin typeface="Maiandra GD" panose="020E0502030308020204" pitchFamily="34" charset="0"/>
              </a:rPr>
              <a:t>tegas</a:t>
            </a:r>
            <a:r>
              <a:rPr lang="en-US" sz="2200" i="1" dirty="0">
                <a:solidFill>
                  <a:schemeClr val="accent2">
                    <a:lumMod val="75000"/>
                  </a:schemeClr>
                </a:solidFill>
                <a:latin typeface="Maiandra GD" panose="020E0502030308020204" pitchFamily="34" charset="0"/>
              </a:rPr>
              <a:t> dan </a:t>
            </a:r>
            <a:r>
              <a:rPr lang="en-US" sz="2200" i="1" dirty="0" err="1">
                <a:solidFill>
                  <a:schemeClr val="accent2">
                    <a:lumMod val="75000"/>
                  </a:schemeClr>
                </a:solidFill>
                <a:latin typeface="Maiandra GD" panose="020E0502030308020204" pitchFamily="34" charset="0"/>
              </a:rPr>
              <a:t>memiliki</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pengaruh</a:t>
            </a:r>
            <a:r>
              <a:rPr lang="en-US" sz="2200" i="1" dirty="0">
                <a:solidFill>
                  <a:schemeClr val="accent2">
                    <a:lumMod val="75000"/>
                  </a:schemeClr>
                </a:solidFill>
                <a:latin typeface="Maiandra GD" panose="020E0502030308020204" pitchFamily="34" charset="0"/>
              </a:rPr>
              <a:t>.</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Senantiasa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berusaha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mempengaruhi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pengambil</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kebijakan</a:t>
            </a:r>
            <a:r>
              <a:rPr lang="en-US" sz="2200" dirty="0">
                <a:solidFill>
                  <a:schemeClr val="accent2">
                    <a:lumMod val="75000"/>
                  </a:schemeClr>
                </a:solidFill>
                <a:latin typeface="Maiandra GD" panose="020E0502030308020204" pitchFamily="34" charset="0"/>
              </a:rPr>
              <a:t> agar </a:t>
            </a:r>
            <a:r>
              <a:rPr lang="en-US" sz="2200" dirty="0" err="1">
                <a:solidFill>
                  <a:schemeClr val="accent2">
                    <a:lumMod val="75000"/>
                  </a:schemeClr>
                </a:solidFill>
                <a:latin typeface="Maiandra GD" panose="020E0502030308020204" pitchFamily="34" charset="0"/>
              </a:rPr>
              <a:t>berpihak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padanya</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Mengutamakan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kepentingannya</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melindungi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segala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apa</a:t>
            </a:r>
            <a:r>
              <a:rPr lang="en-US" sz="2200" dirty="0">
                <a:solidFill>
                  <a:schemeClr val="accent2">
                    <a:lumMod val="75000"/>
                  </a:schemeClr>
                </a:solidFill>
                <a:latin typeface="Maiandra GD" panose="020E0502030308020204" pitchFamily="34" charset="0"/>
              </a:rPr>
              <a:t> yang</a:t>
            </a:r>
            <a:br>
              <a:rPr lang="en-US" sz="2200" dirty="0">
                <a:solidFill>
                  <a:schemeClr val="accent2">
                    <a:lumMod val="75000"/>
                  </a:schemeClr>
                </a:solidFill>
                <a:latin typeface="Maiandra GD" panose="020E0502030308020204" pitchFamily="34" charset="0"/>
              </a:rPr>
            </a:br>
            <a:endParaRPr lang="en-US" sz="22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1346263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268358" y="526774"/>
            <a:ext cx="10326756" cy="6132442"/>
          </a:xfrm>
        </p:spPr>
        <p:txBody>
          <a:bodyPr anchor="t"/>
          <a:lstStyle/>
          <a:p>
            <a:pPr algn="l"/>
            <a:r>
              <a:rPr lang="en-US" sz="2200" dirty="0">
                <a:solidFill>
                  <a:schemeClr val="accent2">
                    <a:lumMod val="75000"/>
                  </a:schemeClr>
                </a:solidFill>
                <a:latin typeface="Maiandra GD" panose="020E0502030308020204" pitchFamily="34" charset="0"/>
              </a:rPr>
              <a:t>6. </a:t>
            </a:r>
            <a:r>
              <a:rPr lang="en-US" sz="2200" i="1" dirty="0" err="1">
                <a:solidFill>
                  <a:schemeClr val="accent2">
                    <a:lumMod val="75000"/>
                  </a:schemeClr>
                </a:solidFill>
                <a:latin typeface="Maiandra GD" panose="020E0502030308020204" pitchFamily="34" charset="0"/>
              </a:rPr>
              <a:t>Tindakan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korupsi</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mengundang</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penipuan</a:t>
            </a:r>
            <a:r>
              <a:rPr lang="en-US" sz="2200" i="1" dirty="0">
                <a:solidFill>
                  <a:schemeClr val="accent2">
                    <a:lumMod val="75000"/>
                  </a:schemeClr>
                </a:solidFill>
                <a:latin typeface="Maiandra GD" panose="020E0502030308020204" pitchFamily="34" charset="0"/>
              </a:rPr>
              <a:t> yang </a:t>
            </a:r>
            <a:r>
              <a:rPr lang="en-US" sz="2200" i="1" dirty="0" err="1">
                <a:solidFill>
                  <a:schemeClr val="accent2">
                    <a:lumMod val="75000"/>
                  </a:schemeClr>
                </a:solidFill>
                <a:latin typeface="Maiandra GD" panose="020E0502030308020204" pitchFamily="34" charset="0"/>
              </a:rPr>
              <a:t>dilakukan</a:t>
            </a:r>
            <a:r>
              <a:rPr lang="en-US" sz="2200" i="1" dirty="0">
                <a:solidFill>
                  <a:schemeClr val="accent2">
                    <a:lumMod val="75000"/>
                  </a:schemeClr>
                </a:solidFill>
                <a:latin typeface="Maiandra GD" panose="020E0502030308020204" pitchFamily="34" charset="0"/>
              </a:rPr>
              <a:t> oleh badan </a:t>
            </a:r>
            <a:r>
              <a:rPr lang="en-US" sz="2200" i="1" dirty="0" err="1">
                <a:solidFill>
                  <a:schemeClr val="accent2">
                    <a:lumMod val="75000"/>
                  </a:schemeClr>
                </a:solidFill>
                <a:latin typeface="Maiandra GD" panose="020E0502030308020204" pitchFamily="34" charset="0"/>
              </a:rPr>
              <a:t>hukum</a:t>
            </a:r>
            <a:br>
              <a:rPr lang="en-US" sz="2200" i="1" dirty="0">
                <a:solidFill>
                  <a:schemeClr val="accent2">
                    <a:lumMod val="75000"/>
                  </a:schemeClr>
                </a:solidFill>
                <a:latin typeface="Maiandra GD" panose="020E0502030308020204" pitchFamily="34" charset="0"/>
              </a:rPr>
            </a:b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publik</a:t>
            </a:r>
            <a:r>
              <a:rPr lang="en-US" sz="2200" i="1" dirty="0">
                <a:solidFill>
                  <a:schemeClr val="accent2">
                    <a:lumMod val="75000"/>
                  </a:schemeClr>
                </a:solidFill>
                <a:latin typeface="Maiandra GD" panose="020E0502030308020204" pitchFamily="34" charset="0"/>
              </a:rPr>
              <a:t> dan </a:t>
            </a:r>
            <a:r>
              <a:rPr lang="en-US" sz="2200" i="1" dirty="0" err="1">
                <a:solidFill>
                  <a:schemeClr val="accent2">
                    <a:lumMod val="75000"/>
                  </a:schemeClr>
                </a:solidFill>
                <a:latin typeface="Maiandra GD" panose="020E0502030308020204" pitchFamily="34" charset="0"/>
              </a:rPr>
              <a:t>masyarakat</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umum</a:t>
            </a:r>
            <a:r>
              <a:rPr lang="en-US" sz="2200" i="1" dirty="0">
                <a:solidFill>
                  <a:schemeClr val="accent2">
                    <a:lumMod val="75000"/>
                  </a:schemeClr>
                </a:solidFill>
                <a:latin typeface="Maiandra GD" panose="020E0502030308020204" pitchFamily="34" charset="0"/>
              </a:rPr>
              <a:t>. </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Badan </a:t>
            </a:r>
            <a:r>
              <a:rPr lang="en-US" sz="2200" dirty="0" err="1">
                <a:solidFill>
                  <a:schemeClr val="accent2">
                    <a:lumMod val="75000"/>
                  </a:schemeClr>
                </a:solidFill>
                <a:latin typeface="Maiandra GD" panose="020E0502030308020204" pitchFamily="34" charset="0"/>
              </a:rPr>
              <a:t>hukum</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dimaksud</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suatu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lembaga</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bergerak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pelayanan</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publik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penyedia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barang</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jasa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kepentingan</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7. </a:t>
            </a:r>
            <a:r>
              <a:rPr lang="en-US" sz="2200" i="1" dirty="0" err="1">
                <a:solidFill>
                  <a:schemeClr val="accent2">
                    <a:lumMod val="75000"/>
                  </a:schemeClr>
                </a:solidFill>
                <a:latin typeface="Maiandra GD" panose="020E0502030308020204" pitchFamily="34" charset="0"/>
              </a:rPr>
              <a:t>Setiap</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tindak</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korupsi</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adalah</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pengkhianatan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kepercayaan</a:t>
            </a:r>
            <a:r>
              <a:rPr lang="en-US" sz="2200" i="1"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Ketika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seseorang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berjuang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meraih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kedudukan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tertentu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pasti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berjanji</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hal</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terbaik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kepentingan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semua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pihak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Tetapi</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setelah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mendapat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kepercayaanm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kedudukan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tidak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pernah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apa</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telah</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8. </a:t>
            </a:r>
            <a:r>
              <a:rPr lang="en-US" sz="2200" i="1" dirty="0" err="1">
                <a:solidFill>
                  <a:schemeClr val="accent2">
                    <a:lumMod val="75000"/>
                  </a:schemeClr>
                </a:solidFill>
                <a:latin typeface="Maiandra GD" panose="020E0502030308020204" pitchFamily="34" charset="0"/>
              </a:rPr>
              <a:t>Setiap</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bentuk</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korupsi</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melibatkan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fungsi</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ganda</a:t>
            </a:r>
            <a:r>
              <a:rPr lang="en-US" sz="2200" i="1" dirty="0">
                <a:solidFill>
                  <a:schemeClr val="accent2">
                    <a:lumMod val="75000"/>
                  </a:schemeClr>
                </a:solidFill>
                <a:latin typeface="Maiandra GD" panose="020E0502030308020204" pitchFamily="34" charset="0"/>
              </a:rPr>
              <a:t> yang </a:t>
            </a:r>
            <a:r>
              <a:rPr lang="en-US" sz="2200" i="1" dirty="0" err="1">
                <a:solidFill>
                  <a:schemeClr val="accent2">
                    <a:lumMod val="75000"/>
                  </a:schemeClr>
                </a:solidFill>
                <a:latin typeface="Maiandra GD" panose="020E0502030308020204" pitchFamily="34" charset="0"/>
              </a:rPr>
              <a:t>kontradiktif</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dari</a:t>
            </a:r>
            <a:br>
              <a:rPr lang="en-US" sz="2200" i="1" dirty="0">
                <a:solidFill>
                  <a:schemeClr val="accent2">
                    <a:lumMod val="75000"/>
                  </a:schemeClr>
                </a:solidFill>
                <a:latin typeface="Maiandra GD" panose="020E0502030308020204" pitchFamily="34" charset="0"/>
              </a:rPr>
            </a:b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koruptor</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sendiri</a:t>
            </a:r>
            <a:r>
              <a:rPr lang="en-US" sz="2200" i="1" dirty="0">
                <a:solidFill>
                  <a:schemeClr val="accent2">
                    <a:lumMod val="75000"/>
                  </a:schemeClr>
                </a:solidFill>
                <a:latin typeface="Maiandra GD" panose="020E0502030308020204" pitchFamily="34" charset="0"/>
              </a:rPr>
              <a:t>.</a:t>
            </a:r>
            <a:br>
              <a:rPr lang="en-US" sz="2200"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Sikap</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dermawan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koruptor</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acap</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ditampilkan</a:t>
            </a:r>
            <a:r>
              <a:rPr lang="en-US" sz="2200" dirty="0">
                <a:solidFill>
                  <a:schemeClr val="accent2">
                    <a:lumMod val="75000"/>
                  </a:schemeClr>
                </a:solidFill>
                <a:latin typeface="Maiandra GD" panose="020E0502030308020204" pitchFamily="34" charset="0"/>
              </a:rPr>
              <a:t> di </a:t>
            </a:r>
            <a:r>
              <a:rPr lang="en-US" sz="2200" dirty="0" err="1">
                <a:solidFill>
                  <a:schemeClr val="accent2">
                    <a:lumMod val="75000"/>
                  </a:schemeClr>
                </a:solidFill>
                <a:latin typeface="Maiandra GD" panose="020E0502030308020204" pitchFamily="34" charset="0"/>
              </a:rPr>
              <a:t>hadapan</a:t>
            </a:r>
            <a:r>
              <a:rPr lang="en-US" sz="2200" dirty="0">
                <a:solidFill>
                  <a:schemeClr val="accent2">
                    <a:lumMod val="75000"/>
                  </a:schemeClr>
                </a:solidFill>
                <a:latin typeface="Maiandra GD" panose="020E0502030308020204" pitchFamily="34" charset="0"/>
              </a:rPr>
              <a:t> public</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fungsi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ganda</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kontradiktif</a:t>
            </a:r>
            <a:r>
              <a:rPr lang="en-US" sz="2200"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Di </a:t>
            </a:r>
            <a:r>
              <a:rPr lang="en-US" sz="2200" dirty="0" err="1">
                <a:solidFill>
                  <a:schemeClr val="accent2">
                    <a:lumMod val="75000"/>
                  </a:schemeClr>
                </a:solidFill>
                <a:latin typeface="Maiandra GD" panose="020E0502030308020204" pitchFamily="34" charset="0"/>
              </a:rPr>
              <a:t>satu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pihak</a:t>
            </a:r>
            <a:r>
              <a:rPr lang="en-US" sz="2200" dirty="0">
                <a:solidFill>
                  <a:schemeClr val="accent2">
                    <a:lumMod val="75000"/>
                  </a:schemeClr>
                </a:solidFill>
                <a:latin typeface="Maiandra GD" panose="020E0502030308020204" pitchFamily="34" charset="0"/>
              </a:rPr>
              <a:t> sang </a:t>
            </a:r>
            <a:r>
              <a:rPr lang="en-US" sz="2200" dirty="0" err="1">
                <a:solidFill>
                  <a:schemeClr val="accent2">
                    <a:lumMod val="75000"/>
                  </a:schemeClr>
                </a:solidFill>
                <a:latin typeface="Maiandra GD" panose="020E0502030308020204" pitchFamily="34" charset="0"/>
              </a:rPr>
              <a:t>koruptor</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menunjukkan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perilaku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menyembunyikan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tujuan</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menyeret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semua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pihak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ikut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bertanggung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jawab</a:t>
            </a:r>
            <a:r>
              <a:rPr lang="en-US" sz="2200" dirty="0">
                <a:solidFill>
                  <a:schemeClr val="accent2">
                    <a:lumMod val="75000"/>
                  </a:schemeClr>
                </a:solidFill>
                <a:latin typeface="Maiandra GD" panose="020E0502030308020204" pitchFamily="34" charset="0"/>
              </a:rPr>
              <a:t>, di </a:t>
            </a:r>
            <a:r>
              <a:rPr lang="en-US" sz="2200" dirty="0" err="1">
                <a:solidFill>
                  <a:schemeClr val="accent2">
                    <a:lumMod val="75000"/>
                  </a:schemeClr>
                </a:solidFill>
                <a:latin typeface="Maiandra GD" panose="020E0502030308020204" pitchFamily="34" charset="0"/>
              </a:rPr>
              <a:t>pihak</a:t>
            </a:r>
            <a:r>
              <a:rPr lang="en-US" sz="2200" dirty="0">
                <a:solidFill>
                  <a:schemeClr val="accent2">
                    <a:lumMod val="75000"/>
                  </a:schemeClr>
                </a:solidFill>
                <a:latin typeface="Maiandra GD" panose="020E0502030308020204" pitchFamily="34" charset="0"/>
              </a:rPr>
              <a:t> lain </a:t>
            </a:r>
            <a:r>
              <a:rPr lang="en-US" sz="2200" dirty="0" err="1">
                <a:solidFill>
                  <a:schemeClr val="accent2">
                    <a:lumMod val="75000"/>
                  </a:schemeClr>
                </a:solidFill>
                <a:latin typeface="Maiandra GD" panose="020E0502030308020204" pitchFamily="34" charset="0"/>
              </a:rPr>
              <a:t>dia</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menggunakan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perilaku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tadi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meningkatkan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posisi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tawarannya</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  </a:t>
            </a:r>
          </a:p>
        </p:txBody>
      </p:sp>
    </p:spTree>
    <p:extLst>
      <p:ext uri="{BB962C8B-B14F-4D97-AF65-F5344CB8AC3E}">
        <p14:creationId xmlns:p14="http://schemas.microsoft.com/office/powerpoint/2010/main" val="1969953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974034" y="1073425"/>
            <a:ext cx="9173817" cy="5585791"/>
          </a:xfrm>
        </p:spPr>
        <p:txBody>
          <a:bodyPr anchor="t"/>
          <a:lstStyle/>
          <a:p>
            <a:pPr algn="l"/>
            <a:r>
              <a:rPr lang="en-US" sz="3600" b="1" dirty="0">
                <a:solidFill>
                  <a:schemeClr val="accent2">
                    <a:lumMod val="75000"/>
                  </a:schemeClr>
                </a:solidFill>
                <a:latin typeface="Maiandra GD" panose="020E0502030308020204" pitchFamily="34" charset="0"/>
              </a:rPr>
              <a:t>Jenis-Jenis </a:t>
            </a:r>
            <a:r>
              <a:rPr lang="en-US" sz="3600" b="1" dirty="0" err="1">
                <a:solidFill>
                  <a:schemeClr val="accent2">
                    <a:lumMod val="75000"/>
                  </a:schemeClr>
                </a:solidFill>
                <a:latin typeface="Maiandra GD" panose="020E0502030308020204" pitchFamily="34" charset="0"/>
              </a:rPr>
              <a:t>Korupsi</a:t>
            </a:r>
            <a:br>
              <a:rPr lang="en-US" sz="1800" b="1" dirty="0">
                <a:solidFill>
                  <a:schemeClr val="accent2">
                    <a:lumMod val="75000"/>
                  </a:schemeClr>
                </a:solidFill>
                <a:latin typeface="Arial" panose="020B0604020202020204" pitchFamily="34" charset="0"/>
              </a:rPr>
            </a:br>
            <a:br>
              <a:rPr lang="en-US" sz="1600" dirty="0">
                <a:solidFill>
                  <a:schemeClr val="accent2">
                    <a:lumMod val="75000"/>
                  </a:schemeClr>
                </a:solidFill>
                <a:latin typeface="Calibri" panose="020F0502020204030204" pitchFamily="34" charset="0"/>
              </a:rPr>
            </a:br>
            <a:r>
              <a:rPr lang="en-US" sz="2400" b="1" dirty="0">
                <a:solidFill>
                  <a:schemeClr val="accent2">
                    <a:lumMod val="75000"/>
                  </a:schemeClr>
                </a:solidFill>
                <a:latin typeface="Maiandra GD" panose="020E0502030308020204" pitchFamily="34" charset="0"/>
              </a:rPr>
              <a:t>Menurut Robert C. Brooks (</a:t>
            </a:r>
            <a:r>
              <a:rPr lang="en-US" sz="2400" b="1" dirty="0" err="1">
                <a:solidFill>
                  <a:schemeClr val="accent2">
                    <a:lumMod val="75000"/>
                  </a:schemeClr>
                </a:solidFill>
                <a:latin typeface="Maiandra GD" panose="020E0502030308020204" pitchFamily="34" charset="0"/>
              </a:rPr>
              <a:t>dalam</a:t>
            </a:r>
            <a:r>
              <a:rPr lang="en-US" sz="2400" b="1" dirty="0">
                <a:solidFill>
                  <a:schemeClr val="accent2">
                    <a:lumMod val="75000"/>
                  </a:schemeClr>
                </a:solidFill>
                <a:latin typeface="Maiandra GD" panose="020E0502030308020204" pitchFamily="34" charset="0"/>
              </a:rPr>
              <a:t> </a:t>
            </a:r>
            <a:r>
              <a:rPr lang="en-US" sz="2400" b="1" dirty="0" err="1">
                <a:solidFill>
                  <a:schemeClr val="accent2">
                    <a:lumMod val="75000"/>
                  </a:schemeClr>
                </a:solidFill>
                <a:latin typeface="Maiandra GD" panose="020E0502030308020204" pitchFamily="34" charset="0"/>
              </a:rPr>
              <a:t>Kumorotomo</a:t>
            </a:r>
            <a:r>
              <a:rPr lang="en-US" sz="2400" b="1" dirty="0">
                <a:solidFill>
                  <a:schemeClr val="accent2">
                    <a:lumMod val="75000"/>
                  </a:schemeClr>
                </a:solidFill>
                <a:latin typeface="Maiandra GD" panose="020E0502030308020204" pitchFamily="34" charset="0"/>
              </a:rPr>
              <a:t>:</a:t>
            </a:r>
            <a:r>
              <a:rPr lang="fi-FI" sz="2400" b="1" dirty="0">
                <a:solidFill>
                  <a:schemeClr val="accent2">
                    <a:lumMod val="75000"/>
                  </a:schemeClr>
                </a:solidFill>
                <a:latin typeface="Maiandra GD" panose="020E0502030308020204" pitchFamily="34" charset="0"/>
              </a:rPr>
              <a:t>2009) </a:t>
            </a:r>
            <a:br>
              <a:rPr lang="fi-FI" sz="2400" b="1" dirty="0">
                <a:solidFill>
                  <a:schemeClr val="accent2">
                    <a:lumMod val="75000"/>
                  </a:schemeClr>
                </a:solidFill>
                <a:latin typeface="Maiandra GD" panose="020E0502030308020204" pitchFamily="34" charset="0"/>
              </a:rPr>
            </a:br>
            <a:r>
              <a:rPr lang="fi-FI" sz="2400" b="1" dirty="0">
                <a:solidFill>
                  <a:schemeClr val="accent2">
                    <a:lumMod val="75000"/>
                  </a:schemeClr>
                </a:solidFill>
                <a:latin typeface="Maiandra GD" panose="020E0502030308020204" pitchFamily="34" charset="0"/>
              </a:rPr>
              <a:t>ada 7 (tujuh) jenis korupsi yakni:</a:t>
            </a:r>
            <a:br>
              <a:rPr lang="fi-FI" sz="2400" b="1" dirty="0">
                <a:solidFill>
                  <a:schemeClr val="accent2">
                    <a:lumMod val="75000"/>
                  </a:schemeClr>
                </a:solidFill>
                <a:latin typeface="Maiandra GD" panose="020E0502030308020204" pitchFamily="34" charset="0"/>
              </a:rPr>
            </a:br>
            <a:br>
              <a:rPr lang="fi-FI" sz="2400" b="1" dirty="0">
                <a:solidFill>
                  <a:schemeClr val="accent2">
                    <a:lumMod val="75000"/>
                  </a:schemeClr>
                </a:solidFill>
                <a:latin typeface="Maiandra GD" panose="020E0502030308020204" pitchFamily="34" charset="0"/>
              </a:rPr>
            </a:br>
            <a:r>
              <a:rPr lang="fr-FR" sz="2400" dirty="0">
                <a:solidFill>
                  <a:schemeClr val="accent2">
                    <a:lumMod val="75000"/>
                  </a:schemeClr>
                </a:solidFill>
                <a:latin typeface="Maiandra GD" panose="020E0502030308020204" pitchFamily="34" charset="0"/>
              </a:rPr>
              <a:t>1. </a:t>
            </a:r>
            <a:r>
              <a:rPr lang="fr-FR" sz="2400" dirty="0" err="1">
                <a:solidFill>
                  <a:schemeClr val="accent2">
                    <a:lumMod val="75000"/>
                  </a:schemeClr>
                </a:solidFill>
                <a:latin typeface="Maiandra GD" panose="020E0502030308020204" pitchFamily="34" charset="0"/>
              </a:rPr>
              <a:t>Korupsi</a:t>
            </a:r>
            <a:r>
              <a:rPr lang="fr-FR" sz="2400" dirty="0">
                <a:solidFill>
                  <a:schemeClr val="accent2">
                    <a:lumMod val="75000"/>
                  </a:schemeClr>
                </a:solidFill>
                <a:latin typeface="Maiandra GD" panose="020E0502030308020204" pitchFamily="34" charset="0"/>
              </a:rPr>
              <a:t> </a:t>
            </a:r>
            <a:r>
              <a:rPr lang="fr-FR" sz="2400" dirty="0" err="1">
                <a:solidFill>
                  <a:schemeClr val="accent2">
                    <a:lumMod val="75000"/>
                  </a:schemeClr>
                </a:solidFill>
                <a:latin typeface="Maiandra GD" panose="020E0502030308020204" pitchFamily="34" charset="0"/>
              </a:rPr>
              <a:t>transaktif</a:t>
            </a:r>
            <a:r>
              <a:rPr lang="fr-FR" sz="2400" dirty="0">
                <a:solidFill>
                  <a:schemeClr val="accent2">
                    <a:lumMod val="75000"/>
                  </a:schemeClr>
                </a:solidFill>
                <a:latin typeface="Maiandra GD" panose="020E0502030308020204" pitchFamily="34" charset="0"/>
              </a:rPr>
              <a:t> </a:t>
            </a:r>
            <a:r>
              <a:rPr lang="fr-FR" sz="2400" i="1" dirty="0">
                <a:solidFill>
                  <a:schemeClr val="accent2">
                    <a:lumMod val="75000"/>
                  </a:schemeClr>
                </a:solidFill>
                <a:latin typeface="Maiandra GD" panose="020E0502030308020204" pitchFamily="34" charset="0"/>
              </a:rPr>
              <a:t>(</a:t>
            </a:r>
            <a:r>
              <a:rPr lang="fr-FR" sz="2400" i="1" dirty="0" err="1">
                <a:solidFill>
                  <a:schemeClr val="accent2">
                    <a:lumMod val="75000"/>
                  </a:schemeClr>
                </a:solidFill>
                <a:latin typeface="Maiandra GD" panose="020E0502030308020204" pitchFamily="34" charset="0"/>
              </a:rPr>
              <a:t>transactive</a:t>
            </a:r>
            <a:r>
              <a:rPr lang="fr-FR" sz="2400" i="1" dirty="0">
                <a:solidFill>
                  <a:schemeClr val="accent2">
                    <a:lumMod val="75000"/>
                  </a:schemeClr>
                </a:solidFill>
                <a:latin typeface="Maiandra GD" panose="020E0502030308020204" pitchFamily="34" charset="0"/>
              </a:rPr>
              <a:t> corruption),</a:t>
            </a:r>
            <a:br>
              <a:rPr lang="fr-FR" sz="2400" i="1" dirty="0">
                <a:solidFill>
                  <a:schemeClr val="accent2">
                    <a:lumMod val="75000"/>
                  </a:schemeClr>
                </a:solidFill>
                <a:latin typeface="Maiandra GD" panose="020E0502030308020204" pitchFamily="34" charset="0"/>
              </a:rPr>
            </a:br>
            <a:r>
              <a:rPr lang="fr-FR" sz="2400" dirty="0">
                <a:solidFill>
                  <a:schemeClr val="accent2">
                    <a:lumMod val="75000"/>
                  </a:schemeClr>
                </a:solidFill>
                <a:latin typeface="Maiandra GD" panose="020E0502030308020204" pitchFamily="34" charset="0"/>
              </a:rPr>
              <a:t>2. </a:t>
            </a:r>
            <a:r>
              <a:rPr lang="fr-FR" sz="2400" dirty="0" err="1">
                <a:solidFill>
                  <a:schemeClr val="accent2">
                    <a:lumMod val="75000"/>
                  </a:schemeClr>
                </a:solidFill>
                <a:latin typeface="Maiandra GD" panose="020E0502030308020204" pitchFamily="34" charset="0"/>
              </a:rPr>
              <a:t>Korupsi</a:t>
            </a:r>
            <a:r>
              <a:rPr lang="fr-FR" sz="2400" dirty="0">
                <a:solidFill>
                  <a:schemeClr val="accent2">
                    <a:lumMod val="75000"/>
                  </a:schemeClr>
                </a:solidFill>
                <a:latin typeface="Maiandra GD" panose="020E0502030308020204" pitchFamily="34" charset="0"/>
              </a:rPr>
              <a:t> yang </a:t>
            </a:r>
            <a:r>
              <a:rPr lang="fr-FR" sz="2400" dirty="0" err="1">
                <a:solidFill>
                  <a:schemeClr val="accent2">
                    <a:lumMod val="75000"/>
                  </a:schemeClr>
                </a:solidFill>
                <a:latin typeface="Maiandra GD" panose="020E0502030308020204" pitchFamily="34" charset="0"/>
              </a:rPr>
              <a:t>memeras</a:t>
            </a:r>
            <a:r>
              <a:rPr lang="fr-FR" sz="2400" dirty="0">
                <a:solidFill>
                  <a:schemeClr val="accent2">
                    <a:lumMod val="75000"/>
                  </a:schemeClr>
                </a:solidFill>
                <a:latin typeface="Maiandra GD" panose="020E0502030308020204" pitchFamily="34" charset="0"/>
              </a:rPr>
              <a:t> </a:t>
            </a:r>
            <a:r>
              <a:rPr lang="fr-FR" sz="2400" i="1" dirty="0">
                <a:solidFill>
                  <a:schemeClr val="accent2">
                    <a:lumMod val="75000"/>
                  </a:schemeClr>
                </a:solidFill>
                <a:latin typeface="Maiandra GD" panose="020E0502030308020204" pitchFamily="34" charset="0"/>
              </a:rPr>
              <a:t>(</a:t>
            </a:r>
            <a:r>
              <a:rPr lang="fr-FR" sz="2400" i="1" dirty="0" err="1">
                <a:solidFill>
                  <a:schemeClr val="accent2">
                    <a:lumMod val="75000"/>
                  </a:schemeClr>
                </a:solidFill>
                <a:latin typeface="Maiandra GD" panose="020E0502030308020204" pitchFamily="34" charset="0"/>
              </a:rPr>
              <a:t>extortive</a:t>
            </a:r>
            <a:r>
              <a:rPr lang="fr-FR" sz="2400" i="1" dirty="0">
                <a:solidFill>
                  <a:schemeClr val="accent2">
                    <a:lumMod val="75000"/>
                  </a:schemeClr>
                </a:solidFill>
                <a:latin typeface="Maiandra GD" panose="020E0502030308020204" pitchFamily="34" charset="0"/>
              </a:rPr>
              <a:t> corruption),</a:t>
            </a:r>
            <a:br>
              <a:rPr lang="fr-FR" sz="2400" i="1" dirty="0">
                <a:solidFill>
                  <a:schemeClr val="accent2">
                    <a:lumMod val="75000"/>
                  </a:schemeClr>
                </a:solidFill>
                <a:latin typeface="Maiandra GD" panose="020E0502030308020204" pitchFamily="34" charset="0"/>
              </a:rPr>
            </a:br>
            <a:r>
              <a:rPr lang="fr-FR" sz="2400" dirty="0">
                <a:solidFill>
                  <a:schemeClr val="accent2">
                    <a:lumMod val="75000"/>
                  </a:schemeClr>
                </a:solidFill>
                <a:latin typeface="Maiandra GD" panose="020E0502030308020204" pitchFamily="34" charset="0"/>
              </a:rPr>
              <a:t>3. </a:t>
            </a:r>
            <a:r>
              <a:rPr lang="fr-FR" sz="2400" dirty="0" err="1">
                <a:solidFill>
                  <a:schemeClr val="accent2">
                    <a:lumMod val="75000"/>
                  </a:schemeClr>
                </a:solidFill>
                <a:latin typeface="Maiandra GD" panose="020E0502030308020204" pitchFamily="34" charset="0"/>
              </a:rPr>
              <a:t>Korupsi</a:t>
            </a:r>
            <a:r>
              <a:rPr lang="fr-FR" sz="2400" dirty="0">
                <a:solidFill>
                  <a:schemeClr val="accent2">
                    <a:lumMod val="75000"/>
                  </a:schemeClr>
                </a:solidFill>
                <a:latin typeface="Maiandra GD" panose="020E0502030308020204" pitchFamily="34" charset="0"/>
              </a:rPr>
              <a:t> </a:t>
            </a:r>
            <a:r>
              <a:rPr lang="fr-FR" sz="2400" dirty="0" err="1">
                <a:solidFill>
                  <a:schemeClr val="accent2">
                    <a:lumMod val="75000"/>
                  </a:schemeClr>
                </a:solidFill>
                <a:latin typeface="Maiandra GD" panose="020E0502030308020204" pitchFamily="34" charset="0"/>
              </a:rPr>
              <a:t>investif</a:t>
            </a:r>
            <a:r>
              <a:rPr lang="fr-FR" sz="2400" dirty="0">
                <a:solidFill>
                  <a:schemeClr val="accent2">
                    <a:lumMod val="75000"/>
                  </a:schemeClr>
                </a:solidFill>
                <a:latin typeface="Maiandra GD" panose="020E0502030308020204" pitchFamily="34" charset="0"/>
              </a:rPr>
              <a:t> </a:t>
            </a:r>
            <a:r>
              <a:rPr lang="fr-FR" sz="2400" i="1" dirty="0">
                <a:solidFill>
                  <a:schemeClr val="accent2">
                    <a:lumMod val="75000"/>
                  </a:schemeClr>
                </a:solidFill>
                <a:latin typeface="Maiandra GD" panose="020E0502030308020204" pitchFamily="34" charset="0"/>
              </a:rPr>
              <a:t>(</a:t>
            </a:r>
            <a:r>
              <a:rPr lang="fr-FR" sz="2400" i="1" dirty="0" err="1">
                <a:solidFill>
                  <a:schemeClr val="accent2">
                    <a:lumMod val="75000"/>
                  </a:schemeClr>
                </a:solidFill>
                <a:latin typeface="Maiandra GD" panose="020E0502030308020204" pitchFamily="34" charset="0"/>
              </a:rPr>
              <a:t>investive</a:t>
            </a:r>
            <a:r>
              <a:rPr lang="fr-FR" sz="2400" i="1" dirty="0">
                <a:solidFill>
                  <a:schemeClr val="accent2">
                    <a:lumMod val="75000"/>
                  </a:schemeClr>
                </a:solidFill>
                <a:latin typeface="Maiandra GD" panose="020E0502030308020204" pitchFamily="34" charset="0"/>
              </a:rPr>
              <a:t> corruption),</a:t>
            </a:r>
            <a:br>
              <a:rPr lang="fr-FR" sz="2400" i="1"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4.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perkerabatan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nepotisme</a:t>
            </a:r>
            <a:r>
              <a:rPr lang="en-US" sz="2400" dirty="0">
                <a:solidFill>
                  <a:schemeClr val="accent2">
                    <a:lumMod val="75000"/>
                  </a:schemeClr>
                </a:solidFill>
                <a:latin typeface="Maiandra GD" panose="020E0502030308020204" pitchFamily="34" charset="0"/>
              </a:rPr>
              <a:t> </a:t>
            </a:r>
            <a:r>
              <a:rPr lang="en-US" sz="2400" i="1" dirty="0">
                <a:solidFill>
                  <a:schemeClr val="accent2">
                    <a:lumMod val="75000"/>
                  </a:schemeClr>
                </a:solidFill>
                <a:latin typeface="Maiandra GD" panose="020E0502030308020204" pitchFamily="34" charset="0"/>
              </a:rPr>
              <a:t>(nepotistic corruption),</a:t>
            </a:r>
            <a:br>
              <a:rPr lang="en-US" sz="2400" i="1"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5.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defensif</a:t>
            </a:r>
            <a:r>
              <a:rPr lang="en-US" sz="2400" dirty="0">
                <a:solidFill>
                  <a:schemeClr val="accent2">
                    <a:lumMod val="75000"/>
                  </a:schemeClr>
                </a:solidFill>
                <a:latin typeface="Maiandra GD" panose="020E0502030308020204" pitchFamily="34" charset="0"/>
              </a:rPr>
              <a:t> </a:t>
            </a:r>
            <a:r>
              <a:rPr lang="en-US" sz="2400" i="1" dirty="0">
                <a:solidFill>
                  <a:schemeClr val="accent2">
                    <a:lumMod val="75000"/>
                  </a:schemeClr>
                </a:solidFill>
                <a:latin typeface="Maiandra GD" panose="020E0502030308020204" pitchFamily="34" charset="0"/>
              </a:rPr>
              <a:t>(defensive corruption),</a:t>
            </a:r>
            <a:br>
              <a:rPr lang="en-US" sz="2400" i="1"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6.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otogenik</a:t>
            </a:r>
            <a:r>
              <a:rPr lang="en-US" sz="2400" dirty="0">
                <a:solidFill>
                  <a:schemeClr val="accent2">
                    <a:lumMod val="75000"/>
                  </a:schemeClr>
                </a:solidFill>
                <a:latin typeface="Maiandra GD" panose="020E0502030308020204" pitchFamily="34" charset="0"/>
              </a:rPr>
              <a:t> </a:t>
            </a:r>
            <a:r>
              <a:rPr lang="en-US" sz="2400" i="1" dirty="0">
                <a:solidFill>
                  <a:schemeClr val="accent2">
                    <a:lumMod val="75000"/>
                  </a:schemeClr>
                </a:solidFill>
                <a:latin typeface="Maiandra GD" panose="020E0502030308020204" pitchFamily="34" charset="0"/>
              </a:rPr>
              <a:t>(autogenic corruption),</a:t>
            </a:r>
            <a:br>
              <a:rPr lang="en-US" sz="2400" i="1" dirty="0">
                <a:solidFill>
                  <a:schemeClr val="accent2">
                    <a:lumMod val="75000"/>
                  </a:schemeClr>
                </a:solidFill>
                <a:latin typeface="Maiandra GD" panose="020E0502030308020204" pitchFamily="34" charset="0"/>
              </a:rPr>
            </a:br>
            <a:r>
              <a:rPr lang="fr-FR" sz="2400" dirty="0">
                <a:solidFill>
                  <a:schemeClr val="accent2">
                    <a:lumMod val="75000"/>
                  </a:schemeClr>
                </a:solidFill>
                <a:latin typeface="Maiandra GD" panose="020E0502030308020204" pitchFamily="34" charset="0"/>
              </a:rPr>
              <a:t>7. </a:t>
            </a:r>
            <a:r>
              <a:rPr lang="fr-FR" sz="2400" dirty="0" err="1">
                <a:solidFill>
                  <a:schemeClr val="accent2">
                    <a:lumMod val="75000"/>
                  </a:schemeClr>
                </a:solidFill>
                <a:latin typeface="Maiandra GD" panose="020E0502030308020204" pitchFamily="34" charset="0"/>
              </a:rPr>
              <a:t>Korupsi</a:t>
            </a:r>
            <a:r>
              <a:rPr lang="fr-FR" sz="2400" dirty="0">
                <a:solidFill>
                  <a:schemeClr val="accent2">
                    <a:lumMod val="75000"/>
                  </a:schemeClr>
                </a:solidFill>
                <a:latin typeface="Maiandra GD" panose="020E0502030308020204" pitchFamily="34" charset="0"/>
              </a:rPr>
              <a:t> </a:t>
            </a:r>
            <a:r>
              <a:rPr lang="fr-FR" sz="2400" dirty="0" err="1">
                <a:solidFill>
                  <a:schemeClr val="accent2">
                    <a:lumMod val="75000"/>
                  </a:schemeClr>
                </a:solidFill>
                <a:latin typeface="Maiandra GD" panose="020E0502030308020204" pitchFamily="34" charset="0"/>
              </a:rPr>
              <a:t>dukungan</a:t>
            </a:r>
            <a:r>
              <a:rPr lang="fr-FR" sz="2400" dirty="0">
                <a:solidFill>
                  <a:schemeClr val="accent2">
                    <a:lumMod val="75000"/>
                  </a:schemeClr>
                </a:solidFill>
                <a:latin typeface="Maiandra GD" panose="020E0502030308020204" pitchFamily="34" charset="0"/>
              </a:rPr>
              <a:t> </a:t>
            </a:r>
            <a:r>
              <a:rPr lang="fr-FR" sz="2400" i="1" dirty="0">
                <a:solidFill>
                  <a:schemeClr val="accent2">
                    <a:lumMod val="75000"/>
                  </a:schemeClr>
                </a:solidFill>
                <a:latin typeface="Maiandra GD" panose="020E0502030308020204" pitchFamily="34" charset="0"/>
              </a:rPr>
              <a:t>(support-ive corruption).</a:t>
            </a:r>
            <a:br>
              <a:rPr lang="fr-FR" sz="2400" i="1" dirty="0">
                <a:solidFill>
                  <a:schemeClr val="accent2">
                    <a:lumMod val="75000"/>
                  </a:schemeClr>
                </a:solidFill>
                <a:latin typeface="Maiandra GD" panose="020E0502030308020204" pitchFamily="34" charset="0"/>
              </a:rPr>
            </a:br>
            <a:br>
              <a:rPr lang="fr-FR" sz="1800" i="1" dirty="0">
                <a:latin typeface="Arial" panose="020B0604020202020204" pitchFamily="34" charset="0"/>
              </a:rPr>
            </a:br>
            <a:endParaRPr lang="en-US" sz="1800" dirty="0">
              <a:latin typeface="Maiandra GD" panose="020E0502030308020204" pitchFamily="34" charset="0"/>
            </a:endParaRPr>
          </a:p>
        </p:txBody>
      </p:sp>
    </p:spTree>
    <p:extLst>
      <p:ext uri="{BB962C8B-B14F-4D97-AF65-F5344CB8AC3E}">
        <p14:creationId xmlns:p14="http://schemas.microsoft.com/office/powerpoint/2010/main" val="87616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536713" y="69574"/>
            <a:ext cx="9819861" cy="6689035"/>
          </a:xfrm>
        </p:spPr>
        <p:txBody>
          <a:bodyPr anchor="t"/>
          <a:lstStyle/>
          <a:p>
            <a:pPr algn="l">
              <a:tabLst>
                <a:tab pos="228600" algn="l"/>
              </a:tabLst>
            </a:pPr>
            <a:r>
              <a:rPr lang="en-US" sz="3200" b="1" dirty="0">
                <a:solidFill>
                  <a:schemeClr val="accent2">
                    <a:lumMod val="75000"/>
                  </a:schemeClr>
                </a:solidFill>
                <a:latin typeface="Maiandra GD" panose="020E0502030308020204" pitchFamily="34" charset="0"/>
              </a:rPr>
              <a:t>Jenis-Jenis </a:t>
            </a:r>
            <a:r>
              <a:rPr lang="en-US" sz="3200" b="1" dirty="0" err="1">
                <a:solidFill>
                  <a:schemeClr val="accent2">
                    <a:lumMod val="75000"/>
                  </a:schemeClr>
                </a:solidFill>
                <a:latin typeface="Maiandra GD" panose="020E0502030308020204" pitchFamily="34" charset="0"/>
              </a:rPr>
              <a:t>Korupsi</a:t>
            </a:r>
            <a:br>
              <a:rPr lang="en-US" sz="2400" dirty="0">
                <a:solidFill>
                  <a:schemeClr val="accent2">
                    <a:lumMod val="75000"/>
                  </a:schemeClr>
                </a:solidFill>
                <a:latin typeface="Maiandra GD" panose="020E0502030308020204" pitchFamily="34" charset="0"/>
              </a:rPr>
            </a:b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didefinisikan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secara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jelas</a:t>
            </a:r>
            <a:r>
              <a:rPr lang="en-US" sz="2400" dirty="0">
                <a:solidFill>
                  <a:schemeClr val="accent2">
                    <a:lumMod val="75000"/>
                  </a:schemeClr>
                </a:solidFill>
                <a:latin typeface="Maiandra GD" panose="020E0502030308020204" pitchFamily="34" charset="0"/>
              </a:rPr>
              <a:t> oleh UU No 31 </a:t>
            </a:r>
            <a:r>
              <a:rPr lang="en-US" sz="2400" dirty="0" err="1">
                <a:solidFill>
                  <a:schemeClr val="accent2">
                    <a:lumMod val="75000"/>
                  </a:schemeClr>
                </a:solidFill>
                <a:latin typeface="Maiandra GD" panose="020E0502030308020204" pitchFamily="34" charset="0"/>
              </a:rPr>
              <a:t>Tahun</a:t>
            </a:r>
            <a:r>
              <a:rPr lang="en-US" sz="2400" dirty="0">
                <a:solidFill>
                  <a:schemeClr val="accent2">
                    <a:lumMod val="75000"/>
                  </a:schemeClr>
                </a:solidFill>
                <a:latin typeface="Maiandra GD" panose="020E0502030308020204" pitchFamily="34" charset="0"/>
              </a:rPr>
              <a:t> 1999 jo UU No 20 </a:t>
            </a:r>
            <a:r>
              <a:rPr lang="en-US" sz="2400" dirty="0" err="1">
                <a:solidFill>
                  <a:schemeClr val="accent2">
                    <a:lumMod val="75000"/>
                  </a:schemeClr>
                </a:solidFill>
                <a:latin typeface="Maiandra GD" panose="020E0502030308020204" pitchFamily="34" charset="0"/>
              </a:rPr>
              <a:t>Tahun</a:t>
            </a:r>
            <a:r>
              <a:rPr lang="en-US" sz="2400" dirty="0">
                <a:solidFill>
                  <a:schemeClr val="accent2">
                    <a:lumMod val="75000"/>
                  </a:schemeClr>
                </a:solidFill>
                <a:latin typeface="Maiandra GD" panose="020E0502030308020204" pitchFamily="34" charset="0"/>
              </a:rPr>
              <a:t> 2001 </a:t>
            </a:r>
            <a:r>
              <a:rPr lang="en-US" sz="2400" dirty="0" err="1">
                <a:solidFill>
                  <a:schemeClr val="accent2">
                    <a:lumMod val="75000"/>
                  </a:schemeClr>
                </a:solidFill>
                <a:latin typeface="Maiandra GD" panose="020E0502030308020204" pitchFamily="34" charset="0"/>
              </a:rPr>
              <a:t>dalam</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pasal-pasalnya</a:t>
            </a:r>
            <a:r>
              <a:rPr lang="en-US" sz="2400" dirty="0">
                <a:solidFill>
                  <a:schemeClr val="accent2">
                    <a:lumMod val="75000"/>
                  </a:schemeClr>
                </a:solidFill>
                <a:latin typeface="Maiandra GD" panose="020E0502030308020204" pitchFamily="34" charset="0"/>
              </a:rPr>
              <a:t>. Berdasarkan </a:t>
            </a:r>
            <a:r>
              <a:rPr lang="en-US" sz="2400" dirty="0" err="1">
                <a:solidFill>
                  <a:schemeClr val="accent2">
                    <a:lumMod val="75000"/>
                  </a:schemeClr>
                </a:solidFill>
                <a:latin typeface="Maiandra GD" panose="020E0502030308020204" pitchFamily="34" charset="0"/>
              </a:rPr>
              <a:t>pasal-pasal</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tersebut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terdapat</a:t>
            </a:r>
            <a:r>
              <a:rPr lang="en-US" sz="2400" dirty="0">
                <a:solidFill>
                  <a:schemeClr val="accent2">
                    <a:lumMod val="75000"/>
                  </a:schemeClr>
                </a:solidFill>
                <a:latin typeface="Maiandra GD" panose="020E0502030308020204" pitchFamily="34" charset="0"/>
              </a:rPr>
              <a:t> 33 </a:t>
            </a:r>
            <a:r>
              <a:rPr lang="en-US" sz="2400" dirty="0" err="1">
                <a:solidFill>
                  <a:schemeClr val="accent2">
                    <a:lumMod val="75000"/>
                  </a:schemeClr>
                </a:solidFill>
                <a:latin typeface="Maiandra GD" panose="020E0502030308020204" pitchFamily="34" charset="0"/>
              </a:rPr>
              <a:t>jenis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tindakan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dikategorikan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sebagai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33 </a:t>
            </a:r>
            <a:r>
              <a:rPr lang="en-US" sz="2400" dirty="0" err="1">
                <a:solidFill>
                  <a:schemeClr val="accent2">
                    <a:lumMod val="75000"/>
                  </a:schemeClr>
                </a:solidFill>
                <a:latin typeface="Maiandra GD" panose="020E0502030308020204" pitchFamily="34" charset="0"/>
              </a:rPr>
              <a:t>tindakan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tersebut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dikategorikan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dalam</a:t>
            </a:r>
            <a:r>
              <a:rPr lang="en-US" sz="2400" dirty="0">
                <a:solidFill>
                  <a:schemeClr val="accent2">
                    <a:lumMod val="75000"/>
                  </a:schemeClr>
                </a:solidFill>
                <a:latin typeface="Maiandra GD" panose="020E0502030308020204" pitchFamily="34" charset="0"/>
              </a:rPr>
              <a:t> 7 </a:t>
            </a:r>
            <a:r>
              <a:rPr lang="en-US" sz="2400" dirty="0" err="1">
                <a:solidFill>
                  <a:schemeClr val="accent2">
                    <a:lumMod val="75000"/>
                  </a:schemeClr>
                </a:solidFill>
                <a:latin typeface="Maiandra GD" panose="020E0502030308020204" pitchFamily="34" charset="0"/>
              </a:rPr>
              <a:t>kelompok</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br>
              <a:rPr lang="en-US" sz="24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1.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merugikan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keuangan</a:t>
            </a:r>
            <a:r>
              <a:rPr lang="en-US" sz="2000" dirty="0">
                <a:solidFill>
                  <a:schemeClr val="accent2">
                    <a:lumMod val="75000"/>
                  </a:schemeClr>
                </a:solidFill>
                <a:latin typeface="Maiandra GD" panose="020E0502030308020204" pitchFamily="34" charset="0"/>
              </a:rPr>
              <a:t> Negara</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2 dan 3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2.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suap-menyuap</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5 </a:t>
            </a:r>
            <a:r>
              <a:rPr lang="en-US" sz="2000" dirty="0" err="1">
                <a:solidFill>
                  <a:schemeClr val="accent2">
                    <a:lumMod val="75000"/>
                  </a:schemeClr>
                </a:solidFill>
                <a:latin typeface="Maiandra GD" panose="020E0502030308020204" pitchFamily="34" charset="0"/>
              </a:rPr>
              <a:t>ayat</a:t>
            </a:r>
            <a:r>
              <a:rPr lang="en-US" sz="2000" dirty="0">
                <a:solidFill>
                  <a:schemeClr val="accent2">
                    <a:lumMod val="75000"/>
                  </a:schemeClr>
                </a:solidFill>
                <a:latin typeface="Maiandra GD" panose="020E0502030308020204" pitchFamily="34" charset="0"/>
              </a:rPr>
              <a:t> 1 </a:t>
            </a:r>
            <a:r>
              <a:rPr lang="en-US" sz="2000" dirty="0" err="1">
                <a:solidFill>
                  <a:schemeClr val="accent2">
                    <a:lumMod val="75000"/>
                  </a:schemeClr>
                </a:solidFill>
                <a:latin typeface="Maiandra GD" panose="020E0502030308020204" pitchFamily="34" charset="0"/>
              </a:rPr>
              <a:t>huruf</a:t>
            </a:r>
            <a:r>
              <a:rPr lang="en-US" sz="2000" dirty="0">
                <a:solidFill>
                  <a:schemeClr val="accent2">
                    <a:lumMod val="75000"/>
                  </a:schemeClr>
                </a:solidFill>
                <a:latin typeface="Maiandra GD" panose="020E0502030308020204" pitchFamily="34" charset="0"/>
              </a:rPr>
              <a:t> a dan b, </a:t>
            </a:r>
            <a:r>
              <a:rPr lang="en-US" sz="2000" dirty="0" err="1">
                <a:solidFill>
                  <a:schemeClr val="accent2">
                    <a:lumMod val="75000"/>
                  </a:schemeClr>
                </a:solidFill>
                <a:latin typeface="Maiandra GD" panose="020E0502030308020204" pitchFamily="34" charset="0"/>
              </a:rPr>
              <a:t>ayat</a:t>
            </a:r>
            <a:r>
              <a:rPr lang="en-US" sz="2000" dirty="0">
                <a:solidFill>
                  <a:schemeClr val="accent2">
                    <a:lumMod val="75000"/>
                  </a:schemeClr>
                </a:solidFill>
                <a:latin typeface="Maiandra GD" panose="020E0502030308020204" pitchFamily="34" charset="0"/>
              </a:rPr>
              <a:t> 2,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13,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12,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11,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6.</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3.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penggelapan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jabatan</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8,9, dan 10.</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4.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pemerasan</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12 </a:t>
            </a:r>
            <a:r>
              <a:rPr lang="en-US" sz="2000" dirty="0" err="1">
                <a:solidFill>
                  <a:schemeClr val="accent2">
                    <a:lumMod val="75000"/>
                  </a:schemeClr>
                </a:solidFill>
                <a:latin typeface="Maiandra GD" panose="020E0502030308020204" pitchFamily="34" charset="0"/>
              </a:rPr>
              <a:t>huruf</a:t>
            </a:r>
            <a:r>
              <a:rPr lang="en-US" sz="2000" dirty="0">
                <a:solidFill>
                  <a:schemeClr val="accent2">
                    <a:lumMod val="75000"/>
                  </a:schemeClr>
                </a:solidFill>
                <a:latin typeface="Maiandra GD" panose="020E0502030308020204" pitchFamily="34" charset="0"/>
              </a:rPr>
              <a:t> e, f, dan g</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5.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perbuatan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curang</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7 dan 12 </a:t>
            </a:r>
            <a:r>
              <a:rPr lang="en-US" sz="2000" dirty="0" err="1">
                <a:solidFill>
                  <a:schemeClr val="accent2">
                    <a:lumMod val="75000"/>
                  </a:schemeClr>
                </a:solidFill>
                <a:latin typeface="Maiandra GD" panose="020E0502030308020204" pitchFamily="34" charset="0"/>
              </a:rPr>
              <a:t>huruf</a:t>
            </a:r>
            <a:r>
              <a:rPr lang="en-US" sz="2000" dirty="0">
                <a:solidFill>
                  <a:schemeClr val="accent2">
                    <a:lumMod val="75000"/>
                  </a:schemeClr>
                </a:solidFill>
                <a:latin typeface="Maiandra GD" panose="020E0502030308020204" pitchFamily="34" charset="0"/>
              </a:rPr>
              <a:t> h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6.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benturan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kepentingan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pengadaan</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7.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terkait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dengan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gratifikasi</a:t>
            </a:r>
            <a:r>
              <a:rPr lang="en-US" sz="2000" dirty="0">
                <a:solidFill>
                  <a:schemeClr val="accent2">
                    <a:lumMod val="75000"/>
                  </a:schemeClr>
                </a:solidFill>
                <a:latin typeface="Maiandra GD" panose="020E0502030308020204" pitchFamily="34" charset="0"/>
              </a:rPr>
              <a:t> </a:t>
            </a:r>
            <a:br>
              <a:rPr lang="en-US" sz="2000" dirty="0">
                <a:solidFill>
                  <a:schemeClr val="accent2">
                    <a:lumMod val="75000"/>
                  </a:schemeClr>
                </a:solidFill>
                <a:latin typeface="Maiandra GD" panose="020E0502030308020204" pitchFamily="34" charset="0"/>
              </a:rPr>
            </a:b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diatur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dalam</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12 B jo, dan </a:t>
            </a:r>
            <a:r>
              <a:rPr lang="en-US" sz="2000" dirty="0" err="1">
                <a:solidFill>
                  <a:schemeClr val="accent2">
                    <a:lumMod val="75000"/>
                  </a:schemeClr>
                </a:solidFill>
                <a:latin typeface="Maiandra GD" panose="020E0502030308020204" pitchFamily="34" charset="0"/>
              </a:rPr>
              <a:t>Pasal</a:t>
            </a:r>
            <a:r>
              <a:rPr lang="en-US" sz="2000" dirty="0">
                <a:solidFill>
                  <a:schemeClr val="accent2">
                    <a:lumMod val="75000"/>
                  </a:schemeClr>
                </a:solidFill>
                <a:latin typeface="Maiandra GD" panose="020E0502030308020204" pitchFamily="34" charset="0"/>
              </a:rPr>
              <a:t> 12 C. </a:t>
            </a:r>
            <a:br>
              <a:rPr lang="en-US" sz="20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a:t>
            </a:r>
          </a:p>
        </p:txBody>
      </p:sp>
    </p:spTree>
    <p:extLst>
      <p:ext uri="{BB962C8B-B14F-4D97-AF65-F5344CB8AC3E}">
        <p14:creationId xmlns:p14="http://schemas.microsoft.com/office/powerpoint/2010/main" val="3862134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417444" y="735496"/>
            <a:ext cx="10137914" cy="5824330"/>
          </a:xfrm>
        </p:spPr>
        <p:txBody>
          <a:bodyPr anchor="t"/>
          <a:lstStyle/>
          <a:p>
            <a:pPr algn="l">
              <a:tabLst>
                <a:tab pos="288925" algn="l"/>
              </a:tabLst>
            </a:pPr>
            <a:r>
              <a:rPr lang="en-US" sz="3200" b="1" dirty="0">
                <a:solidFill>
                  <a:schemeClr val="accent2">
                    <a:lumMod val="75000"/>
                  </a:schemeClr>
                </a:solidFill>
                <a:latin typeface="Maiandra GD" panose="020E0502030308020204" pitchFamily="34" charset="0"/>
              </a:rPr>
              <a:t>Dalam UU No. 31 </a:t>
            </a:r>
            <a:r>
              <a:rPr lang="en-US" sz="3200" b="1" dirty="0" err="1">
                <a:solidFill>
                  <a:schemeClr val="accent2">
                    <a:lumMod val="75000"/>
                  </a:schemeClr>
                </a:solidFill>
                <a:latin typeface="Maiandra GD" panose="020E0502030308020204" pitchFamily="34" charset="0"/>
              </a:rPr>
              <a:t>Tahun</a:t>
            </a:r>
            <a:r>
              <a:rPr lang="en-US" sz="3200" b="1" dirty="0">
                <a:solidFill>
                  <a:schemeClr val="accent2">
                    <a:lumMod val="75000"/>
                  </a:schemeClr>
                </a:solidFill>
                <a:latin typeface="Maiandra GD" panose="020E0502030308020204" pitchFamily="34" charset="0"/>
              </a:rPr>
              <a:t> 1999 jo. UU </a:t>
            </a:r>
            <a:r>
              <a:rPr lang="es-ES" sz="3200" b="1" dirty="0">
                <a:solidFill>
                  <a:schemeClr val="accent2">
                    <a:lumMod val="75000"/>
                  </a:schemeClr>
                </a:solidFill>
                <a:latin typeface="Maiandra GD" panose="020E0502030308020204" pitchFamily="34" charset="0"/>
              </a:rPr>
              <a:t>No. 20 </a:t>
            </a:r>
            <a:br>
              <a:rPr lang="es-ES" sz="3200" b="1" dirty="0">
                <a:solidFill>
                  <a:schemeClr val="accent2">
                    <a:lumMod val="75000"/>
                  </a:schemeClr>
                </a:solidFill>
                <a:latin typeface="Maiandra GD" panose="020E0502030308020204" pitchFamily="34" charset="0"/>
              </a:rPr>
            </a:br>
            <a:r>
              <a:rPr lang="es-ES" sz="3200" b="1" dirty="0" err="1">
                <a:solidFill>
                  <a:schemeClr val="accent2">
                    <a:lumMod val="75000"/>
                  </a:schemeClr>
                </a:solidFill>
                <a:latin typeface="Maiandra GD" panose="020E0502030308020204" pitchFamily="34" charset="0"/>
              </a:rPr>
              <a:t>Tahun</a:t>
            </a:r>
            <a:r>
              <a:rPr lang="es-ES" sz="3200" b="1" dirty="0">
                <a:solidFill>
                  <a:schemeClr val="accent2">
                    <a:lumMod val="75000"/>
                  </a:schemeClr>
                </a:solidFill>
                <a:latin typeface="Maiandra GD" panose="020E0502030308020204" pitchFamily="34" charset="0"/>
              </a:rPr>
              <a:t> 2001 </a:t>
            </a:r>
            <a:r>
              <a:rPr lang="es-ES" sz="3200" b="1" dirty="0" err="1">
                <a:solidFill>
                  <a:schemeClr val="accent2">
                    <a:lumMod val="75000"/>
                  </a:schemeClr>
                </a:solidFill>
                <a:latin typeface="Maiandra GD" panose="020E0502030308020204" pitchFamily="34" charset="0"/>
              </a:rPr>
              <a:t>ada</a:t>
            </a:r>
            <a:r>
              <a:rPr lang="es-ES" sz="3200" b="1" dirty="0">
                <a:solidFill>
                  <a:schemeClr val="accent2">
                    <a:lumMod val="75000"/>
                  </a:schemeClr>
                </a:solidFill>
                <a:latin typeface="Maiandra GD" panose="020E0502030308020204" pitchFamily="34" charset="0"/>
              </a:rPr>
              <a:t> </a:t>
            </a:r>
            <a:r>
              <a:rPr lang="en-US" sz="3200" b="1" i="1" dirty="0">
                <a:solidFill>
                  <a:schemeClr val="accent2">
                    <a:lumMod val="75000"/>
                  </a:schemeClr>
                </a:solidFill>
                <a:latin typeface="Maiandra GD" panose="020E0502030308020204" pitchFamily="34" charset="0"/>
              </a:rPr>
              <a:t>7 </a:t>
            </a:r>
            <a:r>
              <a:rPr lang="en-US" sz="3200" b="1" i="1" dirty="0" err="1">
                <a:solidFill>
                  <a:schemeClr val="accent2">
                    <a:lumMod val="75000"/>
                  </a:schemeClr>
                </a:solidFill>
                <a:latin typeface="Maiandra GD" panose="020E0502030308020204" pitchFamily="34" charset="0"/>
              </a:rPr>
              <a:t>jenis</a:t>
            </a:r>
            <a:r>
              <a:rPr lang="en-US" sz="3200" b="1" i="1" dirty="0">
                <a:solidFill>
                  <a:schemeClr val="accent2">
                    <a:lumMod val="75000"/>
                  </a:schemeClr>
                </a:solidFill>
                <a:latin typeface="Maiandra GD" panose="020E0502030308020204" pitchFamily="34" charset="0"/>
              </a:rPr>
              <a:t> </a:t>
            </a:r>
            <a:r>
              <a:rPr lang="en-US" sz="3200" b="1" i="1" dirty="0" err="1">
                <a:solidFill>
                  <a:schemeClr val="accent2">
                    <a:lumMod val="75000"/>
                  </a:schemeClr>
                </a:solidFill>
                <a:latin typeface="Maiandra GD" panose="020E0502030308020204" pitchFamily="34" charset="0"/>
              </a:rPr>
              <a:t>tindak</a:t>
            </a:r>
            <a:r>
              <a:rPr lang="en-US" sz="3200" b="1" i="1" dirty="0">
                <a:solidFill>
                  <a:schemeClr val="accent2">
                    <a:lumMod val="75000"/>
                  </a:schemeClr>
                </a:solidFill>
                <a:latin typeface="Maiandra GD" panose="020E0502030308020204" pitchFamily="34" charset="0"/>
              </a:rPr>
              <a:t> </a:t>
            </a:r>
            <a:r>
              <a:rPr lang="en-US" sz="3200" b="1" i="1" dirty="0" err="1">
                <a:solidFill>
                  <a:schemeClr val="accent2">
                    <a:lumMod val="75000"/>
                  </a:schemeClr>
                </a:solidFill>
                <a:latin typeface="Maiandra GD" panose="020E0502030308020204" pitchFamily="34" charset="0"/>
              </a:rPr>
              <a:t>pidana</a:t>
            </a:r>
            <a:r>
              <a:rPr lang="en-US" sz="3200" b="1" i="1" dirty="0">
                <a:solidFill>
                  <a:schemeClr val="accent2">
                    <a:lumMod val="75000"/>
                  </a:schemeClr>
                </a:solidFill>
                <a:latin typeface="Maiandra GD" panose="020E0502030308020204" pitchFamily="34" charset="0"/>
              </a:rPr>
              <a:t> yang </a:t>
            </a:r>
            <a:r>
              <a:rPr lang="en-US" sz="3200" b="1" i="1" dirty="0" err="1">
                <a:solidFill>
                  <a:schemeClr val="accent2">
                    <a:lumMod val="75000"/>
                  </a:schemeClr>
                </a:solidFill>
                <a:latin typeface="Maiandra GD" panose="020E0502030308020204" pitchFamily="34" charset="0"/>
              </a:rPr>
              <a:t>berkaitan</a:t>
            </a:r>
            <a:r>
              <a:rPr lang="en-US" sz="3200" b="1" i="1" dirty="0">
                <a:solidFill>
                  <a:schemeClr val="accent2">
                    <a:lumMod val="75000"/>
                  </a:schemeClr>
                </a:solidFill>
                <a:latin typeface="Maiandra GD" panose="020E0502030308020204" pitchFamily="34" charset="0"/>
              </a:rPr>
              <a:t> </a:t>
            </a:r>
            <a:r>
              <a:rPr lang="en-US" sz="3200" b="1" i="1" dirty="0" err="1">
                <a:solidFill>
                  <a:schemeClr val="accent2">
                    <a:lumMod val="75000"/>
                  </a:schemeClr>
                </a:solidFill>
                <a:latin typeface="Maiandra GD" panose="020E0502030308020204" pitchFamily="34" charset="0"/>
              </a:rPr>
              <a:t>dengan</a:t>
            </a:r>
            <a:r>
              <a:rPr lang="en-US" sz="3200" b="1" i="1" dirty="0">
                <a:solidFill>
                  <a:schemeClr val="accent2">
                    <a:lumMod val="75000"/>
                  </a:schemeClr>
                </a:solidFill>
                <a:latin typeface="Maiandra GD" panose="020E0502030308020204" pitchFamily="34" charset="0"/>
              </a:rPr>
              <a:t> </a:t>
            </a:r>
            <a:r>
              <a:rPr lang="en-US" sz="3200" b="1" i="1" dirty="0" err="1">
                <a:solidFill>
                  <a:schemeClr val="accent2">
                    <a:lumMod val="75000"/>
                  </a:schemeClr>
                </a:solidFill>
                <a:latin typeface="Maiandra GD" panose="020E0502030308020204" pitchFamily="34" charset="0"/>
              </a:rPr>
              <a:t>korupsi</a:t>
            </a:r>
            <a:r>
              <a:rPr lang="en-US" sz="3200" b="1" i="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yakni</a:t>
            </a:r>
            <a:r>
              <a:rPr lang="en-US" sz="3200" b="1" dirty="0">
                <a:solidFill>
                  <a:schemeClr val="accent2">
                    <a:lumMod val="75000"/>
                  </a:schemeClr>
                </a:solidFill>
                <a:latin typeface="Maiandra GD" panose="020E0502030308020204" pitchFamily="34" charset="0"/>
              </a:rPr>
              <a:t>:</a:t>
            </a:r>
            <a:br>
              <a:rPr lang="en-US" sz="3200" b="1" dirty="0">
                <a:solidFill>
                  <a:schemeClr val="accent2">
                    <a:lumMod val="75000"/>
                  </a:schemeClr>
                </a:solidFill>
                <a:latin typeface="Maiandra GD" panose="020E0502030308020204" pitchFamily="34" charset="0"/>
              </a:rPr>
            </a:br>
            <a:br>
              <a:rPr lang="en-US" sz="3200" b="1" dirty="0">
                <a:solidFill>
                  <a:schemeClr val="accent2">
                    <a:lumMod val="75000"/>
                  </a:schemeClr>
                </a:solidFill>
                <a:latin typeface="Maiandra GD" panose="020E0502030308020204" pitchFamily="34" charset="0"/>
              </a:rPr>
            </a:br>
            <a:r>
              <a:rPr lang="fi-FI" sz="3200" dirty="0">
                <a:solidFill>
                  <a:schemeClr val="accent2">
                    <a:lumMod val="75000"/>
                  </a:schemeClr>
                </a:solidFill>
                <a:latin typeface="Maiandra GD" panose="020E0502030308020204" pitchFamily="34" charset="0"/>
              </a:rPr>
              <a:t>- Merintangi proses pemeriksaan perkara korupsi</a:t>
            </a:r>
            <a:br>
              <a:rPr lang="fi-FI" sz="3200" dirty="0">
                <a:solidFill>
                  <a:schemeClr val="accent2">
                    <a:lumMod val="75000"/>
                  </a:schemeClr>
                </a:solidFill>
                <a:latin typeface="Maiandra GD" panose="020E0502030308020204" pitchFamily="34" charset="0"/>
              </a:rPr>
            </a:b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Tidak</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memberi</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keterangan</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atau</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memberi</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keterangan</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palsu</a:t>
            </a:r>
            <a:br>
              <a:rPr lang="en-US" sz="3200" dirty="0">
                <a:solidFill>
                  <a:schemeClr val="accent2">
                    <a:lumMod val="75000"/>
                  </a:schemeClr>
                </a:solidFill>
                <a:latin typeface="Maiandra GD" panose="020E0502030308020204" pitchFamily="34" charset="0"/>
              </a:rPr>
            </a:br>
            <a:r>
              <a:rPr lang="en-US" sz="3200" dirty="0">
                <a:solidFill>
                  <a:schemeClr val="accent2">
                    <a:lumMod val="75000"/>
                  </a:schemeClr>
                </a:solidFill>
                <a:latin typeface="Maiandra GD" panose="020E0502030308020204" pitchFamily="34" charset="0"/>
              </a:rPr>
              <a:t>- Bank </a:t>
            </a:r>
            <a:r>
              <a:rPr lang="en-US" sz="3200" dirty="0" err="1">
                <a:solidFill>
                  <a:schemeClr val="accent2">
                    <a:lumMod val="75000"/>
                  </a:schemeClr>
                </a:solidFill>
                <a:latin typeface="Maiandra GD" panose="020E0502030308020204" pitchFamily="34" charset="0"/>
              </a:rPr>
              <a:t>tidak</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memberikan</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keterangan</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rekening</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tersangka</a:t>
            </a:r>
            <a:br>
              <a:rPr lang="en-US" sz="3200" dirty="0">
                <a:solidFill>
                  <a:schemeClr val="accent2">
                    <a:lumMod val="75000"/>
                  </a:schemeClr>
                </a:solidFill>
                <a:latin typeface="Maiandra GD" panose="020E0502030308020204" pitchFamily="34" charset="0"/>
              </a:rPr>
            </a:br>
            <a:r>
              <a:rPr lang="en-US" sz="3200" dirty="0">
                <a:solidFill>
                  <a:schemeClr val="accent2">
                    <a:lumMod val="75000"/>
                  </a:schemeClr>
                </a:solidFill>
                <a:latin typeface="Maiandra GD" panose="020E0502030308020204" pitchFamily="34" charset="0"/>
              </a:rPr>
              <a:t>- Orang yang </a:t>
            </a:r>
            <a:r>
              <a:rPr lang="en-US" sz="3200" dirty="0" err="1">
                <a:solidFill>
                  <a:schemeClr val="accent2">
                    <a:lumMod val="75000"/>
                  </a:schemeClr>
                </a:solidFill>
                <a:latin typeface="Maiandra GD" panose="020E0502030308020204" pitchFamily="34" charset="0"/>
              </a:rPr>
              <a:t>tidak</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memberikan</a:t>
            </a:r>
            <a:r>
              <a:rPr lang="en-US" sz="3200" dirty="0">
                <a:solidFill>
                  <a:schemeClr val="accent2">
                    <a:lumMod val="75000"/>
                  </a:schemeClr>
                </a:solidFill>
                <a:latin typeface="Maiandra GD" panose="020E0502030308020204" pitchFamily="34" charset="0"/>
              </a:rPr>
              <a:t> </a:t>
            </a:r>
            <a:r>
              <a:rPr lang="en-US" sz="3200" dirty="0" err="1">
                <a:solidFill>
                  <a:schemeClr val="accent2">
                    <a:lumMod val="75000"/>
                  </a:schemeClr>
                </a:solidFill>
                <a:latin typeface="Maiandra GD" panose="020E0502030308020204" pitchFamily="34" charset="0"/>
              </a:rPr>
              <a:t>keterangan</a:t>
            </a:r>
            <a:br>
              <a:rPr lang="en-US" sz="3200" dirty="0">
                <a:solidFill>
                  <a:schemeClr val="accent2">
                    <a:lumMod val="75000"/>
                  </a:schemeClr>
                </a:solidFill>
                <a:latin typeface="Maiandra GD" panose="020E0502030308020204" pitchFamily="34" charset="0"/>
              </a:rPr>
            </a:br>
            <a:r>
              <a:rPr lang="fi-FI" sz="3200" dirty="0">
                <a:solidFill>
                  <a:schemeClr val="accent2">
                    <a:lumMod val="75000"/>
                  </a:schemeClr>
                </a:solidFill>
                <a:latin typeface="Maiandra GD" panose="020E0502030308020204" pitchFamily="34" charset="0"/>
              </a:rPr>
              <a:t>- Saksi yang membuka identitas pelapor</a:t>
            </a:r>
            <a:br>
              <a:rPr lang="fi-FI" sz="3200" dirty="0">
                <a:solidFill>
                  <a:schemeClr val="accent2">
                    <a:lumMod val="75000"/>
                  </a:schemeClr>
                </a:solidFill>
                <a:latin typeface="Maiandra GD" panose="020E0502030308020204" pitchFamily="34" charset="0"/>
              </a:rPr>
            </a:br>
            <a:br>
              <a:rPr lang="fi-FI" sz="2400" dirty="0">
                <a:solidFill>
                  <a:srgbClr val="FF0000"/>
                </a:solidFill>
                <a:latin typeface="Arial" panose="020B0604020202020204" pitchFamily="34" charset="0"/>
              </a:rPr>
            </a:br>
            <a:endParaRPr lang="en-US" sz="2400" dirty="0"/>
          </a:p>
        </p:txBody>
      </p:sp>
    </p:spTree>
    <p:extLst>
      <p:ext uri="{BB962C8B-B14F-4D97-AF65-F5344CB8AC3E}">
        <p14:creationId xmlns:p14="http://schemas.microsoft.com/office/powerpoint/2010/main" val="38806107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765313" y="208722"/>
            <a:ext cx="9183756" cy="6490252"/>
          </a:xfrm>
        </p:spPr>
        <p:txBody>
          <a:bodyPr anchor="t"/>
          <a:lstStyle/>
          <a:p>
            <a:pPr algn="l">
              <a:tabLst>
                <a:tab pos="347663" algn="l"/>
                <a:tab pos="685800" algn="l"/>
              </a:tabLst>
            </a:pPr>
            <a:r>
              <a:rPr lang="en-US" sz="3600" b="1" dirty="0">
                <a:solidFill>
                  <a:schemeClr val="accent2">
                    <a:lumMod val="75000"/>
                  </a:schemeClr>
                </a:solidFill>
                <a:latin typeface="Maiandra GD" panose="020E0502030308020204" pitchFamily="34" charset="0"/>
              </a:rPr>
              <a:t>Penyebab </a:t>
            </a:r>
            <a:r>
              <a:rPr lang="en-US" sz="3600" b="1" dirty="0" err="1">
                <a:solidFill>
                  <a:schemeClr val="accent2">
                    <a:lumMod val="75000"/>
                  </a:schemeClr>
                </a:solidFill>
                <a:latin typeface="Maiandra GD" panose="020E0502030308020204" pitchFamily="34" charset="0"/>
              </a:rPr>
              <a:t>Korupsi</a:t>
            </a:r>
            <a:br>
              <a:rPr lang="en-US" sz="2000" dirty="0">
                <a:solidFill>
                  <a:schemeClr val="accent2">
                    <a:lumMod val="75000"/>
                  </a:schemeClr>
                </a:solidFill>
              </a:rPr>
            </a:b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terjadi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karena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beberapa</a:t>
            </a:r>
            <a:r>
              <a:rPr lang="en-US" sz="2400" dirty="0">
                <a:solidFill>
                  <a:schemeClr val="accent2">
                    <a:lumMod val="75000"/>
                  </a:schemeClr>
                </a:solidFill>
                <a:latin typeface="Maiandra GD" panose="020E0502030308020204" pitchFamily="34" charset="0"/>
              </a:rPr>
              <a:t> factor yang </a:t>
            </a:r>
            <a:r>
              <a:rPr lang="en-US" sz="2400" dirty="0" err="1">
                <a:solidFill>
                  <a:schemeClr val="accent2">
                    <a:lumMod val="75000"/>
                  </a:schemeClr>
                </a:solidFill>
                <a:latin typeface="Maiandra GD" panose="020E0502030308020204" pitchFamily="34" charset="0"/>
              </a:rPr>
              <a:t>mempengaruhi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pelaku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itu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sendiri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atau</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biasa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kita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sebut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koruptor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Adapun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sebab-sebabnya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antara</a:t>
            </a:r>
            <a:r>
              <a:rPr lang="en-US" sz="2400" dirty="0">
                <a:solidFill>
                  <a:schemeClr val="accent2">
                    <a:lumMod val="75000"/>
                  </a:schemeClr>
                </a:solidFill>
                <a:latin typeface="Maiandra GD" panose="020E0502030308020204" pitchFamily="34" charset="0"/>
              </a:rPr>
              <a:t> lain:</a:t>
            </a:r>
            <a:br>
              <a:rPr lang="en-US" sz="2400"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1. </a:t>
            </a:r>
            <a:r>
              <a:rPr lang="en-US" sz="2400" b="1" dirty="0" err="1">
                <a:solidFill>
                  <a:schemeClr val="accent2">
                    <a:lumMod val="75000"/>
                  </a:schemeClr>
                </a:solidFill>
                <a:latin typeface="Maiandra GD" panose="020E0502030308020204" pitchFamily="34" charset="0"/>
              </a:rPr>
              <a:t>Klasik</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a. </a:t>
            </a:r>
            <a:r>
              <a:rPr lang="en-US" sz="2400" dirty="0" err="1">
                <a:solidFill>
                  <a:schemeClr val="accent2">
                    <a:lumMod val="75000"/>
                  </a:schemeClr>
                </a:solidFill>
                <a:latin typeface="Maiandra GD" panose="020E0502030308020204" pitchFamily="34" charset="0"/>
              </a:rPr>
              <a:t>Ketiadaan</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kelemahan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pemimpin</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b. </a:t>
            </a:r>
            <a:r>
              <a:rPr lang="en-US" sz="2400" dirty="0" err="1">
                <a:solidFill>
                  <a:schemeClr val="accent2">
                    <a:lumMod val="75000"/>
                  </a:schemeClr>
                </a:solidFill>
                <a:latin typeface="Maiandra GD" panose="020E0502030308020204" pitchFamily="34" charset="0"/>
              </a:rPr>
              <a:t>Kelemahan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pengajaran</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etika</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c. </a:t>
            </a:r>
            <a:r>
              <a:rPr lang="en-US" sz="2400" dirty="0" err="1">
                <a:solidFill>
                  <a:schemeClr val="accent2">
                    <a:lumMod val="75000"/>
                  </a:schemeClr>
                </a:solidFill>
                <a:latin typeface="Maiandra GD" panose="020E0502030308020204" pitchFamily="34" charset="0"/>
              </a:rPr>
              <a:t>Kolonialisme</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penjajahan</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d. </a:t>
            </a:r>
            <a:r>
              <a:rPr lang="en-US" sz="2400" dirty="0" err="1">
                <a:solidFill>
                  <a:schemeClr val="accent2">
                    <a:lumMod val="75000"/>
                  </a:schemeClr>
                </a:solidFill>
                <a:latin typeface="Maiandra GD" panose="020E0502030308020204" pitchFamily="34" charset="0"/>
              </a:rPr>
              <a:t>Rendahnya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pendidikan</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e. </a:t>
            </a:r>
            <a:r>
              <a:rPr lang="en-US" sz="2400" dirty="0" err="1">
                <a:solidFill>
                  <a:schemeClr val="accent2">
                    <a:lumMod val="75000"/>
                  </a:schemeClr>
                </a:solidFill>
                <a:latin typeface="Maiandra GD" panose="020E0502030308020204" pitchFamily="34" charset="0"/>
              </a:rPr>
              <a:t>Keinginan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berlebihan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tanpa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disertai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instropeksi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kemampuan</a:t>
            </a:r>
            <a:r>
              <a:rPr lang="en-US" sz="2400" dirty="0">
                <a:solidFill>
                  <a:schemeClr val="accent2">
                    <a:lumMod val="75000"/>
                  </a:schemeClr>
                </a:solidFill>
                <a:latin typeface="Maiandra GD" panose="020E0502030308020204" pitchFamily="34" charset="0"/>
              </a:rPr>
              <a:t> dan modal yang </a:t>
            </a:r>
            <a:r>
              <a:rPr lang="en-US" sz="2400" dirty="0" err="1">
                <a:solidFill>
                  <a:schemeClr val="accent2">
                    <a:lumMod val="75000"/>
                  </a:schemeClr>
                </a:solidFill>
                <a:latin typeface="Maiandra GD" panose="020E0502030308020204" pitchFamily="34" charset="0"/>
              </a:rPr>
              <a:t>dimiliki</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f. </a:t>
            </a:r>
            <a:r>
              <a:rPr lang="en-US" sz="2400" dirty="0" err="1">
                <a:solidFill>
                  <a:schemeClr val="accent2">
                    <a:lumMod val="75000"/>
                  </a:schemeClr>
                </a:solidFill>
                <a:latin typeface="Maiandra GD" panose="020E0502030308020204" pitchFamily="34" charset="0"/>
              </a:rPr>
              <a:t>Tidak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adanya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hukuman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keras</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g. </a:t>
            </a:r>
            <a:r>
              <a:rPr lang="en-US" sz="2400" dirty="0" err="1">
                <a:solidFill>
                  <a:schemeClr val="accent2">
                    <a:lumMod val="75000"/>
                  </a:schemeClr>
                </a:solidFill>
                <a:latin typeface="Maiandra GD" panose="020E0502030308020204" pitchFamily="34" charset="0"/>
              </a:rPr>
              <a:t>Kelangkaan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lingkungan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subur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untuk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perilaku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br>
              <a:rPr lang="en-US" sz="2400" dirty="0">
                <a:solidFill>
                  <a:schemeClr val="accent2">
                    <a:lumMod val="75000"/>
                  </a:schemeClr>
                </a:solidFill>
                <a:latin typeface="Maiandra GD" panose="020E0502030308020204" pitchFamily="34" charset="0"/>
              </a:rPr>
            </a:br>
            <a:br>
              <a:rPr lang="en-US" sz="2400"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2. Modern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a. </a:t>
            </a:r>
            <a:r>
              <a:rPr lang="en-US" sz="2400" dirty="0" err="1">
                <a:solidFill>
                  <a:schemeClr val="accent2">
                    <a:lumMod val="75000"/>
                  </a:schemeClr>
                </a:solidFill>
                <a:latin typeface="Maiandra GD" panose="020E0502030308020204" pitchFamily="34" charset="0"/>
              </a:rPr>
              <a:t>Rendahnya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sumber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daya</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b. </a:t>
            </a:r>
            <a:r>
              <a:rPr lang="en-US" sz="2400" dirty="0" err="1">
                <a:solidFill>
                  <a:schemeClr val="accent2">
                    <a:lumMod val="75000"/>
                  </a:schemeClr>
                </a:solidFill>
                <a:latin typeface="Maiandra GD" panose="020E0502030308020204" pitchFamily="34" charset="0"/>
              </a:rPr>
              <a:t>Struktur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ekonomi</a:t>
            </a:r>
            <a:br>
              <a:rPr lang="en-US" sz="2400" dirty="0">
                <a:solidFill>
                  <a:schemeClr val="accent2">
                    <a:lumMod val="75000"/>
                  </a:schemeClr>
                </a:solidFill>
                <a:latin typeface="Maiandra GD" panose="020E0502030308020204" pitchFamily="34" charset="0"/>
              </a:rPr>
            </a:br>
            <a:endParaRPr lang="en-US" sz="24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1433743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536713" y="2961860"/>
            <a:ext cx="9988826" cy="1997765"/>
          </a:xfrm>
        </p:spPr>
        <p:txBody>
          <a:bodyPr anchor="t"/>
          <a:lstStyle/>
          <a:p>
            <a:pPr algn="l"/>
            <a:r>
              <a:rPr lang="en-US" b="1" i="1" dirty="0" err="1">
                <a:solidFill>
                  <a:schemeClr val="accent1">
                    <a:lumMod val="75000"/>
                  </a:schemeClr>
                </a:solidFill>
                <a:latin typeface="Maiandra GD" panose="020E0502030308020204" pitchFamily="34" charset="0"/>
              </a:rPr>
              <a:t>Etika</a:t>
            </a:r>
            <a:r>
              <a:rPr lang="en-US" b="1" i="1" dirty="0">
                <a:solidFill>
                  <a:schemeClr val="accent1">
                    <a:lumMod val="75000"/>
                  </a:schemeClr>
                </a:solidFill>
                <a:latin typeface="Maiandra GD" panose="020E0502030308020204" pitchFamily="34" charset="0"/>
              </a:rPr>
              <a:t> </a:t>
            </a:r>
            <a:r>
              <a:rPr lang="en-US" b="1" i="1" dirty="0" err="1">
                <a:solidFill>
                  <a:schemeClr val="accent1">
                    <a:lumMod val="75000"/>
                  </a:schemeClr>
                </a:solidFill>
                <a:latin typeface="Maiandra GD" panose="020E0502030308020204" pitchFamily="34" charset="0"/>
              </a:rPr>
              <a:t>Administrasi</a:t>
            </a:r>
            <a:r>
              <a:rPr lang="en-US" b="1" i="1" dirty="0">
                <a:solidFill>
                  <a:schemeClr val="accent1">
                    <a:lumMod val="75000"/>
                  </a:schemeClr>
                </a:solidFill>
                <a:latin typeface="Maiandra GD" panose="020E0502030308020204" pitchFamily="34" charset="0"/>
              </a:rPr>
              <a:t> </a:t>
            </a:r>
            <a:r>
              <a:rPr lang="en-US" b="1" i="1" dirty="0" err="1">
                <a:solidFill>
                  <a:schemeClr val="accent1">
                    <a:lumMod val="75000"/>
                  </a:schemeClr>
                </a:solidFill>
                <a:latin typeface="Maiandra GD" panose="020E0502030308020204" pitchFamily="34" charset="0"/>
              </a:rPr>
              <a:t>Dalam</a:t>
            </a:r>
            <a:r>
              <a:rPr lang="en-US" b="1" i="1" dirty="0">
                <a:solidFill>
                  <a:schemeClr val="accent1">
                    <a:lumMod val="75000"/>
                  </a:schemeClr>
                </a:solidFill>
                <a:latin typeface="Maiandra GD" panose="020E0502030308020204" pitchFamily="34" charset="0"/>
              </a:rPr>
              <a:t> </a:t>
            </a:r>
            <a:r>
              <a:rPr lang="en-US" b="1" i="1" dirty="0" err="1">
                <a:solidFill>
                  <a:schemeClr val="accent1">
                    <a:lumMod val="75000"/>
                  </a:schemeClr>
                </a:solidFill>
                <a:latin typeface="Maiandra GD" panose="020E0502030308020204" pitchFamily="34" charset="0"/>
              </a:rPr>
              <a:t>Praktik</a:t>
            </a:r>
            <a:br>
              <a:rPr lang="en-US" b="1" i="1" dirty="0">
                <a:solidFill>
                  <a:schemeClr val="accent1">
                    <a:lumMod val="75000"/>
                  </a:schemeClr>
                </a:solidFill>
                <a:latin typeface="Maiandra GD" panose="020E0502030308020204" pitchFamily="34" charset="0"/>
              </a:rPr>
            </a:br>
            <a:r>
              <a:rPr lang="en-US" sz="3600" b="1" i="1" dirty="0" err="1">
                <a:solidFill>
                  <a:schemeClr val="accent1">
                    <a:lumMod val="75000"/>
                  </a:schemeClr>
                </a:solidFill>
                <a:latin typeface="Maiandra GD" panose="020E0502030308020204" pitchFamily="34" charset="0"/>
              </a:rPr>
              <a:t>Korupsi</a:t>
            </a:r>
            <a:r>
              <a:rPr lang="en-US" sz="3600" b="1" i="1" dirty="0">
                <a:solidFill>
                  <a:schemeClr val="accent1">
                    <a:lumMod val="75000"/>
                  </a:schemeClr>
                </a:solidFill>
                <a:latin typeface="Maiandra GD" panose="020E0502030308020204" pitchFamily="34" charset="0"/>
              </a:rPr>
              <a:t> </a:t>
            </a:r>
            <a:r>
              <a:rPr lang="en-US" sz="3600" b="1" i="1" dirty="0" err="1">
                <a:solidFill>
                  <a:schemeClr val="accent1">
                    <a:lumMod val="75000"/>
                  </a:schemeClr>
                </a:solidFill>
                <a:latin typeface="Maiandra GD" panose="020E0502030308020204" pitchFamily="34" charset="0"/>
              </a:rPr>
              <a:t>dalam</a:t>
            </a:r>
            <a:r>
              <a:rPr lang="en-US" sz="3600" b="1" i="1" dirty="0">
                <a:solidFill>
                  <a:schemeClr val="accent1">
                    <a:lumMod val="75000"/>
                  </a:schemeClr>
                </a:solidFill>
                <a:latin typeface="Maiandra GD" panose="020E0502030308020204" pitchFamily="34" charset="0"/>
              </a:rPr>
              <a:t> </a:t>
            </a:r>
            <a:r>
              <a:rPr lang="en-US" sz="3600" b="1" i="1" dirty="0" err="1">
                <a:solidFill>
                  <a:schemeClr val="accent1">
                    <a:lumMod val="75000"/>
                  </a:schemeClr>
                </a:solidFill>
                <a:latin typeface="Maiandra GD" panose="020E0502030308020204" pitchFamily="34" charset="0"/>
              </a:rPr>
              <a:t>praktik</a:t>
            </a:r>
            <a:r>
              <a:rPr lang="en-US" sz="3600" b="1" i="1" dirty="0">
                <a:solidFill>
                  <a:schemeClr val="accent1">
                    <a:lumMod val="75000"/>
                  </a:schemeClr>
                </a:solidFill>
                <a:latin typeface="Maiandra GD" panose="020E0502030308020204" pitchFamily="34" charset="0"/>
              </a:rPr>
              <a:t> </a:t>
            </a:r>
            <a:r>
              <a:rPr lang="en-US" sz="3600" b="1" i="1" dirty="0" err="1">
                <a:solidFill>
                  <a:schemeClr val="accent1">
                    <a:lumMod val="75000"/>
                  </a:schemeClr>
                </a:solidFill>
                <a:latin typeface="Maiandra GD" panose="020E0502030308020204" pitchFamily="34" charset="0"/>
              </a:rPr>
              <a:t>administrasi</a:t>
            </a:r>
            <a:r>
              <a:rPr lang="en-US" sz="3600" b="1" i="1" dirty="0">
                <a:solidFill>
                  <a:schemeClr val="accent1">
                    <a:lumMod val="75000"/>
                  </a:schemeClr>
                </a:solidFill>
                <a:latin typeface="Maiandra GD" panose="020E0502030308020204" pitchFamily="34" charset="0"/>
              </a:rPr>
              <a:t> negara</a:t>
            </a:r>
            <a:endParaRPr lang="en-US" b="1" i="1" dirty="0">
              <a:solidFill>
                <a:schemeClr val="accent1">
                  <a:lumMod val="75000"/>
                </a:schemeClr>
              </a:solidFill>
              <a:latin typeface="Maiandra GD" panose="020E0502030308020204" pitchFamily="34" charset="0"/>
            </a:endParaRPr>
          </a:p>
        </p:txBody>
      </p:sp>
    </p:spTree>
    <p:extLst>
      <p:ext uri="{BB962C8B-B14F-4D97-AF65-F5344CB8AC3E}">
        <p14:creationId xmlns:p14="http://schemas.microsoft.com/office/powerpoint/2010/main" val="3221619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65922" y="417443"/>
            <a:ext cx="9640956" cy="6241773"/>
          </a:xfrm>
        </p:spPr>
        <p:txBody>
          <a:bodyPr anchor="t"/>
          <a:lstStyle/>
          <a:p>
            <a:pPr algn="l">
              <a:tabLst>
                <a:tab pos="347663" algn="l"/>
              </a:tabLst>
            </a:pPr>
            <a:r>
              <a:rPr lang="en-US" sz="3200" b="1" dirty="0" err="1">
                <a:solidFill>
                  <a:schemeClr val="accent2">
                    <a:lumMod val="75000"/>
                  </a:schemeClr>
                </a:solidFill>
                <a:latin typeface="Maiandra GD" panose="020E0502030308020204" pitchFamily="34" charset="0"/>
              </a:rPr>
              <a:t>Faktor-faktor</a:t>
            </a:r>
            <a:r>
              <a:rPr lang="en-US" sz="3200" b="1" dirty="0">
                <a:solidFill>
                  <a:schemeClr val="accent2">
                    <a:lumMod val="75000"/>
                  </a:schemeClr>
                </a:solidFill>
                <a:latin typeface="Maiandra GD" panose="020E0502030308020204" pitchFamily="34" charset="0"/>
              </a:rPr>
              <a:t> yang </a:t>
            </a:r>
            <a:r>
              <a:rPr lang="en-US" sz="3200" b="1" dirty="0" err="1">
                <a:solidFill>
                  <a:schemeClr val="accent2">
                    <a:lumMod val="75000"/>
                  </a:schemeClr>
                </a:solidFill>
                <a:latin typeface="Maiandra GD" panose="020E0502030308020204" pitchFamily="34" charset="0"/>
              </a:rPr>
              <a:t>Menyebabkan</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Tingginya</a:t>
            </a:r>
            <a:r>
              <a:rPr lang="en-US" sz="3200" b="1" dirty="0">
                <a:solidFill>
                  <a:schemeClr val="accent2">
                    <a:lumMod val="75000"/>
                  </a:schemeClr>
                </a:solidFill>
                <a:latin typeface="Maiandra GD" panose="020E0502030308020204" pitchFamily="34" charset="0"/>
              </a:rPr>
              <a:t> </a:t>
            </a:r>
            <a:br>
              <a:rPr lang="en-US" sz="3200" b="1" dirty="0">
                <a:solidFill>
                  <a:schemeClr val="accent2">
                    <a:lumMod val="75000"/>
                  </a:schemeClr>
                </a:solidFill>
                <a:latin typeface="Maiandra GD" panose="020E0502030308020204" pitchFamily="34" charset="0"/>
              </a:rPr>
            </a:br>
            <a:r>
              <a:rPr lang="en-US" sz="3200" b="1" dirty="0" err="1">
                <a:solidFill>
                  <a:schemeClr val="accent2">
                    <a:lumMod val="75000"/>
                  </a:schemeClr>
                </a:solidFill>
                <a:latin typeface="Maiandra GD" panose="020E0502030308020204" pitchFamily="34" charset="0"/>
              </a:rPr>
              <a:t>Kasus</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Korupsi</a:t>
            </a:r>
            <a:br>
              <a:rPr lang="en-US" sz="3200" b="1" dirty="0">
                <a:solidFill>
                  <a:schemeClr val="accent2">
                    <a:lumMod val="75000"/>
                  </a:schemeClr>
                </a:solidFill>
                <a:latin typeface="Maiandra GD" panose="020E0502030308020204" pitchFamily="34" charset="0"/>
              </a:rPr>
            </a:br>
            <a:br>
              <a:rPr lang="en-US" sz="2400" b="1" dirty="0">
                <a:solidFill>
                  <a:schemeClr val="accent2">
                    <a:lumMod val="75000"/>
                  </a:schemeClr>
                </a:solidFill>
                <a:latin typeface="Maiandra GD" panose="020E0502030308020204" pitchFamily="34" charset="0"/>
              </a:rPr>
            </a:b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begitu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saja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merajalela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diakibatkan</a:t>
            </a:r>
            <a:r>
              <a:rPr lang="en-US" sz="2400" dirty="0">
                <a:solidFill>
                  <a:schemeClr val="accent2">
                    <a:lumMod val="75000"/>
                  </a:schemeClr>
                </a:solidFill>
                <a:latin typeface="Maiandra GD" panose="020E0502030308020204" pitchFamily="34" charset="0"/>
              </a:rPr>
              <a:t> oleh </a:t>
            </a:r>
            <a:r>
              <a:rPr lang="en-US" sz="2400" dirty="0" err="1">
                <a:solidFill>
                  <a:schemeClr val="accent2">
                    <a:lumMod val="75000"/>
                  </a:schemeClr>
                </a:solidFill>
                <a:latin typeface="Maiandra GD" panose="020E0502030308020204" pitchFamily="34" charset="0"/>
              </a:rPr>
              <a:t>beberapa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faktor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diantaranya</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r>
              <a:rPr lang="sv-SE" sz="2400" dirty="0">
                <a:solidFill>
                  <a:schemeClr val="accent2">
                    <a:lumMod val="75000"/>
                  </a:schemeClr>
                </a:solidFill>
                <a:latin typeface="Maiandra GD" panose="020E0502030308020204" pitchFamily="34" charset="0"/>
              </a:rPr>
              <a:t>a. Informasi yang terbatas atau kurangnya </a:t>
            </a:r>
            <a:r>
              <a:rPr lang="en-US" sz="2400" dirty="0" err="1">
                <a:solidFill>
                  <a:schemeClr val="accent2">
                    <a:lumMod val="75000"/>
                  </a:schemeClr>
                </a:solidFill>
                <a:latin typeface="Maiandra GD" panose="020E0502030308020204" pitchFamily="34" charset="0"/>
              </a:rPr>
              <a:t>transparansi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ditambah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jarangnya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kegiatan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evaluasi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sehingga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menghambat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kontrol</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dari</a:t>
            </a:r>
            <a:r>
              <a:rPr lang="en-US" sz="2400" dirty="0">
                <a:solidFill>
                  <a:schemeClr val="accent2">
                    <a:lumMod val="75000"/>
                  </a:schemeClr>
                </a:solidFill>
                <a:latin typeface="Maiandra GD" panose="020E0502030308020204" pitchFamily="34" charset="0"/>
              </a:rPr>
              <a:t> Dalam dan </a:t>
            </a:r>
            <a:r>
              <a:rPr lang="en-US" sz="2400" dirty="0" err="1">
                <a:solidFill>
                  <a:schemeClr val="accent2">
                    <a:lumMod val="75000"/>
                  </a:schemeClr>
                </a:solidFill>
                <a:latin typeface="Maiandra GD" panose="020E0502030308020204" pitchFamily="34" charset="0"/>
              </a:rPr>
              <a:t>dari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luar</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b. </a:t>
            </a:r>
            <a:r>
              <a:rPr lang="en-US" sz="2400" dirty="0" err="1">
                <a:solidFill>
                  <a:schemeClr val="accent2">
                    <a:lumMod val="75000"/>
                  </a:schemeClr>
                </a:solidFill>
                <a:latin typeface="Maiandra GD" panose="020E0502030308020204" pitchFamily="34" charset="0"/>
              </a:rPr>
              <a:t>Kemampuan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mengolah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informasi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masih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lemah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dikarenakan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kualitas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sumber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manusia</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tidak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mendukung</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c. </a:t>
            </a:r>
            <a:r>
              <a:rPr lang="en-US" sz="2400" dirty="0" err="1">
                <a:solidFill>
                  <a:schemeClr val="accent2">
                    <a:lumMod val="75000"/>
                  </a:schemeClr>
                </a:solidFill>
                <a:latin typeface="Maiandra GD" panose="020E0502030308020204" pitchFamily="34" charset="0"/>
              </a:rPr>
              <a:t>Insentif</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rendah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yakni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penghargaan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prestasi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kerja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pegawai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terkdang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tidak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sesuai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prestasi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didapat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sehingga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pegawai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merasa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kurang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dihargai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ditambah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pemberlakuan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sanksi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tidak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tegas</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d. </a:t>
            </a:r>
            <a:r>
              <a:rPr lang="en-US" sz="2400" dirty="0" err="1">
                <a:solidFill>
                  <a:schemeClr val="accent2">
                    <a:lumMod val="75000"/>
                  </a:schemeClr>
                </a:solidFill>
                <a:latin typeface="Maiandra GD" panose="020E0502030308020204" pitchFamily="34" charset="0"/>
              </a:rPr>
              <a:t>Monopoli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politik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disertai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kekerasan</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intimidasi</a:t>
            </a:r>
            <a:br>
              <a:rPr lang="en-US" sz="2400" dirty="0">
                <a:solidFill>
                  <a:schemeClr val="accent2">
                    <a:lumMod val="75000"/>
                  </a:schemeClr>
                </a:solidFill>
                <a:latin typeface="Maiandra GD" panose="020E0502030308020204" pitchFamily="34" charset="0"/>
              </a:rPr>
            </a:br>
            <a:r>
              <a:rPr lang="sv-SE" sz="2400" dirty="0">
                <a:solidFill>
                  <a:schemeClr val="accent2">
                    <a:lumMod val="75000"/>
                  </a:schemeClr>
                </a:solidFill>
                <a:latin typeface="Maiandra GD" panose="020E0502030308020204" pitchFamily="34" charset="0"/>
              </a:rPr>
              <a:t>e. Organisasi pengawas dalam masyarakat yang </a:t>
            </a:r>
            <a:r>
              <a:rPr lang="en-US" sz="2400" dirty="0" err="1">
                <a:solidFill>
                  <a:schemeClr val="accent2">
                    <a:lumMod val="75000"/>
                  </a:schemeClr>
                </a:solidFill>
                <a:latin typeface="Maiandra GD" panose="020E0502030308020204" pitchFamily="34" charset="0"/>
              </a:rPr>
              <a:t>lemah</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 </a:t>
            </a:r>
          </a:p>
        </p:txBody>
      </p:sp>
    </p:spTree>
    <p:extLst>
      <p:ext uri="{BB962C8B-B14F-4D97-AF65-F5344CB8AC3E}">
        <p14:creationId xmlns:p14="http://schemas.microsoft.com/office/powerpoint/2010/main" val="3471621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1152939" y="1908313"/>
            <a:ext cx="8328992" cy="3051313"/>
          </a:xfrm>
        </p:spPr>
        <p:txBody>
          <a:bodyPr anchor="t"/>
          <a:lstStyle/>
          <a:p>
            <a:pPr algn="l"/>
            <a:r>
              <a:rPr lang="en-US" sz="4000" b="1" dirty="0">
                <a:latin typeface="Maiandra GD" panose="020E0502030308020204" pitchFamily="34" charset="0"/>
              </a:rPr>
              <a:t>Dampak </a:t>
            </a:r>
            <a:r>
              <a:rPr lang="en-US" sz="4000" b="1" dirty="0" err="1">
                <a:latin typeface="Maiandra GD" panose="020E0502030308020204" pitchFamily="34" charset="0"/>
              </a:rPr>
              <a:t>Korupsi</a:t>
            </a:r>
            <a:br>
              <a:rPr lang="en-US" sz="4000" b="1" dirty="0">
                <a:latin typeface="Maiandra GD" panose="020E0502030308020204" pitchFamily="34" charset="0"/>
              </a:rPr>
            </a:br>
            <a:br>
              <a:rPr lang="en-US" sz="2800" dirty="0">
                <a:latin typeface="Maiandra GD" panose="020E0502030308020204" pitchFamily="34" charset="0"/>
              </a:rPr>
            </a:br>
            <a:r>
              <a:rPr lang="en-US" sz="2800" dirty="0">
                <a:latin typeface="Maiandra GD" panose="020E0502030308020204" pitchFamily="34" charset="0"/>
              </a:rPr>
              <a:t>A. </a:t>
            </a:r>
            <a:r>
              <a:rPr lang="en-US" sz="2800" dirty="0" err="1">
                <a:latin typeface="Maiandra GD" panose="020E0502030308020204" pitchFamily="34" charset="0"/>
              </a:rPr>
              <a:t>Bidang</a:t>
            </a:r>
            <a:r>
              <a:rPr lang="en-US" sz="2800" dirty="0">
                <a:latin typeface="Maiandra GD" panose="020E0502030308020204" pitchFamily="34" charset="0"/>
              </a:rPr>
              <a:t> Demokrasi</a:t>
            </a:r>
            <a:br>
              <a:rPr lang="en-US" sz="2800" dirty="0">
                <a:latin typeface="Maiandra GD" panose="020E0502030308020204" pitchFamily="34" charset="0"/>
              </a:rPr>
            </a:br>
            <a:r>
              <a:rPr lang="en-US" sz="2800" dirty="0">
                <a:latin typeface="Maiandra GD" panose="020E0502030308020204" pitchFamily="34" charset="0"/>
              </a:rPr>
              <a:t>B. </a:t>
            </a:r>
            <a:r>
              <a:rPr lang="en-US" sz="2800" dirty="0" err="1">
                <a:latin typeface="Maiandra GD" panose="020E0502030308020204" pitchFamily="34" charset="0"/>
              </a:rPr>
              <a:t>Bidang</a:t>
            </a:r>
            <a:r>
              <a:rPr lang="en-US" sz="2800" dirty="0">
                <a:latin typeface="Maiandra GD" panose="020E0502030308020204" pitchFamily="34" charset="0"/>
              </a:rPr>
              <a:t> </a:t>
            </a:r>
            <a:r>
              <a:rPr lang="en-US" sz="2800" dirty="0" err="1">
                <a:latin typeface="Maiandra GD" panose="020E0502030308020204" pitchFamily="34" charset="0"/>
              </a:rPr>
              <a:t>Ekonomi</a:t>
            </a:r>
            <a:br>
              <a:rPr lang="en-US" sz="2800" dirty="0">
                <a:latin typeface="Maiandra GD" panose="020E0502030308020204" pitchFamily="34" charset="0"/>
              </a:rPr>
            </a:br>
            <a:r>
              <a:rPr lang="en-US" sz="2800" dirty="0">
                <a:latin typeface="Maiandra GD" panose="020E0502030308020204" pitchFamily="34" charset="0"/>
              </a:rPr>
              <a:t>C. </a:t>
            </a:r>
            <a:r>
              <a:rPr lang="en-US" sz="2800" dirty="0" err="1">
                <a:latin typeface="Maiandra GD" panose="020E0502030308020204" pitchFamily="34" charset="0"/>
              </a:rPr>
              <a:t>Bidang</a:t>
            </a:r>
            <a:r>
              <a:rPr lang="en-US" sz="2800" dirty="0">
                <a:latin typeface="Maiandra GD" panose="020E0502030308020204" pitchFamily="34" charset="0"/>
              </a:rPr>
              <a:t> </a:t>
            </a:r>
            <a:r>
              <a:rPr lang="en-US" sz="2800" dirty="0" err="1">
                <a:latin typeface="Maiandra GD" panose="020E0502030308020204" pitchFamily="34" charset="0"/>
              </a:rPr>
              <a:t>Kesejahteraan</a:t>
            </a:r>
            <a:r>
              <a:rPr lang="en-US" sz="2800" dirty="0">
                <a:latin typeface="Maiandra GD" panose="020E0502030308020204" pitchFamily="34" charset="0"/>
              </a:rPr>
              <a:t> Negara</a:t>
            </a:r>
          </a:p>
        </p:txBody>
      </p:sp>
    </p:spTree>
    <p:extLst>
      <p:ext uri="{BB962C8B-B14F-4D97-AF65-F5344CB8AC3E}">
        <p14:creationId xmlns:p14="http://schemas.microsoft.com/office/powerpoint/2010/main" val="3999929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26164" y="119270"/>
            <a:ext cx="9780106" cy="6639339"/>
          </a:xfrm>
        </p:spPr>
        <p:txBody>
          <a:bodyPr anchor="t"/>
          <a:lstStyle/>
          <a:p>
            <a:pPr algn="l">
              <a:tabLst>
                <a:tab pos="288925" algn="l"/>
              </a:tabLst>
            </a:pPr>
            <a:r>
              <a:rPr lang="en-US" sz="3200" b="1" dirty="0" err="1">
                <a:solidFill>
                  <a:schemeClr val="accent2">
                    <a:lumMod val="75000"/>
                  </a:schemeClr>
                </a:solidFill>
                <a:latin typeface="Maiandra GD" panose="020E0502030308020204" pitchFamily="34" charset="0"/>
              </a:rPr>
              <a:t>Pengaruh</a:t>
            </a:r>
            <a:r>
              <a:rPr lang="en-US" sz="3200" b="1" dirty="0">
                <a:solidFill>
                  <a:schemeClr val="accent2">
                    <a:lumMod val="75000"/>
                  </a:schemeClr>
                </a:solidFill>
                <a:latin typeface="Maiandra GD" panose="020E0502030308020204" pitchFamily="34" charset="0"/>
              </a:rPr>
              <a:t> dan </a:t>
            </a:r>
            <a:r>
              <a:rPr lang="en-US" sz="3200" b="1" dirty="0" err="1">
                <a:solidFill>
                  <a:schemeClr val="accent2">
                    <a:lumMod val="75000"/>
                  </a:schemeClr>
                </a:solidFill>
                <a:latin typeface="Maiandra GD" panose="020E0502030308020204" pitchFamily="34" charset="0"/>
              </a:rPr>
              <a:t>Akibat</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Korupsi</a:t>
            </a:r>
            <a:br>
              <a:rPr lang="en-US" sz="1800" b="1" dirty="0">
                <a:solidFill>
                  <a:srgbClr val="FF0000"/>
                </a:solidFill>
                <a:latin typeface="Maiandra GD" panose="020E0502030308020204" pitchFamily="34" charset="0"/>
              </a:rPr>
            </a:br>
            <a:r>
              <a:rPr lang="en-US" sz="2200" dirty="0" err="1">
                <a:solidFill>
                  <a:schemeClr val="accent2">
                    <a:lumMod val="75000"/>
                  </a:schemeClr>
                </a:solidFill>
                <a:latin typeface="Maiandra GD" panose="020E0502030308020204" pitchFamily="34" charset="0"/>
              </a:rPr>
              <a:t>Secara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definitif</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merupakan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suatu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pelanggaran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administrasi</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asosiasi</a:t>
            </a:r>
            <a:r>
              <a:rPr lang="en-US" sz="2200" dirty="0">
                <a:solidFill>
                  <a:schemeClr val="accent2">
                    <a:lumMod val="75000"/>
                  </a:schemeClr>
                </a:solidFill>
                <a:latin typeface="Maiandra GD" panose="020E0502030308020204" pitchFamily="34" charset="0"/>
              </a:rPr>
              <a:t> orang </a:t>
            </a:r>
            <a:r>
              <a:rPr lang="en-US" sz="2200" dirty="0" err="1">
                <a:solidFill>
                  <a:schemeClr val="accent2">
                    <a:lumMod val="75000"/>
                  </a:schemeClr>
                </a:solidFill>
                <a:latin typeface="Maiandra GD" panose="020E0502030308020204" pitchFamily="34" charset="0"/>
              </a:rPr>
              <a:t>tentang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istilah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selalu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bersifat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buruk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namun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masih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banyak</a:t>
            </a:r>
            <a:r>
              <a:rPr lang="en-US" sz="2200" dirty="0">
                <a:solidFill>
                  <a:schemeClr val="accent2">
                    <a:lumMod val="75000"/>
                  </a:schemeClr>
                </a:solidFill>
                <a:latin typeface="Maiandra GD" panose="020E0502030308020204" pitchFamily="34" charset="0"/>
              </a:rPr>
              <a:t> </a:t>
            </a:r>
            <a:r>
              <a:rPr lang="nb-NO" sz="2200" dirty="0">
                <a:solidFill>
                  <a:schemeClr val="accent2">
                    <a:lumMod val="75000"/>
                  </a:schemeClr>
                </a:solidFill>
                <a:latin typeface="Maiandra GD" panose="020E0502030308020204" pitchFamily="34" charset="0"/>
              </a:rPr>
              <a:t>orang yang melihat segi-segi positif dari korupsi. Sudah </a:t>
            </a:r>
            <a:r>
              <a:rPr lang="en-US" sz="2200" dirty="0" err="1">
                <a:solidFill>
                  <a:schemeClr val="accent2">
                    <a:lumMod val="75000"/>
                  </a:schemeClr>
                </a:solidFill>
                <a:latin typeface="Maiandra GD" panose="020E0502030308020204" pitchFamily="34" charset="0"/>
              </a:rPr>
              <a:t>tentu</a:t>
            </a:r>
            <a:r>
              <a:rPr lang="en-US" sz="2200" dirty="0">
                <a:solidFill>
                  <a:schemeClr val="accent2">
                    <a:lumMod val="75000"/>
                  </a:schemeClr>
                </a:solidFill>
                <a:latin typeface="Maiandra GD" panose="020E0502030308020204" pitchFamily="34" charset="0"/>
              </a:rPr>
              <a:t> yang paling </a:t>
            </a:r>
            <a:r>
              <a:rPr lang="en-US" sz="2200" dirty="0" err="1">
                <a:solidFill>
                  <a:schemeClr val="accent2">
                    <a:lumMod val="75000"/>
                  </a:schemeClr>
                </a:solidFill>
                <a:latin typeface="Maiandra GD" panose="020E0502030308020204" pitchFamily="34" charset="0"/>
              </a:rPr>
              <a:t>diuntungkan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disini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yaitu</a:t>
            </a:r>
            <a:r>
              <a:rPr lang="en-US" sz="2200" dirty="0">
                <a:solidFill>
                  <a:schemeClr val="accent2">
                    <a:lumMod val="75000"/>
                  </a:schemeClr>
                </a:solidFill>
                <a:latin typeface="Maiandra GD" panose="020E0502030308020204" pitchFamily="34" charset="0"/>
              </a:rPr>
              <a:t> para </a:t>
            </a:r>
            <a:r>
              <a:rPr lang="en-US" sz="2200" dirty="0" err="1">
                <a:solidFill>
                  <a:schemeClr val="accent2">
                    <a:lumMod val="75000"/>
                  </a:schemeClr>
                </a:solidFill>
                <a:latin typeface="Maiandra GD" panose="020E0502030308020204" pitchFamily="34" charset="0"/>
              </a:rPr>
              <a:t>koruptor</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sendiri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Namun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beberapa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penulis</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masih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pengaruh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positif</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bagi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masyarakat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luas</a:t>
            </a:r>
            <a:r>
              <a:rPr lang="en-US" sz="2200" dirty="0">
                <a:solidFill>
                  <a:schemeClr val="accent2">
                    <a:lumMod val="75000"/>
                  </a:schemeClr>
                </a:solidFill>
                <a:latin typeface="Maiandra GD" panose="020E0502030308020204" pitchFamily="34" charset="0"/>
              </a:rPr>
              <a:t>. Para </a:t>
            </a:r>
            <a:r>
              <a:rPr lang="en-US" sz="2200" dirty="0" err="1">
                <a:solidFill>
                  <a:schemeClr val="accent2">
                    <a:lumMod val="75000"/>
                  </a:schemeClr>
                </a:solidFill>
                <a:latin typeface="Maiandra GD" panose="020E0502030308020204" pitchFamily="34" charset="0"/>
              </a:rPr>
              <a:t>kritikus</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seperti</a:t>
            </a:r>
            <a:r>
              <a:rPr lang="en-US" sz="2200" dirty="0">
                <a:solidFill>
                  <a:schemeClr val="accent2">
                    <a:lumMod val="75000"/>
                  </a:schemeClr>
                </a:solidFill>
                <a:latin typeface="Maiandra GD" panose="020E0502030308020204" pitchFamily="34" charset="0"/>
              </a:rPr>
              <a:t> Lincoln Steffens (1908), Nathaniel H. </a:t>
            </a:r>
            <a:r>
              <a:rPr lang="en-US" sz="2200" dirty="0" err="1">
                <a:solidFill>
                  <a:schemeClr val="accent2">
                    <a:lumMod val="75000"/>
                  </a:schemeClr>
                </a:solidFill>
                <a:latin typeface="Maiandra GD" panose="020E0502030308020204" pitchFamily="34" charset="0"/>
              </a:rPr>
              <a:t>Leff</a:t>
            </a:r>
            <a:r>
              <a:rPr lang="en-US" sz="2200" dirty="0">
                <a:solidFill>
                  <a:schemeClr val="accent2">
                    <a:lumMod val="75000"/>
                  </a:schemeClr>
                </a:solidFill>
                <a:latin typeface="Maiandra GD" panose="020E0502030308020204" pitchFamily="34" charset="0"/>
              </a:rPr>
              <a:t> </a:t>
            </a:r>
            <a:r>
              <a:rPr lang="nl-NL" sz="2200" dirty="0">
                <a:solidFill>
                  <a:schemeClr val="accent2">
                    <a:lumMod val="75000"/>
                  </a:schemeClr>
                </a:solidFill>
                <a:latin typeface="Maiandra GD" panose="020E0502030308020204" pitchFamily="34" charset="0"/>
              </a:rPr>
              <a:t>(1964), Robert K. Merton (1968), dan juga Samuel P. </a:t>
            </a:r>
            <a:r>
              <a:rPr lang="en-US" sz="2200" dirty="0">
                <a:solidFill>
                  <a:schemeClr val="accent2">
                    <a:lumMod val="75000"/>
                  </a:schemeClr>
                </a:solidFill>
                <a:latin typeface="Maiandra GD" panose="020E0502030308020204" pitchFamily="34" charset="0"/>
              </a:rPr>
              <a:t>Huntington (1968)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termasuk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penulis-penulis</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menjabarkan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segi-segi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kebaikan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r>
              <a:rPr lang="en-US" sz="2200" b="1" i="1" dirty="0" err="1">
                <a:solidFill>
                  <a:schemeClr val="accent2">
                    <a:lumMod val="75000"/>
                  </a:schemeClr>
                </a:solidFill>
                <a:latin typeface="Maiandra GD" panose="020E0502030308020204" pitchFamily="34" charset="0"/>
              </a:rPr>
              <a:t>Dengan</a:t>
            </a:r>
            <a:r>
              <a:rPr lang="en-US" sz="2200" b="1" i="1" dirty="0">
                <a:solidFill>
                  <a:schemeClr val="accent2">
                    <a:lumMod val="75000"/>
                  </a:schemeClr>
                </a:solidFill>
                <a:latin typeface="Maiandra GD" panose="020E0502030308020204" pitchFamily="34" charset="0"/>
              </a:rPr>
              <a:t> </a:t>
            </a:r>
            <a:r>
              <a:rPr lang="it-IT" sz="2200" b="1" i="1" dirty="0">
                <a:solidFill>
                  <a:schemeClr val="accent2">
                    <a:lumMod val="75000"/>
                  </a:schemeClr>
                </a:solidFill>
                <a:latin typeface="Maiandra GD" panose="020E0502030308020204" pitchFamily="34" charset="0"/>
              </a:rPr>
              <a:t>mempelajari sebagian kasus korupsi di negara-negara </a:t>
            </a:r>
            <a:r>
              <a:rPr lang="en-US" sz="2200" b="1" i="1" dirty="0" err="1">
                <a:solidFill>
                  <a:schemeClr val="accent2">
                    <a:lumMod val="75000"/>
                  </a:schemeClr>
                </a:solidFill>
                <a:latin typeface="Maiandra GD" panose="020E0502030308020204" pitchFamily="34" charset="0"/>
              </a:rPr>
              <a:t>berkembang</a:t>
            </a:r>
            <a:r>
              <a:rPr lang="en-US" sz="2200" b="1" i="1" dirty="0">
                <a:solidFill>
                  <a:schemeClr val="accent2">
                    <a:lumMod val="75000"/>
                  </a:schemeClr>
                </a:solidFill>
                <a:latin typeface="Maiandra GD" panose="020E0502030308020204" pitchFamily="34" charset="0"/>
              </a:rPr>
              <a:t>, </a:t>
            </a:r>
            <a:r>
              <a:rPr lang="en-US" sz="2200" b="1" i="1" dirty="0" err="1">
                <a:solidFill>
                  <a:schemeClr val="accent2">
                    <a:lumMod val="75000"/>
                  </a:schemeClr>
                </a:solidFill>
                <a:latin typeface="Maiandra GD" panose="020E0502030308020204" pitchFamily="34" charset="0"/>
              </a:rPr>
              <a:t>mereka</a:t>
            </a:r>
            <a:r>
              <a:rPr lang="en-US" sz="2200" b="1" i="1" dirty="0">
                <a:solidFill>
                  <a:schemeClr val="accent2">
                    <a:lumMod val="75000"/>
                  </a:schemeClr>
                </a:solidFill>
                <a:latin typeface="Maiandra GD" panose="020E0502030308020204" pitchFamily="34" charset="0"/>
              </a:rPr>
              <a:t> </a:t>
            </a:r>
            <a:r>
              <a:rPr lang="en-US" sz="2200" b="1" i="1" dirty="0" err="1">
                <a:solidFill>
                  <a:schemeClr val="accent2">
                    <a:lumMod val="75000"/>
                  </a:schemeClr>
                </a:solidFill>
                <a:latin typeface="Maiandra GD" panose="020E0502030308020204" pitchFamily="34" charset="0"/>
              </a:rPr>
              <a:t>mengemukakan</a:t>
            </a:r>
            <a:r>
              <a:rPr lang="en-US" sz="2200" b="1" i="1" dirty="0">
                <a:solidFill>
                  <a:schemeClr val="accent2">
                    <a:lumMod val="75000"/>
                  </a:schemeClr>
                </a:solidFill>
                <a:latin typeface="Maiandra GD" panose="020E0502030308020204" pitchFamily="34" charset="0"/>
              </a:rPr>
              <a:t> </a:t>
            </a:r>
            <a:r>
              <a:rPr lang="en-US" sz="2200" b="1" i="1" dirty="0" err="1">
                <a:solidFill>
                  <a:schemeClr val="accent2">
                    <a:lumMod val="75000"/>
                  </a:schemeClr>
                </a:solidFill>
                <a:latin typeface="Maiandra GD" panose="020E0502030308020204" pitchFamily="34" charset="0"/>
              </a:rPr>
              <a:t>pengaruh</a:t>
            </a:r>
            <a:r>
              <a:rPr lang="en-US" sz="2200" b="1" i="1" dirty="0">
                <a:solidFill>
                  <a:schemeClr val="accent2">
                    <a:lumMod val="75000"/>
                  </a:schemeClr>
                </a:solidFill>
                <a:latin typeface="Maiandra GD" panose="020E0502030308020204" pitchFamily="34" charset="0"/>
              </a:rPr>
              <a:t> lain </a:t>
            </a:r>
            <a:r>
              <a:rPr lang="en-US" sz="2200" b="1" i="1" dirty="0" err="1">
                <a:solidFill>
                  <a:schemeClr val="accent2">
                    <a:lumMod val="75000"/>
                  </a:schemeClr>
                </a:solidFill>
                <a:latin typeface="Maiandra GD" panose="020E0502030308020204" pitchFamily="34" charset="0"/>
              </a:rPr>
              <a:t>dari</a:t>
            </a:r>
            <a:r>
              <a:rPr lang="en-US" sz="2200" b="1" i="1" dirty="0">
                <a:solidFill>
                  <a:schemeClr val="accent2">
                    <a:lumMod val="75000"/>
                  </a:schemeClr>
                </a:solidFill>
                <a:latin typeface="Maiandra GD" panose="020E0502030308020204" pitchFamily="34" charset="0"/>
              </a:rPr>
              <a:t> </a:t>
            </a:r>
            <a:r>
              <a:rPr lang="fi-FI" sz="2200" b="1" i="1" dirty="0">
                <a:solidFill>
                  <a:schemeClr val="accent2">
                    <a:lumMod val="75000"/>
                  </a:schemeClr>
                </a:solidFill>
                <a:latin typeface="Maiandra GD" panose="020E0502030308020204" pitchFamily="34" charset="0"/>
              </a:rPr>
              <a:t>korupsi yang terlupakan yaitu antara lain :</a:t>
            </a:r>
            <a:br>
              <a:rPr lang="fi-FI" sz="2200" b="1" i="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1. </a:t>
            </a:r>
            <a:r>
              <a:rPr lang="en-US" sz="2200" dirty="0" err="1">
                <a:solidFill>
                  <a:schemeClr val="accent2">
                    <a:lumMod val="75000"/>
                  </a:schemeClr>
                </a:solidFill>
                <a:latin typeface="Maiandra GD" panose="020E0502030308020204" pitchFamily="34" charset="0"/>
              </a:rPr>
              <a:t>Pemerintah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berbagai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hal</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bisa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menghambat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investasi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pihak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swasta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Maka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dengan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membua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administrasi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pemerintah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tidak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efektif</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fi-FI" sz="2200" dirty="0">
                <a:solidFill>
                  <a:schemeClr val="accent2">
                    <a:lumMod val="75000"/>
                  </a:schemeClr>
                </a:solidFill>
                <a:latin typeface="Maiandra GD" panose="020E0502030308020204" pitchFamily="34" charset="0"/>
              </a:rPr>
              <a:t>memaksakan pilihan-pilihan yang lebih baik, </a:t>
            </a:r>
            <a:r>
              <a:rPr lang="en-US" sz="2200" dirty="0" err="1">
                <a:solidFill>
                  <a:schemeClr val="accent2">
                    <a:lumMod val="75000"/>
                  </a:schemeClr>
                </a:solidFill>
                <a:latin typeface="Maiandra GD" panose="020E0502030308020204" pitchFamily="34" charset="0"/>
              </a:rPr>
              <a:t>memperbaiki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pelayanan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umum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system </a:t>
            </a:r>
            <a:r>
              <a:rPr lang="en-US" sz="2200" dirty="0" err="1">
                <a:solidFill>
                  <a:schemeClr val="accent2">
                    <a:lumMod val="75000"/>
                  </a:schemeClr>
                </a:solidFill>
                <a:latin typeface="Maiandra GD" panose="020E0502030308020204" pitchFamily="34" charset="0"/>
              </a:rPr>
              <a:t>kesejahteraan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Pendapat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ini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hendak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menarik</a:t>
            </a:r>
            <a:r>
              <a:rPr lang="en-US" sz="2200" dirty="0">
                <a:solidFill>
                  <a:schemeClr val="accent2">
                    <a:lumMod val="75000"/>
                  </a:schemeClr>
                </a:solidFill>
                <a:latin typeface="Maiandra GD" panose="020E0502030308020204" pitchFamily="34" charset="0"/>
              </a:rPr>
              <a:t> </a:t>
            </a:r>
            <a:r>
              <a:rPr lang="sv-SE" sz="2200" dirty="0">
                <a:solidFill>
                  <a:schemeClr val="accent2">
                    <a:lumMod val="75000"/>
                  </a:schemeClr>
                </a:solidFill>
                <a:latin typeface="Maiandra GD" panose="020E0502030308020204" pitchFamily="34" charset="0"/>
              </a:rPr>
              <a:t>secara tegas antara 	</a:t>
            </a:r>
            <a:r>
              <a:rPr lang="sv-SE" sz="2200" i="1" dirty="0">
                <a:solidFill>
                  <a:schemeClr val="accent2">
                    <a:lumMod val="75000"/>
                  </a:schemeClr>
                </a:solidFill>
                <a:latin typeface="Maiandra GD" panose="020E0502030308020204" pitchFamily="34" charset="0"/>
              </a:rPr>
              <a:t>spoil system </a:t>
            </a:r>
            <a:r>
              <a:rPr lang="sv-SE" sz="2200" dirty="0">
                <a:solidFill>
                  <a:schemeClr val="accent2">
                    <a:lumMod val="75000"/>
                  </a:schemeClr>
                </a:solidFill>
                <a:latin typeface="Maiandra GD" panose="020E0502030308020204" pitchFamily="34" charset="0"/>
              </a:rPr>
              <a:t>dengan </a:t>
            </a:r>
            <a:r>
              <a:rPr lang="sv-SE" sz="2200" i="1" dirty="0">
                <a:solidFill>
                  <a:schemeClr val="accent2">
                    <a:lumMod val="75000"/>
                  </a:schemeClr>
                </a:solidFill>
                <a:latin typeface="Maiandra GD" panose="020E0502030308020204" pitchFamily="34" charset="0"/>
              </a:rPr>
              <a:t>family </a:t>
            </a:r>
            <a:r>
              <a:rPr lang="en-US" sz="2200" i="1" dirty="0">
                <a:solidFill>
                  <a:schemeClr val="accent2">
                    <a:lumMod val="75000"/>
                  </a:schemeClr>
                </a:solidFill>
                <a:latin typeface="Maiandra GD" panose="020E0502030308020204" pitchFamily="34" charset="0"/>
              </a:rPr>
              <a:t>system </a:t>
            </a:r>
            <a:r>
              <a:rPr lang="en-US" sz="2200" dirty="0">
                <a:solidFill>
                  <a:schemeClr val="accent2">
                    <a:lumMod val="75000"/>
                  </a:schemeClr>
                </a:solidFill>
                <a:latin typeface="Maiandra GD" panose="020E0502030308020204" pitchFamily="34" charset="0"/>
              </a:rPr>
              <a:t>yang </a:t>
            </a:r>
            <a:r>
              <a:rPr lang="en-US" sz="2200" dirty="0" err="1">
                <a:solidFill>
                  <a:schemeClr val="accent2">
                    <a:lumMod val="75000"/>
                  </a:schemeClr>
                </a:solidFill>
                <a:latin typeface="Maiandra GD" panose="020E0502030308020204" pitchFamily="34" charset="0"/>
              </a:rPr>
              <a:t>merupakan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dua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macam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fenomena</a:t>
            </a:r>
            <a:r>
              <a:rPr lang="en-US" sz="2200" dirty="0">
                <a:solidFill>
                  <a:schemeClr val="accent2">
                    <a:lumMod val="75000"/>
                  </a:schemeClr>
                </a:solidFill>
                <a:latin typeface="Maiandra GD" panose="020E0502030308020204" pitchFamily="34" charset="0"/>
              </a:rPr>
              <a:t> 	</a:t>
            </a:r>
            <a:r>
              <a:rPr lang="sv-SE" sz="2200" dirty="0">
                <a:solidFill>
                  <a:schemeClr val="accent2">
                    <a:lumMod val="75000"/>
                  </a:schemeClr>
                </a:solidFill>
                <a:latin typeface="Maiandra GD" panose="020E0502030308020204" pitchFamily="34" charset="0"/>
              </a:rPr>
              <a:t>nepotisme yang berlainan dalam pemerintahan. </a:t>
            </a:r>
            <a:r>
              <a:rPr lang="fi-FI" sz="2200" dirty="0">
                <a:solidFill>
                  <a:schemeClr val="accent2">
                    <a:lumMod val="75000"/>
                  </a:schemeClr>
                </a:solidFill>
                <a:latin typeface="Maiandra GD" panose="020E0502030308020204" pitchFamily="34" charset="0"/>
              </a:rPr>
              <a:t>Sistem kekeluargaan sama 	sekali bukan sistem </a:t>
            </a:r>
            <a:r>
              <a:rPr lang="en-US" sz="2200" dirty="0">
                <a:solidFill>
                  <a:schemeClr val="accent2">
                    <a:lumMod val="75000"/>
                  </a:schemeClr>
                </a:solidFill>
                <a:latin typeface="Maiandra GD" panose="020E0502030308020204" pitchFamily="34" charset="0"/>
              </a:rPr>
              <a:t>yang </a:t>
            </a:r>
            <a:r>
              <a:rPr lang="en-US" sz="2200" dirty="0" err="1">
                <a:solidFill>
                  <a:schemeClr val="accent2">
                    <a:lumMod val="75000"/>
                  </a:schemeClr>
                </a:solidFill>
                <a:latin typeface="Maiandra GD" panose="020E0502030308020204" pitchFamily="34" charset="0"/>
              </a:rPr>
              <a:t>buruk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jika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digunakan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sebagaimana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mestinya</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br>
              <a:rPr lang="en-US" sz="1800" dirty="0">
                <a:solidFill>
                  <a:srgbClr val="FF0000"/>
                </a:solidFill>
                <a:latin typeface="Maiandra GD" panose="020E0502030308020204" pitchFamily="34" charset="0"/>
              </a:rPr>
            </a:br>
            <a:endParaRPr lang="en-US" sz="1800" dirty="0">
              <a:solidFill>
                <a:srgbClr val="FF0000"/>
              </a:solidFill>
              <a:latin typeface="Maiandra GD" panose="020E0502030308020204" pitchFamily="34" charset="0"/>
            </a:endParaRPr>
          </a:p>
        </p:txBody>
      </p:sp>
    </p:spTree>
    <p:extLst>
      <p:ext uri="{BB962C8B-B14F-4D97-AF65-F5344CB8AC3E}">
        <p14:creationId xmlns:p14="http://schemas.microsoft.com/office/powerpoint/2010/main" val="1337918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705678" y="208721"/>
            <a:ext cx="9899374" cy="6460435"/>
          </a:xfrm>
        </p:spPr>
        <p:txBody>
          <a:bodyPr anchor="t"/>
          <a:lstStyle/>
          <a:p>
            <a:pPr algn="l">
              <a:tabLst>
                <a:tab pos="347663" algn="l"/>
              </a:tabLst>
            </a:pPr>
            <a:r>
              <a:rPr lang="en-US" sz="2400" dirty="0">
                <a:solidFill>
                  <a:schemeClr val="accent2">
                    <a:lumMod val="75000"/>
                  </a:schemeClr>
                </a:solidFill>
                <a:latin typeface="Maiandra GD" panose="020E0502030308020204" pitchFamily="34" charset="0"/>
              </a:rPr>
              <a:t>2.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berfungsi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sebagai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sumber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pembentukan</a:t>
            </a:r>
            <a:r>
              <a:rPr lang="en-US" sz="2400" dirty="0">
                <a:solidFill>
                  <a:schemeClr val="accent2">
                    <a:lumMod val="75000"/>
                  </a:schemeClr>
                </a:solidFill>
                <a:latin typeface="Maiandra GD" panose="020E0502030308020204" pitchFamily="34" charset="0"/>
              </a:rPr>
              <a:t> modal, 	</a:t>
            </a:r>
            <a:r>
              <a:rPr lang="en-US" sz="2400" dirty="0" err="1">
                <a:solidFill>
                  <a:schemeClr val="accent2">
                    <a:lumMod val="75000"/>
                  </a:schemeClr>
                </a:solidFill>
                <a:latin typeface="Maiandra GD" panose="020E0502030308020204" pitchFamily="34" charset="0"/>
              </a:rPr>
              <a:t>mempersingkat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birokrasi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memberikan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rangsangan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tersendiri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kepada</a:t>
            </a:r>
            <a:r>
              <a:rPr lang="en-US" sz="2400" dirty="0">
                <a:solidFill>
                  <a:schemeClr val="accent2">
                    <a:lumMod val="75000"/>
                  </a:schemeClr>
                </a:solidFill>
                <a:latin typeface="Maiandra GD" panose="020E0502030308020204" pitchFamily="34" charset="0"/>
              </a:rPr>
              <a:t> 	para </a:t>
            </a:r>
            <a:r>
              <a:rPr lang="en-US" sz="2400" i="1" dirty="0" err="1">
                <a:solidFill>
                  <a:schemeClr val="accent2">
                    <a:lumMod val="75000"/>
                  </a:schemeClr>
                </a:solidFill>
                <a:latin typeface="Maiandra GD" panose="020E0502030308020204" pitchFamily="34" charset="0"/>
              </a:rPr>
              <a:t>enterpreneur</a:t>
            </a:r>
            <a:r>
              <a:rPr lang="en-US" sz="2400" i="1"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menyalurkan</a:t>
            </a:r>
            <a:r>
              <a:rPr lang="en-US" sz="2400" dirty="0">
                <a:solidFill>
                  <a:schemeClr val="accent2">
                    <a:lumMod val="75000"/>
                  </a:schemeClr>
                </a:solidFill>
                <a:latin typeface="Maiandra GD" panose="020E0502030308020204" pitchFamily="34" charset="0"/>
              </a:rPr>
              <a:t> modal </a:t>
            </a:r>
            <a:r>
              <a:rPr lang="en-US" sz="2400" dirty="0" err="1">
                <a:solidFill>
                  <a:schemeClr val="accent2">
                    <a:lumMod val="75000"/>
                  </a:schemeClr>
                </a:solidFill>
                <a:latin typeface="Maiandra GD" panose="020E0502030308020204" pitchFamily="34" charset="0"/>
              </a:rPr>
              <a:t>kepada</a:t>
            </a:r>
            <a:r>
              <a:rPr lang="en-US" sz="2400" dirty="0">
                <a:solidFill>
                  <a:schemeClr val="accent2">
                    <a:lumMod val="75000"/>
                  </a:schemeClr>
                </a:solidFill>
                <a:latin typeface="Maiandra GD" panose="020E0502030308020204" pitchFamily="34" charset="0"/>
              </a:rPr>
              <a:t> para </a:t>
            </a:r>
            <a:r>
              <a:rPr lang="en-US" sz="2400" dirty="0" err="1">
                <a:solidFill>
                  <a:schemeClr val="accent2">
                    <a:lumMod val="75000"/>
                  </a:schemeClr>
                </a:solidFill>
                <a:latin typeface="Maiandra GD" panose="020E0502030308020204" pitchFamily="34" charset="0"/>
              </a:rPr>
              <a:t>wirausaha</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berjuang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untuk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hidup</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memperkecipemborosan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sumber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merenggut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pengendalian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perdagangan</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industri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dari</a:t>
            </a:r>
            <a:r>
              <a:rPr lang="en-US" sz="2400" dirty="0">
                <a:solidFill>
                  <a:schemeClr val="accent2">
                    <a:lumMod val="75000"/>
                  </a:schemeClr>
                </a:solidFill>
                <a:latin typeface="Maiandra GD" panose="020E0502030308020204" pitchFamily="34" charset="0"/>
              </a:rPr>
              <a:t> orang-orang 	</a:t>
            </a:r>
            <a:r>
              <a:rPr lang="en-US" sz="2400" dirty="0" err="1">
                <a:solidFill>
                  <a:schemeClr val="accent2">
                    <a:lumMod val="75000"/>
                  </a:schemeClr>
                </a:solidFill>
                <a:latin typeface="Maiandra GD" panose="020E0502030308020204" pitchFamily="34" charset="0"/>
              </a:rPr>
              <a:t>asing</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mendorong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penanaman</a:t>
            </a:r>
            <a:r>
              <a:rPr lang="en-US" sz="2400" dirty="0">
                <a:solidFill>
                  <a:schemeClr val="accent2">
                    <a:lumMod val="75000"/>
                  </a:schemeClr>
                </a:solidFill>
                <a:latin typeface="Maiandra GD" panose="020E0502030308020204" pitchFamily="34" charset="0"/>
              </a:rPr>
              <a:t> modal </a:t>
            </a:r>
            <a:r>
              <a:rPr lang="en-US" sz="2400" dirty="0" err="1">
                <a:solidFill>
                  <a:schemeClr val="accent2">
                    <a:lumMod val="75000"/>
                  </a:schemeClr>
                </a:solidFill>
                <a:latin typeface="Maiandra GD" panose="020E0502030308020204" pitchFamily="34" charset="0"/>
              </a:rPr>
              <a:t>melalui</a:t>
            </a:r>
            <a:r>
              <a:rPr lang="en-US" sz="2400" dirty="0">
                <a:solidFill>
                  <a:schemeClr val="accent2">
                    <a:lumMod val="75000"/>
                  </a:schemeClr>
                </a:solidFill>
                <a:latin typeface="Maiandra GD" panose="020E0502030308020204" pitchFamily="34" charset="0"/>
              </a:rPr>
              <a:t> para </a:t>
            </a:r>
            <a:r>
              <a:rPr lang="en-US" sz="2400" dirty="0" err="1">
                <a:solidFill>
                  <a:schemeClr val="accent2">
                    <a:lumMod val="75000"/>
                  </a:schemeClr>
                </a:solidFill>
                <a:latin typeface="Maiandra GD" panose="020E0502030308020204" pitchFamily="34" charset="0"/>
              </a:rPr>
              <a:t>politisi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Dorongan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seperti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ini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terkadang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sangat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diperlukan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mengingat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bahwa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peranan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birokrasi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dibutuhkan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dalam</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berbagai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bidang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sangat</a:t>
            </a:r>
            <a:r>
              <a:rPr lang="en-US" sz="2400" dirty="0">
                <a:solidFill>
                  <a:schemeClr val="accent2">
                    <a:lumMod val="75000"/>
                  </a:schemeClr>
                </a:solidFill>
                <a:latin typeface="Maiandra GD" panose="020E0502030308020204" pitchFamily="34" charset="0"/>
              </a:rPr>
              <a:t> 	</a:t>
            </a:r>
            <a:r>
              <a:rPr lang="sv-SE" sz="2400" dirty="0">
                <a:solidFill>
                  <a:schemeClr val="accent2">
                    <a:lumMod val="75000"/>
                  </a:schemeClr>
                </a:solidFill>
                <a:latin typeface="Maiandra GD" panose="020E0502030308020204" pitchFamily="34" charset="0"/>
              </a:rPr>
              <a:t>penting, misalnya surat-surat izin, kredit, </a:t>
            </a:r>
            <a:r>
              <a:rPr lang="fi-FI" sz="2400" dirty="0">
                <a:solidFill>
                  <a:schemeClr val="accent2">
                    <a:lumMod val="75000"/>
                  </a:schemeClr>
                </a:solidFill>
                <a:latin typeface="Maiandra GD" panose="020E0502030308020204" pitchFamily="34" charset="0"/>
              </a:rPr>
              <a:t>pembagian jatah valuta 	asing, dan lain </a:t>
            </a:r>
            <a:r>
              <a:rPr lang="en-US" sz="2400" dirty="0" err="1">
                <a:solidFill>
                  <a:schemeClr val="accent2">
                    <a:lumMod val="75000"/>
                  </a:schemeClr>
                </a:solidFill>
                <a:latin typeface="Maiandra GD" panose="020E0502030308020204" pitchFamily="34" charset="0"/>
              </a:rPr>
              <a:t>sebagainya</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3. </a:t>
            </a:r>
            <a:r>
              <a:rPr lang="en-US" sz="2400" dirty="0" err="1">
                <a:solidFill>
                  <a:schemeClr val="accent2">
                    <a:lumMod val="75000"/>
                  </a:schemeClr>
                </a:solidFill>
                <a:latin typeface="Maiandra GD" panose="020E0502030308020204" pitchFamily="34" charset="0"/>
              </a:rPr>
              <a:t>Sebagai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hasilnya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mendorong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pemerintah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untuk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menunjang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kegiatan-kegiatan</a:t>
            </a:r>
            <a:r>
              <a:rPr lang="en-US" sz="2400" dirty="0">
                <a:solidFill>
                  <a:schemeClr val="accent2">
                    <a:lumMod val="75000"/>
                  </a:schemeClr>
                </a:solidFill>
                <a:latin typeface="Maiandra GD" panose="020E0502030308020204" pitchFamily="34" charset="0"/>
              </a:rPr>
              <a:t> </a:t>
            </a:r>
            <a:r>
              <a:rPr lang="sv-SE" sz="2400" dirty="0">
                <a:solidFill>
                  <a:schemeClr val="accent2">
                    <a:lumMod val="75000"/>
                  </a:schemeClr>
                </a:solidFill>
                <a:latin typeface="Maiandra GD" panose="020E0502030308020204" pitchFamily="34" charset="0"/>
              </a:rPr>
              <a:t>yang dapat melancarkan pembangunan 	ekonomi. </a:t>
            </a:r>
            <a:r>
              <a:rPr lang="en-US" sz="2400" dirty="0" err="1">
                <a:solidFill>
                  <a:schemeClr val="accent2">
                    <a:lumMod val="75000"/>
                  </a:schemeClr>
                </a:solidFill>
                <a:latin typeface="Maiandra GD" panose="020E0502030308020204" pitchFamily="34" charset="0"/>
              </a:rPr>
              <a:t>Kebijakan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kebebasan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diinginkan</a:t>
            </a:r>
            <a:r>
              <a:rPr lang="en-US" sz="2400" dirty="0">
                <a:solidFill>
                  <a:schemeClr val="accent2">
                    <a:lumMod val="75000"/>
                  </a:schemeClr>
                </a:solidFill>
                <a:latin typeface="Maiandra GD" panose="020E0502030308020204" pitchFamily="34" charset="0"/>
              </a:rPr>
              <a:t> oleh </a:t>
            </a:r>
            <a:r>
              <a:rPr lang="en-US" sz="2400" dirty="0" err="1">
                <a:solidFill>
                  <a:schemeClr val="accent2">
                    <a:lumMod val="75000"/>
                  </a:schemeClr>
                </a:solidFill>
                <a:latin typeface="Maiandra GD" panose="020E0502030308020204" pitchFamily="34" charset="0"/>
              </a:rPr>
              <a:t>kaum</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pengusaha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membantu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pembangunan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sedangkan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kebijakan-kebiajakan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bertujuan</a:t>
            </a:r>
            <a:r>
              <a:rPr lang="en-US" sz="2400" dirty="0">
                <a:solidFill>
                  <a:schemeClr val="accent2">
                    <a:lumMod val="75000"/>
                  </a:schemeClr>
                </a:solidFill>
                <a:latin typeface="Maiandra GD" panose="020E0502030308020204" pitchFamily="34" charset="0"/>
              </a:rPr>
              <a:t> lain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menjadi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sarana</a:t>
            </a:r>
            <a:r>
              <a:rPr lang="en-US" sz="2400" dirty="0">
                <a:solidFill>
                  <a:schemeClr val="accent2">
                    <a:lumMod val="75000"/>
                  </a:schemeClr>
                </a:solidFill>
                <a:latin typeface="Maiandra GD" panose="020E0502030308020204" pitchFamily="34" charset="0"/>
              </a:rPr>
              <a:t> </a:t>
            </a:r>
            <a:r>
              <a:rPr lang="en-US" sz="2400" i="1" dirty="0">
                <a:solidFill>
                  <a:schemeClr val="accent2">
                    <a:lumMod val="75000"/>
                  </a:schemeClr>
                </a:solidFill>
                <a:latin typeface="Maiandra GD" panose="020E0502030308020204" pitchFamily="34" charset="0"/>
              </a:rPr>
              <a:t>by-pass 	</a:t>
            </a:r>
            <a:r>
              <a:rPr lang="en-US" sz="2400" dirty="0" err="1">
                <a:solidFill>
                  <a:schemeClr val="accent2">
                    <a:lumMod val="75000"/>
                  </a:schemeClr>
                </a:solidFill>
                <a:latin typeface="Maiandra GD" panose="020E0502030308020204" pitchFamily="34" charset="0"/>
              </a:rPr>
              <a:t>bagi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kaum</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wiraswasta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untuk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menciptakan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peluang-peluang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baru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dalam</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perekonomian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masyarakat</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r>
              <a:rPr lang="en-US" sz="2400" dirty="0">
                <a:solidFill>
                  <a:srgbClr val="FF0000"/>
                </a:solidFill>
                <a:latin typeface="Maiandra GD" panose="020E0502030308020204" pitchFamily="34" charset="0"/>
              </a:rPr>
              <a:t> </a:t>
            </a:r>
            <a:endParaRPr lang="en-US" sz="2400" dirty="0">
              <a:latin typeface="Maiandra GD" panose="020E0502030308020204" pitchFamily="34" charset="0"/>
            </a:endParaRPr>
          </a:p>
        </p:txBody>
      </p:sp>
    </p:spTree>
    <p:extLst>
      <p:ext uri="{BB962C8B-B14F-4D97-AF65-F5344CB8AC3E}">
        <p14:creationId xmlns:p14="http://schemas.microsoft.com/office/powerpoint/2010/main" val="2461691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526774" y="397565"/>
            <a:ext cx="9601200" cy="6291470"/>
          </a:xfrm>
        </p:spPr>
        <p:txBody>
          <a:bodyPr anchor="t"/>
          <a:lstStyle/>
          <a:p>
            <a:pPr algn="l">
              <a:tabLst>
                <a:tab pos="288925" algn="l"/>
              </a:tabLst>
            </a:pPr>
            <a:r>
              <a:rPr lang="en-US" sz="2000" dirty="0">
                <a:solidFill>
                  <a:schemeClr val="accent2">
                    <a:lumMod val="75000"/>
                  </a:schemeClr>
                </a:solidFill>
                <a:latin typeface="Maiandra GD" panose="020E0502030308020204" pitchFamily="34" charset="0"/>
              </a:rPr>
              <a:t>4.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mendorong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perkembangan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politik</a:t>
            </a:r>
            <a:r>
              <a:rPr lang="en-US" sz="2000" dirty="0">
                <a:solidFill>
                  <a:schemeClr val="accent2">
                    <a:lumMod val="75000"/>
                  </a:schemeClr>
                </a:solidFill>
                <a:latin typeface="Maiandra GD" panose="020E0502030308020204" pitchFamily="34" charset="0"/>
              </a:rPr>
              <a:t> Dalam </a:t>
            </a:r>
            <a:r>
              <a:rPr lang="en-US" sz="2000" dirty="0" err="1">
                <a:solidFill>
                  <a:schemeClr val="accent2">
                    <a:lumMod val="75000"/>
                  </a:schemeClr>
                </a:solidFill>
                <a:latin typeface="Maiandra GD" panose="020E0502030308020204" pitchFamily="34" charset="0"/>
              </a:rPr>
              <a:t>memperkuat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partai-partai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politik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meningkatkan</a:t>
            </a:r>
            <a:r>
              <a:rPr lang="en-US" sz="2000" dirty="0">
                <a:solidFill>
                  <a:schemeClr val="accent2">
                    <a:lumMod val="75000"/>
                  </a:schemeClr>
                </a:solidFill>
                <a:latin typeface="Maiandra GD" panose="020E0502030308020204" pitchFamily="34" charset="0"/>
              </a:rPr>
              <a:t> </a:t>
            </a:r>
            <a:r>
              <a:rPr lang="sv-SE" sz="2000" dirty="0">
                <a:solidFill>
                  <a:schemeClr val="accent2">
                    <a:lumMod val="75000"/>
                  </a:schemeClr>
                </a:solidFill>
                <a:latin typeface="Maiandra GD" panose="020E0502030308020204" pitchFamily="34" charset="0"/>
              </a:rPr>
              <a:t>integritas nasional, memberikan alternatif yang dapat 	diterima terhadap kekerasan, serta </a:t>
            </a:r>
            <a:r>
              <a:rPr lang="fi-FI" sz="2000" dirty="0">
                <a:solidFill>
                  <a:schemeClr val="accent2">
                    <a:lumMod val="75000"/>
                  </a:schemeClr>
                </a:solidFill>
                <a:latin typeface="Maiandra GD" panose="020E0502030308020204" pitchFamily="34" charset="0"/>
              </a:rPr>
              <a:t>meningkatkan keikutsertaan publik dalam 	urusanurusan </a:t>
            </a:r>
            <a:r>
              <a:rPr lang="en-US" sz="2000" dirty="0">
                <a:solidFill>
                  <a:schemeClr val="accent2">
                    <a:lumMod val="75000"/>
                  </a:schemeClr>
                </a:solidFill>
                <a:latin typeface="Maiandra GD" panose="020E0502030308020204" pitchFamily="34" charset="0"/>
              </a:rPr>
              <a:t>negara. </a:t>
            </a:r>
            <a:r>
              <a:rPr lang="en-US" sz="2000" dirty="0" err="1">
                <a:solidFill>
                  <a:schemeClr val="accent2">
                    <a:lumMod val="75000"/>
                  </a:schemeClr>
                </a:solidFill>
                <a:latin typeface="Maiandra GD" panose="020E0502030308020204" pitchFamily="34" charset="0"/>
              </a:rPr>
              <a:t>Tentunya</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diharapkan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disini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adalah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adanya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penghindaran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kekakuan</a:t>
            </a:r>
            <a:r>
              <a:rPr lang="en-US" sz="2000" dirty="0">
                <a:solidFill>
                  <a:schemeClr val="accent2">
                    <a:lumMod val="75000"/>
                  </a:schemeClr>
                </a:solidFill>
                <a:latin typeface="Maiandra GD" panose="020E0502030308020204" pitchFamily="34" charset="0"/>
              </a:rPr>
              <a:t> dan </a:t>
            </a:r>
            <a:r>
              <a:rPr lang="en-US" sz="2000" dirty="0" err="1">
                <a:solidFill>
                  <a:schemeClr val="accent2">
                    <a:lumMod val="75000"/>
                  </a:schemeClr>
                </a:solidFill>
                <a:latin typeface="Maiandra GD" panose="020E0502030308020204" pitchFamily="34" charset="0"/>
              </a:rPr>
              <a:t>kekerasan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hukum</a:t>
            </a:r>
            <a:r>
              <a:rPr lang="en-US" sz="2000" dirty="0">
                <a:solidFill>
                  <a:schemeClr val="accent2">
                    <a:lumMod val="75000"/>
                  </a:schemeClr>
                </a:solidFill>
                <a:latin typeface="Maiandra GD" panose="020E0502030308020204" pitchFamily="34" charset="0"/>
              </a:rPr>
              <a:t>.</a:t>
            </a:r>
            <a:br>
              <a:rPr lang="en-US" sz="2000" dirty="0">
                <a:solidFill>
                  <a:schemeClr val="accent2">
                    <a:lumMod val="75000"/>
                  </a:schemeClr>
                </a:solidFill>
                <a:latin typeface="Maiandra GD" panose="020E0502030308020204" pitchFamily="34" charset="0"/>
              </a:rPr>
            </a:br>
            <a:r>
              <a:rPr lang="es-ES" sz="2000" dirty="0">
                <a:solidFill>
                  <a:schemeClr val="accent2">
                    <a:lumMod val="75000"/>
                  </a:schemeClr>
                </a:solidFill>
                <a:latin typeface="Maiandra GD" panose="020E0502030308020204" pitchFamily="34" charset="0"/>
              </a:rPr>
              <a:t>5. </a:t>
            </a:r>
            <a:r>
              <a:rPr lang="es-ES" sz="2000" dirty="0" err="1">
                <a:solidFill>
                  <a:schemeClr val="accent2">
                    <a:lumMod val="75000"/>
                  </a:schemeClr>
                </a:solidFill>
                <a:latin typeface="Maiandra GD" panose="020E0502030308020204" pitchFamily="34" charset="0"/>
              </a:rPr>
              <a:t>Korupsi</a:t>
            </a:r>
            <a:r>
              <a:rPr lang="es-ES" sz="2000" dirty="0">
                <a:solidFill>
                  <a:schemeClr val="accent2">
                    <a:lumMod val="75000"/>
                  </a:schemeClr>
                </a:solidFill>
                <a:latin typeface="Maiandra GD" panose="020E0502030308020204" pitchFamily="34" charset="0"/>
              </a:rPr>
              <a:t> </a:t>
            </a:r>
            <a:r>
              <a:rPr lang="es-ES" sz="2000" dirty="0" err="1">
                <a:solidFill>
                  <a:schemeClr val="accent2">
                    <a:lumMod val="75000"/>
                  </a:schemeClr>
                </a:solidFill>
                <a:latin typeface="Maiandra GD" panose="020E0502030308020204" pitchFamily="34" charset="0"/>
              </a:rPr>
              <a:t>membawa</a:t>
            </a:r>
            <a:r>
              <a:rPr lang="es-ES" sz="2000" dirty="0">
                <a:solidFill>
                  <a:schemeClr val="accent2">
                    <a:lumMod val="75000"/>
                  </a:schemeClr>
                </a:solidFill>
                <a:latin typeface="Maiandra GD" panose="020E0502030308020204" pitchFamily="34" charset="0"/>
              </a:rPr>
              <a:t> </a:t>
            </a:r>
            <a:r>
              <a:rPr lang="es-ES" sz="2000" dirty="0" err="1">
                <a:solidFill>
                  <a:schemeClr val="accent2">
                    <a:lumMod val="75000"/>
                  </a:schemeClr>
                </a:solidFill>
                <a:latin typeface="Maiandra GD" panose="020E0502030308020204" pitchFamily="34" charset="0"/>
              </a:rPr>
              <a:t>serta</a:t>
            </a:r>
            <a:r>
              <a:rPr lang="es-ES" sz="2000" dirty="0">
                <a:solidFill>
                  <a:schemeClr val="accent2">
                    <a:lumMod val="75000"/>
                  </a:schemeClr>
                </a:solidFill>
                <a:latin typeface="Maiandra GD" panose="020E0502030308020204" pitchFamily="34" charset="0"/>
              </a:rPr>
              <a:t> </a:t>
            </a:r>
            <a:r>
              <a:rPr lang="es-ES" sz="2000" dirty="0" err="1">
                <a:solidFill>
                  <a:schemeClr val="accent2">
                    <a:lumMod val="75000"/>
                  </a:schemeClr>
                </a:solidFill>
                <a:latin typeface="Maiandra GD" panose="020E0502030308020204" pitchFamily="34" charset="0"/>
              </a:rPr>
              <a:t>unsur</a:t>
            </a:r>
            <a:r>
              <a:rPr lang="es-ES" sz="2000" dirty="0">
                <a:solidFill>
                  <a:schemeClr val="accent2">
                    <a:lumMod val="75000"/>
                  </a:schemeClr>
                </a:solidFill>
                <a:latin typeface="Maiandra GD" panose="020E0502030308020204" pitchFamily="34" charset="0"/>
              </a:rPr>
              <a:t> </a:t>
            </a:r>
            <a:r>
              <a:rPr lang="es-ES" sz="2000" dirty="0" err="1">
                <a:solidFill>
                  <a:schemeClr val="accent2">
                    <a:lumMod val="75000"/>
                  </a:schemeClr>
                </a:solidFill>
                <a:latin typeface="Maiandra GD" panose="020E0502030308020204" pitchFamily="34" charset="0"/>
              </a:rPr>
              <a:t>persaingan</a:t>
            </a:r>
            <a:r>
              <a:rPr lang="es-ES" sz="2000" dirty="0">
                <a:solidFill>
                  <a:schemeClr val="accent2">
                    <a:lumMod val="75000"/>
                  </a:schemeClr>
                </a:solidFill>
                <a:latin typeface="Maiandra GD" panose="020E0502030308020204" pitchFamily="34" charset="0"/>
              </a:rPr>
              <a:t> dan </a:t>
            </a:r>
            <a:r>
              <a:rPr lang="fi-FI" sz="2000" dirty="0">
                <a:solidFill>
                  <a:schemeClr val="accent2">
                    <a:lumMod val="75000"/>
                  </a:schemeClr>
                </a:solidFill>
                <a:latin typeface="Maiandra GD" panose="020E0502030308020204" pitchFamily="34" charset="0"/>
              </a:rPr>
              <a:t>tekanan untuk bekerja lebih efisien 	kedalam </a:t>
            </a:r>
            <a:r>
              <a:rPr lang="en-US" sz="2000" dirty="0" err="1">
                <a:solidFill>
                  <a:schemeClr val="accent2">
                    <a:lumMod val="75000"/>
                  </a:schemeClr>
                </a:solidFill>
                <a:latin typeface="Maiandra GD" panose="020E0502030308020204" pitchFamily="34" charset="0"/>
              </a:rPr>
              <a:t>kehidupan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ekonomi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kurang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berkembang</a:t>
            </a:r>
            <a:r>
              <a:rPr lang="en-US" sz="2000" dirty="0">
                <a:solidFill>
                  <a:schemeClr val="accent2">
                    <a:lumMod val="75000"/>
                  </a:schemeClr>
                </a:solidFill>
                <a:latin typeface="Maiandra GD" panose="020E0502030308020204" pitchFamily="34" charset="0"/>
              </a:rPr>
              <a:t>. </a:t>
            </a:r>
            <a:r>
              <a:rPr lang="fi-FI" sz="2000" dirty="0">
                <a:solidFill>
                  <a:schemeClr val="accent2">
                    <a:lumMod val="75000"/>
                  </a:schemeClr>
                </a:solidFill>
                <a:latin typeface="Maiandra GD" panose="020E0502030308020204" pitchFamily="34" charset="0"/>
              </a:rPr>
              <a:t>Karena pembayaran 	tertinggi merupakan salah satu ukuran bagi pembagian ini, kemampuan </a:t>
            </a:r>
            <a:r>
              <a:rPr lang="en-US" sz="2000" dirty="0" err="1">
                <a:solidFill>
                  <a:schemeClr val="accent2">
                    <a:lumMod val="75000"/>
                  </a:schemeClr>
                </a:solidFill>
                <a:latin typeface="Maiandra GD" panose="020E0502030308020204" pitchFamily="34" charset="0"/>
              </a:rPr>
              <a:t>untuk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menyediakan</a:t>
            </a:r>
            <a:r>
              <a:rPr lang="en-US" sz="2000" dirty="0">
                <a:solidFill>
                  <a:schemeClr val="accent2">
                    <a:lumMod val="75000"/>
                  </a:schemeClr>
                </a:solidFill>
                <a:latin typeface="Maiandra GD" panose="020E0502030308020204" pitchFamily="34" charset="0"/>
              </a:rPr>
              <a:t> dana, </a:t>
            </a:r>
            <a:r>
              <a:rPr lang="en-US" sz="2000" dirty="0" err="1">
                <a:solidFill>
                  <a:schemeClr val="accent2">
                    <a:lumMod val="75000"/>
                  </a:schemeClr>
                </a:solidFill>
                <a:latin typeface="Maiandra GD" panose="020E0502030308020204" pitchFamily="34" charset="0"/>
              </a:rPr>
              <a:t>apakah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diambilkan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dari</a:t>
            </a:r>
            <a:r>
              <a:rPr lang="en-US" sz="2000" dirty="0">
                <a:solidFill>
                  <a:schemeClr val="accent2">
                    <a:lumMod val="75000"/>
                  </a:schemeClr>
                </a:solidFill>
                <a:latin typeface="Maiandra GD" panose="020E0502030308020204" pitchFamily="34" charset="0"/>
              </a:rPr>
              <a:t> dana </a:t>
            </a:r>
            <a:r>
              <a:rPr lang="en-US" sz="2000" dirty="0" err="1">
                <a:solidFill>
                  <a:schemeClr val="accent2">
                    <a:lumMod val="75000"/>
                  </a:schemeClr>
                </a:solidFill>
                <a:latin typeface="Maiandra GD" panose="020E0502030308020204" pitchFamily="34" charset="0"/>
              </a:rPr>
              <a:t>cadangan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atau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dari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anggaran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untuk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tahun</a:t>
            </a:r>
            <a:r>
              <a:rPr lang="en-US" sz="2000" dirty="0">
                <a:solidFill>
                  <a:schemeClr val="accent2">
                    <a:lumMod val="75000"/>
                  </a:schemeClr>
                </a:solidFill>
                <a:latin typeface="Maiandra GD" panose="020E0502030308020204" pitchFamily="34" charset="0"/>
              </a:rPr>
              <a:t> </a:t>
            </a:r>
            <a:r>
              <a:rPr lang="fi-FI" sz="2000" dirty="0">
                <a:solidFill>
                  <a:schemeClr val="accent2">
                    <a:lumMod val="75000"/>
                  </a:schemeClr>
                </a:solidFill>
                <a:latin typeface="Maiandra GD" panose="020E0502030308020204" pitchFamily="34" charset="0"/>
              </a:rPr>
              <a:t>berjalan, sangatlah perlu. Tekanan-tekanan untuk </a:t>
            </a:r>
            <a:r>
              <a:rPr lang="en-US" sz="2000" dirty="0" err="1">
                <a:solidFill>
                  <a:schemeClr val="accent2">
                    <a:lumMod val="75000"/>
                  </a:schemeClr>
                </a:solidFill>
                <a:latin typeface="Maiandra GD" panose="020E0502030308020204" pitchFamily="34" charset="0"/>
              </a:rPr>
              <a:t>bersaing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sangat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penting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bagi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suatu</a:t>
            </a:r>
            <a:r>
              <a:rPr lang="en-US" sz="2000" dirty="0">
                <a:solidFill>
                  <a:schemeClr val="accent2">
                    <a:lumMod val="75000"/>
                  </a:schemeClr>
                </a:solidFill>
                <a:latin typeface="Maiandra GD" panose="020E0502030308020204" pitchFamily="34" charset="0"/>
              </a:rPr>
              <a:t> negara yang </a:t>
            </a:r>
            <a:r>
              <a:rPr lang="en-US" sz="2000" dirty="0" err="1">
                <a:solidFill>
                  <a:schemeClr val="accent2">
                    <a:lumMod val="75000"/>
                  </a:schemeClr>
                </a:solidFill>
                <a:latin typeface="Maiandra GD" panose="020E0502030308020204" pitchFamily="34" charset="0"/>
              </a:rPr>
              <a:t>kurang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berkembang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sebab</a:t>
            </a:r>
            <a:r>
              <a:rPr lang="en-US" sz="2000" dirty="0">
                <a:solidFill>
                  <a:schemeClr val="accent2">
                    <a:lumMod val="75000"/>
                  </a:schemeClr>
                </a:solidFill>
                <a:latin typeface="Maiandra GD" panose="020E0502030308020204" pitchFamily="34" charset="0"/>
              </a:rPr>
              <a:t> di pasar </a:t>
            </a:r>
            <a:r>
              <a:rPr lang="en-US" sz="2000" dirty="0" err="1">
                <a:solidFill>
                  <a:schemeClr val="accent2">
                    <a:lumMod val="75000"/>
                  </a:schemeClr>
                </a:solidFill>
                <a:latin typeface="Maiandra GD" panose="020E0502030308020204" pitchFamily="34" charset="0"/>
              </a:rPr>
              <a:t>produksi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biasanya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terdapat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monopoli</a:t>
            </a:r>
            <a:r>
              <a:rPr lang="en-US" sz="2000" dirty="0">
                <a:solidFill>
                  <a:schemeClr val="accent2">
                    <a:lumMod val="75000"/>
                  </a:schemeClr>
                </a:solidFill>
                <a:latin typeface="Maiandra GD" panose="020E0502030308020204" pitchFamily="34" charset="0"/>
              </a:rPr>
              <a:t>.</a:t>
            </a:r>
            <a:br>
              <a:rPr lang="en-US" sz="2000" dirty="0">
                <a:solidFill>
                  <a:schemeClr val="accent2">
                    <a:lumMod val="75000"/>
                  </a:schemeClr>
                </a:solidFill>
                <a:latin typeface="Maiandra GD" panose="020E0502030308020204" pitchFamily="34" charset="0"/>
              </a:rPr>
            </a:br>
            <a:r>
              <a:rPr lang="fi-FI" sz="2000" dirty="0">
                <a:solidFill>
                  <a:schemeClr val="accent2">
                    <a:lumMod val="75000"/>
                  </a:schemeClr>
                </a:solidFill>
                <a:latin typeface="Maiandra GD" panose="020E0502030308020204" pitchFamily="34" charset="0"/>
              </a:rPr>
              <a:t>6. Sekalipun suatu pemerintah telah berusaha keras </a:t>
            </a:r>
            <a:r>
              <a:rPr lang="en-US" sz="2000" dirty="0" err="1">
                <a:solidFill>
                  <a:schemeClr val="accent2">
                    <a:lumMod val="75000"/>
                  </a:schemeClr>
                </a:solidFill>
                <a:latin typeface="Maiandra GD" panose="020E0502030308020204" pitchFamily="34" charset="0"/>
              </a:rPr>
              <a:t>untuk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menempuh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kebijakan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kebijakan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ekonomi</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terbaik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selalu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terdapat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kemungkinan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bahwa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kebijakan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kebijakan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itu</a:t>
            </a:r>
            <a:r>
              <a:rPr lang="en-US" sz="2000" dirty="0">
                <a:solidFill>
                  <a:schemeClr val="accent2">
                    <a:lumMod val="75000"/>
                  </a:schemeClr>
                </a:solidFill>
                <a:latin typeface="Maiandra GD" panose="020E0502030308020204" pitchFamily="34" charset="0"/>
              </a:rPr>
              <a:t> salah </a:t>
            </a:r>
            <a:r>
              <a:rPr lang="en-US" sz="2000" dirty="0" err="1">
                <a:solidFill>
                  <a:schemeClr val="accent2">
                    <a:lumMod val="75000"/>
                  </a:schemeClr>
                </a:solidFill>
                <a:latin typeface="Maiandra GD" panose="020E0502030308020204" pitchFamily="34" charset="0"/>
              </a:rPr>
              <a:t>arah</a:t>
            </a:r>
            <a:r>
              <a:rPr lang="en-US" sz="2000" dirty="0">
                <a:solidFill>
                  <a:schemeClr val="accent2">
                    <a:lumMod val="75000"/>
                  </a:schemeClr>
                </a:solidFill>
                <a:latin typeface="Maiandra GD" panose="020E0502030308020204" pitchFamily="34" charset="0"/>
              </a:rPr>
              <a:t> dan </a:t>
            </a:r>
            <a:r>
              <a:rPr lang="en-US" sz="2000" dirty="0" err="1">
                <a:solidFill>
                  <a:schemeClr val="accent2">
                    <a:lumMod val="75000"/>
                  </a:schemeClr>
                </a:solidFill>
                <a:latin typeface="Maiandra GD" panose="020E0502030308020204" pitchFamily="34" charset="0"/>
              </a:rPr>
              <a:t>tidak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mencapai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sasaran</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dikehendaki</a:t>
            </a:r>
            <a:r>
              <a:rPr lang="en-US" sz="2000" dirty="0">
                <a:solidFill>
                  <a:schemeClr val="accent2">
                    <a:lumMod val="75000"/>
                  </a:schemeClr>
                </a:solidFill>
                <a:latin typeface="Maiandra GD" panose="020E0502030308020204" pitchFamily="34" charset="0"/>
              </a:rPr>
              <a:t>. Pada 	</a:t>
            </a:r>
            <a:r>
              <a:rPr lang="en-US" sz="2000" dirty="0" err="1">
                <a:solidFill>
                  <a:schemeClr val="accent2">
                    <a:lumMod val="75000"/>
                  </a:schemeClr>
                </a:solidFill>
                <a:latin typeface="Maiandra GD" panose="020E0502030308020204" pitchFamily="34" charset="0"/>
              </a:rPr>
              <a:t>keadaan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seperti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ini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bisa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berfungsi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sebagai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perisai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atau</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pelindung</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terhadap</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kerugian-kerugian</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lebih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besar</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Pengaruh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kebijakan-kebijakan</a:t>
            </a:r>
            <a:r>
              <a:rPr lang="en-US" sz="2000" dirty="0">
                <a:solidFill>
                  <a:schemeClr val="accent2">
                    <a:lumMod val="75000"/>
                  </a:schemeClr>
                </a:solidFill>
                <a:latin typeface="Maiandra GD" panose="020E0502030308020204" pitchFamily="34" charset="0"/>
              </a:rPr>
              <a:t> </a:t>
            </a:r>
            <a:r>
              <a:rPr lang="fi-FI" sz="2000" dirty="0">
                <a:solidFill>
                  <a:schemeClr val="accent2">
                    <a:lumMod val="75000"/>
                  </a:schemeClr>
                </a:solidFill>
                <a:latin typeface="Maiandra GD" panose="020E0502030308020204" pitchFamily="34" charset="0"/>
              </a:rPr>
              <a:t>pemerintah 	memiliki jangkauan yang sangat jauh, </a:t>
            </a:r>
            <a:r>
              <a:rPr lang="en-US" sz="2000" dirty="0" err="1">
                <a:solidFill>
                  <a:schemeClr val="accent2">
                    <a:lumMod val="75000"/>
                  </a:schemeClr>
                </a:solidFill>
                <a:latin typeface="Maiandra GD" panose="020E0502030308020204" pitchFamily="34" charset="0"/>
              </a:rPr>
              <a:t>Korupsi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dapat</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menjadi</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jaminan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bahwa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jika</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pemerintah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tetap</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bersikeras</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untuk</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berjalan</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terus</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ke</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arah</a:t>
            </a:r>
            <a:r>
              <a:rPr lang="en-US" sz="2000" dirty="0">
                <a:solidFill>
                  <a:schemeClr val="accent2">
                    <a:lumMod val="75000"/>
                  </a:schemeClr>
                </a:solidFill>
                <a:latin typeface="Maiandra GD" panose="020E0502030308020204" pitchFamily="34" charset="0"/>
              </a:rPr>
              <a:t> yang salah </a:t>
            </a:r>
            <a:r>
              <a:rPr lang="en-US" sz="2000" dirty="0" err="1">
                <a:solidFill>
                  <a:schemeClr val="accent2">
                    <a:lumMod val="75000"/>
                  </a:schemeClr>
                </a:solidFill>
                <a:latin typeface="Maiandra GD" panose="020E0502030308020204" pitchFamily="34" charset="0"/>
              </a:rPr>
              <a:t>masih</a:t>
            </a:r>
            <a:r>
              <a:rPr lang="en-US" sz="2000" dirty="0">
                <a:solidFill>
                  <a:schemeClr val="accent2">
                    <a:lumMod val="75000"/>
                  </a:schemeClr>
                </a:solidFill>
                <a:latin typeface="Maiandra GD" panose="020E0502030308020204" pitchFamily="34" charset="0"/>
              </a:rPr>
              <a:t> </a:t>
            </a:r>
            <a:r>
              <a:rPr lang="en-US" sz="2000" dirty="0" err="1">
                <a:solidFill>
                  <a:schemeClr val="accent2">
                    <a:lumMod val="75000"/>
                  </a:schemeClr>
                </a:solidFill>
                <a:latin typeface="Maiandra GD" panose="020E0502030308020204" pitchFamily="34" charset="0"/>
              </a:rPr>
              <a:t>ada</a:t>
            </a:r>
            <a:r>
              <a:rPr lang="en-US" sz="2000" dirty="0">
                <a:solidFill>
                  <a:schemeClr val="accent2">
                    <a:lumMod val="75000"/>
                  </a:schemeClr>
                </a:solidFill>
                <a:latin typeface="Maiandra GD" panose="020E0502030308020204" pitchFamily="34" charset="0"/>
              </a:rPr>
              <a:t> 	yang </a:t>
            </a:r>
            <a:r>
              <a:rPr lang="en-US" sz="2000" dirty="0" err="1">
                <a:solidFill>
                  <a:schemeClr val="accent2">
                    <a:lumMod val="75000"/>
                  </a:schemeClr>
                </a:solidFill>
                <a:latin typeface="Maiandra GD" panose="020E0502030308020204" pitchFamily="34" charset="0"/>
              </a:rPr>
              <a:t>diselamatkan</a:t>
            </a:r>
            <a:r>
              <a:rPr lang="en-US" sz="2000" dirty="0">
                <a:solidFill>
                  <a:schemeClr val="accent2">
                    <a:lumMod val="75000"/>
                  </a:schemeClr>
                </a:solidFill>
                <a:latin typeface="Maiandra GD" panose="020E0502030308020204" pitchFamily="34" charset="0"/>
              </a:rPr>
              <a:t>.</a:t>
            </a:r>
          </a:p>
        </p:txBody>
      </p:sp>
    </p:spTree>
    <p:extLst>
      <p:ext uri="{BB962C8B-B14F-4D97-AF65-F5344CB8AC3E}">
        <p14:creationId xmlns:p14="http://schemas.microsoft.com/office/powerpoint/2010/main" val="24856778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934279" y="1759226"/>
            <a:ext cx="8776252" cy="4641574"/>
          </a:xfrm>
        </p:spPr>
        <p:txBody>
          <a:bodyPr anchor="t"/>
          <a:lstStyle/>
          <a:p>
            <a:pPr algn="l"/>
            <a:r>
              <a:rPr lang="en-US" sz="3200" b="1" dirty="0">
                <a:solidFill>
                  <a:schemeClr val="accent2">
                    <a:lumMod val="75000"/>
                  </a:schemeClr>
                </a:solidFill>
                <a:latin typeface="Maiandra GD" panose="020E0502030308020204" pitchFamily="34" charset="0"/>
              </a:rPr>
              <a:t>Cara </a:t>
            </a:r>
            <a:r>
              <a:rPr lang="en-US" sz="3200" b="1" dirty="0" err="1">
                <a:solidFill>
                  <a:schemeClr val="accent2">
                    <a:lumMod val="75000"/>
                  </a:schemeClr>
                </a:solidFill>
                <a:latin typeface="Maiandra GD" panose="020E0502030308020204" pitchFamily="34" charset="0"/>
              </a:rPr>
              <a:t>Memberantas</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Tindak</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Pidana</a:t>
            </a:r>
            <a:r>
              <a:rPr lang="en-US" sz="3200" b="1" dirty="0">
                <a:solidFill>
                  <a:schemeClr val="accent2">
                    <a:lumMod val="75000"/>
                  </a:schemeClr>
                </a:solidFill>
                <a:latin typeface="Maiandra GD" panose="020E0502030308020204" pitchFamily="34" charset="0"/>
              </a:rPr>
              <a:t> </a:t>
            </a:r>
            <a:r>
              <a:rPr lang="en-US" sz="3200" b="1" dirty="0" err="1">
                <a:solidFill>
                  <a:schemeClr val="accent2">
                    <a:lumMod val="75000"/>
                  </a:schemeClr>
                </a:solidFill>
                <a:latin typeface="Maiandra GD" panose="020E0502030308020204" pitchFamily="34" charset="0"/>
              </a:rPr>
              <a:t>Korupsi</a:t>
            </a:r>
            <a:br>
              <a:rPr lang="en-US" sz="3200" b="1" dirty="0">
                <a:solidFill>
                  <a:schemeClr val="accent2">
                    <a:lumMod val="75000"/>
                  </a:schemeClr>
                </a:solidFill>
                <a:latin typeface="Maiandra GD" panose="020E0502030308020204" pitchFamily="34" charset="0"/>
              </a:rPr>
            </a:br>
            <a:br>
              <a:rPr lang="en-US" sz="2000" dirty="0">
                <a:solidFill>
                  <a:schemeClr val="accent2">
                    <a:lumMod val="75000"/>
                  </a:schemeClr>
                </a:solidFill>
                <a:latin typeface="Maiandra GD" panose="020E0502030308020204" pitchFamily="34" charset="0"/>
              </a:rPr>
            </a:br>
            <a:r>
              <a:rPr lang="en-US" sz="2400" dirty="0" err="1">
                <a:solidFill>
                  <a:schemeClr val="accent2">
                    <a:lumMod val="75000"/>
                  </a:schemeClr>
                </a:solidFill>
                <a:latin typeface="Maiandra GD" panose="020E0502030308020204" pitchFamily="34" charset="0"/>
              </a:rPr>
              <a:t>Berikut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ini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beberapa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cara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memberantas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tindak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pidana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terdiri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atas</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br>
              <a:rPr lang="en-US" sz="2400"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1.  </a:t>
            </a:r>
            <a:r>
              <a:rPr lang="en-US" sz="2400" b="1" dirty="0" err="1">
                <a:solidFill>
                  <a:schemeClr val="accent2">
                    <a:lumMod val="75000"/>
                  </a:schemeClr>
                </a:solidFill>
                <a:latin typeface="Maiandra GD" panose="020E0502030308020204" pitchFamily="34" charset="0"/>
              </a:rPr>
              <a:t>Strategi</a:t>
            </a:r>
            <a:r>
              <a:rPr lang="en-US" sz="2400" b="1" dirty="0">
                <a:solidFill>
                  <a:schemeClr val="accent2">
                    <a:lumMod val="75000"/>
                  </a:schemeClr>
                </a:solidFill>
                <a:latin typeface="Maiandra GD" panose="020E0502030308020204" pitchFamily="34" charset="0"/>
              </a:rPr>
              <a:t> </a:t>
            </a:r>
            <a:r>
              <a:rPr lang="en-US" sz="2400" b="1" dirty="0" err="1">
                <a:solidFill>
                  <a:schemeClr val="accent2">
                    <a:lumMod val="75000"/>
                  </a:schemeClr>
                </a:solidFill>
                <a:latin typeface="Maiandra GD" panose="020E0502030308020204" pitchFamily="34" charset="0"/>
              </a:rPr>
              <a:t>Preventif</a:t>
            </a:r>
            <a:br>
              <a:rPr lang="en-US" sz="2400"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2. </a:t>
            </a:r>
            <a:r>
              <a:rPr lang="en-US" sz="2400" b="1" dirty="0" err="1">
                <a:solidFill>
                  <a:schemeClr val="accent2">
                    <a:lumMod val="75000"/>
                  </a:schemeClr>
                </a:solidFill>
                <a:latin typeface="Maiandra GD" panose="020E0502030308020204" pitchFamily="34" charset="0"/>
              </a:rPr>
              <a:t>Strategi</a:t>
            </a:r>
            <a:r>
              <a:rPr lang="en-US" sz="2400" b="1" dirty="0">
                <a:solidFill>
                  <a:schemeClr val="accent2">
                    <a:lumMod val="75000"/>
                  </a:schemeClr>
                </a:solidFill>
                <a:latin typeface="Maiandra GD" panose="020E0502030308020204" pitchFamily="34" charset="0"/>
              </a:rPr>
              <a:t> </a:t>
            </a:r>
            <a:r>
              <a:rPr lang="en-US" sz="2400" b="1" dirty="0" err="1">
                <a:solidFill>
                  <a:schemeClr val="accent2">
                    <a:lumMod val="75000"/>
                  </a:schemeClr>
                </a:solidFill>
                <a:latin typeface="Maiandra GD" panose="020E0502030308020204" pitchFamily="34" charset="0"/>
              </a:rPr>
              <a:t>Deduktif</a:t>
            </a:r>
            <a:br>
              <a:rPr lang="en-US" sz="2400"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3. </a:t>
            </a:r>
            <a:r>
              <a:rPr lang="en-US" sz="2400" b="1" dirty="0" err="1">
                <a:solidFill>
                  <a:schemeClr val="accent2">
                    <a:lumMod val="75000"/>
                  </a:schemeClr>
                </a:solidFill>
                <a:latin typeface="Maiandra GD" panose="020E0502030308020204" pitchFamily="34" charset="0"/>
              </a:rPr>
              <a:t>Strategi</a:t>
            </a:r>
            <a:r>
              <a:rPr lang="en-US" sz="2400" b="1" dirty="0">
                <a:solidFill>
                  <a:schemeClr val="accent2">
                    <a:lumMod val="75000"/>
                  </a:schemeClr>
                </a:solidFill>
                <a:latin typeface="Maiandra GD" panose="020E0502030308020204" pitchFamily="34" charset="0"/>
              </a:rPr>
              <a:t> </a:t>
            </a:r>
            <a:r>
              <a:rPr lang="en-US" sz="2400" b="1" dirty="0" err="1">
                <a:solidFill>
                  <a:schemeClr val="accent2">
                    <a:lumMod val="75000"/>
                  </a:schemeClr>
                </a:solidFill>
                <a:latin typeface="Maiandra GD" panose="020E0502030308020204" pitchFamily="34" charset="0"/>
              </a:rPr>
              <a:t>Represif</a:t>
            </a:r>
            <a:br>
              <a:rPr lang="en-US" sz="2400" dirty="0">
                <a:solidFill>
                  <a:schemeClr val="accent2">
                    <a:lumMod val="75000"/>
                  </a:schemeClr>
                </a:solidFill>
                <a:latin typeface="Maiandra GD" panose="020E0502030308020204" pitchFamily="34" charset="0"/>
              </a:rPr>
            </a:br>
            <a:endParaRPr lang="en-US" sz="2400" dirty="0">
              <a:latin typeface="Maiandra GD" panose="020E0502030308020204" pitchFamily="34" charset="0"/>
            </a:endParaRPr>
          </a:p>
        </p:txBody>
      </p:sp>
    </p:spTree>
    <p:extLst>
      <p:ext uri="{BB962C8B-B14F-4D97-AF65-F5344CB8AC3E}">
        <p14:creationId xmlns:p14="http://schemas.microsoft.com/office/powerpoint/2010/main" val="4223992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1507067" y="2087217"/>
            <a:ext cx="7766936" cy="2435087"/>
          </a:xfrm>
        </p:spPr>
        <p:txBody>
          <a:bodyPr anchor="ctr"/>
          <a:lstStyle/>
          <a:p>
            <a:pPr algn="ctr"/>
            <a:r>
              <a:rPr lang="en-US" sz="6600" dirty="0">
                <a:solidFill>
                  <a:schemeClr val="accent2">
                    <a:lumMod val="75000"/>
                  </a:schemeClr>
                </a:solidFill>
                <a:latin typeface="Maiandra GD" panose="020E0502030308020204" pitchFamily="34" charset="0"/>
              </a:rPr>
              <a:t>TERIMA KASIH</a:t>
            </a:r>
          </a:p>
        </p:txBody>
      </p:sp>
    </p:spTree>
    <p:extLst>
      <p:ext uri="{BB962C8B-B14F-4D97-AF65-F5344CB8AC3E}">
        <p14:creationId xmlns:p14="http://schemas.microsoft.com/office/powerpoint/2010/main" val="37022951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337930" y="139148"/>
            <a:ext cx="10366513" cy="6579704"/>
          </a:xfrm>
        </p:spPr>
        <p:txBody>
          <a:bodyPr anchor="t"/>
          <a:lstStyle/>
          <a:p>
            <a:pPr algn="l"/>
            <a:r>
              <a:rPr lang="en-US" sz="2800" b="1" dirty="0">
                <a:solidFill>
                  <a:schemeClr val="accent2">
                    <a:lumMod val="75000"/>
                  </a:schemeClr>
                </a:solidFill>
              </a:rPr>
              <a:t>Cara </a:t>
            </a:r>
            <a:r>
              <a:rPr lang="en-US" sz="2800" b="1" dirty="0" err="1">
                <a:solidFill>
                  <a:schemeClr val="accent2">
                    <a:lumMod val="75000"/>
                  </a:schemeClr>
                </a:solidFill>
              </a:rPr>
              <a:t>Memberantas</a:t>
            </a:r>
            <a:r>
              <a:rPr lang="en-US" sz="2800" b="1" dirty="0">
                <a:solidFill>
                  <a:schemeClr val="accent2">
                    <a:lumMod val="75000"/>
                  </a:schemeClr>
                </a:solidFill>
              </a:rPr>
              <a:t> </a:t>
            </a:r>
            <a:r>
              <a:rPr lang="en-US" sz="2800" b="1" dirty="0" err="1">
                <a:solidFill>
                  <a:schemeClr val="accent2">
                    <a:lumMod val="75000"/>
                  </a:schemeClr>
                </a:solidFill>
              </a:rPr>
              <a:t>Tindak</a:t>
            </a:r>
            <a:r>
              <a:rPr lang="en-US" sz="2800" b="1" dirty="0">
                <a:solidFill>
                  <a:schemeClr val="accent2">
                    <a:lumMod val="75000"/>
                  </a:schemeClr>
                </a:solidFill>
              </a:rPr>
              <a:t> </a:t>
            </a:r>
            <a:r>
              <a:rPr lang="en-US" sz="2800" b="1" dirty="0" err="1">
                <a:solidFill>
                  <a:schemeClr val="accent2">
                    <a:lumMod val="75000"/>
                  </a:schemeClr>
                </a:solidFill>
              </a:rPr>
              <a:t>Pidana</a:t>
            </a:r>
            <a:r>
              <a:rPr lang="en-US" sz="2800" b="1" dirty="0">
                <a:solidFill>
                  <a:schemeClr val="accent2">
                    <a:lumMod val="75000"/>
                  </a:schemeClr>
                </a:solidFill>
              </a:rPr>
              <a:t> </a:t>
            </a:r>
            <a:r>
              <a:rPr lang="en-US" sz="2800" b="1" dirty="0" err="1">
                <a:solidFill>
                  <a:schemeClr val="accent2">
                    <a:lumMod val="75000"/>
                  </a:schemeClr>
                </a:solidFill>
              </a:rPr>
              <a:t>Korupsi</a:t>
            </a:r>
            <a:br>
              <a:rPr lang="en-US" sz="2400" dirty="0">
                <a:solidFill>
                  <a:schemeClr val="accent2">
                    <a:lumMod val="75000"/>
                  </a:schemeClr>
                </a:solidFill>
              </a:rPr>
            </a:br>
            <a:r>
              <a:rPr lang="en-US" sz="1800" dirty="0" err="1">
                <a:solidFill>
                  <a:schemeClr val="accent2">
                    <a:lumMod val="75000"/>
                  </a:schemeClr>
                </a:solidFill>
              </a:rPr>
              <a:t>Berikut</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terdapat</a:t>
            </a:r>
            <a:r>
              <a:rPr lang="en-US" sz="1800" dirty="0">
                <a:solidFill>
                  <a:schemeClr val="accent2">
                    <a:lumMod val="75000"/>
                  </a:schemeClr>
                </a:solidFill>
              </a:rPr>
              <a:t> </a:t>
            </a:r>
            <a:r>
              <a:rPr lang="en-US" sz="1800" dirty="0" err="1">
                <a:solidFill>
                  <a:schemeClr val="accent2">
                    <a:lumMod val="75000"/>
                  </a:schemeClr>
                </a:solidFill>
              </a:rPr>
              <a:t>beberapa</a:t>
            </a:r>
            <a:r>
              <a:rPr lang="en-US" sz="1800" dirty="0">
                <a:solidFill>
                  <a:schemeClr val="accent2">
                    <a:lumMod val="75000"/>
                  </a:schemeClr>
                </a:solidFill>
              </a:rPr>
              <a:t> </a:t>
            </a:r>
            <a:r>
              <a:rPr lang="en-US" sz="1800" dirty="0" err="1">
                <a:solidFill>
                  <a:schemeClr val="accent2">
                    <a:lumMod val="75000"/>
                  </a:schemeClr>
                </a:solidFill>
              </a:rPr>
              <a:t>cara</a:t>
            </a:r>
            <a:r>
              <a:rPr lang="en-US" sz="1800" dirty="0">
                <a:solidFill>
                  <a:schemeClr val="accent2">
                    <a:lumMod val="75000"/>
                  </a:schemeClr>
                </a:solidFill>
              </a:rPr>
              <a:t> </a:t>
            </a:r>
            <a:r>
              <a:rPr lang="en-US" sz="1800" dirty="0" err="1">
                <a:solidFill>
                  <a:schemeClr val="accent2">
                    <a:lumMod val="75000"/>
                  </a:schemeClr>
                </a:solidFill>
              </a:rPr>
              <a:t>memberantas</a:t>
            </a:r>
            <a:r>
              <a:rPr lang="en-US" sz="1800" dirty="0">
                <a:solidFill>
                  <a:schemeClr val="accent2">
                    <a:lumMod val="75000"/>
                  </a:schemeClr>
                </a:solidFill>
              </a:rPr>
              <a:t> </a:t>
            </a:r>
            <a:r>
              <a:rPr lang="en-US" sz="1800" dirty="0" err="1">
                <a:solidFill>
                  <a:schemeClr val="accent2">
                    <a:lumMod val="75000"/>
                  </a:schemeClr>
                </a:solidFill>
              </a:rPr>
              <a:t>tindak</a:t>
            </a:r>
            <a:r>
              <a:rPr lang="en-US" sz="1800" dirty="0">
                <a:solidFill>
                  <a:schemeClr val="accent2">
                    <a:lumMod val="75000"/>
                  </a:schemeClr>
                </a:solidFill>
              </a:rPr>
              <a:t> </a:t>
            </a:r>
            <a:r>
              <a:rPr lang="en-US" sz="1800" dirty="0" err="1">
                <a:solidFill>
                  <a:schemeClr val="accent2">
                    <a:lumMod val="75000"/>
                  </a:schemeClr>
                </a:solidFill>
              </a:rPr>
              <a:t>pidana</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a:t>
            </a:r>
            <a:r>
              <a:rPr lang="en-US" sz="1800" dirty="0" err="1">
                <a:solidFill>
                  <a:schemeClr val="accent2">
                    <a:lumMod val="75000"/>
                  </a:schemeClr>
                </a:solidFill>
              </a:rPr>
              <a:t>terdiri</a:t>
            </a:r>
            <a:r>
              <a:rPr lang="en-US" sz="1800" dirty="0">
                <a:solidFill>
                  <a:schemeClr val="accent2">
                    <a:lumMod val="75000"/>
                  </a:schemeClr>
                </a:solidFill>
              </a:rPr>
              <a:t> </a:t>
            </a:r>
            <a:r>
              <a:rPr lang="en-US" sz="1800" dirty="0" err="1">
                <a:solidFill>
                  <a:schemeClr val="accent2">
                    <a:lumMod val="75000"/>
                  </a:schemeClr>
                </a:solidFill>
              </a:rPr>
              <a:t>atas</a:t>
            </a:r>
            <a:r>
              <a:rPr lang="en-US" sz="1800" dirty="0">
                <a:solidFill>
                  <a:schemeClr val="accent2">
                    <a:lumMod val="75000"/>
                  </a:schemeClr>
                </a:solidFill>
              </a:rPr>
              <a:t>:</a:t>
            </a:r>
            <a:br>
              <a:rPr lang="en-US" sz="1800" dirty="0">
                <a:solidFill>
                  <a:schemeClr val="accent2">
                    <a:lumMod val="75000"/>
                  </a:schemeClr>
                </a:solidFill>
              </a:rPr>
            </a:br>
            <a:r>
              <a:rPr lang="en-US" sz="1800" b="1" dirty="0">
                <a:solidFill>
                  <a:schemeClr val="accent2">
                    <a:lumMod val="75000"/>
                  </a:schemeClr>
                </a:solidFill>
              </a:rPr>
              <a:t>1. </a:t>
            </a:r>
            <a:r>
              <a:rPr lang="en-US" sz="1800" b="1" dirty="0" err="1">
                <a:solidFill>
                  <a:schemeClr val="accent2">
                    <a:lumMod val="75000"/>
                  </a:schemeClr>
                </a:solidFill>
              </a:rPr>
              <a:t>Strategi</a:t>
            </a:r>
            <a:r>
              <a:rPr lang="en-US" sz="1800" b="1" dirty="0">
                <a:solidFill>
                  <a:schemeClr val="accent2">
                    <a:lumMod val="75000"/>
                  </a:schemeClr>
                </a:solidFill>
              </a:rPr>
              <a:t> </a:t>
            </a:r>
            <a:r>
              <a:rPr lang="en-US" sz="1800" b="1" dirty="0" err="1">
                <a:solidFill>
                  <a:schemeClr val="accent2">
                    <a:lumMod val="75000"/>
                  </a:schemeClr>
                </a:solidFill>
              </a:rPr>
              <a:t>Preventif</a:t>
            </a:r>
            <a:br>
              <a:rPr lang="en-US" sz="1800" dirty="0">
                <a:solidFill>
                  <a:schemeClr val="accent2">
                    <a:lumMod val="75000"/>
                  </a:schemeClr>
                </a:solidFill>
              </a:rPr>
            </a:br>
            <a:r>
              <a:rPr lang="en-US" sz="1800" dirty="0" err="1">
                <a:solidFill>
                  <a:schemeClr val="accent2">
                    <a:lumMod val="75000"/>
                  </a:schemeClr>
                </a:solidFill>
              </a:rPr>
              <a:t>Strategi</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harus</a:t>
            </a:r>
            <a:r>
              <a:rPr lang="en-US" sz="1800" dirty="0">
                <a:solidFill>
                  <a:schemeClr val="accent2">
                    <a:lumMod val="75000"/>
                  </a:schemeClr>
                </a:solidFill>
              </a:rPr>
              <a:t> </a:t>
            </a:r>
            <a:r>
              <a:rPr lang="en-US" sz="1800" dirty="0" err="1">
                <a:solidFill>
                  <a:schemeClr val="accent2">
                    <a:lumMod val="75000"/>
                  </a:schemeClr>
                </a:solidFill>
              </a:rPr>
              <a:t>dibuat</a:t>
            </a:r>
            <a:r>
              <a:rPr lang="en-US" sz="1800" dirty="0">
                <a:solidFill>
                  <a:schemeClr val="accent2">
                    <a:lumMod val="75000"/>
                  </a:schemeClr>
                </a:solidFill>
              </a:rPr>
              <a:t> dan </a:t>
            </a:r>
            <a:r>
              <a:rPr lang="en-US" sz="1800" dirty="0" err="1">
                <a:solidFill>
                  <a:schemeClr val="accent2">
                    <a:lumMod val="75000"/>
                  </a:schemeClr>
                </a:solidFill>
              </a:rPr>
              <a:t>dilaksanakan</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diarahkan</a:t>
            </a:r>
            <a:r>
              <a:rPr lang="en-US" sz="1800" dirty="0">
                <a:solidFill>
                  <a:schemeClr val="accent2">
                    <a:lumMod val="75000"/>
                  </a:schemeClr>
                </a:solidFill>
              </a:rPr>
              <a:t> pada </a:t>
            </a:r>
            <a:r>
              <a:rPr lang="en-US" sz="1800" dirty="0" err="1">
                <a:solidFill>
                  <a:schemeClr val="accent2">
                    <a:lumMod val="75000"/>
                  </a:schemeClr>
                </a:solidFill>
              </a:rPr>
              <a:t>hal-hal</a:t>
            </a:r>
            <a:r>
              <a:rPr lang="en-US" sz="1800" dirty="0">
                <a:solidFill>
                  <a:schemeClr val="accent2">
                    <a:lumMod val="75000"/>
                  </a:schemeClr>
                </a:solidFill>
              </a:rPr>
              <a:t> yang </a:t>
            </a:r>
            <a:r>
              <a:rPr lang="en-US" sz="1800" dirty="0" err="1">
                <a:solidFill>
                  <a:schemeClr val="accent2">
                    <a:lumMod val="75000"/>
                  </a:schemeClr>
                </a:solidFill>
              </a:rPr>
              <a:t>menjadi</a:t>
            </a:r>
            <a:r>
              <a:rPr lang="en-US" sz="1800" dirty="0">
                <a:solidFill>
                  <a:schemeClr val="accent2">
                    <a:lumMod val="75000"/>
                  </a:schemeClr>
                </a:solidFill>
              </a:rPr>
              <a:t> </a:t>
            </a:r>
            <a:r>
              <a:rPr lang="en-US" sz="1800" dirty="0" err="1">
                <a:solidFill>
                  <a:schemeClr val="accent2">
                    <a:lumMod val="75000"/>
                  </a:schemeClr>
                </a:solidFill>
              </a:rPr>
              <a:t>penyebab</a:t>
            </a:r>
            <a:r>
              <a:rPr lang="en-US" sz="1800" dirty="0">
                <a:solidFill>
                  <a:schemeClr val="accent2">
                    <a:lumMod val="75000"/>
                  </a:schemeClr>
                </a:solidFill>
              </a:rPr>
              <a:t> </a:t>
            </a:r>
            <a:r>
              <a:rPr lang="en-US" sz="1800" dirty="0" err="1">
                <a:solidFill>
                  <a:schemeClr val="accent2">
                    <a:lumMod val="75000"/>
                  </a:schemeClr>
                </a:solidFill>
              </a:rPr>
              <a:t>timbulnya</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a:t>
            </a:r>
            <a:r>
              <a:rPr lang="en-US" sz="1800" dirty="0" err="1">
                <a:solidFill>
                  <a:schemeClr val="accent2">
                    <a:lumMod val="75000"/>
                  </a:schemeClr>
                </a:solidFill>
              </a:rPr>
              <a:t>Setiap</a:t>
            </a:r>
            <a:r>
              <a:rPr lang="en-US" sz="1800" dirty="0">
                <a:solidFill>
                  <a:schemeClr val="accent2">
                    <a:lumMod val="75000"/>
                  </a:schemeClr>
                </a:solidFill>
              </a:rPr>
              <a:t> </a:t>
            </a:r>
            <a:r>
              <a:rPr lang="en-US" sz="1800" dirty="0" err="1">
                <a:solidFill>
                  <a:schemeClr val="accent2">
                    <a:lumMod val="75000"/>
                  </a:schemeClr>
                </a:solidFill>
              </a:rPr>
              <a:t>penyebab</a:t>
            </a:r>
            <a:r>
              <a:rPr lang="en-US" sz="1800" dirty="0">
                <a:solidFill>
                  <a:schemeClr val="accent2">
                    <a:lumMod val="75000"/>
                  </a:schemeClr>
                </a:solidFill>
              </a:rPr>
              <a:t> yang </a:t>
            </a:r>
            <a:r>
              <a:rPr lang="en-US" sz="1800" dirty="0" err="1">
                <a:solidFill>
                  <a:schemeClr val="accent2">
                    <a:lumMod val="75000"/>
                  </a:schemeClr>
                </a:solidFill>
              </a:rPr>
              <a:t>terindikasi</a:t>
            </a:r>
            <a:r>
              <a:rPr lang="en-US" sz="1800" dirty="0">
                <a:solidFill>
                  <a:schemeClr val="accent2">
                    <a:lumMod val="75000"/>
                  </a:schemeClr>
                </a:solidFill>
              </a:rPr>
              <a:t> </a:t>
            </a:r>
            <a:r>
              <a:rPr lang="en-US" sz="1800" dirty="0" err="1">
                <a:solidFill>
                  <a:schemeClr val="accent2">
                    <a:lumMod val="75000"/>
                  </a:schemeClr>
                </a:solidFill>
              </a:rPr>
              <a:t>harus</a:t>
            </a:r>
            <a:r>
              <a:rPr lang="en-US" sz="1800" dirty="0">
                <a:solidFill>
                  <a:schemeClr val="accent2">
                    <a:lumMod val="75000"/>
                  </a:schemeClr>
                </a:solidFill>
              </a:rPr>
              <a:t> </a:t>
            </a:r>
            <a:r>
              <a:rPr lang="en-US" sz="1800" dirty="0" err="1">
                <a:solidFill>
                  <a:schemeClr val="accent2">
                    <a:lumMod val="75000"/>
                  </a:schemeClr>
                </a:solidFill>
              </a:rPr>
              <a:t>dibuat</a:t>
            </a:r>
            <a:r>
              <a:rPr lang="en-US" sz="1800" dirty="0">
                <a:solidFill>
                  <a:schemeClr val="accent2">
                    <a:lumMod val="75000"/>
                  </a:schemeClr>
                </a:solidFill>
              </a:rPr>
              <a:t> </a:t>
            </a:r>
            <a:r>
              <a:rPr lang="en-US" sz="1800" dirty="0" err="1">
                <a:solidFill>
                  <a:schemeClr val="accent2">
                    <a:lumMod val="75000"/>
                  </a:schemeClr>
                </a:solidFill>
              </a:rPr>
              <a:t>upaya</a:t>
            </a:r>
            <a:r>
              <a:rPr lang="en-US" sz="1800" dirty="0">
                <a:solidFill>
                  <a:schemeClr val="accent2">
                    <a:lumMod val="75000"/>
                  </a:schemeClr>
                </a:solidFill>
              </a:rPr>
              <a:t> </a:t>
            </a:r>
            <a:r>
              <a:rPr lang="en-US" sz="1800" dirty="0" err="1">
                <a:solidFill>
                  <a:schemeClr val="accent2">
                    <a:lumMod val="75000"/>
                  </a:schemeClr>
                </a:solidFill>
              </a:rPr>
              <a:t>preventifnya</a:t>
            </a:r>
            <a:r>
              <a:rPr lang="en-US" sz="1800" dirty="0">
                <a:solidFill>
                  <a:schemeClr val="accent2">
                    <a:lumMod val="75000"/>
                  </a:schemeClr>
                </a:solidFill>
              </a:rPr>
              <a:t>, </a:t>
            </a:r>
            <a:r>
              <a:rPr lang="en-US" sz="1800" dirty="0" err="1">
                <a:solidFill>
                  <a:schemeClr val="accent2">
                    <a:lumMod val="75000"/>
                  </a:schemeClr>
                </a:solidFill>
              </a:rPr>
              <a:t>sehingga</a:t>
            </a:r>
            <a:r>
              <a:rPr lang="en-US" sz="1800" dirty="0">
                <a:solidFill>
                  <a:schemeClr val="accent2">
                    <a:lumMod val="75000"/>
                  </a:schemeClr>
                </a:solidFill>
              </a:rPr>
              <a:t>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meminimalkan</a:t>
            </a:r>
            <a:r>
              <a:rPr lang="en-US" sz="1800" dirty="0">
                <a:solidFill>
                  <a:schemeClr val="accent2">
                    <a:lumMod val="75000"/>
                  </a:schemeClr>
                </a:solidFill>
              </a:rPr>
              <a:t> </a:t>
            </a:r>
            <a:r>
              <a:rPr lang="en-US" sz="1800" dirty="0" err="1">
                <a:solidFill>
                  <a:schemeClr val="accent2">
                    <a:lumMod val="75000"/>
                  </a:schemeClr>
                </a:solidFill>
              </a:rPr>
              <a:t>penyebab</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a:t>
            </a:r>
            <a:r>
              <a:rPr lang="en-US" sz="1800" dirty="0" err="1">
                <a:solidFill>
                  <a:schemeClr val="accent2">
                    <a:lumMod val="75000"/>
                  </a:schemeClr>
                </a:solidFill>
              </a:rPr>
              <a:t>Disamping</a:t>
            </a:r>
            <a:r>
              <a:rPr lang="en-US" sz="1800" dirty="0">
                <a:solidFill>
                  <a:schemeClr val="accent2">
                    <a:lumMod val="75000"/>
                  </a:schemeClr>
                </a:solidFill>
              </a:rPr>
              <a:t> </a:t>
            </a:r>
            <a:r>
              <a:rPr lang="en-US" sz="1800" dirty="0" err="1">
                <a:solidFill>
                  <a:schemeClr val="accent2">
                    <a:lumMod val="75000"/>
                  </a:schemeClr>
                </a:solidFill>
              </a:rPr>
              <a:t>itu</a:t>
            </a:r>
            <a:r>
              <a:rPr lang="en-US" sz="1800" dirty="0">
                <a:solidFill>
                  <a:schemeClr val="accent2">
                    <a:lumMod val="75000"/>
                  </a:schemeClr>
                </a:solidFill>
              </a:rPr>
              <a:t> </a:t>
            </a:r>
            <a:r>
              <a:rPr lang="en-US" sz="1800" dirty="0" err="1">
                <a:solidFill>
                  <a:schemeClr val="accent2">
                    <a:lumMod val="75000"/>
                  </a:schemeClr>
                </a:solidFill>
              </a:rPr>
              <a:t>perlu</a:t>
            </a:r>
            <a:r>
              <a:rPr lang="en-US" sz="1800" dirty="0">
                <a:solidFill>
                  <a:schemeClr val="accent2">
                    <a:lumMod val="75000"/>
                  </a:schemeClr>
                </a:solidFill>
              </a:rPr>
              <a:t> </a:t>
            </a:r>
            <a:r>
              <a:rPr lang="en-US" sz="1800" dirty="0" err="1">
                <a:solidFill>
                  <a:schemeClr val="accent2">
                    <a:lumMod val="75000"/>
                  </a:schemeClr>
                </a:solidFill>
              </a:rPr>
              <a:t>dibuat</a:t>
            </a:r>
            <a:r>
              <a:rPr lang="en-US" sz="1800" dirty="0">
                <a:solidFill>
                  <a:schemeClr val="accent2">
                    <a:lumMod val="75000"/>
                  </a:schemeClr>
                </a:solidFill>
              </a:rPr>
              <a:t> </a:t>
            </a:r>
            <a:r>
              <a:rPr lang="en-US" sz="1800" dirty="0" err="1">
                <a:solidFill>
                  <a:schemeClr val="accent2">
                    <a:lumMod val="75000"/>
                  </a:schemeClr>
                </a:solidFill>
              </a:rPr>
              <a:t>upaya</a:t>
            </a:r>
            <a:r>
              <a:rPr lang="en-US" sz="1800" dirty="0">
                <a:solidFill>
                  <a:schemeClr val="accent2">
                    <a:lumMod val="75000"/>
                  </a:schemeClr>
                </a:solidFill>
              </a:rPr>
              <a:t> yang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meminimalkan</a:t>
            </a:r>
            <a:r>
              <a:rPr lang="en-US" sz="1800" dirty="0">
                <a:solidFill>
                  <a:schemeClr val="accent2">
                    <a:lumMod val="75000"/>
                  </a:schemeClr>
                </a:solidFill>
              </a:rPr>
              <a:t> </a:t>
            </a:r>
            <a:r>
              <a:rPr lang="en-US" sz="1800" dirty="0" err="1">
                <a:solidFill>
                  <a:schemeClr val="accent2">
                    <a:lumMod val="75000"/>
                  </a:schemeClr>
                </a:solidFill>
              </a:rPr>
              <a:t>peluang</a:t>
            </a:r>
            <a:r>
              <a:rPr lang="en-US" sz="1800" dirty="0">
                <a:solidFill>
                  <a:schemeClr val="accent2">
                    <a:lumMod val="75000"/>
                  </a:schemeClr>
                </a:solidFill>
              </a:rPr>
              <a:t> </a:t>
            </a:r>
            <a:r>
              <a:rPr lang="en-US" sz="1800" dirty="0" err="1">
                <a:solidFill>
                  <a:schemeClr val="accent2">
                    <a:lumMod val="75000"/>
                  </a:schemeClr>
                </a:solidFill>
              </a:rPr>
              <a:t>untuk</a:t>
            </a:r>
            <a:r>
              <a:rPr lang="en-US" sz="1800" dirty="0">
                <a:solidFill>
                  <a:schemeClr val="accent2">
                    <a:lumMod val="75000"/>
                  </a:schemeClr>
                </a:solidFill>
              </a:rPr>
              <a:t> </a:t>
            </a:r>
            <a:r>
              <a:rPr lang="en-US" sz="1800" dirty="0" err="1">
                <a:solidFill>
                  <a:schemeClr val="accent2">
                    <a:lumMod val="75000"/>
                  </a:schemeClr>
                </a:solidFill>
              </a:rPr>
              <a:t>melakukan</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dan </a:t>
            </a:r>
            <a:r>
              <a:rPr lang="en-US" sz="1800" dirty="0" err="1">
                <a:solidFill>
                  <a:schemeClr val="accent2">
                    <a:lumMod val="75000"/>
                  </a:schemeClr>
                </a:solidFill>
              </a:rPr>
              <a:t>upaya</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melibatkan</a:t>
            </a:r>
            <a:r>
              <a:rPr lang="en-US" sz="1800" dirty="0">
                <a:solidFill>
                  <a:schemeClr val="accent2">
                    <a:lumMod val="75000"/>
                  </a:schemeClr>
                </a:solidFill>
              </a:rPr>
              <a:t> </a:t>
            </a:r>
            <a:r>
              <a:rPr lang="en-US" sz="1800" dirty="0" err="1">
                <a:solidFill>
                  <a:schemeClr val="accent2">
                    <a:lumMod val="75000"/>
                  </a:schemeClr>
                </a:solidFill>
              </a:rPr>
              <a:t>banyak</a:t>
            </a:r>
            <a:r>
              <a:rPr lang="en-US" sz="1800" dirty="0">
                <a:solidFill>
                  <a:schemeClr val="accent2">
                    <a:lumMod val="75000"/>
                  </a:schemeClr>
                </a:solidFill>
              </a:rPr>
              <a:t> </a:t>
            </a:r>
            <a:r>
              <a:rPr lang="en-US" sz="1800" dirty="0" err="1">
                <a:solidFill>
                  <a:schemeClr val="accent2">
                    <a:lumMod val="75000"/>
                  </a:schemeClr>
                </a:solidFill>
              </a:rPr>
              <a:t>pihak</a:t>
            </a:r>
            <a:r>
              <a:rPr lang="en-US" sz="1800" dirty="0">
                <a:solidFill>
                  <a:schemeClr val="accent2">
                    <a:lumMod val="75000"/>
                  </a:schemeClr>
                </a:solidFill>
              </a:rPr>
              <a:t> </a:t>
            </a:r>
            <a:r>
              <a:rPr lang="en-US" sz="1800" dirty="0" err="1">
                <a:solidFill>
                  <a:schemeClr val="accent2">
                    <a:lumMod val="75000"/>
                  </a:schemeClr>
                </a:solidFill>
              </a:rPr>
              <a:t>dalam</a:t>
            </a:r>
            <a:r>
              <a:rPr lang="en-US" sz="1800" dirty="0">
                <a:solidFill>
                  <a:schemeClr val="accent2">
                    <a:lumMod val="75000"/>
                  </a:schemeClr>
                </a:solidFill>
              </a:rPr>
              <a:t> </a:t>
            </a:r>
            <a:r>
              <a:rPr lang="en-US" sz="1800" dirty="0" err="1">
                <a:solidFill>
                  <a:schemeClr val="accent2">
                    <a:lumMod val="75000"/>
                  </a:schemeClr>
                </a:solidFill>
              </a:rPr>
              <a:t>pelaksanaanya</a:t>
            </a:r>
            <a:r>
              <a:rPr lang="en-US" sz="1800" dirty="0">
                <a:solidFill>
                  <a:schemeClr val="accent2">
                    <a:lumMod val="75000"/>
                  </a:schemeClr>
                </a:solidFill>
              </a:rPr>
              <a:t> agar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berhasil</a:t>
            </a:r>
            <a:r>
              <a:rPr lang="en-US" sz="1800" dirty="0">
                <a:solidFill>
                  <a:schemeClr val="accent2">
                    <a:lumMod val="75000"/>
                  </a:schemeClr>
                </a:solidFill>
              </a:rPr>
              <a:t> dan </a:t>
            </a:r>
            <a:r>
              <a:rPr lang="en-US" sz="1800" dirty="0" err="1">
                <a:solidFill>
                  <a:schemeClr val="accent2">
                    <a:lumMod val="75000"/>
                  </a:schemeClr>
                </a:solidFill>
              </a:rPr>
              <a:t>mampu</a:t>
            </a:r>
            <a:r>
              <a:rPr lang="en-US" sz="1800" dirty="0">
                <a:solidFill>
                  <a:schemeClr val="accent2">
                    <a:lumMod val="75000"/>
                  </a:schemeClr>
                </a:solidFill>
              </a:rPr>
              <a:t> </a:t>
            </a:r>
            <a:r>
              <a:rPr lang="en-US" sz="1800" dirty="0" err="1">
                <a:solidFill>
                  <a:schemeClr val="accent2">
                    <a:lumMod val="75000"/>
                  </a:schemeClr>
                </a:solidFill>
              </a:rPr>
              <a:t>mencegah</a:t>
            </a:r>
            <a:r>
              <a:rPr lang="en-US" sz="1800" dirty="0">
                <a:solidFill>
                  <a:schemeClr val="accent2">
                    <a:lumMod val="75000"/>
                  </a:schemeClr>
                </a:solidFill>
              </a:rPr>
              <a:t> </a:t>
            </a:r>
            <a:r>
              <a:rPr lang="en-US" sz="1800" dirty="0" err="1">
                <a:solidFill>
                  <a:schemeClr val="accent2">
                    <a:lumMod val="75000"/>
                  </a:schemeClr>
                </a:solidFill>
              </a:rPr>
              <a:t>adanya</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a:t>
            </a:r>
            <a:br>
              <a:rPr lang="en-US" sz="1800" dirty="0">
                <a:solidFill>
                  <a:schemeClr val="accent2">
                    <a:lumMod val="75000"/>
                  </a:schemeClr>
                </a:solidFill>
              </a:rPr>
            </a:br>
            <a:r>
              <a:rPr lang="en-US" sz="1800" b="1" dirty="0">
                <a:solidFill>
                  <a:schemeClr val="accent2">
                    <a:lumMod val="75000"/>
                  </a:schemeClr>
                </a:solidFill>
              </a:rPr>
              <a:t>2. </a:t>
            </a:r>
            <a:r>
              <a:rPr lang="en-US" sz="1800" b="1" dirty="0" err="1">
                <a:solidFill>
                  <a:schemeClr val="accent2">
                    <a:lumMod val="75000"/>
                  </a:schemeClr>
                </a:solidFill>
              </a:rPr>
              <a:t>Strategi</a:t>
            </a:r>
            <a:r>
              <a:rPr lang="en-US" sz="1800" b="1" dirty="0">
                <a:solidFill>
                  <a:schemeClr val="accent2">
                    <a:lumMod val="75000"/>
                  </a:schemeClr>
                </a:solidFill>
              </a:rPr>
              <a:t> </a:t>
            </a:r>
            <a:r>
              <a:rPr lang="en-US" sz="1800" b="1" dirty="0" err="1">
                <a:solidFill>
                  <a:schemeClr val="accent2">
                    <a:lumMod val="75000"/>
                  </a:schemeClr>
                </a:solidFill>
              </a:rPr>
              <a:t>Deduktif</a:t>
            </a:r>
            <a:br>
              <a:rPr lang="en-US" sz="1800" dirty="0">
                <a:solidFill>
                  <a:schemeClr val="accent2">
                    <a:lumMod val="75000"/>
                  </a:schemeClr>
                </a:solidFill>
              </a:rPr>
            </a:br>
            <a:r>
              <a:rPr lang="en-US" sz="1800" dirty="0" err="1">
                <a:solidFill>
                  <a:schemeClr val="accent2">
                    <a:lumMod val="75000"/>
                  </a:schemeClr>
                </a:solidFill>
              </a:rPr>
              <a:t>Strategi</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harus</a:t>
            </a:r>
            <a:r>
              <a:rPr lang="en-US" sz="1800" dirty="0">
                <a:solidFill>
                  <a:schemeClr val="accent2">
                    <a:lumMod val="75000"/>
                  </a:schemeClr>
                </a:solidFill>
              </a:rPr>
              <a:t> </a:t>
            </a:r>
            <a:r>
              <a:rPr lang="en-US" sz="1800" dirty="0" err="1">
                <a:solidFill>
                  <a:schemeClr val="accent2">
                    <a:lumMod val="75000"/>
                  </a:schemeClr>
                </a:solidFill>
              </a:rPr>
              <a:t>dibuat</a:t>
            </a:r>
            <a:r>
              <a:rPr lang="en-US" sz="1800" dirty="0">
                <a:solidFill>
                  <a:schemeClr val="accent2">
                    <a:lumMod val="75000"/>
                  </a:schemeClr>
                </a:solidFill>
              </a:rPr>
              <a:t> dan </a:t>
            </a:r>
            <a:r>
              <a:rPr lang="en-US" sz="1800" dirty="0" err="1">
                <a:solidFill>
                  <a:schemeClr val="accent2">
                    <a:lumMod val="75000"/>
                  </a:schemeClr>
                </a:solidFill>
              </a:rPr>
              <a:t>dilaksanakan</a:t>
            </a:r>
            <a:r>
              <a:rPr lang="en-US" sz="1800" dirty="0">
                <a:solidFill>
                  <a:schemeClr val="accent2">
                    <a:lumMod val="75000"/>
                  </a:schemeClr>
                </a:solidFill>
              </a:rPr>
              <a:t> </a:t>
            </a:r>
            <a:r>
              <a:rPr lang="en-US" sz="1800" dirty="0" err="1">
                <a:solidFill>
                  <a:schemeClr val="accent2">
                    <a:lumMod val="75000"/>
                  </a:schemeClr>
                </a:solidFill>
              </a:rPr>
              <a:t>terutama</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diarahkan</a:t>
            </a:r>
            <a:r>
              <a:rPr lang="en-US" sz="1800" dirty="0">
                <a:solidFill>
                  <a:schemeClr val="accent2">
                    <a:lumMod val="75000"/>
                  </a:schemeClr>
                </a:solidFill>
              </a:rPr>
              <a:t> agar </a:t>
            </a:r>
            <a:r>
              <a:rPr lang="en-US" sz="1800" dirty="0" err="1">
                <a:solidFill>
                  <a:schemeClr val="accent2">
                    <a:lumMod val="75000"/>
                  </a:schemeClr>
                </a:solidFill>
              </a:rPr>
              <a:t>apabila</a:t>
            </a:r>
            <a:r>
              <a:rPr lang="en-US" sz="1800" dirty="0">
                <a:solidFill>
                  <a:schemeClr val="accent2">
                    <a:lumMod val="75000"/>
                  </a:schemeClr>
                </a:solidFill>
              </a:rPr>
              <a:t> </a:t>
            </a:r>
            <a:r>
              <a:rPr lang="en-US" sz="1800" dirty="0" err="1">
                <a:solidFill>
                  <a:schemeClr val="accent2">
                    <a:lumMod val="75000"/>
                  </a:schemeClr>
                </a:solidFill>
              </a:rPr>
              <a:t>suatu</a:t>
            </a:r>
            <a:r>
              <a:rPr lang="en-US" sz="1800" dirty="0">
                <a:solidFill>
                  <a:schemeClr val="accent2">
                    <a:lumMod val="75000"/>
                  </a:schemeClr>
                </a:solidFill>
              </a:rPr>
              <a:t> </a:t>
            </a:r>
            <a:r>
              <a:rPr lang="en-US" sz="1800" dirty="0" err="1">
                <a:solidFill>
                  <a:schemeClr val="accent2">
                    <a:lumMod val="75000"/>
                  </a:schemeClr>
                </a:solidFill>
              </a:rPr>
              <a:t>perbuatan</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a:t>
            </a:r>
            <a:r>
              <a:rPr lang="en-US" sz="1800" dirty="0" err="1">
                <a:solidFill>
                  <a:schemeClr val="accent2">
                    <a:lumMod val="75000"/>
                  </a:schemeClr>
                </a:solidFill>
              </a:rPr>
              <a:t>terlanjur</a:t>
            </a:r>
            <a:r>
              <a:rPr lang="en-US" sz="1800" dirty="0">
                <a:solidFill>
                  <a:schemeClr val="accent2">
                    <a:lumMod val="75000"/>
                  </a:schemeClr>
                </a:solidFill>
              </a:rPr>
              <a:t> </a:t>
            </a:r>
            <a:r>
              <a:rPr lang="en-US" sz="1800" dirty="0" err="1">
                <a:solidFill>
                  <a:schemeClr val="accent2">
                    <a:lumMod val="75000"/>
                  </a:schemeClr>
                </a:solidFill>
              </a:rPr>
              <a:t>terjadi</a:t>
            </a:r>
            <a:r>
              <a:rPr lang="en-US" sz="1800" dirty="0">
                <a:solidFill>
                  <a:schemeClr val="accent2">
                    <a:lumMod val="75000"/>
                  </a:schemeClr>
                </a:solidFill>
              </a:rPr>
              <a:t>, </a:t>
            </a:r>
            <a:r>
              <a:rPr lang="en-US" sz="1800" dirty="0" err="1">
                <a:solidFill>
                  <a:schemeClr val="accent2">
                    <a:lumMod val="75000"/>
                  </a:schemeClr>
                </a:solidFill>
              </a:rPr>
              <a:t>maka</a:t>
            </a:r>
            <a:r>
              <a:rPr lang="en-US" sz="1800" dirty="0">
                <a:solidFill>
                  <a:schemeClr val="accent2">
                    <a:lumMod val="75000"/>
                  </a:schemeClr>
                </a:solidFill>
              </a:rPr>
              <a:t> </a:t>
            </a:r>
            <a:r>
              <a:rPr lang="en-US" sz="1800" dirty="0" err="1">
                <a:solidFill>
                  <a:schemeClr val="accent2">
                    <a:lumMod val="75000"/>
                  </a:schemeClr>
                </a:solidFill>
              </a:rPr>
              <a:t>perbuatan</a:t>
            </a:r>
            <a:r>
              <a:rPr lang="en-US" sz="1800" dirty="0">
                <a:solidFill>
                  <a:schemeClr val="accent2">
                    <a:lumMod val="75000"/>
                  </a:schemeClr>
                </a:solidFill>
              </a:rPr>
              <a:t> </a:t>
            </a:r>
            <a:r>
              <a:rPr lang="en-US" sz="1800" dirty="0" err="1">
                <a:solidFill>
                  <a:schemeClr val="accent2">
                    <a:lumMod val="75000"/>
                  </a:schemeClr>
                </a:solidFill>
              </a:rPr>
              <a:t>tersebut</a:t>
            </a:r>
            <a:r>
              <a:rPr lang="en-US" sz="1800" dirty="0">
                <a:solidFill>
                  <a:schemeClr val="accent2">
                    <a:lumMod val="75000"/>
                  </a:schemeClr>
                </a:solidFill>
              </a:rPr>
              <a:t> </a:t>
            </a:r>
            <a:r>
              <a:rPr lang="en-US" sz="1800" dirty="0" err="1">
                <a:solidFill>
                  <a:schemeClr val="accent2">
                    <a:lumMod val="75000"/>
                  </a:schemeClr>
                </a:solidFill>
              </a:rPr>
              <a:t>akan</a:t>
            </a:r>
            <a:r>
              <a:rPr lang="en-US" sz="1800" dirty="0">
                <a:solidFill>
                  <a:schemeClr val="accent2">
                    <a:lumMod val="75000"/>
                  </a:schemeClr>
                </a:solidFill>
              </a:rPr>
              <a:t>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diketahui</a:t>
            </a:r>
            <a:r>
              <a:rPr lang="en-US" sz="1800" dirty="0">
                <a:solidFill>
                  <a:schemeClr val="accent2">
                    <a:lumMod val="75000"/>
                  </a:schemeClr>
                </a:solidFill>
              </a:rPr>
              <a:t> </a:t>
            </a:r>
            <a:r>
              <a:rPr lang="en-US" sz="1800" dirty="0" err="1">
                <a:solidFill>
                  <a:schemeClr val="accent2">
                    <a:lumMod val="75000"/>
                  </a:schemeClr>
                </a:solidFill>
              </a:rPr>
              <a:t>dalam</a:t>
            </a:r>
            <a:r>
              <a:rPr lang="en-US" sz="1800" dirty="0">
                <a:solidFill>
                  <a:schemeClr val="accent2">
                    <a:lumMod val="75000"/>
                  </a:schemeClr>
                </a:solidFill>
              </a:rPr>
              <a:t> </a:t>
            </a:r>
            <a:r>
              <a:rPr lang="en-US" sz="1800" dirty="0" err="1">
                <a:solidFill>
                  <a:schemeClr val="accent2">
                    <a:lumMod val="75000"/>
                  </a:schemeClr>
                </a:solidFill>
              </a:rPr>
              <a:t>waktu</a:t>
            </a:r>
            <a:r>
              <a:rPr lang="en-US" sz="1800" dirty="0">
                <a:solidFill>
                  <a:schemeClr val="accent2">
                    <a:lumMod val="75000"/>
                  </a:schemeClr>
                </a:solidFill>
              </a:rPr>
              <a:t> yang </a:t>
            </a:r>
            <a:r>
              <a:rPr lang="en-US" sz="1800" dirty="0" err="1">
                <a:solidFill>
                  <a:schemeClr val="accent2">
                    <a:lumMod val="75000"/>
                  </a:schemeClr>
                </a:solidFill>
              </a:rPr>
              <a:t>sesingkat-singkatnya</a:t>
            </a:r>
            <a:r>
              <a:rPr lang="en-US" sz="1800" dirty="0">
                <a:solidFill>
                  <a:schemeClr val="accent2">
                    <a:lumMod val="75000"/>
                  </a:schemeClr>
                </a:solidFill>
              </a:rPr>
              <a:t> dan </a:t>
            </a:r>
            <a:r>
              <a:rPr lang="en-US" sz="1800" dirty="0" err="1">
                <a:solidFill>
                  <a:schemeClr val="accent2">
                    <a:lumMod val="75000"/>
                  </a:schemeClr>
                </a:solidFill>
              </a:rPr>
              <a:t>seakurat-akuratnya</a:t>
            </a:r>
            <a:r>
              <a:rPr lang="en-US" sz="1800" dirty="0">
                <a:solidFill>
                  <a:schemeClr val="accent2">
                    <a:lumMod val="75000"/>
                  </a:schemeClr>
                </a:solidFill>
              </a:rPr>
              <a:t>, </a:t>
            </a:r>
            <a:r>
              <a:rPr lang="en-US" sz="1800" dirty="0" err="1">
                <a:solidFill>
                  <a:schemeClr val="accent2">
                    <a:lumMod val="75000"/>
                  </a:schemeClr>
                </a:solidFill>
              </a:rPr>
              <a:t>sehingga</a:t>
            </a:r>
            <a:r>
              <a:rPr lang="en-US" sz="1800" dirty="0">
                <a:solidFill>
                  <a:schemeClr val="accent2">
                    <a:lumMod val="75000"/>
                  </a:schemeClr>
                </a:solidFill>
              </a:rPr>
              <a:t>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ditindaklanjuti</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tepat</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dasar</a:t>
            </a:r>
            <a:r>
              <a:rPr lang="en-US" sz="1800" dirty="0">
                <a:solidFill>
                  <a:schemeClr val="accent2">
                    <a:lumMod val="75000"/>
                  </a:schemeClr>
                </a:solidFill>
              </a:rPr>
              <a:t> </a:t>
            </a:r>
            <a:r>
              <a:rPr lang="en-US" sz="1800" dirty="0" err="1">
                <a:solidFill>
                  <a:schemeClr val="accent2">
                    <a:lumMod val="75000"/>
                  </a:schemeClr>
                </a:solidFill>
              </a:rPr>
              <a:t>pemikiran</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banyak</a:t>
            </a:r>
            <a:r>
              <a:rPr lang="en-US" sz="1800" dirty="0">
                <a:solidFill>
                  <a:schemeClr val="accent2">
                    <a:lumMod val="75000"/>
                  </a:schemeClr>
                </a:solidFill>
              </a:rPr>
              <a:t> </a:t>
            </a:r>
            <a:r>
              <a:rPr lang="en-US" sz="1800" dirty="0" err="1">
                <a:solidFill>
                  <a:schemeClr val="accent2">
                    <a:lumMod val="75000"/>
                  </a:schemeClr>
                </a:solidFill>
              </a:rPr>
              <a:t>sistem</a:t>
            </a:r>
            <a:r>
              <a:rPr lang="en-US" sz="1800" dirty="0">
                <a:solidFill>
                  <a:schemeClr val="accent2">
                    <a:lumMod val="75000"/>
                  </a:schemeClr>
                </a:solidFill>
              </a:rPr>
              <a:t> yang </a:t>
            </a:r>
            <a:r>
              <a:rPr lang="en-US" sz="1800" dirty="0" err="1">
                <a:solidFill>
                  <a:schemeClr val="accent2">
                    <a:lumMod val="75000"/>
                  </a:schemeClr>
                </a:solidFill>
              </a:rPr>
              <a:t>harus</a:t>
            </a:r>
            <a:r>
              <a:rPr lang="en-US" sz="1800" dirty="0">
                <a:solidFill>
                  <a:schemeClr val="accent2">
                    <a:lumMod val="75000"/>
                  </a:schemeClr>
                </a:solidFill>
              </a:rPr>
              <a:t> </a:t>
            </a:r>
            <a:r>
              <a:rPr lang="en-US" sz="1800" dirty="0" err="1">
                <a:solidFill>
                  <a:schemeClr val="accent2">
                    <a:lumMod val="75000"/>
                  </a:schemeClr>
                </a:solidFill>
              </a:rPr>
              <a:t>dibenahi</a:t>
            </a:r>
            <a:r>
              <a:rPr lang="en-US" sz="1800" dirty="0">
                <a:solidFill>
                  <a:schemeClr val="accent2">
                    <a:lumMod val="75000"/>
                  </a:schemeClr>
                </a:solidFill>
              </a:rPr>
              <a:t>, </a:t>
            </a:r>
            <a:r>
              <a:rPr lang="en-US" sz="1800" dirty="0" err="1">
                <a:solidFill>
                  <a:schemeClr val="accent2">
                    <a:lumMod val="75000"/>
                  </a:schemeClr>
                </a:solidFill>
              </a:rPr>
              <a:t>sehingga</a:t>
            </a:r>
            <a:r>
              <a:rPr lang="en-US" sz="1800" dirty="0">
                <a:solidFill>
                  <a:schemeClr val="accent2">
                    <a:lumMod val="75000"/>
                  </a:schemeClr>
                </a:solidFill>
              </a:rPr>
              <a:t> </a:t>
            </a:r>
            <a:r>
              <a:rPr lang="en-US" sz="1800" dirty="0" err="1">
                <a:solidFill>
                  <a:schemeClr val="accent2">
                    <a:lumMod val="75000"/>
                  </a:schemeClr>
                </a:solidFill>
              </a:rPr>
              <a:t>sistem-sistem</a:t>
            </a:r>
            <a:r>
              <a:rPr lang="en-US" sz="1800" dirty="0">
                <a:solidFill>
                  <a:schemeClr val="accent2">
                    <a:lumMod val="75000"/>
                  </a:schemeClr>
                </a:solidFill>
              </a:rPr>
              <a:t> </a:t>
            </a:r>
            <a:r>
              <a:rPr lang="en-US" sz="1800" dirty="0" err="1">
                <a:solidFill>
                  <a:schemeClr val="accent2">
                    <a:lumMod val="75000"/>
                  </a:schemeClr>
                </a:solidFill>
              </a:rPr>
              <a:t>tersebut</a:t>
            </a:r>
            <a:r>
              <a:rPr lang="en-US" sz="1800" dirty="0">
                <a:solidFill>
                  <a:schemeClr val="accent2">
                    <a:lumMod val="75000"/>
                  </a:schemeClr>
                </a:solidFill>
              </a:rPr>
              <a:t> </a:t>
            </a:r>
            <a:r>
              <a:rPr lang="en-US" sz="1800" dirty="0" err="1">
                <a:solidFill>
                  <a:schemeClr val="accent2">
                    <a:lumMod val="75000"/>
                  </a:schemeClr>
                </a:solidFill>
              </a:rPr>
              <a:t>akan</a:t>
            </a:r>
            <a:r>
              <a:rPr lang="en-US" sz="1800" dirty="0">
                <a:solidFill>
                  <a:schemeClr val="accent2">
                    <a:lumMod val="75000"/>
                  </a:schemeClr>
                </a:solidFill>
              </a:rPr>
              <a:t>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berfungsi</a:t>
            </a:r>
            <a:r>
              <a:rPr lang="en-US" sz="1800" dirty="0">
                <a:solidFill>
                  <a:schemeClr val="accent2">
                    <a:lumMod val="75000"/>
                  </a:schemeClr>
                </a:solidFill>
              </a:rPr>
              <a:t> </a:t>
            </a:r>
            <a:r>
              <a:rPr lang="en-US" sz="1800" dirty="0" err="1">
                <a:solidFill>
                  <a:schemeClr val="accent2">
                    <a:lumMod val="75000"/>
                  </a:schemeClr>
                </a:solidFill>
              </a:rPr>
              <a:t>sebagai</a:t>
            </a:r>
            <a:r>
              <a:rPr lang="en-US" sz="1800" dirty="0">
                <a:solidFill>
                  <a:schemeClr val="accent2">
                    <a:lumMod val="75000"/>
                  </a:schemeClr>
                </a:solidFill>
              </a:rPr>
              <a:t> </a:t>
            </a:r>
            <a:r>
              <a:rPr lang="en-US" sz="1800" dirty="0" err="1">
                <a:solidFill>
                  <a:schemeClr val="accent2">
                    <a:lumMod val="75000"/>
                  </a:schemeClr>
                </a:solidFill>
              </a:rPr>
              <a:t>aturan</a:t>
            </a:r>
            <a:r>
              <a:rPr lang="en-US" sz="1800" dirty="0">
                <a:solidFill>
                  <a:schemeClr val="accent2">
                    <a:lumMod val="75000"/>
                  </a:schemeClr>
                </a:solidFill>
              </a:rPr>
              <a:t> yang </a:t>
            </a:r>
            <a:r>
              <a:rPr lang="en-US" sz="1800" dirty="0" err="1">
                <a:solidFill>
                  <a:schemeClr val="accent2">
                    <a:lumMod val="75000"/>
                  </a:schemeClr>
                </a:solidFill>
              </a:rPr>
              <a:t>cukup</a:t>
            </a:r>
            <a:r>
              <a:rPr lang="en-US" sz="1800" dirty="0">
                <a:solidFill>
                  <a:schemeClr val="accent2">
                    <a:lumMod val="75000"/>
                  </a:schemeClr>
                </a:solidFill>
              </a:rPr>
              <a:t> </a:t>
            </a:r>
            <a:r>
              <a:rPr lang="en-US" sz="1800" dirty="0" err="1">
                <a:solidFill>
                  <a:schemeClr val="accent2">
                    <a:lumMod val="75000"/>
                  </a:schemeClr>
                </a:solidFill>
              </a:rPr>
              <a:t>tepat</a:t>
            </a:r>
            <a:r>
              <a:rPr lang="en-US" sz="1800" dirty="0">
                <a:solidFill>
                  <a:schemeClr val="accent2">
                    <a:lumMod val="75000"/>
                  </a:schemeClr>
                </a:solidFill>
              </a:rPr>
              <a:t> </a:t>
            </a:r>
            <a:r>
              <a:rPr lang="en-US" sz="1800" dirty="0" err="1">
                <a:solidFill>
                  <a:schemeClr val="accent2">
                    <a:lumMod val="75000"/>
                  </a:schemeClr>
                </a:solidFill>
              </a:rPr>
              <a:t>memberikan</a:t>
            </a:r>
            <a:r>
              <a:rPr lang="en-US" sz="1800" dirty="0">
                <a:solidFill>
                  <a:schemeClr val="accent2">
                    <a:lumMod val="75000"/>
                  </a:schemeClr>
                </a:solidFill>
              </a:rPr>
              <a:t> </a:t>
            </a:r>
            <a:r>
              <a:rPr lang="en-US" sz="1800" dirty="0" err="1">
                <a:solidFill>
                  <a:schemeClr val="accent2">
                    <a:lumMod val="75000"/>
                  </a:schemeClr>
                </a:solidFill>
              </a:rPr>
              <a:t>sinyal</a:t>
            </a:r>
            <a:r>
              <a:rPr lang="en-US" sz="1800" dirty="0">
                <a:solidFill>
                  <a:schemeClr val="accent2">
                    <a:lumMod val="75000"/>
                  </a:schemeClr>
                </a:solidFill>
              </a:rPr>
              <a:t> </a:t>
            </a:r>
            <a:r>
              <a:rPr lang="en-US" sz="1800" dirty="0" err="1">
                <a:solidFill>
                  <a:schemeClr val="accent2">
                    <a:lumMod val="75000"/>
                  </a:schemeClr>
                </a:solidFill>
              </a:rPr>
              <a:t>apabila</a:t>
            </a:r>
            <a:r>
              <a:rPr lang="en-US" sz="1800" dirty="0">
                <a:solidFill>
                  <a:schemeClr val="accent2">
                    <a:lumMod val="75000"/>
                  </a:schemeClr>
                </a:solidFill>
              </a:rPr>
              <a:t> </a:t>
            </a:r>
            <a:r>
              <a:rPr lang="en-US" sz="1800" dirty="0" err="1">
                <a:solidFill>
                  <a:schemeClr val="accent2">
                    <a:lumMod val="75000"/>
                  </a:schemeClr>
                </a:solidFill>
              </a:rPr>
              <a:t>terjadi</a:t>
            </a:r>
            <a:r>
              <a:rPr lang="en-US" sz="1800" dirty="0">
                <a:solidFill>
                  <a:schemeClr val="accent2">
                    <a:lumMod val="75000"/>
                  </a:schemeClr>
                </a:solidFill>
              </a:rPr>
              <a:t> </a:t>
            </a:r>
            <a:r>
              <a:rPr lang="en-US" sz="1800" dirty="0" err="1">
                <a:solidFill>
                  <a:schemeClr val="accent2">
                    <a:lumMod val="75000"/>
                  </a:schemeClr>
                </a:solidFill>
              </a:rPr>
              <a:t>suatu</a:t>
            </a:r>
            <a:r>
              <a:rPr lang="en-US" sz="1800" dirty="0">
                <a:solidFill>
                  <a:schemeClr val="accent2">
                    <a:lumMod val="75000"/>
                  </a:schemeClr>
                </a:solidFill>
              </a:rPr>
              <a:t> </a:t>
            </a:r>
            <a:r>
              <a:rPr lang="en-US" sz="1800" dirty="0" err="1">
                <a:solidFill>
                  <a:schemeClr val="accent2">
                    <a:lumMod val="75000"/>
                  </a:schemeClr>
                </a:solidFill>
              </a:rPr>
              <a:t>perbuatan</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Hal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sangat</a:t>
            </a:r>
            <a:r>
              <a:rPr lang="en-US" sz="1800" dirty="0">
                <a:solidFill>
                  <a:schemeClr val="accent2">
                    <a:lumMod val="75000"/>
                  </a:schemeClr>
                </a:solidFill>
              </a:rPr>
              <a:t> </a:t>
            </a:r>
            <a:r>
              <a:rPr lang="en-US" sz="1800" dirty="0" err="1">
                <a:solidFill>
                  <a:schemeClr val="accent2">
                    <a:lumMod val="75000"/>
                  </a:schemeClr>
                </a:solidFill>
              </a:rPr>
              <a:t>membutuhkan</a:t>
            </a:r>
            <a:r>
              <a:rPr lang="en-US" sz="1800" dirty="0">
                <a:solidFill>
                  <a:schemeClr val="accent2">
                    <a:lumMod val="75000"/>
                  </a:schemeClr>
                </a:solidFill>
              </a:rPr>
              <a:t> </a:t>
            </a:r>
            <a:r>
              <a:rPr lang="en-US" sz="1800" dirty="0" err="1">
                <a:solidFill>
                  <a:schemeClr val="accent2">
                    <a:lumMod val="75000"/>
                  </a:schemeClr>
                </a:solidFill>
              </a:rPr>
              <a:t>adanya</a:t>
            </a:r>
            <a:r>
              <a:rPr lang="en-US" sz="1800" dirty="0">
                <a:solidFill>
                  <a:schemeClr val="accent2">
                    <a:lumMod val="75000"/>
                  </a:schemeClr>
                </a:solidFill>
              </a:rPr>
              <a:t> </a:t>
            </a:r>
            <a:r>
              <a:rPr lang="en-US" sz="1800" dirty="0" err="1">
                <a:solidFill>
                  <a:schemeClr val="accent2">
                    <a:lumMod val="75000"/>
                  </a:schemeClr>
                </a:solidFill>
              </a:rPr>
              <a:t>berbagai</a:t>
            </a:r>
            <a:r>
              <a:rPr lang="en-US" sz="1800" dirty="0">
                <a:solidFill>
                  <a:schemeClr val="accent2">
                    <a:lumMod val="75000"/>
                  </a:schemeClr>
                </a:solidFill>
              </a:rPr>
              <a:t> </a:t>
            </a:r>
            <a:r>
              <a:rPr lang="en-US" sz="1800" dirty="0" err="1">
                <a:solidFill>
                  <a:schemeClr val="accent2">
                    <a:lumMod val="75000"/>
                  </a:schemeClr>
                </a:solidFill>
              </a:rPr>
              <a:t>disiplin</a:t>
            </a:r>
            <a:r>
              <a:rPr lang="en-US" sz="1800" dirty="0">
                <a:solidFill>
                  <a:schemeClr val="accent2">
                    <a:lumMod val="75000"/>
                  </a:schemeClr>
                </a:solidFill>
              </a:rPr>
              <a:t> </a:t>
            </a:r>
            <a:r>
              <a:rPr lang="en-US" sz="1800" dirty="0" err="1">
                <a:solidFill>
                  <a:schemeClr val="accent2">
                    <a:lumMod val="75000"/>
                  </a:schemeClr>
                </a:solidFill>
              </a:rPr>
              <a:t>ilmu</a:t>
            </a:r>
            <a:r>
              <a:rPr lang="en-US" sz="1800" dirty="0">
                <a:solidFill>
                  <a:schemeClr val="accent2">
                    <a:lumMod val="75000"/>
                  </a:schemeClr>
                </a:solidFill>
              </a:rPr>
              <a:t> </a:t>
            </a:r>
            <a:r>
              <a:rPr lang="en-US" sz="1800" dirty="0" err="1">
                <a:solidFill>
                  <a:schemeClr val="accent2">
                    <a:lumMod val="75000"/>
                  </a:schemeClr>
                </a:solidFill>
              </a:rPr>
              <a:t>baik</a:t>
            </a:r>
            <a:r>
              <a:rPr lang="en-US" sz="1800" dirty="0">
                <a:solidFill>
                  <a:schemeClr val="accent2">
                    <a:lumMod val="75000"/>
                  </a:schemeClr>
                </a:solidFill>
              </a:rPr>
              <a:t> </a:t>
            </a:r>
            <a:r>
              <a:rPr lang="en-US" sz="1800" dirty="0" err="1">
                <a:solidFill>
                  <a:schemeClr val="accent2">
                    <a:lumMod val="75000"/>
                  </a:schemeClr>
                </a:solidFill>
              </a:rPr>
              <a:t>itu</a:t>
            </a:r>
            <a:r>
              <a:rPr lang="en-US" sz="1800" dirty="0">
                <a:solidFill>
                  <a:schemeClr val="accent2">
                    <a:lumMod val="75000"/>
                  </a:schemeClr>
                </a:solidFill>
              </a:rPr>
              <a:t> </a:t>
            </a:r>
            <a:r>
              <a:rPr lang="en-US" sz="1800" dirty="0" err="1">
                <a:solidFill>
                  <a:schemeClr val="accent2">
                    <a:lumMod val="75000"/>
                  </a:schemeClr>
                </a:solidFill>
              </a:rPr>
              <a:t>ilmu</a:t>
            </a:r>
            <a:r>
              <a:rPr lang="en-US" sz="1800" dirty="0">
                <a:solidFill>
                  <a:schemeClr val="accent2">
                    <a:lumMod val="75000"/>
                  </a:schemeClr>
                </a:solidFill>
              </a:rPr>
              <a:t> </a:t>
            </a:r>
            <a:r>
              <a:rPr lang="en-US" sz="1800" dirty="0" err="1">
                <a:solidFill>
                  <a:schemeClr val="accent2">
                    <a:lumMod val="75000"/>
                  </a:schemeClr>
                </a:solidFill>
              </a:rPr>
              <a:t>hukum</a:t>
            </a:r>
            <a:r>
              <a:rPr lang="en-US" sz="1800" dirty="0">
                <a:solidFill>
                  <a:schemeClr val="accent2">
                    <a:lumMod val="75000"/>
                  </a:schemeClr>
                </a:solidFill>
              </a:rPr>
              <a:t>, </a:t>
            </a:r>
            <a:r>
              <a:rPr lang="en-US" sz="1800" dirty="0" err="1">
                <a:solidFill>
                  <a:schemeClr val="accent2">
                    <a:lumMod val="75000"/>
                  </a:schemeClr>
                </a:solidFill>
              </a:rPr>
              <a:t>ekonomi</a:t>
            </a:r>
            <a:r>
              <a:rPr lang="en-US" sz="1800" dirty="0">
                <a:solidFill>
                  <a:schemeClr val="accent2">
                    <a:lumMod val="75000"/>
                  </a:schemeClr>
                </a:solidFill>
              </a:rPr>
              <a:t> </a:t>
            </a:r>
            <a:r>
              <a:rPr lang="en-US" sz="1800" dirty="0" err="1">
                <a:solidFill>
                  <a:schemeClr val="accent2">
                    <a:lumMod val="75000"/>
                  </a:schemeClr>
                </a:solidFill>
              </a:rPr>
              <a:t>maupun</a:t>
            </a:r>
            <a:r>
              <a:rPr lang="en-US" sz="1800" dirty="0">
                <a:solidFill>
                  <a:schemeClr val="accent2">
                    <a:lumMod val="75000"/>
                  </a:schemeClr>
                </a:solidFill>
              </a:rPr>
              <a:t> </a:t>
            </a:r>
            <a:r>
              <a:rPr lang="en-US" sz="1800" dirty="0" err="1">
                <a:solidFill>
                  <a:schemeClr val="accent2">
                    <a:lumMod val="75000"/>
                  </a:schemeClr>
                </a:solidFill>
              </a:rPr>
              <a:t>ilmu</a:t>
            </a:r>
            <a:r>
              <a:rPr lang="en-US" sz="1800" dirty="0">
                <a:solidFill>
                  <a:schemeClr val="accent2">
                    <a:lumMod val="75000"/>
                  </a:schemeClr>
                </a:solidFill>
              </a:rPr>
              <a:t> </a:t>
            </a:r>
            <a:r>
              <a:rPr lang="en-US" sz="1800" dirty="0" err="1">
                <a:solidFill>
                  <a:schemeClr val="accent2">
                    <a:lumMod val="75000"/>
                  </a:schemeClr>
                </a:solidFill>
              </a:rPr>
              <a:t>politik</a:t>
            </a:r>
            <a:r>
              <a:rPr lang="en-US" sz="1800" dirty="0">
                <a:solidFill>
                  <a:schemeClr val="accent2">
                    <a:lumMod val="75000"/>
                  </a:schemeClr>
                </a:solidFill>
              </a:rPr>
              <a:t> dan </a:t>
            </a:r>
            <a:r>
              <a:rPr lang="en-US" sz="1800" dirty="0" err="1">
                <a:solidFill>
                  <a:schemeClr val="accent2">
                    <a:lumMod val="75000"/>
                  </a:schemeClr>
                </a:solidFill>
              </a:rPr>
              <a:t>sosial</a:t>
            </a:r>
            <a:r>
              <a:rPr lang="en-US" sz="1800" dirty="0">
                <a:solidFill>
                  <a:schemeClr val="accent2">
                    <a:lumMod val="75000"/>
                  </a:schemeClr>
                </a:solidFill>
              </a:rPr>
              <a:t>.</a:t>
            </a:r>
            <a:br>
              <a:rPr lang="en-US" sz="1800" dirty="0">
                <a:solidFill>
                  <a:schemeClr val="accent2">
                    <a:lumMod val="75000"/>
                  </a:schemeClr>
                </a:solidFill>
              </a:rPr>
            </a:br>
            <a:r>
              <a:rPr lang="en-US" sz="1800" b="1" dirty="0">
                <a:solidFill>
                  <a:schemeClr val="accent2">
                    <a:lumMod val="75000"/>
                  </a:schemeClr>
                </a:solidFill>
              </a:rPr>
              <a:t>3. </a:t>
            </a:r>
            <a:r>
              <a:rPr lang="en-US" sz="1800" b="1" dirty="0" err="1">
                <a:solidFill>
                  <a:schemeClr val="accent2">
                    <a:lumMod val="75000"/>
                  </a:schemeClr>
                </a:solidFill>
              </a:rPr>
              <a:t>Strategi</a:t>
            </a:r>
            <a:r>
              <a:rPr lang="en-US" sz="1800" b="1" dirty="0">
                <a:solidFill>
                  <a:schemeClr val="accent2">
                    <a:lumMod val="75000"/>
                  </a:schemeClr>
                </a:solidFill>
              </a:rPr>
              <a:t> </a:t>
            </a:r>
            <a:r>
              <a:rPr lang="en-US" sz="1800" b="1" dirty="0" err="1">
                <a:solidFill>
                  <a:schemeClr val="accent2">
                    <a:lumMod val="75000"/>
                  </a:schemeClr>
                </a:solidFill>
              </a:rPr>
              <a:t>Represif</a:t>
            </a:r>
            <a:br>
              <a:rPr lang="en-US" sz="1800" dirty="0">
                <a:solidFill>
                  <a:schemeClr val="accent2">
                    <a:lumMod val="75000"/>
                  </a:schemeClr>
                </a:solidFill>
              </a:rPr>
            </a:br>
            <a:r>
              <a:rPr lang="en-US" sz="1800" dirty="0" err="1">
                <a:solidFill>
                  <a:schemeClr val="accent2">
                    <a:lumMod val="75000"/>
                  </a:schemeClr>
                </a:solidFill>
              </a:rPr>
              <a:t>Strategi</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a:t>
            </a:r>
            <a:r>
              <a:rPr lang="en-US" sz="1800" dirty="0" err="1">
                <a:solidFill>
                  <a:schemeClr val="accent2">
                    <a:lumMod val="75000"/>
                  </a:schemeClr>
                </a:solidFill>
              </a:rPr>
              <a:t>harus</a:t>
            </a:r>
            <a:r>
              <a:rPr lang="en-US" sz="1800" dirty="0">
                <a:solidFill>
                  <a:schemeClr val="accent2">
                    <a:lumMod val="75000"/>
                  </a:schemeClr>
                </a:solidFill>
              </a:rPr>
              <a:t> </a:t>
            </a:r>
            <a:r>
              <a:rPr lang="en-US" sz="1800" dirty="0" err="1">
                <a:solidFill>
                  <a:schemeClr val="accent2">
                    <a:lumMod val="75000"/>
                  </a:schemeClr>
                </a:solidFill>
              </a:rPr>
              <a:t>dibuat</a:t>
            </a:r>
            <a:r>
              <a:rPr lang="en-US" sz="1800" dirty="0">
                <a:solidFill>
                  <a:schemeClr val="accent2">
                    <a:lumMod val="75000"/>
                  </a:schemeClr>
                </a:solidFill>
              </a:rPr>
              <a:t> dan </a:t>
            </a:r>
            <a:r>
              <a:rPr lang="en-US" sz="1800" dirty="0" err="1">
                <a:solidFill>
                  <a:schemeClr val="accent2">
                    <a:lumMod val="75000"/>
                  </a:schemeClr>
                </a:solidFill>
              </a:rPr>
              <a:t>dilaksanakan</a:t>
            </a:r>
            <a:r>
              <a:rPr lang="en-US" sz="1800" dirty="0">
                <a:solidFill>
                  <a:schemeClr val="accent2">
                    <a:lumMod val="75000"/>
                  </a:schemeClr>
                </a:solidFill>
              </a:rPr>
              <a:t> </a:t>
            </a:r>
            <a:r>
              <a:rPr lang="en-US" sz="1800" dirty="0" err="1">
                <a:solidFill>
                  <a:schemeClr val="accent2">
                    <a:lumMod val="75000"/>
                  </a:schemeClr>
                </a:solidFill>
              </a:rPr>
              <a:t>terutama</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diarahkan</a:t>
            </a:r>
            <a:r>
              <a:rPr lang="en-US" sz="1800" dirty="0">
                <a:solidFill>
                  <a:schemeClr val="accent2">
                    <a:lumMod val="75000"/>
                  </a:schemeClr>
                </a:solidFill>
              </a:rPr>
              <a:t> </a:t>
            </a:r>
            <a:r>
              <a:rPr lang="en-US" sz="1800" dirty="0" err="1">
                <a:solidFill>
                  <a:schemeClr val="accent2">
                    <a:lumMod val="75000"/>
                  </a:schemeClr>
                </a:solidFill>
              </a:rPr>
              <a:t>untuk</a:t>
            </a:r>
            <a:r>
              <a:rPr lang="en-US" sz="1800" dirty="0">
                <a:solidFill>
                  <a:schemeClr val="accent2">
                    <a:lumMod val="75000"/>
                  </a:schemeClr>
                </a:solidFill>
              </a:rPr>
              <a:t> </a:t>
            </a:r>
            <a:r>
              <a:rPr lang="en-US" sz="1800" dirty="0" err="1">
                <a:solidFill>
                  <a:schemeClr val="accent2">
                    <a:lumMod val="75000"/>
                  </a:schemeClr>
                </a:solidFill>
              </a:rPr>
              <a:t>memberikan</a:t>
            </a:r>
            <a:r>
              <a:rPr lang="en-US" sz="1800" dirty="0">
                <a:solidFill>
                  <a:schemeClr val="accent2">
                    <a:lumMod val="75000"/>
                  </a:schemeClr>
                </a:solidFill>
              </a:rPr>
              <a:t> </a:t>
            </a:r>
            <a:r>
              <a:rPr lang="en-US" sz="1800" dirty="0" err="1">
                <a:solidFill>
                  <a:schemeClr val="accent2">
                    <a:lumMod val="75000"/>
                  </a:schemeClr>
                </a:solidFill>
              </a:rPr>
              <a:t>sanksi</a:t>
            </a:r>
            <a:r>
              <a:rPr lang="en-US" sz="1800" dirty="0">
                <a:solidFill>
                  <a:schemeClr val="accent2">
                    <a:lumMod val="75000"/>
                  </a:schemeClr>
                </a:solidFill>
              </a:rPr>
              <a:t> </a:t>
            </a:r>
            <a:r>
              <a:rPr lang="en-US" sz="1800" dirty="0" err="1">
                <a:solidFill>
                  <a:schemeClr val="accent2">
                    <a:lumMod val="75000"/>
                  </a:schemeClr>
                </a:solidFill>
              </a:rPr>
              <a:t>hukum</a:t>
            </a:r>
            <a:r>
              <a:rPr lang="en-US" sz="1800" dirty="0">
                <a:solidFill>
                  <a:schemeClr val="accent2">
                    <a:lumMod val="75000"/>
                  </a:schemeClr>
                </a:solidFill>
              </a:rPr>
              <a:t> yang </a:t>
            </a:r>
            <a:r>
              <a:rPr lang="en-US" sz="1800" dirty="0" err="1">
                <a:solidFill>
                  <a:schemeClr val="accent2">
                    <a:lumMod val="75000"/>
                  </a:schemeClr>
                </a:solidFill>
              </a:rPr>
              <a:t>setimpal</a:t>
            </a:r>
            <a:r>
              <a:rPr lang="en-US" sz="1800" dirty="0">
                <a:solidFill>
                  <a:schemeClr val="accent2">
                    <a:lumMod val="75000"/>
                  </a:schemeClr>
                </a:solidFill>
              </a:rPr>
              <a:t> </a:t>
            </a:r>
            <a:r>
              <a:rPr lang="en-US" sz="1800" dirty="0" err="1">
                <a:solidFill>
                  <a:schemeClr val="accent2">
                    <a:lumMod val="75000"/>
                  </a:schemeClr>
                </a:solidFill>
              </a:rPr>
              <a:t>secara</a:t>
            </a:r>
            <a:r>
              <a:rPr lang="en-US" sz="1800" dirty="0">
                <a:solidFill>
                  <a:schemeClr val="accent2">
                    <a:lumMod val="75000"/>
                  </a:schemeClr>
                </a:solidFill>
              </a:rPr>
              <a:t> </a:t>
            </a:r>
            <a:r>
              <a:rPr lang="en-US" sz="1800" dirty="0" err="1">
                <a:solidFill>
                  <a:schemeClr val="accent2">
                    <a:lumMod val="75000"/>
                  </a:schemeClr>
                </a:solidFill>
              </a:rPr>
              <a:t>cepat</a:t>
            </a:r>
            <a:r>
              <a:rPr lang="en-US" sz="1800" dirty="0">
                <a:solidFill>
                  <a:schemeClr val="accent2">
                    <a:lumMod val="75000"/>
                  </a:schemeClr>
                </a:solidFill>
              </a:rPr>
              <a:t> dan </a:t>
            </a:r>
            <a:r>
              <a:rPr lang="en-US" sz="1800" dirty="0" err="1">
                <a:solidFill>
                  <a:schemeClr val="accent2">
                    <a:lumMod val="75000"/>
                  </a:schemeClr>
                </a:solidFill>
              </a:rPr>
              <a:t>tepat</a:t>
            </a:r>
            <a:r>
              <a:rPr lang="en-US" sz="1800" dirty="0">
                <a:solidFill>
                  <a:schemeClr val="accent2">
                    <a:lumMod val="75000"/>
                  </a:schemeClr>
                </a:solidFill>
              </a:rPr>
              <a:t> </a:t>
            </a:r>
            <a:r>
              <a:rPr lang="en-US" sz="1800" dirty="0" err="1">
                <a:solidFill>
                  <a:schemeClr val="accent2">
                    <a:lumMod val="75000"/>
                  </a:schemeClr>
                </a:solidFill>
              </a:rPr>
              <a:t>kepada</a:t>
            </a:r>
            <a:r>
              <a:rPr lang="en-US" sz="1800" dirty="0">
                <a:solidFill>
                  <a:schemeClr val="accent2">
                    <a:lumMod val="75000"/>
                  </a:schemeClr>
                </a:solidFill>
              </a:rPr>
              <a:t> </a:t>
            </a:r>
            <a:r>
              <a:rPr lang="en-US" sz="1800" dirty="0" err="1">
                <a:solidFill>
                  <a:schemeClr val="accent2">
                    <a:lumMod val="75000"/>
                  </a:schemeClr>
                </a:solidFill>
              </a:rPr>
              <a:t>pihak-pihak</a:t>
            </a:r>
            <a:r>
              <a:rPr lang="en-US" sz="1800" dirty="0">
                <a:solidFill>
                  <a:schemeClr val="accent2">
                    <a:lumMod val="75000"/>
                  </a:schemeClr>
                </a:solidFill>
              </a:rPr>
              <a:t> yang </a:t>
            </a:r>
            <a:r>
              <a:rPr lang="en-US" sz="1800" dirty="0" err="1">
                <a:solidFill>
                  <a:schemeClr val="accent2">
                    <a:lumMod val="75000"/>
                  </a:schemeClr>
                </a:solidFill>
              </a:rPr>
              <a:t>terlibat</a:t>
            </a:r>
            <a:r>
              <a:rPr lang="en-US" sz="1800" dirty="0">
                <a:solidFill>
                  <a:schemeClr val="accent2">
                    <a:lumMod val="75000"/>
                  </a:schemeClr>
                </a:solidFill>
              </a:rPr>
              <a:t> </a:t>
            </a:r>
            <a:r>
              <a:rPr lang="en-US" sz="1800" dirty="0" err="1">
                <a:solidFill>
                  <a:schemeClr val="accent2">
                    <a:lumMod val="75000"/>
                  </a:schemeClr>
                </a:solidFill>
              </a:rPr>
              <a:t>dalam</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dasar</a:t>
            </a:r>
            <a:r>
              <a:rPr lang="en-US" sz="1800" dirty="0">
                <a:solidFill>
                  <a:schemeClr val="accent2">
                    <a:lumMod val="75000"/>
                  </a:schemeClr>
                </a:solidFill>
              </a:rPr>
              <a:t> </a:t>
            </a:r>
            <a:r>
              <a:rPr lang="en-US" sz="1800" dirty="0" err="1">
                <a:solidFill>
                  <a:schemeClr val="accent2">
                    <a:lumMod val="75000"/>
                  </a:schemeClr>
                </a:solidFill>
              </a:rPr>
              <a:t>pemikiran</a:t>
            </a:r>
            <a:r>
              <a:rPr lang="en-US" sz="1800" dirty="0">
                <a:solidFill>
                  <a:schemeClr val="accent2">
                    <a:lumMod val="75000"/>
                  </a:schemeClr>
                </a:solidFill>
              </a:rPr>
              <a:t> </a:t>
            </a:r>
            <a:r>
              <a:rPr lang="en-US" sz="1800" dirty="0" err="1">
                <a:solidFill>
                  <a:schemeClr val="accent2">
                    <a:lumMod val="75000"/>
                  </a:schemeClr>
                </a:solidFill>
              </a:rPr>
              <a:t>ini</a:t>
            </a:r>
            <a:r>
              <a:rPr lang="en-US" sz="1800" dirty="0">
                <a:solidFill>
                  <a:schemeClr val="accent2">
                    <a:lumMod val="75000"/>
                  </a:schemeClr>
                </a:solidFill>
              </a:rPr>
              <a:t> proses </a:t>
            </a:r>
            <a:r>
              <a:rPr lang="en-US" sz="1800" dirty="0" err="1">
                <a:solidFill>
                  <a:schemeClr val="accent2">
                    <a:lumMod val="75000"/>
                  </a:schemeClr>
                </a:solidFill>
              </a:rPr>
              <a:t>penanganan</a:t>
            </a:r>
            <a:r>
              <a:rPr lang="en-US" sz="1800" dirty="0">
                <a:solidFill>
                  <a:schemeClr val="accent2">
                    <a:lumMod val="75000"/>
                  </a:schemeClr>
                </a:solidFill>
              </a:rPr>
              <a:t> </a:t>
            </a:r>
            <a:r>
              <a:rPr lang="en-US" sz="1800" dirty="0" err="1">
                <a:solidFill>
                  <a:schemeClr val="accent2">
                    <a:lumMod val="75000"/>
                  </a:schemeClr>
                </a:solidFill>
              </a:rPr>
              <a:t>korupsi</a:t>
            </a:r>
            <a:r>
              <a:rPr lang="en-US" sz="1800" dirty="0">
                <a:solidFill>
                  <a:schemeClr val="accent2">
                    <a:lumMod val="75000"/>
                  </a:schemeClr>
                </a:solidFill>
              </a:rPr>
              <a:t> </a:t>
            </a:r>
            <a:r>
              <a:rPr lang="en-US" sz="1800" dirty="0" err="1">
                <a:solidFill>
                  <a:schemeClr val="accent2">
                    <a:lumMod val="75000"/>
                  </a:schemeClr>
                </a:solidFill>
              </a:rPr>
              <a:t>sejak</a:t>
            </a:r>
            <a:r>
              <a:rPr lang="en-US" sz="1800" dirty="0">
                <a:solidFill>
                  <a:schemeClr val="accent2">
                    <a:lumMod val="75000"/>
                  </a:schemeClr>
                </a:solidFill>
              </a:rPr>
              <a:t> </a:t>
            </a:r>
            <a:r>
              <a:rPr lang="en-US" sz="1800" dirty="0" err="1">
                <a:solidFill>
                  <a:schemeClr val="accent2">
                    <a:lumMod val="75000"/>
                  </a:schemeClr>
                </a:solidFill>
              </a:rPr>
              <a:t>dari</a:t>
            </a:r>
            <a:r>
              <a:rPr lang="en-US" sz="1800" dirty="0">
                <a:solidFill>
                  <a:schemeClr val="accent2">
                    <a:lumMod val="75000"/>
                  </a:schemeClr>
                </a:solidFill>
              </a:rPr>
              <a:t> </a:t>
            </a:r>
            <a:r>
              <a:rPr lang="en-US" sz="1800" dirty="0" err="1">
                <a:solidFill>
                  <a:schemeClr val="accent2">
                    <a:lumMod val="75000"/>
                  </a:schemeClr>
                </a:solidFill>
              </a:rPr>
              <a:t>tahap</a:t>
            </a:r>
            <a:r>
              <a:rPr lang="en-US" sz="1800" dirty="0">
                <a:solidFill>
                  <a:schemeClr val="accent2">
                    <a:lumMod val="75000"/>
                  </a:schemeClr>
                </a:solidFill>
              </a:rPr>
              <a:t> </a:t>
            </a:r>
            <a:r>
              <a:rPr lang="en-US" sz="1800" dirty="0" err="1">
                <a:solidFill>
                  <a:schemeClr val="accent2">
                    <a:lumMod val="75000"/>
                  </a:schemeClr>
                </a:solidFill>
              </a:rPr>
              <a:t>penyelidikan</a:t>
            </a:r>
            <a:r>
              <a:rPr lang="en-US" sz="1800" dirty="0">
                <a:solidFill>
                  <a:schemeClr val="accent2">
                    <a:lumMod val="75000"/>
                  </a:schemeClr>
                </a:solidFill>
              </a:rPr>
              <a:t>, </a:t>
            </a:r>
            <a:r>
              <a:rPr lang="en-US" sz="1800" dirty="0" err="1">
                <a:solidFill>
                  <a:schemeClr val="accent2">
                    <a:lumMod val="75000"/>
                  </a:schemeClr>
                </a:solidFill>
              </a:rPr>
              <a:t>penyidikan</a:t>
            </a:r>
            <a:r>
              <a:rPr lang="en-US" sz="1800" dirty="0">
                <a:solidFill>
                  <a:schemeClr val="accent2">
                    <a:lumMod val="75000"/>
                  </a:schemeClr>
                </a:solidFill>
              </a:rPr>
              <a:t> dan </a:t>
            </a:r>
            <a:r>
              <a:rPr lang="en-US" sz="1800" dirty="0" err="1">
                <a:solidFill>
                  <a:schemeClr val="accent2">
                    <a:lumMod val="75000"/>
                  </a:schemeClr>
                </a:solidFill>
              </a:rPr>
              <a:t>penuntutan</a:t>
            </a:r>
            <a:r>
              <a:rPr lang="en-US" sz="1800" dirty="0">
                <a:solidFill>
                  <a:schemeClr val="accent2">
                    <a:lumMod val="75000"/>
                  </a:schemeClr>
                </a:solidFill>
              </a:rPr>
              <a:t> </a:t>
            </a:r>
            <a:r>
              <a:rPr lang="en-US" sz="1800" dirty="0" err="1">
                <a:solidFill>
                  <a:schemeClr val="accent2">
                    <a:lumMod val="75000"/>
                  </a:schemeClr>
                </a:solidFill>
              </a:rPr>
              <a:t>sampai</a:t>
            </a:r>
            <a:r>
              <a:rPr lang="en-US" sz="1800" dirty="0">
                <a:solidFill>
                  <a:schemeClr val="accent2">
                    <a:lumMod val="75000"/>
                  </a:schemeClr>
                </a:solidFill>
              </a:rPr>
              <a:t> </a:t>
            </a:r>
            <a:r>
              <a:rPr lang="en-US" sz="1800" dirty="0" err="1">
                <a:solidFill>
                  <a:schemeClr val="accent2">
                    <a:lumMod val="75000"/>
                  </a:schemeClr>
                </a:solidFill>
              </a:rPr>
              <a:t>dengan</a:t>
            </a:r>
            <a:r>
              <a:rPr lang="en-US" sz="1800" dirty="0">
                <a:solidFill>
                  <a:schemeClr val="accent2">
                    <a:lumMod val="75000"/>
                  </a:schemeClr>
                </a:solidFill>
              </a:rPr>
              <a:t> </a:t>
            </a:r>
            <a:r>
              <a:rPr lang="en-US" sz="1800" dirty="0" err="1">
                <a:solidFill>
                  <a:schemeClr val="accent2">
                    <a:lumMod val="75000"/>
                  </a:schemeClr>
                </a:solidFill>
              </a:rPr>
              <a:t>peradilan</a:t>
            </a:r>
            <a:r>
              <a:rPr lang="en-US" sz="1800" dirty="0">
                <a:solidFill>
                  <a:schemeClr val="accent2">
                    <a:lumMod val="75000"/>
                  </a:schemeClr>
                </a:solidFill>
              </a:rPr>
              <a:t> </a:t>
            </a:r>
            <a:r>
              <a:rPr lang="en-US" sz="1800" dirty="0" err="1">
                <a:solidFill>
                  <a:schemeClr val="accent2">
                    <a:lumMod val="75000"/>
                  </a:schemeClr>
                </a:solidFill>
              </a:rPr>
              <a:t>perlu</a:t>
            </a:r>
            <a:r>
              <a:rPr lang="en-US" sz="1800" dirty="0">
                <a:solidFill>
                  <a:schemeClr val="accent2">
                    <a:lumMod val="75000"/>
                  </a:schemeClr>
                </a:solidFill>
              </a:rPr>
              <a:t> </a:t>
            </a:r>
            <a:r>
              <a:rPr lang="en-US" sz="1800" dirty="0" err="1">
                <a:solidFill>
                  <a:schemeClr val="accent2">
                    <a:lumMod val="75000"/>
                  </a:schemeClr>
                </a:solidFill>
              </a:rPr>
              <a:t>dikaji</a:t>
            </a:r>
            <a:r>
              <a:rPr lang="en-US" sz="1800" dirty="0">
                <a:solidFill>
                  <a:schemeClr val="accent2">
                    <a:lumMod val="75000"/>
                  </a:schemeClr>
                </a:solidFill>
              </a:rPr>
              <a:t> </a:t>
            </a:r>
            <a:r>
              <a:rPr lang="en-US" sz="1800" dirty="0" err="1">
                <a:solidFill>
                  <a:schemeClr val="accent2">
                    <a:lumMod val="75000"/>
                  </a:schemeClr>
                </a:solidFill>
              </a:rPr>
              <a:t>untuk</a:t>
            </a:r>
            <a:r>
              <a:rPr lang="en-US" sz="1800" dirty="0">
                <a:solidFill>
                  <a:schemeClr val="accent2">
                    <a:lumMod val="75000"/>
                  </a:schemeClr>
                </a:solidFill>
              </a:rPr>
              <a:t>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disempurnakan</a:t>
            </a:r>
            <a:r>
              <a:rPr lang="en-US" sz="1800" dirty="0">
                <a:solidFill>
                  <a:schemeClr val="accent2">
                    <a:lumMod val="75000"/>
                  </a:schemeClr>
                </a:solidFill>
              </a:rPr>
              <a:t> di </a:t>
            </a:r>
            <a:r>
              <a:rPr lang="en-US" sz="1800" dirty="0" err="1">
                <a:solidFill>
                  <a:schemeClr val="accent2">
                    <a:lumMod val="75000"/>
                  </a:schemeClr>
                </a:solidFill>
              </a:rPr>
              <a:t>segala</a:t>
            </a:r>
            <a:r>
              <a:rPr lang="en-US" sz="1800" dirty="0">
                <a:solidFill>
                  <a:schemeClr val="accent2">
                    <a:lumMod val="75000"/>
                  </a:schemeClr>
                </a:solidFill>
              </a:rPr>
              <a:t> </a:t>
            </a:r>
            <a:r>
              <a:rPr lang="en-US" sz="1800" dirty="0" err="1">
                <a:solidFill>
                  <a:schemeClr val="accent2">
                    <a:lumMod val="75000"/>
                  </a:schemeClr>
                </a:solidFill>
              </a:rPr>
              <a:t>aspeknya</a:t>
            </a:r>
            <a:r>
              <a:rPr lang="en-US" sz="1800" dirty="0">
                <a:solidFill>
                  <a:schemeClr val="accent2">
                    <a:lumMod val="75000"/>
                  </a:schemeClr>
                </a:solidFill>
              </a:rPr>
              <a:t>, </a:t>
            </a:r>
            <a:r>
              <a:rPr lang="en-US" sz="1800" dirty="0" err="1">
                <a:solidFill>
                  <a:schemeClr val="accent2">
                    <a:lumMod val="75000"/>
                  </a:schemeClr>
                </a:solidFill>
              </a:rPr>
              <a:t>sehingga</a:t>
            </a:r>
            <a:r>
              <a:rPr lang="en-US" sz="1800" dirty="0">
                <a:solidFill>
                  <a:schemeClr val="accent2">
                    <a:lumMod val="75000"/>
                  </a:schemeClr>
                </a:solidFill>
              </a:rPr>
              <a:t> proses </a:t>
            </a:r>
            <a:r>
              <a:rPr lang="en-US" sz="1800" dirty="0" err="1">
                <a:solidFill>
                  <a:schemeClr val="accent2">
                    <a:lumMod val="75000"/>
                  </a:schemeClr>
                </a:solidFill>
              </a:rPr>
              <a:t>penanganan</a:t>
            </a:r>
            <a:r>
              <a:rPr lang="en-US" sz="1800" dirty="0">
                <a:solidFill>
                  <a:schemeClr val="accent2">
                    <a:lumMod val="75000"/>
                  </a:schemeClr>
                </a:solidFill>
              </a:rPr>
              <a:t> </a:t>
            </a:r>
            <a:r>
              <a:rPr lang="en-US" sz="1800" dirty="0" err="1">
                <a:solidFill>
                  <a:schemeClr val="accent2">
                    <a:lumMod val="75000"/>
                  </a:schemeClr>
                </a:solidFill>
              </a:rPr>
              <a:t>tersebut</a:t>
            </a:r>
            <a:r>
              <a:rPr lang="en-US" sz="1800" dirty="0">
                <a:solidFill>
                  <a:schemeClr val="accent2">
                    <a:lumMod val="75000"/>
                  </a:schemeClr>
                </a:solidFill>
              </a:rPr>
              <a:t> </a:t>
            </a:r>
            <a:r>
              <a:rPr lang="en-US" sz="1800" dirty="0" err="1">
                <a:solidFill>
                  <a:schemeClr val="accent2">
                    <a:lumMod val="75000"/>
                  </a:schemeClr>
                </a:solidFill>
              </a:rPr>
              <a:t>dapat</a:t>
            </a:r>
            <a:r>
              <a:rPr lang="en-US" sz="1800" dirty="0">
                <a:solidFill>
                  <a:schemeClr val="accent2">
                    <a:lumMod val="75000"/>
                  </a:schemeClr>
                </a:solidFill>
              </a:rPr>
              <a:t> </a:t>
            </a:r>
            <a:r>
              <a:rPr lang="en-US" sz="1800" dirty="0" err="1">
                <a:solidFill>
                  <a:schemeClr val="accent2">
                    <a:lumMod val="75000"/>
                  </a:schemeClr>
                </a:solidFill>
              </a:rPr>
              <a:t>dilakukan</a:t>
            </a:r>
            <a:r>
              <a:rPr lang="en-US" sz="1800" dirty="0">
                <a:solidFill>
                  <a:schemeClr val="accent2">
                    <a:lumMod val="75000"/>
                  </a:schemeClr>
                </a:solidFill>
              </a:rPr>
              <a:t> </a:t>
            </a:r>
            <a:r>
              <a:rPr lang="en-US" sz="1800" dirty="0" err="1">
                <a:solidFill>
                  <a:schemeClr val="accent2">
                    <a:lumMod val="75000"/>
                  </a:schemeClr>
                </a:solidFill>
              </a:rPr>
              <a:t>secara</a:t>
            </a:r>
            <a:r>
              <a:rPr lang="en-US" sz="1800" dirty="0">
                <a:solidFill>
                  <a:schemeClr val="accent2">
                    <a:lumMod val="75000"/>
                  </a:schemeClr>
                </a:solidFill>
              </a:rPr>
              <a:t> </a:t>
            </a:r>
            <a:r>
              <a:rPr lang="en-US" sz="1800" dirty="0" err="1">
                <a:solidFill>
                  <a:schemeClr val="accent2">
                    <a:lumMod val="75000"/>
                  </a:schemeClr>
                </a:solidFill>
              </a:rPr>
              <a:t>cepat</a:t>
            </a:r>
            <a:r>
              <a:rPr lang="en-US" sz="1800" dirty="0">
                <a:solidFill>
                  <a:schemeClr val="accent2">
                    <a:lumMod val="75000"/>
                  </a:schemeClr>
                </a:solidFill>
              </a:rPr>
              <a:t> dan </a:t>
            </a:r>
            <a:r>
              <a:rPr lang="en-US" sz="1800" dirty="0" err="1">
                <a:solidFill>
                  <a:schemeClr val="accent2">
                    <a:lumMod val="75000"/>
                  </a:schemeClr>
                </a:solidFill>
              </a:rPr>
              <a:t>tepat</a:t>
            </a:r>
            <a:r>
              <a:rPr lang="en-US" sz="1800" dirty="0">
                <a:solidFill>
                  <a:schemeClr val="accent2">
                    <a:lumMod val="75000"/>
                  </a:schemeClr>
                </a:solidFill>
              </a:rPr>
              <a:t>. </a:t>
            </a:r>
            <a:r>
              <a:rPr lang="en-US" sz="1800" dirty="0" err="1">
                <a:solidFill>
                  <a:schemeClr val="accent2">
                    <a:lumMod val="75000"/>
                  </a:schemeClr>
                </a:solidFill>
              </a:rPr>
              <a:t>Namun</a:t>
            </a:r>
            <a:r>
              <a:rPr lang="en-US" sz="1800" dirty="0">
                <a:solidFill>
                  <a:schemeClr val="accent2">
                    <a:lumMod val="75000"/>
                  </a:schemeClr>
                </a:solidFill>
              </a:rPr>
              <a:t> </a:t>
            </a:r>
            <a:r>
              <a:rPr lang="en-US" sz="1800" dirty="0" err="1">
                <a:solidFill>
                  <a:schemeClr val="accent2">
                    <a:lumMod val="75000"/>
                  </a:schemeClr>
                </a:solidFill>
              </a:rPr>
              <a:t>implementasinya</a:t>
            </a:r>
            <a:r>
              <a:rPr lang="en-US" sz="1800" dirty="0">
                <a:solidFill>
                  <a:schemeClr val="accent2">
                    <a:lumMod val="75000"/>
                  </a:schemeClr>
                </a:solidFill>
              </a:rPr>
              <a:t> </a:t>
            </a:r>
            <a:r>
              <a:rPr lang="en-US" sz="1800" dirty="0" err="1">
                <a:solidFill>
                  <a:schemeClr val="accent2">
                    <a:lumMod val="75000"/>
                  </a:schemeClr>
                </a:solidFill>
              </a:rPr>
              <a:t>harus</a:t>
            </a:r>
            <a:r>
              <a:rPr lang="en-US" sz="1800" dirty="0">
                <a:solidFill>
                  <a:schemeClr val="accent2">
                    <a:lumMod val="75000"/>
                  </a:schemeClr>
                </a:solidFill>
              </a:rPr>
              <a:t> </a:t>
            </a:r>
            <a:r>
              <a:rPr lang="en-US" sz="1800" dirty="0" err="1">
                <a:solidFill>
                  <a:schemeClr val="accent2">
                    <a:lumMod val="75000"/>
                  </a:schemeClr>
                </a:solidFill>
              </a:rPr>
              <a:t>dilakukan</a:t>
            </a:r>
            <a:r>
              <a:rPr lang="en-US" sz="1800" dirty="0">
                <a:solidFill>
                  <a:schemeClr val="accent2">
                    <a:lumMod val="75000"/>
                  </a:schemeClr>
                </a:solidFill>
              </a:rPr>
              <a:t> </a:t>
            </a:r>
            <a:r>
              <a:rPr lang="en-US" sz="1800" dirty="0" err="1">
                <a:solidFill>
                  <a:schemeClr val="accent2">
                    <a:lumMod val="75000"/>
                  </a:schemeClr>
                </a:solidFill>
              </a:rPr>
              <a:t>secara</a:t>
            </a:r>
            <a:r>
              <a:rPr lang="en-US" sz="1800" dirty="0">
                <a:solidFill>
                  <a:schemeClr val="accent2">
                    <a:lumMod val="75000"/>
                  </a:schemeClr>
                </a:solidFill>
              </a:rPr>
              <a:t> </a:t>
            </a:r>
            <a:r>
              <a:rPr lang="en-US" sz="1800" dirty="0" err="1">
                <a:solidFill>
                  <a:schemeClr val="accent2">
                    <a:lumMod val="75000"/>
                  </a:schemeClr>
                </a:solidFill>
              </a:rPr>
              <a:t>terintregasi</a:t>
            </a:r>
            <a:r>
              <a:rPr lang="en-US" sz="1800" dirty="0">
                <a:solidFill>
                  <a:schemeClr val="accent2">
                    <a:lumMod val="75000"/>
                  </a:schemeClr>
                </a:solidFill>
              </a:rPr>
              <a:t>.</a:t>
            </a:r>
            <a:endParaRPr lang="en-US" sz="18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34434650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A5F1EE0-9EBD-4F16-85EF-9854FC62DA4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45293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834886" y="1868557"/>
            <a:ext cx="9809923" cy="4154556"/>
          </a:xfrm>
        </p:spPr>
        <p:txBody>
          <a:bodyPr anchor="t"/>
          <a:lstStyle/>
          <a:p>
            <a:pPr algn="l">
              <a:tabLst>
                <a:tab pos="396875" algn="l"/>
              </a:tabLst>
            </a:pPr>
            <a:r>
              <a:rPr lang="en-US" sz="3600" b="1" dirty="0">
                <a:solidFill>
                  <a:srgbClr val="C00000"/>
                </a:solidFill>
                <a:latin typeface="Maiandra GD" panose="020E0502030308020204" pitchFamily="34" charset="0"/>
              </a:rPr>
              <a:t>Tujuan </a:t>
            </a:r>
            <a:r>
              <a:rPr lang="en-US" sz="3600" b="1" dirty="0" err="1">
                <a:solidFill>
                  <a:srgbClr val="C00000"/>
                </a:solidFill>
                <a:latin typeface="Maiandra GD" panose="020E0502030308020204" pitchFamily="34" charset="0"/>
              </a:rPr>
              <a:t>Pembelajaran</a:t>
            </a:r>
            <a:br>
              <a:rPr lang="en-US" sz="2400" dirty="0">
                <a:solidFill>
                  <a:srgbClr val="C00000"/>
                </a:solidFill>
                <a:latin typeface="Maiandra GD" panose="020E0502030308020204" pitchFamily="34" charset="0"/>
              </a:rPr>
            </a:br>
            <a:br>
              <a:rPr lang="en-US" sz="2400" dirty="0">
                <a:solidFill>
                  <a:srgbClr val="C00000"/>
                </a:solidFill>
                <a:latin typeface="Maiandra GD" panose="020E0502030308020204" pitchFamily="34" charset="0"/>
              </a:rPr>
            </a:br>
            <a:r>
              <a:rPr lang="en-US" sz="2800" dirty="0">
                <a:solidFill>
                  <a:schemeClr val="accent2"/>
                </a:solidFill>
                <a:latin typeface="Maiandra GD" panose="020E0502030308020204" pitchFamily="34" charset="0"/>
              </a:rPr>
              <a:t>1. </a:t>
            </a:r>
            <a:r>
              <a:rPr lang="en-US" sz="2800" dirty="0" err="1">
                <a:solidFill>
                  <a:schemeClr val="accent2"/>
                </a:solidFill>
                <a:latin typeface="Maiandra GD" panose="020E0502030308020204" pitchFamily="34" charset="0"/>
              </a:rPr>
              <a:t>memahami</a:t>
            </a:r>
            <a:r>
              <a:rPr lang="en-US" sz="2800" dirty="0">
                <a:solidFill>
                  <a:schemeClr val="accent2"/>
                </a:solidFill>
                <a:latin typeface="Maiandra GD" panose="020E0502030308020204" pitchFamily="34" charset="0"/>
              </a:rPr>
              <a:t> dan </a:t>
            </a:r>
            <a:r>
              <a:rPr lang="en-US" sz="2800" dirty="0" err="1">
                <a:solidFill>
                  <a:schemeClr val="accent2"/>
                </a:solidFill>
                <a:latin typeface="Maiandra GD" panose="020E0502030308020204" pitchFamily="34" charset="0"/>
              </a:rPr>
              <a:t>menjelaskan</a:t>
            </a:r>
            <a:r>
              <a:rPr lang="en-US" sz="2800" dirty="0">
                <a:solidFill>
                  <a:schemeClr val="accent2"/>
                </a:solidFill>
                <a:latin typeface="Maiandra GD" panose="020E0502030308020204" pitchFamily="34" charset="0"/>
              </a:rPr>
              <a:t> </a:t>
            </a:r>
            <a:r>
              <a:rPr lang="en-US" sz="2800" dirty="0" err="1">
                <a:solidFill>
                  <a:schemeClr val="accent2"/>
                </a:solidFill>
                <a:latin typeface="Maiandra GD" panose="020E0502030308020204" pitchFamily="34" charset="0"/>
              </a:rPr>
              <a:t>pengertian</a:t>
            </a:r>
            <a:r>
              <a:rPr lang="en-US" sz="2800" dirty="0">
                <a:solidFill>
                  <a:schemeClr val="accent2"/>
                </a:solidFill>
                <a:latin typeface="Maiandra GD" panose="020E0502030308020204" pitchFamily="34" charset="0"/>
              </a:rPr>
              <a:t> </a:t>
            </a:r>
            <a:r>
              <a:rPr lang="en-US" sz="2800" dirty="0" err="1">
                <a:solidFill>
                  <a:schemeClr val="accent2"/>
                </a:solidFill>
                <a:latin typeface="Maiandra GD" panose="020E0502030308020204" pitchFamily="34" charset="0"/>
              </a:rPr>
              <a:t>korupsi</a:t>
            </a:r>
            <a:br>
              <a:rPr lang="en-US" sz="2800" dirty="0">
                <a:solidFill>
                  <a:schemeClr val="accent2"/>
                </a:solidFill>
                <a:latin typeface="Maiandra GD" panose="020E0502030308020204" pitchFamily="34" charset="0"/>
              </a:rPr>
            </a:br>
            <a:r>
              <a:rPr lang="en-US" sz="2800" dirty="0">
                <a:solidFill>
                  <a:schemeClr val="accent2"/>
                </a:solidFill>
                <a:latin typeface="Maiandra GD" panose="020E0502030308020204" pitchFamily="34" charset="0"/>
              </a:rPr>
              <a:t>2. </a:t>
            </a:r>
            <a:r>
              <a:rPr lang="en-US" sz="2800" dirty="0" err="1">
                <a:solidFill>
                  <a:schemeClr val="accent2"/>
                </a:solidFill>
                <a:latin typeface="Maiandra GD" panose="020E0502030308020204" pitchFamily="34" charset="0"/>
              </a:rPr>
              <a:t>memahami</a:t>
            </a:r>
            <a:r>
              <a:rPr lang="en-US" sz="2800" dirty="0">
                <a:solidFill>
                  <a:schemeClr val="accent2"/>
                </a:solidFill>
                <a:latin typeface="Maiandra GD" panose="020E0502030308020204" pitchFamily="34" charset="0"/>
              </a:rPr>
              <a:t> dan </a:t>
            </a:r>
            <a:r>
              <a:rPr lang="en-US" sz="2800" dirty="0" err="1">
                <a:solidFill>
                  <a:schemeClr val="accent2"/>
                </a:solidFill>
                <a:latin typeface="Maiandra GD" panose="020E0502030308020204" pitchFamily="34" charset="0"/>
              </a:rPr>
              <a:t>menjelaskan</a:t>
            </a:r>
            <a:r>
              <a:rPr lang="en-US" sz="2800" dirty="0">
                <a:solidFill>
                  <a:schemeClr val="accent2"/>
                </a:solidFill>
                <a:latin typeface="Maiandra GD" panose="020E0502030308020204" pitchFamily="34" charset="0"/>
              </a:rPr>
              <a:t> </a:t>
            </a:r>
            <a:r>
              <a:rPr lang="en-US" sz="2800" dirty="0" err="1">
                <a:solidFill>
                  <a:schemeClr val="accent2"/>
                </a:solidFill>
                <a:latin typeface="Maiandra GD" panose="020E0502030308020204" pitchFamily="34" charset="0"/>
              </a:rPr>
              <a:t>ciri-ciri</a:t>
            </a:r>
            <a:r>
              <a:rPr lang="en-US" sz="2800" dirty="0">
                <a:solidFill>
                  <a:schemeClr val="accent2"/>
                </a:solidFill>
                <a:latin typeface="Maiandra GD" panose="020E0502030308020204" pitchFamily="34" charset="0"/>
              </a:rPr>
              <a:t>, </a:t>
            </a:r>
            <a:r>
              <a:rPr lang="en-US" sz="2800" dirty="0" err="1">
                <a:solidFill>
                  <a:schemeClr val="accent2"/>
                </a:solidFill>
                <a:latin typeface="Maiandra GD" panose="020E0502030308020204" pitchFamily="34" charset="0"/>
              </a:rPr>
              <a:t>jenis-jenis</a:t>
            </a:r>
            <a:r>
              <a:rPr lang="en-US" sz="2800" dirty="0">
                <a:solidFill>
                  <a:schemeClr val="accent2"/>
                </a:solidFill>
                <a:latin typeface="Maiandra GD" panose="020E0502030308020204" pitchFamily="34" charset="0"/>
              </a:rPr>
              <a:t>, </a:t>
            </a:r>
            <a:br>
              <a:rPr lang="en-US" sz="2800" dirty="0">
                <a:solidFill>
                  <a:schemeClr val="accent2"/>
                </a:solidFill>
                <a:latin typeface="Maiandra GD" panose="020E0502030308020204" pitchFamily="34" charset="0"/>
              </a:rPr>
            </a:br>
            <a:r>
              <a:rPr lang="en-US" sz="2800" dirty="0">
                <a:solidFill>
                  <a:schemeClr val="accent2"/>
                </a:solidFill>
                <a:latin typeface="Maiandra GD" panose="020E0502030308020204" pitchFamily="34" charset="0"/>
              </a:rPr>
              <a:t>	dan model </a:t>
            </a:r>
            <a:r>
              <a:rPr lang="en-US" sz="2800" dirty="0" err="1">
                <a:solidFill>
                  <a:schemeClr val="accent2"/>
                </a:solidFill>
                <a:latin typeface="Maiandra GD" panose="020E0502030308020204" pitchFamily="34" charset="0"/>
              </a:rPr>
              <a:t>korupsi</a:t>
            </a:r>
            <a:br>
              <a:rPr lang="en-US" sz="2800" dirty="0">
                <a:solidFill>
                  <a:schemeClr val="accent2"/>
                </a:solidFill>
                <a:latin typeface="Maiandra GD" panose="020E0502030308020204" pitchFamily="34" charset="0"/>
              </a:rPr>
            </a:br>
            <a:r>
              <a:rPr lang="en-US" sz="2800" dirty="0">
                <a:solidFill>
                  <a:schemeClr val="accent2"/>
                </a:solidFill>
                <a:latin typeface="Maiandra GD" panose="020E0502030308020204" pitchFamily="34" charset="0"/>
              </a:rPr>
              <a:t>3. </a:t>
            </a:r>
            <a:r>
              <a:rPr lang="en-US" sz="2800" dirty="0" err="1">
                <a:solidFill>
                  <a:schemeClr val="accent2"/>
                </a:solidFill>
                <a:latin typeface="Maiandra GD" panose="020E0502030308020204" pitchFamily="34" charset="0"/>
              </a:rPr>
              <a:t>memahami</a:t>
            </a:r>
            <a:r>
              <a:rPr lang="en-US" sz="2800" dirty="0">
                <a:solidFill>
                  <a:schemeClr val="accent2"/>
                </a:solidFill>
                <a:latin typeface="Maiandra GD" panose="020E0502030308020204" pitchFamily="34" charset="0"/>
              </a:rPr>
              <a:t> dan </a:t>
            </a:r>
            <a:r>
              <a:rPr lang="en-US" sz="2800" dirty="0" err="1">
                <a:solidFill>
                  <a:schemeClr val="accent2"/>
                </a:solidFill>
                <a:latin typeface="Maiandra GD" panose="020E0502030308020204" pitchFamily="34" charset="0"/>
              </a:rPr>
              <a:t>menjelaskan</a:t>
            </a:r>
            <a:r>
              <a:rPr lang="en-US" sz="2800" dirty="0">
                <a:solidFill>
                  <a:schemeClr val="accent2"/>
                </a:solidFill>
                <a:latin typeface="Maiandra GD" panose="020E0502030308020204" pitchFamily="34" charset="0"/>
              </a:rPr>
              <a:t> </a:t>
            </a:r>
            <a:r>
              <a:rPr lang="en-US" sz="2800" dirty="0" err="1">
                <a:solidFill>
                  <a:schemeClr val="accent2"/>
                </a:solidFill>
                <a:latin typeface="Maiandra GD" panose="020E0502030308020204" pitchFamily="34" charset="0"/>
              </a:rPr>
              <a:t>penyebab</a:t>
            </a:r>
            <a:r>
              <a:rPr lang="en-US" sz="2800" dirty="0">
                <a:solidFill>
                  <a:schemeClr val="accent2"/>
                </a:solidFill>
                <a:latin typeface="Maiandra GD" panose="020E0502030308020204" pitchFamily="34" charset="0"/>
              </a:rPr>
              <a:t> </a:t>
            </a:r>
            <a:r>
              <a:rPr lang="en-US" sz="2800" dirty="0" err="1">
                <a:solidFill>
                  <a:schemeClr val="accent2"/>
                </a:solidFill>
                <a:latin typeface="Maiandra GD" panose="020E0502030308020204" pitchFamily="34" charset="0"/>
              </a:rPr>
              <a:t>korupsi</a:t>
            </a:r>
            <a:r>
              <a:rPr lang="en-US" sz="2800" dirty="0">
                <a:solidFill>
                  <a:schemeClr val="accent2"/>
                </a:solidFill>
                <a:latin typeface="Maiandra GD" panose="020E0502030308020204" pitchFamily="34" charset="0"/>
              </a:rPr>
              <a:t> </a:t>
            </a:r>
            <a:br>
              <a:rPr lang="en-US" sz="2800" dirty="0">
                <a:solidFill>
                  <a:schemeClr val="accent2"/>
                </a:solidFill>
                <a:latin typeface="Maiandra GD" panose="020E0502030308020204" pitchFamily="34" charset="0"/>
              </a:rPr>
            </a:br>
            <a:r>
              <a:rPr lang="en-US" sz="2800" dirty="0">
                <a:solidFill>
                  <a:schemeClr val="accent2"/>
                </a:solidFill>
                <a:latin typeface="Maiandra GD" panose="020E0502030308020204" pitchFamily="34" charset="0"/>
              </a:rPr>
              <a:t>	dan </a:t>
            </a:r>
            <a:r>
              <a:rPr lang="en-US" sz="2800" dirty="0" err="1">
                <a:solidFill>
                  <a:schemeClr val="accent2"/>
                </a:solidFill>
                <a:latin typeface="Maiandra GD" panose="020E0502030308020204" pitchFamily="34" charset="0"/>
              </a:rPr>
              <a:t>penanganannya</a:t>
            </a:r>
            <a:r>
              <a:rPr lang="en-US" sz="2800" dirty="0">
                <a:solidFill>
                  <a:schemeClr val="accent2"/>
                </a:solidFill>
                <a:latin typeface="Maiandra GD" panose="020E0502030308020204" pitchFamily="34" charset="0"/>
              </a:rPr>
              <a:t> </a:t>
            </a:r>
            <a:br>
              <a:rPr lang="en-US" sz="2800" dirty="0">
                <a:solidFill>
                  <a:schemeClr val="accent2"/>
                </a:solidFill>
                <a:latin typeface="Maiandra GD" panose="020E0502030308020204" pitchFamily="34" charset="0"/>
              </a:rPr>
            </a:br>
            <a:br>
              <a:rPr lang="en-US" sz="2000" dirty="0">
                <a:solidFill>
                  <a:schemeClr val="accent2"/>
                </a:solidFill>
                <a:latin typeface="Lucida Bright" panose="02040602050505020304" pitchFamily="18" charset="0"/>
              </a:rPr>
            </a:br>
            <a:br>
              <a:rPr lang="en-US" sz="2000" dirty="0">
                <a:solidFill>
                  <a:schemeClr val="accent2"/>
                </a:solidFill>
                <a:latin typeface="Lucida Bright" panose="02040602050505020304" pitchFamily="18" charset="0"/>
              </a:rPr>
            </a:br>
            <a:endParaRPr lang="en-US" sz="2000" dirty="0"/>
          </a:p>
        </p:txBody>
      </p:sp>
    </p:spTree>
    <p:extLst>
      <p:ext uri="{BB962C8B-B14F-4D97-AF65-F5344CB8AC3E}">
        <p14:creationId xmlns:p14="http://schemas.microsoft.com/office/powerpoint/2010/main" val="2792261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26166" y="298175"/>
            <a:ext cx="10118034" cy="6351104"/>
          </a:xfrm>
        </p:spPr>
        <p:txBody>
          <a:bodyPr anchor="t"/>
          <a:lstStyle/>
          <a:p>
            <a:pPr algn="l"/>
            <a:r>
              <a:rPr lang="en-US" sz="3200" b="1" dirty="0">
                <a:solidFill>
                  <a:schemeClr val="accent2">
                    <a:lumMod val="75000"/>
                  </a:schemeClr>
                </a:solidFill>
                <a:latin typeface="Maiandra GD" panose="020E0502030308020204" pitchFamily="34" charset="0"/>
              </a:rPr>
              <a:t>Pengertian </a:t>
            </a:r>
            <a:r>
              <a:rPr lang="en-US" sz="3200" b="1" dirty="0" err="1">
                <a:solidFill>
                  <a:schemeClr val="accent2">
                    <a:lumMod val="75000"/>
                  </a:schemeClr>
                </a:solidFill>
                <a:latin typeface="Maiandra GD" panose="020E0502030308020204" pitchFamily="34" charset="0"/>
              </a:rPr>
              <a:t>Korupsi</a:t>
            </a:r>
            <a:br>
              <a:rPr lang="en-US" sz="3600" dirty="0">
                <a:solidFill>
                  <a:schemeClr val="accent2"/>
                </a:solidFill>
                <a:latin typeface="Maiandra GD" panose="020E0502030308020204" pitchFamily="34" charset="0"/>
              </a:rPr>
            </a:br>
            <a:r>
              <a:rPr lang="en-US" sz="2200" b="1" dirty="0" err="1">
                <a:solidFill>
                  <a:schemeClr val="accent2">
                    <a:lumMod val="75000"/>
                  </a:schemeClr>
                </a:solidFill>
                <a:latin typeface="Maiandra GD" panose="020E0502030308020204" pitchFamily="34" charset="0"/>
              </a:rPr>
              <a:t>Korupsi</a:t>
            </a:r>
            <a:r>
              <a:rPr lang="en-US" sz="2200" b="1"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atau</a:t>
            </a:r>
            <a:r>
              <a:rPr lang="en-US" sz="2200" b="1"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Rasuah</a:t>
            </a:r>
            <a:r>
              <a:rPr lang="en-US" sz="2200" b="1"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berasal</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bahasa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latin</a:t>
            </a:r>
            <a:r>
              <a:rPr lang="en-US" sz="2200"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Corruptio</a:t>
            </a:r>
            <a:r>
              <a:rPr lang="en-US" sz="2200" i="1" dirty="0">
                <a:solidFill>
                  <a:schemeClr val="accent2">
                    <a:lumMod val="75000"/>
                  </a:schemeClr>
                </a:solidFill>
                <a:latin typeface="Maiandra GD" panose="020E0502030308020204" pitchFamily="34" charset="0"/>
              </a:rPr>
              <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dari</a:t>
            </a:r>
            <a:r>
              <a:rPr lang="en-US" sz="2200" dirty="0">
                <a:solidFill>
                  <a:schemeClr val="accent2">
                    <a:lumMod val="75000"/>
                  </a:schemeClr>
                </a:solidFill>
                <a:latin typeface="Maiandra GD" panose="020E0502030308020204" pitchFamily="34" charset="0"/>
              </a:rPr>
              <a:t> kata </a:t>
            </a:r>
            <a:r>
              <a:rPr lang="en-US" sz="2200" dirty="0" err="1">
                <a:solidFill>
                  <a:schemeClr val="accent2">
                    <a:lumMod val="75000"/>
                  </a:schemeClr>
                </a:solidFill>
                <a:latin typeface="Maiandra GD" panose="020E0502030308020204" pitchFamily="34" charset="0"/>
              </a:rPr>
              <a:t>kerja</a:t>
            </a:r>
            <a:r>
              <a:rPr lang="en-US" sz="2200"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Corrumpere</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artinya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busuk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rusak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menggoyahkan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memutarbalik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menyogok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Istilah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bahasa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Inggris</a:t>
            </a:r>
            <a:r>
              <a:rPr lang="en-US" sz="2200" dirty="0">
                <a:solidFill>
                  <a:schemeClr val="accent2">
                    <a:lumMod val="75000"/>
                  </a:schemeClr>
                </a:solidFill>
                <a:latin typeface="Maiandra GD" panose="020E0502030308020204" pitchFamily="34" charset="0"/>
              </a:rPr>
              <a:t> </a:t>
            </a:r>
            <a:r>
              <a:rPr lang="en-US" sz="2200" i="1" dirty="0">
                <a:solidFill>
                  <a:schemeClr val="accent2">
                    <a:lumMod val="75000"/>
                  </a:schemeClr>
                </a:solidFill>
                <a:latin typeface="Maiandra GD" panose="020E0502030308020204" pitchFamily="34" charset="0"/>
              </a:rPr>
              <a:t>corruption dan corrupt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bahasa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Perancis</a:t>
            </a:r>
            <a:r>
              <a:rPr lang="en-US" sz="2200" dirty="0">
                <a:solidFill>
                  <a:schemeClr val="accent2">
                    <a:lumMod val="75000"/>
                  </a:schemeClr>
                </a:solidFill>
                <a:latin typeface="Maiandra GD" panose="020E0502030308020204" pitchFamily="34" charset="0"/>
              </a:rPr>
              <a:t> </a:t>
            </a:r>
            <a:r>
              <a:rPr lang="en-US" sz="2200" i="1" dirty="0">
                <a:solidFill>
                  <a:schemeClr val="accent2">
                    <a:lumMod val="75000"/>
                  </a:schemeClr>
                </a:solidFill>
                <a:latin typeface="Maiandra GD" panose="020E0502030308020204" pitchFamily="34" charset="0"/>
              </a:rPr>
              <a:t>corruption</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bahasa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Belanda</a:t>
            </a:r>
            <a:r>
              <a:rPr lang="en-US" sz="2200"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corruptie</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menjadi</a:t>
            </a:r>
            <a:r>
              <a:rPr lang="en-US" sz="2200" dirty="0">
                <a:solidFill>
                  <a:schemeClr val="accent2">
                    <a:lumMod val="75000"/>
                  </a:schemeClr>
                </a:solidFill>
                <a:latin typeface="Maiandra GD" panose="020E0502030308020204" pitchFamily="34" charset="0"/>
              </a:rPr>
              <a:t> </a:t>
            </a:r>
            <a:r>
              <a:rPr lang="en-US" sz="2200" i="1" dirty="0">
                <a:solidFill>
                  <a:schemeClr val="accent2">
                    <a:lumMod val="75000"/>
                  </a:schemeClr>
                </a:solidFill>
                <a:latin typeface="Maiandra GD" panose="020E0502030308020204" pitchFamily="34" charset="0"/>
              </a:rPr>
              <a:t>kata KORUPSI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bahasa</a:t>
            </a:r>
            <a:r>
              <a:rPr lang="en-US" sz="2200" dirty="0">
                <a:solidFill>
                  <a:schemeClr val="accent2">
                    <a:lumMod val="75000"/>
                  </a:schemeClr>
                </a:solidFill>
                <a:latin typeface="Maiandra GD" panose="020E0502030308020204" pitchFamily="34" charset="0"/>
              </a:rPr>
              <a:t> Indonesia. </a:t>
            </a:r>
            <a:br>
              <a:rPr lang="en-US" sz="2200" dirty="0">
                <a:solidFill>
                  <a:schemeClr val="accent2">
                    <a:lumMod val="75000"/>
                  </a:schemeClr>
                </a:solidFill>
                <a:latin typeface="Maiandra GD" panose="020E0502030308020204" pitchFamily="34" charset="0"/>
              </a:rPr>
            </a:br>
            <a:br>
              <a:rPr lang="en-US" sz="2200" dirty="0">
                <a:solidFill>
                  <a:schemeClr val="accent2">
                    <a:lumMod val="75000"/>
                  </a:schemeClr>
                </a:solidFill>
                <a:latin typeface="Roboto"/>
              </a:rPr>
            </a:br>
            <a:r>
              <a:rPr lang="en-US" sz="2200" dirty="0">
                <a:solidFill>
                  <a:schemeClr val="accent2">
                    <a:lumMod val="75000"/>
                  </a:schemeClr>
                </a:solidFill>
                <a:latin typeface="Maiandra GD" panose="020E0502030308020204" pitchFamily="34" charset="0"/>
              </a:rPr>
              <a:t>Dalam </a:t>
            </a:r>
            <a:r>
              <a:rPr lang="en-US" sz="2200" dirty="0" err="1">
                <a:solidFill>
                  <a:schemeClr val="accent2">
                    <a:lumMod val="75000"/>
                  </a:schemeClr>
                </a:solidFill>
                <a:latin typeface="Maiandra GD" panose="020E0502030308020204" pitchFamily="34" charset="0"/>
              </a:rPr>
              <a:t>Kamus</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Besar</a:t>
            </a:r>
            <a:r>
              <a:rPr lang="en-US" sz="2200" dirty="0">
                <a:solidFill>
                  <a:schemeClr val="accent2">
                    <a:lumMod val="75000"/>
                  </a:schemeClr>
                </a:solidFill>
                <a:latin typeface="Maiandra GD" panose="020E0502030308020204" pitchFamily="34" charset="0"/>
              </a:rPr>
              <a:t> Bahasa Indonesia </a:t>
            </a:r>
            <a:r>
              <a:rPr lang="en-US" sz="2200" dirty="0" err="1">
                <a:solidFill>
                  <a:schemeClr val="accent2">
                    <a:lumMod val="75000"/>
                  </a:schemeClr>
                </a:solidFill>
                <a:latin typeface="Maiandra GD" panose="020E0502030308020204" pitchFamily="34" charset="0"/>
              </a:rPr>
              <a:t>dijelaskan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tentang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pengertian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istilah</a:t>
            </a:r>
            <a:r>
              <a:rPr lang="en-US" sz="2200"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korup</a:t>
            </a:r>
            <a:r>
              <a:rPr lang="en-US" sz="2200" i="1" dirty="0">
                <a:solidFill>
                  <a:schemeClr val="accent2">
                    <a:lumMod val="75000"/>
                  </a:schemeClr>
                </a:solidFill>
                <a:latin typeface="Maiandra GD" panose="020E0502030308020204" pitchFamily="34" charset="0"/>
              </a:rPr>
              <a:t> </a:t>
            </a:r>
            <a:r>
              <a:rPr lang="en-US" sz="2200" dirty="0">
                <a:solidFill>
                  <a:schemeClr val="accent2">
                    <a:lumMod val="75000"/>
                  </a:schemeClr>
                </a:solidFill>
                <a:latin typeface="Maiandra GD" panose="020E0502030308020204" pitchFamily="34" charset="0"/>
              </a:rPr>
              <a:t>(kata </a:t>
            </a:r>
            <a:r>
              <a:rPr lang="en-US" sz="2200" dirty="0" err="1">
                <a:solidFill>
                  <a:schemeClr val="accent2">
                    <a:lumMod val="75000"/>
                  </a:schemeClr>
                </a:solidFill>
                <a:latin typeface="Maiandra GD" panose="020E0502030308020204" pitchFamily="34" charset="0"/>
              </a:rPr>
              <a:t>sifat</a:t>
            </a:r>
            <a:r>
              <a:rPr lang="en-US" sz="2200" dirty="0">
                <a:solidFill>
                  <a:schemeClr val="accent2">
                    <a:lumMod val="75000"/>
                  </a:schemeClr>
                </a:solidFill>
                <a:latin typeface="Maiandra GD" panose="020E0502030308020204" pitchFamily="34" charset="0"/>
              </a:rPr>
              <a:t>) dan </a:t>
            </a:r>
            <a:r>
              <a:rPr lang="en-US" sz="2200" i="1"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(kata </a:t>
            </a:r>
            <a:r>
              <a:rPr lang="en-US" sz="2200" dirty="0" err="1">
                <a:solidFill>
                  <a:schemeClr val="accent2">
                    <a:lumMod val="75000"/>
                  </a:schemeClr>
                </a:solidFill>
                <a:latin typeface="Maiandra GD" panose="020E0502030308020204" pitchFamily="34" charset="0"/>
              </a:rPr>
              <a:t>benda</a:t>
            </a:r>
            <a:r>
              <a:rPr lang="en-US" sz="2200"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br>
              <a:rPr lang="en-US" sz="2200" dirty="0">
                <a:solidFill>
                  <a:schemeClr val="accent2">
                    <a:lumMod val="75000"/>
                  </a:schemeClr>
                </a:solidFill>
                <a:latin typeface="Maiandra GD" panose="020E0502030308020204" pitchFamily="34" charset="0"/>
              </a:rPr>
            </a:br>
            <a:r>
              <a:rPr lang="en-US" sz="2200" b="1" i="1" dirty="0" err="1">
                <a:solidFill>
                  <a:srgbClr val="FF0000"/>
                </a:solidFill>
                <a:latin typeface="Maiandra GD" panose="020E0502030308020204" pitchFamily="34" charset="0"/>
              </a:rPr>
              <a:t>Korup</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buruk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rusak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busuk</a:t>
            </a:r>
            <a:r>
              <a:rPr lang="en-US" sz="2200" dirty="0">
                <a:solidFill>
                  <a:schemeClr val="accent2">
                    <a:lumMod val="75000"/>
                  </a:schemeClr>
                </a:solidFill>
                <a:latin typeface="Maiandra GD" panose="020E0502030308020204" pitchFamily="34" charset="0"/>
              </a:rPr>
              <a:t>. </a:t>
            </a:r>
            <a:r>
              <a:rPr lang="en-US" sz="2200" b="1" i="1" dirty="0">
                <a:solidFill>
                  <a:srgbClr val="FF0000"/>
                </a:solidFill>
                <a:latin typeface="Maiandra GD" panose="020E0502030308020204" pitchFamily="34" charset="0"/>
              </a:rPr>
              <a:t>Arti lain </a:t>
            </a:r>
            <a:r>
              <a:rPr lang="en-US" sz="2200" b="1" i="1" dirty="0" err="1">
                <a:solidFill>
                  <a:srgbClr val="FF0000"/>
                </a:solidFill>
                <a:latin typeface="Maiandra GD" panose="020E0502030308020204" pitchFamily="34" charset="0"/>
              </a:rPr>
              <a:t>korup</a:t>
            </a:r>
            <a:r>
              <a:rPr lang="en-US" sz="2200" b="1" i="1" dirty="0">
                <a:solidFill>
                  <a:srgbClr val="FF0000"/>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suka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memakai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barang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uang</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dipercayakan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kepadanya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disogok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memakai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kekuasannya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kepentingan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pribadi</a:t>
            </a:r>
            <a:r>
              <a:rPr lang="en-US" sz="2200"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r>
              <a:rPr lang="en-US" sz="2200" b="1" i="1" dirty="0" err="1">
                <a:solidFill>
                  <a:srgbClr val="FF0000"/>
                </a:solidFill>
                <a:latin typeface="Maiandra GD" panose="020E0502030308020204" pitchFamily="34" charset="0"/>
              </a:rPr>
              <a:t>Mengkorup</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merusak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menyelewengkan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menggelapkan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barang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milik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perusahaan</a:t>
            </a:r>
            <a:r>
              <a:rPr lang="en-US" sz="2200" dirty="0">
                <a:solidFill>
                  <a:schemeClr val="accent2">
                    <a:lumMod val="75000"/>
                  </a:schemeClr>
                </a:solidFill>
                <a:latin typeface="Maiandra GD" panose="020E0502030308020204" pitchFamily="34" charset="0"/>
              </a:rPr>
              <a:t> (negara) </a:t>
            </a:r>
            <a:r>
              <a:rPr lang="en-US" sz="2200" dirty="0" err="1">
                <a:solidFill>
                  <a:schemeClr val="accent2">
                    <a:lumMod val="75000"/>
                  </a:schemeClr>
                </a:solidFill>
                <a:latin typeface="Maiandra GD" panose="020E0502030308020204" pitchFamily="34" charset="0"/>
              </a:rPr>
              <a:t>tempat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kerjanya</a:t>
            </a:r>
            <a:r>
              <a:rPr lang="en-US" sz="2200"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r>
              <a:rPr lang="en-US" sz="2200" b="1" i="1" dirty="0" err="1">
                <a:solidFill>
                  <a:srgbClr val="FF0000"/>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penyelewengan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penyalahgunaan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uang</a:t>
            </a:r>
            <a:r>
              <a:rPr lang="en-US" sz="2200" dirty="0">
                <a:solidFill>
                  <a:schemeClr val="accent2">
                    <a:lumMod val="75000"/>
                  </a:schemeClr>
                </a:solidFill>
                <a:latin typeface="Maiandra GD" panose="020E0502030308020204" pitchFamily="34" charset="0"/>
              </a:rPr>
              <a:t> negara (</a:t>
            </a:r>
            <a:r>
              <a:rPr lang="en-US" sz="2200" dirty="0" err="1">
                <a:solidFill>
                  <a:schemeClr val="accent2">
                    <a:lumMod val="75000"/>
                  </a:schemeClr>
                </a:solidFill>
                <a:latin typeface="Maiandra GD" panose="020E0502030308020204" pitchFamily="34" charset="0"/>
              </a:rPr>
              <a:t>perusahaan</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sebagainya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untuk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keuntungan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pribadi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orang lain. </a:t>
            </a:r>
            <a:br>
              <a:rPr lang="en-US" sz="2200" dirty="0">
                <a:solidFill>
                  <a:schemeClr val="accent2">
                    <a:lumMod val="75000"/>
                  </a:schemeClr>
                </a:solidFill>
                <a:latin typeface="Maiandra GD" panose="020E0502030308020204" pitchFamily="34" charset="0"/>
              </a:rPr>
            </a:br>
            <a:r>
              <a:rPr lang="en-US" sz="2200" b="1" i="1" dirty="0" err="1">
                <a:solidFill>
                  <a:srgbClr val="FF0000"/>
                </a:solidFill>
                <a:latin typeface="Maiandra GD" panose="020E0502030308020204" pitchFamily="34" charset="0"/>
              </a:rPr>
              <a:t>Mengkorupsi</a:t>
            </a:r>
            <a:r>
              <a:rPr lang="en-US" sz="2200" b="1" i="1" dirty="0">
                <a:solidFill>
                  <a:srgbClr val="FF0000"/>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menyelewengkan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menggelapkan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uang</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sebagainya</a:t>
            </a:r>
            <a:r>
              <a:rPr lang="en-US" sz="2200" dirty="0">
                <a:solidFill>
                  <a:schemeClr val="accent2">
                    <a:lumMod val="75000"/>
                  </a:schemeClr>
                </a:solidFill>
                <a:latin typeface="Maiandra GD" panose="020E0502030308020204" pitchFamily="34" charset="0"/>
              </a:rPr>
              <a:t>) </a:t>
            </a:r>
            <a:br>
              <a:rPr lang="en-US" sz="2200" dirty="0">
                <a:solidFill>
                  <a:schemeClr val="accent2">
                    <a:lumMod val="75000"/>
                  </a:schemeClr>
                </a:solidFill>
                <a:latin typeface="Maiandra GD" panose="020E0502030308020204" pitchFamily="34" charset="0"/>
              </a:rPr>
            </a:br>
            <a:br>
              <a:rPr lang="en-US" sz="2400" dirty="0">
                <a:solidFill>
                  <a:srgbClr val="2A2A2A"/>
                </a:solidFill>
                <a:latin typeface="Maiandra GD" panose="020E0502030308020204" pitchFamily="34" charset="0"/>
              </a:rPr>
            </a:br>
            <a:endParaRPr lang="en-US" sz="2400" dirty="0">
              <a:solidFill>
                <a:schemeClr val="tx1"/>
              </a:solidFill>
              <a:latin typeface="Maiandra GD" panose="020E0502030308020204" pitchFamily="34" charset="0"/>
            </a:endParaRPr>
          </a:p>
        </p:txBody>
      </p:sp>
    </p:spTree>
    <p:extLst>
      <p:ext uri="{BB962C8B-B14F-4D97-AF65-F5344CB8AC3E}">
        <p14:creationId xmlns:p14="http://schemas.microsoft.com/office/powerpoint/2010/main" val="1168100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556591" y="308113"/>
            <a:ext cx="10008705" cy="6410739"/>
          </a:xfrm>
        </p:spPr>
        <p:txBody>
          <a:bodyPr anchor="t"/>
          <a:lstStyle/>
          <a:p>
            <a:pPr algn="l"/>
            <a:r>
              <a:rPr lang="en-US" sz="3200" b="1" dirty="0">
                <a:solidFill>
                  <a:schemeClr val="accent2">
                    <a:lumMod val="75000"/>
                  </a:schemeClr>
                </a:solidFill>
                <a:latin typeface="Maiandra GD" panose="020E0502030308020204" pitchFamily="34" charset="0"/>
              </a:rPr>
              <a:t>Pengertian </a:t>
            </a:r>
            <a:r>
              <a:rPr lang="en-US" sz="3200" b="1" dirty="0" err="1">
                <a:solidFill>
                  <a:schemeClr val="accent2">
                    <a:lumMod val="75000"/>
                  </a:schemeClr>
                </a:solidFill>
                <a:latin typeface="Maiandra GD" panose="020E0502030308020204" pitchFamily="34" charset="0"/>
              </a:rPr>
              <a:t>Korupsi</a:t>
            </a:r>
            <a:r>
              <a:rPr lang="en-US" sz="3200" b="1" dirty="0">
                <a:solidFill>
                  <a:schemeClr val="accent2">
                    <a:lumMod val="75000"/>
                  </a:schemeClr>
                </a:solidFill>
                <a:latin typeface="Maiandra GD" panose="020E0502030308020204" pitchFamily="34" charset="0"/>
              </a:rPr>
              <a:t> </a:t>
            </a:r>
            <a:br>
              <a:rPr lang="en-US" sz="2400" b="1" dirty="0">
                <a:solidFill>
                  <a:schemeClr val="accent2">
                    <a:lumMod val="75000"/>
                  </a:schemeClr>
                </a:solidFill>
                <a:latin typeface="Maiandra GD" panose="020E0502030308020204" pitchFamily="34" charset="0"/>
              </a:rPr>
            </a:br>
            <a:r>
              <a:rPr lang="en-US" sz="2200" dirty="0">
                <a:solidFill>
                  <a:schemeClr val="accent2">
                    <a:lumMod val="75000"/>
                  </a:schemeClr>
                </a:solidFill>
                <a:latin typeface="Maiandra GD" panose="020E0502030308020204" pitchFamily="34" charset="0"/>
              </a:rPr>
              <a:t>Pengertian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menurut</a:t>
            </a:r>
            <a:r>
              <a:rPr lang="en-US" sz="2200"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Undang-Undang</a:t>
            </a:r>
            <a:r>
              <a:rPr lang="en-US" sz="2200" b="1"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Nomor</a:t>
            </a:r>
            <a:r>
              <a:rPr lang="en-US" sz="2200" b="1" dirty="0">
                <a:solidFill>
                  <a:schemeClr val="accent2">
                    <a:lumMod val="75000"/>
                  </a:schemeClr>
                </a:solidFill>
                <a:latin typeface="Maiandra GD" panose="020E0502030308020204" pitchFamily="34" charset="0"/>
              </a:rPr>
              <a:t> 31 </a:t>
            </a:r>
            <a:r>
              <a:rPr lang="en-US" sz="2200" b="1" dirty="0" err="1">
                <a:solidFill>
                  <a:schemeClr val="accent2">
                    <a:lumMod val="75000"/>
                  </a:schemeClr>
                </a:solidFill>
                <a:latin typeface="Maiandra GD" panose="020E0502030308020204" pitchFamily="34" charset="0"/>
              </a:rPr>
              <a:t>Tahun</a:t>
            </a:r>
            <a:r>
              <a:rPr lang="en-US" sz="2200" b="1" dirty="0">
                <a:solidFill>
                  <a:schemeClr val="accent2">
                    <a:lumMod val="75000"/>
                  </a:schemeClr>
                </a:solidFill>
                <a:latin typeface="Maiandra GD" panose="020E0502030308020204" pitchFamily="34" charset="0"/>
              </a:rPr>
              <a:t> 1999 </a:t>
            </a:r>
            <a:r>
              <a:rPr lang="en-US" sz="2200" b="1" dirty="0" err="1">
                <a:solidFill>
                  <a:schemeClr val="accent2">
                    <a:lumMod val="75000"/>
                  </a:schemeClr>
                </a:solidFill>
                <a:latin typeface="Maiandra GD" panose="020E0502030308020204" pitchFamily="34" charset="0"/>
              </a:rPr>
              <a:t>pasal</a:t>
            </a:r>
            <a:r>
              <a:rPr lang="en-US" sz="2200" b="1" dirty="0">
                <a:solidFill>
                  <a:schemeClr val="accent2">
                    <a:lumMod val="75000"/>
                  </a:schemeClr>
                </a:solidFill>
                <a:latin typeface="Maiandra GD" panose="020E0502030308020204" pitchFamily="34" charset="0"/>
              </a:rPr>
              <a:t> 2 </a:t>
            </a:r>
            <a:r>
              <a:rPr lang="en-US" sz="2200" dirty="0" err="1">
                <a:solidFill>
                  <a:schemeClr val="accent2">
                    <a:lumMod val="75000"/>
                  </a:schemeClr>
                </a:solidFill>
                <a:latin typeface="Maiandra GD" panose="020E0502030308020204" pitchFamily="34" charset="0"/>
              </a:rPr>
              <a:t>tentang</a:t>
            </a:r>
            <a:r>
              <a:rPr lang="en-US" sz="2200"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pemberantasan</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tindak</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pidana</a:t>
            </a:r>
            <a:r>
              <a:rPr lang="en-US" sz="2200" i="1" dirty="0">
                <a:solidFill>
                  <a:schemeClr val="accent2">
                    <a:lumMod val="75000"/>
                  </a:schemeClr>
                </a:solidFill>
                <a:latin typeface="Maiandra GD" panose="020E0502030308020204" pitchFamily="34" charset="0"/>
              </a:rPr>
              <a:t> </a:t>
            </a:r>
            <a:r>
              <a:rPr lang="en-US" sz="2200" i="1" dirty="0" err="1">
                <a:solidFill>
                  <a:schemeClr val="accent2">
                    <a:lumMod val="75000"/>
                  </a:schemeClr>
                </a:solidFill>
                <a:latin typeface="Maiandra GD" panose="020E0502030308020204" pitchFamily="34" charset="0"/>
              </a:rPr>
              <a:t>korupsi</a:t>
            </a:r>
            <a:r>
              <a:rPr lang="en-US" sz="2200" i="1"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bahwa</a:t>
            </a:r>
            <a:r>
              <a:rPr lang="en-US" sz="2200" b="1" dirty="0">
                <a:solidFill>
                  <a:srgbClr val="FF0000"/>
                </a:solidFill>
                <a:latin typeface="Maiandra GD" panose="020E0502030308020204" pitchFamily="34" charset="0"/>
              </a:rPr>
              <a:t> </a:t>
            </a:r>
            <a:r>
              <a:rPr lang="en-US" sz="2200" b="1" dirty="0" err="1">
                <a:solidFill>
                  <a:srgbClr val="FF0000"/>
                </a:solidFill>
                <a:latin typeface="Maiandra GD" panose="020E0502030308020204" pitchFamily="34" charset="0"/>
              </a:rPr>
              <a:t>Korupsi</a:t>
            </a:r>
            <a:r>
              <a:rPr lang="en-US" sz="2200" b="1" dirty="0">
                <a:solidFill>
                  <a:srgbClr val="FF0000"/>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adalah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Setiap</a:t>
            </a:r>
            <a:r>
              <a:rPr lang="en-US" sz="2200" dirty="0">
                <a:solidFill>
                  <a:schemeClr val="accent2">
                    <a:lumMod val="75000"/>
                  </a:schemeClr>
                </a:solidFill>
                <a:latin typeface="Maiandra GD" panose="020E0502030308020204" pitchFamily="34" charset="0"/>
              </a:rPr>
              <a:t> orang yang </a:t>
            </a:r>
            <a:r>
              <a:rPr lang="en-US" sz="2200" dirty="0" err="1">
                <a:solidFill>
                  <a:schemeClr val="accent2">
                    <a:lumMod val="75000"/>
                  </a:schemeClr>
                </a:solidFill>
                <a:latin typeface="Maiandra GD" panose="020E0502030308020204" pitchFamily="34" charset="0"/>
              </a:rPr>
              <a:t>secara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melawan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hukum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melakukan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perbuatan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memperkaya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sendiri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orang lain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suatu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korporasi</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dapat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merugikan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keuangan</a:t>
            </a:r>
            <a:r>
              <a:rPr lang="en-US" sz="2200" dirty="0">
                <a:solidFill>
                  <a:schemeClr val="accent2">
                    <a:lumMod val="75000"/>
                  </a:schemeClr>
                </a:solidFill>
                <a:latin typeface="Maiandra GD" panose="020E0502030308020204" pitchFamily="34" charset="0"/>
              </a:rPr>
              <a:t> negara </a:t>
            </a:r>
            <a:r>
              <a:rPr lang="en-US" sz="2200" dirty="0" err="1">
                <a:solidFill>
                  <a:schemeClr val="accent2">
                    <a:lumMod val="75000"/>
                  </a:schemeClr>
                </a:solidFill>
                <a:latin typeface="Maiandra GD" panose="020E0502030308020204" pitchFamily="34" charset="0"/>
              </a:rPr>
              <a:t>atau</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perekonomian</a:t>
            </a:r>
            <a:r>
              <a:rPr lang="en-US" sz="2200" dirty="0">
                <a:solidFill>
                  <a:schemeClr val="accent2">
                    <a:lumMod val="75000"/>
                  </a:schemeClr>
                </a:solidFill>
                <a:latin typeface="Maiandra GD" panose="020E0502030308020204" pitchFamily="34" charset="0"/>
              </a:rPr>
              <a:t> negara, </a:t>
            </a:r>
            <a:r>
              <a:rPr lang="en-US" sz="2200" b="1" i="1" dirty="0" err="1">
                <a:solidFill>
                  <a:srgbClr val="FF0000"/>
                </a:solidFill>
                <a:latin typeface="Maiandra GD" panose="020E0502030308020204" pitchFamily="34" charset="0"/>
              </a:rPr>
              <a:t>dipidana</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penjara</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dengan</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penjara</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seumur</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hidup</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atau</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pidana</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penjara</a:t>
            </a:r>
            <a:r>
              <a:rPr lang="en-US" sz="2200" b="1" i="1" dirty="0">
                <a:solidFill>
                  <a:srgbClr val="FF0000"/>
                </a:solidFill>
                <a:latin typeface="Maiandra GD" panose="020E0502030308020204" pitchFamily="34" charset="0"/>
              </a:rPr>
              <a:t> paling </a:t>
            </a:r>
            <a:r>
              <a:rPr lang="en-US" sz="2200" b="1" i="1" dirty="0" err="1">
                <a:solidFill>
                  <a:srgbClr val="FF0000"/>
                </a:solidFill>
                <a:latin typeface="Maiandra GD" panose="020E0502030308020204" pitchFamily="34" charset="0"/>
              </a:rPr>
              <a:t>singkat</a:t>
            </a:r>
            <a:r>
              <a:rPr lang="en-US" sz="2200" b="1" i="1" dirty="0">
                <a:solidFill>
                  <a:srgbClr val="FF0000"/>
                </a:solidFill>
                <a:latin typeface="Maiandra GD" panose="020E0502030308020204" pitchFamily="34" charset="0"/>
              </a:rPr>
              <a:t> 4 (</a:t>
            </a:r>
            <a:r>
              <a:rPr lang="en-US" sz="2200" b="1" i="1" dirty="0" err="1">
                <a:solidFill>
                  <a:srgbClr val="FF0000"/>
                </a:solidFill>
                <a:latin typeface="Maiandra GD" panose="020E0502030308020204" pitchFamily="34" charset="0"/>
              </a:rPr>
              <a:t>empat</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tahun</a:t>
            </a:r>
            <a:r>
              <a:rPr lang="en-US" sz="2200" b="1" i="1" dirty="0">
                <a:solidFill>
                  <a:srgbClr val="FF0000"/>
                </a:solidFill>
                <a:latin typeface="Maiandra GD" panose="020E0502030308020204" pitchFamily="34" charset="0"/>
              </a:rPr>
              <a:t> dan paling lama 20 (</a:t>
            </a:r>
            <a:r>
              <a:rPr lang="en-US" sz="2200" b="1" i="1" dirty="0" err="1">
                <a:solidFill>
                  <a:srgbClr val="FF0000"/>
                </a:solidFill>
                <a:latin typeface="Maiandra GD" panose="020E0502030308020204" pitchFamily="34" charset="0"/>
              </a:rPr>
              <a:t>dua</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puluh</a:t>
            </a:r>
            <a:r>
              <a:rPr lang="en-US" sz="2200" b="1" i="1" dirty="0">
                <a:solidFill>
                  <a:srgbClr val="FF0000"/>
                </a:solidFill>
                <a:latin typeface="Maiandra GD" panose="020E0502030308020204" pitchFamily="34" charset="0"/>
              </a:rPr>
              <a:t>) </a:t>
            </a:r>
            <a:r>
              <a:rPr lang="en-US" sz="2200" b="1" i="1" dirty="0" err="1">
                <a:solidFill>
                  <a:srgbClr val="FF0000"/>
                </a:solidFill>
                <a:latin typeface="Maiandra GD" panose="020E0502030308020204" pitchFamily="34" charset="0"/>
              </a:rPr>
              <a:t>tahun</a:t>
            </a:r>
            <a:br>
              <a:rPr lang="en-US" sz="2200" b="1" dirty="0">
                <a:solidFill>
                  <a:srgbClr val="FF0000"/>
                </a:solidFill>
                <a:latin typeface="Maiandra GD" panose="020E0502030308020204" pitchFamily="34" charset="0"/>
              </a:rPr>
            </a:br>
            <a:r>
              <a:rPr lang="en-US" sz="2200" dirty="0">
                <a:solidFill>
                  <a:srgbClr val="002060"/>
                </a:solidFill>
                <a:latin typeface="Maiandra GD" panose="020E0502030308020204" pitchFamily="34" charset="0"/>
              </a:rPr>
              <a:t>Dari </a:t>
            </a:r>
            <a:r>
              <a:rPr lang="en-US" sz="2200" dirty="0" err="1">
                <a:solidFill>
                  <a:srgbClr val="002060"/>
                </a:solidFill>
                <a:latin typeface="Maiandra GD" panose="020E0502030308020204" pitchFamily="34" charset="0"/>
              </a:rPr>
              <a:t>sudut</a:t>
            </a:r>
            <a:r>
              <a:rPr lang="en-US" sz="2200" dirty="0">
                <a:solidFill>
                  <a:srgbClr val="002060"/>
                </a:solidFill>
                <a:latin typeface="Maiandra GD" panose="020E0502030308020204" pitchFamily="34" charset="0"/>
              </a:rPr>
              <a:t> </a:t>
            </a:r>
            <a:r>
              <a:rPr lang="en-US" sz="2200" dirty="0" err="1">
                <a:solidFill>
                  <a:srgbClr val="002060"/>
                </a:solidFill>
                <a:latin typeface="Maiandra GD" panose="020E0502030308020204" pitchFamily="34" charset="0"/>
              </a:rPr>
              <a:t>pandang</a:t>
            </a:r>
            <a:r>
              <a:rPr lang="en-US" sz="2200" dirty="0">
                <a:solidFill>
                  <a:srgbClr val="002060"/>
                </a:solidFill>
                <a:latin typeface="Maiandra GD" panose="020E0502030308020204" pitchFamily="34" charset="0"/>
              </a:rPr>
              <a:t> </a:t>
            </a:r>
            <a:r>
              <a:rPr lang="en-US" sz="2200" dirty="0" err="1">
                <a:solidFill>
                  <a:srgbClr val="002060"/>
                </a:solidFill>
                <a:latin typeface="Maiandra GD" panose="020E0502030308020204" pitchFamily="34" charset="0"/>
              </a:rPr>
              <a:t>menurut</a:t>
            </a:r>
            <a:r>
              <a:rPr lang="en-US" sz="2200" dirty="0">
                <a:solidFill>
                  <a:srgbClr val="002060"/>
                </a:solidFill>
                <a:latin typeface="Maiandra GD" panose="020E0502030308020204" pitchFamily="34" charset="0"/>
              </a:rPr>
              <a:t> </a:t>
            </a:r>
            <a:r>
              <a:rPr lang="en-US" sz="2200" dirty="0" err="1">
                <a:solidFill>
                  <a:srgbClr val="002060"/>
                </a:solidFill>
                <a:latin typeface="Maiandra GD" panose="020E0502030308020204" pitchFamily="34" charset="0"/>
              </a:rPr>
              <a:t>perspektif</a:t>
            </a:r>
            <a:r>
              <a:rPr lang="en-US" sz="2200" dirty="0">
                <a:solidFill>
                  <a:srgbClr val="002060"/>
                </a:solidFill>
                <a:latin typeface="Maiandra GD" panose="020E0502030308020204" pitchFamily="34" charset="0"/>
              </a:rPr>
              <a:t> </a:t>
            </a:r>
            <a:r>
              <a:rPr lang="en-US" sz="2200" dirty="0" err="1">
                <a:solidFill>
                  <a:srgbClr val="002060"/>
                </a:solidFill>
                <a:latin typeface="Maiandra GD" panose="020E0502030308020204" pitchFamily="34" charset="0"/>
              </a:rPr>
              <a:t>hukum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definisi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secara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gamblang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telah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dijelaskan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13 </a:t>
            </a:r>
            <a:r>
              <a:rPr lang="en-US" sz="2200" dirty="0" err="1">
                <a:solidFill>
                  <a:schemeClr val="accent2">
                    <a:lumMod val="75000"/>
                  </a:schemeClr>
                </a:solidFill>
                <a:latin typeface="Maiandra GD" panose="020E0502030308020204" pitchFamily="34" charset="0"/>
              </a:rPr>
              <a:t>buah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Pasal</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UU No.31 </a:t>
            </a:r>
            <a:r>
              <a:rPr lang="en-US" sz="2200" dirty="0" err="1">
                <a:solidFill>
                  <a:schemeClr val="accent2">
                    <a:lumMod val="75000"/>
                  </a:schemeClr>
                </a:solidFill>
                <a:latin typeface="Maiandra GD" panose="020E0502030308020204" pitchFamily="34" charset="0"/>
              </a:rPr>
              <a:t>Tahun</a:t>
            </a:r>
            <a:r>
              <a:rPr lang="en-US" sz="2200" dirty="0">
                <a:solidFill>
                  <a:schemeClr val="accent2">
                    <a:lumMod val="75000"/>
                  </a:schemeClr>
                </a:solidFill>
                <a:latin typeface="Maiandra GD" panose="020E0502030308020204" pitchFamily="34" charset="0"/>
              </a:rPr>
              <a:t> 1999 jo UU No.20 </a:t>
            </a:r>
            <a:r>
              <a:rPr lang="en-US" sz="2200" dirty="0" err="1">
                <a:solidFill>
                  <a:schemeClr val="accent2">
                    <a:lumMod val="75000"/>
                  </a:schemeClr>
                </a:solidFill>
                <a:latin typeface="Maiandra GD" panose="020E0502030308020204" pitchFamily="34" charset="0"/>
              </a:rPr>
              <a:t>Tahun</a:t>
            </a:r>
            <a:r>
              <a:rPr lang="en-US" sz="2200" dirty="0">
                <a:solidFill>
                  <a:schemeClr val="accent2">
                    <a:lumMod val="75000"/>
                  </a:schemeClr>
                </a:solidFill>
                <a:latin typeface="Maiandra GD" panose="020E0502030308020204" pitchFamily="34" charset="0"/>
              </a:rPr>
              <a:t> 2001. </a:t>
            </a:r>
            <a:r>
              <a:rPr lang="en-US" sz="2200" dirty="0" err="1">
                <a:solidFill>
                  <a:schemeClr val="accent2">
                    <a:lumMod val="75000"/>
                  </a:schemeClr>
                </a:solidFill>
                <a:latin typeface="Maiandra GD" panose="020E0502030308020204" pitchFamily="34" charset="0"/>
              </a:rPr>
              <a:t>berdasarkan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pasal-pasal</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tersebut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dirumuskan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tiga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puluh</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bentuk</a:t>
            </a:r>
            <a:r>
              <a:rPr lang="en-US" sz="2200" dirty="0">
                <a:solidFill>
                  <a:schemeClr val="accent2">
                    <a:lumMod val="75000"/>
                  </a:schemeClr>
                </a:solidFill>
                <a:latin typeface="Maiandra GD" panose="020E0502030308020204" pitchFamily="34" charset="0"/>
              </a:rPr>
              <a:t>/</a:t>
            </a:r>
            <a:r>
              <a:rPr lang="en-US" sz="2200" dirty="0" err="1">
                <a:solidFill>
                  <a:schemeClr val="accent2">
                    <a:lumMod val="75000"/>
                  </a:schemeClr>
                </a:solidFill>
                <a:latin typeface="Maiandra GD" panose="020E0502030308020204" pitchFamily="34" charset="0"/>
              </a:rPr>
              <a:t>jenis</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tindak</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pidana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Pasal-pasal</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tersebut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menerangkan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secara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terperinci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mengenai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perbuatan</a:t>
            </a:r>
            <a:r>
              <a:rPr lang="en-US" sz="2200" dirty="0">
                <a:solidFill>
                  <a:schemeClr val="accent2">
                    <a:lumMod val="75000"/>
                  </a:schemeClr>
                </a:solidFill>
                <a:latin typeface="Maiandra GD" panose="020E0502030308020204" pitchFamily="34" charset="0"/>
              </a:rPr>
              <a:t> yang </a:t>
            </a:r>
            <a:r>
              <a:rPr lang="en-US" sz="2200" dirty="0" err="1">
                <a:solidFill>
                  <a:schemeClr val="accent2">
                    <a:lumMod val="75000"/>
                  </a:schemeClr>
                </a:solidFill>
                <a:latin typeface="Maiandra GD" panose="020E0502030308020204" pitchFamily="34" charset="0"/>
              </a:rPr>
              <a:t>bisa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dikenakan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pidana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penjara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karena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korupsi</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r>
              <a:rPr lang="en-US" sz="2200" b="1" dirty="0" err="1">
                <a:solidFill>
                  <a:schemeClr val="accent2">
                    <a:lumMod val="75000"/>
                  </a:schemeClr>
                </a:solidFill>
                <a:latin typeface="Maiandra GD" panose="020E0502030308020204" pitchFamily="34" charset="0"/>
              </a:rPr>
              <a:t>Bentuk</a:t>
            </a:r>
            <a:r>
              <a:rPr lang="en-US" sz="2200" b="1" dirty="0">
                <a:solidFill>
                  <a:schemeClr val="accent2">
                    <a:lumMod val="75000"/>
                  </a:schemeClr>
                </a:solidFill>
                <a:latin typeface="Maiandra GD" panose="020E0502030308020204" pitchFamily="34" charset="0"/>
              </a:rPr>
              <a:t>/</a:t>
            </a:r>
            <a:r>
              <a:rPr lang="en-US" sz="2200" b="1" dirty="0" err="1">
                <a:solidFill>
                  <a:schemeClr val="accent2">
                    <a:lumMod val="75000"/>
                  </a:schemeClr>
                </a:solidFill>
                <a:latin typeface="Maiandra GD" panose="020E0502030308020204" pitchFamily="34" charset="0"/>
              </a:rPr>
              <a:t>Jenis</a:t>
            </a:r>
            <a:r>
              <a:rPr lang="en-US" sz="2200" b="1"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Tindak</a:t>
            </a:r>
            <a:r>
              <a:rPr lang="en-US" sz="2200" b="1"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Pidana</a:t>
            </a:r>
            <a:r>
              <a:rPr lang="en-US" sz="2200" b="1" dirty="0">
                <a:solidFill>
                  <a:schemeClr val="accent2">
                    <a:lumMod val="75000"/>
                  </a:schemeClr>
                </a:solidFill>
                <a:latin typeface="Maiandra GD" panose="020E0502030308020204" pitchFamily="34" charset="0"/>
              </a:rPr>
              <a:t> </a:t>
            </a:r>
            <a:r>
              <a:rPr lang="en-US" sz="2200" b="1" dirty="0" err="1">
                <a:solidFill>
                  <a:schemeClr val="accent2">
                    <a:lumMod val="75000"/>
                  </a:schemeClr>
                </a:solidFill>
                <a:latin typeface="Maiandra GD" panose="020E0502030308020204" pitchFamily="34" charset="0"/>
              </a:rPr>
              <a:t>Korupsi</a:t>
            </a:r>
            <a:r>
              <a:rPr lang="en-US" sz="2200" b="1"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tersebut</a:t>
            </a:r>
            <a:r>
              <a:rPr lang="en-US" sz="2200" dirty="0">
                <a:solidFill>
                  <a:schemeClr val="accent2">
                    <a:lumMod val="75000"/>
                  </a:schemeClr>
                </a:solidFill>
                <a:latin typeface="Maiandra GD" panose="020E0502030308020204" pitchFamily="34" charset="0"/>
              </a:rPr>
              <a:t> pada </a:t>
            </a:r>
            <a:r>
              <a:rPr lang="en-US" sz="2200" dirty="0" err="1">
                <a:solidFill>
                  <a:schemeClr val="accent2">
                    <a:lumMod val="75000"/>
                  </a:schemeClr>
                </a:solidFill>
                <a:latin typeface="Maiandra GD" panose="020E0502030308020204" pitchFamily="34" charset="0"/>
              </a:rPr>
              <a:t>dasarnya</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dapat</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dikelompokkan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sebagai</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berikut</a:t>
            </a:r>
            <a:r>
              <a:rPr lang="en-US" sz="2200" dirty="0">
                <a:solidFill>
                  <a:schemeClr val="accent2">
                    <a:lumMod val="75000"/>
                  </a:schemeClr>
                </a:solidFill>
                <a:latin typeface="Maiandra GD" panose="020E0502030308020204" pitchFamily="34" charset="0"/>
              </a:rPr>
              <a:t> : </a:t>
            </a:r>
            <a:r>
              <a:rPr lang="en-US" sz="2200" dirty="0" err="1">
                <a:solidFill>
                  <a:schemeClr val="accent2">
                    <a:lumMod val="75000"/>
                  </a:schemeClr>
                </a:solidFill>
                <a:latin typeface="Maiandra GD" panose="020E0502030308020204" pitchFamily="34" charset="0"/>
              </a:rPr>
              <a:t>Kerugian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keuangan</a:t>
            </a:r>
            <a:r>
              <a:rPr lang="en-US" sz="2200" dirty="0">
                <a:solidFill>
                  <a:schemeClr val="accent2">
                    <a:lumMod val="75000"/>
                  </a:schemeClr>
                </a:solidFill>
                <a:latin typeface="Maiandra GD" panose="020E0502030308020204" pitchFamily="34" charset="0"/>
              </a:rPr>
              <a:t> negara; </a:t>
            </a:r>
            <a:r>
              <a:rPr lang="en-US" sz="2200" dirty="0" err="1">
                <a:solidFill>
                  <a:schemeClr val="accent2">
                    <a:lumMod val="75000"/>
                  </a:schemeClr>
                </a:solidFill>
                <a:latin typeface="Maiandra GD" panose="020E0502030308020204" pitchFamily="34" charset="0"/>
              </a:rPr>
              <a:t>Suap-menyuap</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Penggelapan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jabatan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Pemerasan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Perbuatan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curang</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Benturan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kepentingan</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dalam</a:t>
            </a:r>
            <a:r>
              <a:rPr lang="en-US" sz="2200" dirty="0">
                <a:solidFill>
                  <a:schemeClr val="accent2">
                    <a:lumMod val="75000"/>
                  </a:schemeClr>
                </a:solidFill>
                <a:latin typeface="Maiandra GD" panose="020E0502030308020204" pitchFamily="34" charset="0"/>
              </a:rPr>
              <a:t> </a:t>
            </a:r>
            <a:r>
              <a:rPr lang="en-US" sz="2200" dirty="0" err="1">
                <a:solidFill>
                  <a:schemeClr val="accent2">
                    <a:lumMod val="75000"/>
                  </a:schemeClr>
                </a:solidFill>
                <a:latin typeface="Maiandra GD" panose="020E0502030308020204" pitchFamily="34" charset="0"/>
              </a:rPr>
              <a:t>pengadaan</a:t>
            </a:r>
            <a:r>
              <a:rPr lang="en-US" sz="2200" dirty="0">
                <a:solidFill>
                  <a:schemeClr val="accent2">
                    <a:lumMod val="75000"/>
                  </a:schemeClr>
                </a:solidFill>
                <a:latin typeface="Maiandra GD" panose="020E0502030308020204" pitchFamily="34" charset="0"/>
              </a:rPr>
              <a:t>; dan </a:t>
            </a:r>
            <a:r>
              <a:rPr lang="en-US" sz="2200" dirty="0" err="1">
                <a:solidFill>
                  <a:schemeClr val="accent2">
                    <a:lumMod val="75000"/>
                  </a:schemeClr>
                </a:solidFill>
                <a:latin typeface="Maiandra GD" panose="020E0502030308020204" pitchFamily="34" charset="0"/>
              </a:rPr>
              <a:t>Gratifikasi</a:t>
            </a:r>
            <a:r>
              <a:rPr lang="en-US" sz="2200" dirty="0">
                <a:solidFill>
                  <a:schemeClr val="accent2">
                    <a:lumMod val="75000"/>
                  </a:schemeClr>
                </a:solidFill>
                <a:latin typeface="Maiandra GD" panose="020E0502030308020204" pitchFamily="34" charset="0"/>
              </a:rPr>
              <a:t>.</a:t>
            </a:r>
            <a:br>
              <a:rPr lang="en-US" sz="2200" dirty="0">
                <a:solidFill>
                  <a:schemeClr val="accent2">
                    <a:lumMod val="75000"/>
                  </a:schemeClr>
                </a:solidFill>
                <a:latin typeface="Maiandra GD" panose="020E0502030308020204" pitchFamily="34" charset="0"/>
              </a:rPr>
            </a:br>
            <a:endParaRPr lang="en-US" sz="22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3882011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487016" y="417443"/>
            <a:ext cx="10068341" cy="6192080"/>
          </a:xfrm>
        </p:spPr>
        <p:txBody>
          <a:bodyPr anchor="t"/>
          <a:lstStyle/>
          <a:p>
            <a:pPr algn="l">
              <a:tabLst>
                <a:tab pos="347663" algn="l"/>
              </a:tabLst>
            </a:pPr>
            <a:r>
              <a:rPr lang="en-US" sz="3200" b="1" dirty="0">
                <a:solidFill>
                  <a:schemeClr val="accent2">
                    <a:lumMod val="75000"/>
                  </a:schemeClr>
                </a:solidFill>
                <a:latin typeface="Maiandra GD" panose="020E0502030308020204" pitchFamily="34" charset="0"/>
              </a:rPr>
              <a:t>Pengertian </a:t>
            </a:r>
            <a:r>
              <a:rPr lang="en-US" sz="3200" b="1" dirty="0" err="1">
                <a:solidFill>
                  <a:schemeClr val="accent2">
                    <a:lumMod val="75000"/>
                  </a:schemeClr>
                </a:solidFill>
                <a:latin typeface="Maiandra GD" panose="020E0502030308020204" pitchFamily="34" charset="0"/>
              </a:rPr>
              <a:t>Korupsi</a:t>
            </a:r>
            <a:r>
              <a:rPr lang="en-US" sz="3200" b="1" dirty="0">
                <a:solidFill>
                  <a:schemeClr val="accent2">
                    <a:lumMod val="75000"/>
                  </a:schemeClr>
                </a:solidFill>
                <a:latin typeface="Maiandra GD" panose="020E0502030308020204" pitchFamily="34" charset="0"/>
              </a:rPr>
              <a:t> </a:t>
            </a:r>
            <a:br>
              <a:rPr lang="en-US" sz="2400" b="1"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latin typeface="Maiandra GD" panose="020E0502030308020204" pitchFamily="34" charset="0"/>
              </a:rPr>
              <a:t>Menurut</a:t>
            </a:r>
            <a:r>
              <a:rPr lang="en-US" sz="2400" b="1" dirty="0">
                <a:solidFill>
                  <a:schemeClr val="accent2">
                    <a:lumMod val="75000"/>
                  </a:schemeClr>
                </a:solidFill>
                <a:latin typeface="Maiandra GD" panose="020E0502030308020204" pitchFamily="34" charset="0"/>
              </a:rPr>
              <a:t> </a:t>
            </a:r>
            <a:r>
              <a:rPr lang="en-US" sz="2400" dirty="0">
                <a:solidFill>
                  <a:schemeClr val="accent2">
                    <a:lumMod val="75000"/>
                  </a:schemeClr>
                </a:solidFill>
                <a:latin typeface="Maiandra GD" panose="020E0502030308020204" pitchFamily="34" charset="0"/>
              </a:rPr>
              <a:t>Huntington (1968),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adalah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rPr>
              <a:t>perilaku</a:t>
            </a:r>
            <a:r>
              <a:rPr lang="en-US" sz="2400" dirty="0">
                <a:solidFill>
                  <a:schemeClr val="accent2">
                    <a:lumMod val="75000"/>
                  </a:schemeClr>
                </a:solidFill>
              </a:rPr>
              <a:t> </a:t>
            </a:r>
            <a:r>
              <a:rPr lang="en-US" sz="2400" dirty="0" err="1">
                <a:solidFill>
                  <a:schemeClr val="accent2">
                    <a:lumMod val="75000"/>
                  </a:schemeClr>
                </a:solidFill>
              </a:rPr>
              <a:t>pejabat</a:t>
            </a:r>
            <a:r>
              <a:rPr lang="en-US" sz="2400" dirty="0">
                <a:solidFill>
                  <a:schemeClr val="accent2">
                    <a:lumMod val="75000"/>
                  </a:schemeClr>
                </a:solidFill>
              </a:rPr>
              <a:t> </a:t>
            </a:r>
            <a:r>
              <a:rPr lang="en-US" sz="2400" dirty="0" err="1">
                <a:solidFill>
                  <a:schemeClr val="accent2">
                    <a:lumMod val="75000"/>
                  </a:schemeClr>
                </a:solidFill>
              </a:rPr>
              <a:t>publik</a:t>
            </a:r>
            <a:r>
              <a:rPr lang="en-US" sz="2400" dirty="0">
                <a:solidFill>
                  <a:schemeClr val="accent2">
                    <a:lumMod val="75000"/>
                  </a:schemeClr>
                </a:solidFill>
              </a:rPr>
              <a:t> 	yang </a:t>
            </a:r>
            <a:r>
              <a:rPr lang="en-US" sz="2400" dirty="0" err="1">
                <a:solidFill>
                  <a:schemeClr val="accent2">
                    <a:lumMod val="75000"/>
                  </a:schemeClr>
                </a:solidFill>
              </a:rPr>
              <a:t>menyimpang</a:t>
            </a:r>
            <a:r>
              <a:rPr lang="en-US" sz="2400" dirty="0">
                <a:solidFill>
                  <a:schemeClr val="accent2">
                    <a:lumMod val="75000"/>
                  </a:schemeClr>
                </a:solidFill>
              </a:rPr>
              <a:t> </a:t>
            </a:r>
            <a:r>
              <a:rPr lang="en-US" sz="2400" dirty="0" err="1">
                <a:solidFill>
                  <a:schemeClr val="accent2">
                    <a:lumMod val="75000"/>
                  </a:schemeClr>
                </a:solidFill>
              </a:rPr>
              <a:t>dari</a:t>
            </a:r>
            <a:r>
              <a:rPr lang="en-US" sz="2400" dirty="0">
                <a:solidFill>
                  <a:schemeClr val="accent2">
                    <a:lumMod val="75000"/>
                  </a:schemeClr>
                </a:solidFill>
              </a:rPr>
              <a:t> </a:t>
            </a:r>
            <a:r>
              <a:rPr lang="en-US" sz="2400" dirty="0" err="1">
                <a:solidFill>
                  <a:schemeClr val="accent2">
                    <a:lumMod val="75000"/>
                  </a:schemeClr>
                </a:solidFill>
              </a:rPr>
              <a:t>norma-norma</a:t>
            </a:r>
            <a:r>
              <a:rPr lang="en-US" sz="2400" dirty="0">
                <a:solidFill>
                  <a:schemeClr val="accent2">
                    <a:lumMod val="75000"/>
                  </a:schemeClr>
                </a:solidFill>
              </a:rPr>
              <a:t> yang </a:t>
            </a:r>
            <a:r>
              <a:rPr lang="en-US" sz="2400" dirty="0" err="1">
                <a:solidFill>
                  <a:schemeClr val="accent2">
                    <a:lumMod val="75000"/>
                  </a:schemeClr>
                </a:solidFill>
              </a:rPr>
              <a:t>diterima</a:t>
            </a:r>
            <a:r>
              <a:rPr lang="en-US" sz="2400" dirty="0">
                <a:solidFill>
                  <a:schemeClr val="accent2">
                    <a:lumMod val="75000"/>
                  </a:schemeClr>
                </a:solidFill>
              </a:rPr>
              <a:t> oleh </a:t>
            </a:r>
            <a:r>
              <a:rPr lang="en-US" sz="2400" dirty="0" err="1">
                <a:solidFill>
                  <a:schemeClr val="accent2">
                    <a:lumMod val="75000"/>
                  </a:schemeClr>
                </a:solidFill>
              </a:rPr>
              <a:t>masyarakat</a:t>
            </a:r>
            <a:r>
              <a:rPr lang="en-US" sz="2400" dirty="0">
                <a:solidFill>
                  <a:schemeClr val="accent2">
                    <a:lumMod val="75000"/>
                  </a:schemeClr>
                </a:solidFill>
              </a:rPr>
              <a:t>, 	dan </a:t>
            </a:r>
            <a:r>
              <a:rPr lang="en-US" sz="2400" dirty="0" err="1">
                <a:solidFill>
                  <a:schemeClr val="accent2">
                    <a:lumMod val="75000"/>
                  </a:schemeClr>
                </a:solidFill>
              </a:rPr>
              <a:t>perilaku</a:t>
            </a:r>
            <a:r>
              <a:rPr lang="en-US" sz="2400" dirty="0">
                <a:solidFill>
                  <a:schemeClr val="accent2">
                    <a:lumMod val="75000"/>
                  </a:schemeClr>
                </a:solidFill>
              </a:rPr>
              <a:t> </a:t>
            </a:r>
            <a:r>
              <a:rPr lang="en-US" sz="2400" dirty="0" err="1">
                <a:solidFill>
                  <a:schemeClr val="accent2">
                    <a:lumMod val="75000"/>
                  </a:schemeClr>
                </a:solidFill>
              </a:rPr>
              <a:t>menyimpang</a:t>
            </a:r>
            <a:r>
              <a:rPr lang="en-US" sz="2400" dirty="0">
                <a:solidFill>
                  <a:schemeClr val="accent2">
                    <a:lumMod val="75000"/>
                  </a:schemeClr>
                </a:solidFill>
              </a:rPr>
              <a:t> </a:t>
            </a:r>
            <a:r>
              <a:rPr lang="en-US" sz="2400" dirty="0" err="1">
                <a:solidFill>
                  <a:schemeClr val="accent2">
                    <a:lumMod val="75000"/>
                  </a:schemeClr>
                </a:solidFill>
              </a:rPr>
              <a:t>ini</a:t>
            </a:r>
            <a:r>
              <a:rPr lang="en-US" sz="2400" dirty="0">
                <a:solidFill>
                  <a:schemeClr val="accent2">
                    <a:lumMod val="75000"/>
                  </a:schemeClr>
                </a:solidFill>
              </a:rPr>
              <a:t> </a:t>
            </a:r>
            <a:r>
              <a:rPr lang="en-US" sz="2400" dirty="0" err="1">
                <a:solidFill>
                  <a:schemeClr val="accent2">
                    <a:lumMod val="75000"/>
                  </a:schemeClr>
                </a:solidFill>
              </a:rPr>
              <a:t>ditujukan</a:t>
            </a:r>
            <a:r>
              <a:rPr lang="en-US" sz="2400" dirty="0">
                <a:solidFill>
                  <a:schemeClr val="accent2">
                    <a:lumMod val="75000"/>
                  </a:schemeClr>
                </a:solidFill>
              </a:rPr>
              <a:t> </a:t>
            </a:r>
            <a:r>
              <a:rPr lang="en-US" sz="2400" dirty="0" err="1">
                <a:solidFill>
                  <a:schemeClr val="accent2">
                    <a:lumMod val="75000"/>
                  </a:schemeClr>
                </a:solidFill>
              </a:rPr>
              <a:t>dalam</a:t>
            </a:r>
            <a:r>
              <a:rPr lang="en-US" sz="2400" dirty="0">
                <a:solidFill>
                  <a:schemeClr val="accent2">
                    <a:lumMod val="75000"/>
                  </a:schemeClr>
                </a:solidFill>
              </a:rPr>
              <a:t> </a:t>
            </a:r>
            <a:r>
              <a:rPr lang="en-US" sz="2400" dirty="0" err="1">
                <a:solidFill>
                  <a:schemeClr val="accent2">
                    <a:lumMod val="75000"/>
                  </a:schemeClr>
                </a:solidFill>
              </a:rPr>
              <a:t>rangka</a:t>
            </a:r>
            <a:r>
              <a:rPr lang="en-US" sz="2400" dirty="0">
                <a:solidFill>
                  <a:schemeClr val="accent2">
                    <a:lumMod val="75000"/>
                  </a:schemeClr>
                </a:solidFill>
              </a:rPr>
              <a:t> </a:t>
            </a:r>
            <a:r>
              <a:rPr lang="en-US" sz="2400" dirty="0" err="1">
                <a:solidFill>
                  <a:schemeClr val="accent2">
                    <a:lumMod val="75000"/>
                  </a:schemeClr>
                </a:solidFill>
              </a:rPr>
              <a:t>memenuhi</a:t>
            </a:r>
            <a:r>
              <a:rPr lang="en-US" sz="2400" dirty="0">
                <a:solidFill>
                  <a:schemeClr val="accent2">
                    <a:lumMod val="75000"/>
                  </a:schemeClr>
                </a:solidFill>
              </a:rPr>
              <a:t> 	</a:t>
            </a:r>
            <a:r>
              <a:rPr lang="en-US" sz="2400" dirty="0" err="1">
                <a:solidFill>
                  <a:schemeClr val="accent2">
                    <a:lumMod val="75000"/>
                  </a:schemeClr>
                </a:solidFill>
              </a:rPr>
              <a:t>kepentingan</a:t>
            </a:r>
            <a:r>
              <a:rPr lang="en-US" sz="2400" dirty="0">
                <a:solidFill>
                  <a:schemeClr val="accent2">
                    <a:lumMod val="75000"/>
                  </a:schemeClr>
                </a:solidFill>
              </a:rPr>
              <a:t> </a:t>
            </a:r>
            <a:r>
              <a:rPr lang="en-US" sz="2400" dirty="0" err="1">
                <a:solidFill>
                  <a:schemeClr val="accent2">
                    <a:lumMod val="75000"/>
                  </a:schemeClr>
                </a:solidFill>
              </a:rPr>
              <a:t>pribadi</a:t>
            </a:r>
            <a:r>
              <a:rPr lang="en-US" sz="2400" dirty="0">
                <a:solidFill>
                  <a:schemeClr val="accent2">
                    <a:lumMod val="75000"/>
                  </a:schemeClr>
                </a:solidFill>
              </a:rPr>
              <a:t>.</a:t>
            </a:r>
            <a:br>
              <a:rPr lang="en-US" sz="2400" dirty="0">
                <a:solidFill>
                  <a:schemeClr val="accent2">
                    <a:lumMod val="75000"/>
                  </a:schemeClr>
                </a:solidFill>
              </a:rPr>
            </a:br>
            <a:br>
              <a:rPr lang="en-US" sz="2400" dirty="0">
                <a:solidFill>
                  <a:schemeClr val="accent2">
                    <a:lumMod val="75000"/>
                  </a:schemeClr>
                </a:solidFill>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rPr>
              <a:t>Menurut Dr. </a:t>
            </a:r>
            <a:r>
              <a:rPr lang="en-US" sz="2400" dirty="0" err="1">
                <a:solidFill>
                  <a:schemeClr val="accent2">
                    <a:lumMod val="75000"/>
                  </a:schemeClr>
                </a:solidFill>
              </a:rPr>
              <a:t>Kartini</a:t>
            </a:r>
            <a:r>
              <a:rPr lang="en-US" sz="2400" dirty="0">
                <a:solidFill>
                  <a:schemeClr val="accent2">
                    <a:lumMod val="75000"/>
                  </a:schemeClr>
                </a:solidFill>
              </a:rPr>
              <a:t> </a:t>
            </a:r>
            <a:r>
              <a:rPr lang="en-US" sz="2400" dirty="0" err="1">
                <a:solidFill>
                  <a:schemeClr val="accent2">
                    <a:lumMod val="75000"/>
                  </a:schemeClr>
                </a:solidFill>
              </a:rPr>
              <a:t>Kartono</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adalah</a:t>
            </a:r>
            <a:r>
              <a:rPr lang="en-US" sz="2400" dirty="0">
                <a:solidFill>
                  <a:schemeClr val="accent2">
                    <a:lumMod val="75000"/>
                  </a:schemeClr>
                </a:solidFill>
              </a:rPr>
              <a:t> </a:t>
            </a:r>
            <a:r>
              <a:rPr lang="en-US" sz="2400" dirty="0" err="1">
                <a:solidFill>
                  <a:schemeClr val="accent2">
                    <a:lumMod val="75000"/>
                  </a:schemeClr>
                </a:solidFill>
              </a:rPr>
              <a:t>tingkah</a:t>
            </a:r>
            <a:r>
              <a:rPr lang="en-US" sz="2400" dirty="0">
                <a:solidFill>
                  <a:schemeClr val="accent2">
                    <a:lumMod val="75000"/>
                  </a:schemeClr>
                </a:solidFill>
              </a:rPr>
              <a:t> </a:t>
            </a:r>
            <a:r>
              <a:rPr lang="en-US" sz="2400" dirty="0" err="1">
                <a:solidFill>
                  <a:schemeClr val="accent2">
                    <a:lumMod val="75000"/>
                  </a:schemeClr>
                </a:solidFill>
              </a:rPr>
              <a:t>laku</a:t>
            </a:r>
            <a:r>
              <a:rPr lang="en-US" sz="2400" dirty="0">
                <a:solidFill>
                  <a:schemeClr val="accent2">
                    <a:lumMod val="75000"/>
                  </a:schemeClr>
                </a:solidFill>
              </a:rPr>
              <a:t> </a:t>
            </a:r>
            <a:r>
              <a:rPr lang="en-US" sz="2400" dirty="0" err="1">
                <a:solidFill>
                  <a:schemeClr val="accent2">
                    <a:lumMod val="75000"/>
                  </a:schemeClr>
                </a:solidFill>
              </a:rPr>
              <a:t>individu</a:t>
            </a:r>
            <a:r>
              <a:rPr lang="en-US" sz="2400" dirty="0">
                <a:solidFill>
                  <a:schemeClr val="accent2">
                    <a:lumMod val="75000"/>
                  </a:schemeClr>
                </a:solidFill>
              </a:rPr>
              <a:t> 	yang </a:t>
            </a:r>
            <a:r>
              <a:rPr lang="en-US" sz="2400" dirty="0" err="1">
                <a:solidFill>
                  <a:schemeClr val="accent2">
                    <a:lumMod val="75000"/>
                  </a:schemeClr>
                </a:solidFill>
              </a:rPr>
              <a:t>menggunakan</a:t>
            </a:r>
            <a:r>
              <a:rPr lang="en-US" sz="2400" dirty="0">
                <a:solidFill>
                  <a:schemeClr val="accent2">
                    <a:lumMod val="75000"/>
                  </a:schemeClr>
                </a:solidFill>
              </a:rPr>
              <a:t> </a:t>
            </a:r>
            <a:r>
              <a:rPr lang="en-US" sz="2400" dirty="0" err="1">
                <a:solidFill>
                  <a:schemeClr val="accent2">
                    <a:lumMod val="75000"/>
                  </a:schemeClr>
                </a:solidFill>
              </a:rPr>
              <a:t>wewenang</a:t>
            </a:r>
            <a:r>
              <a:rPr lang="en-US" sz="2400" dirty="0">
                <a:solidFill>
                  <a:schemeClr val="accent2">
                    <a:lumMod val="75000"/>
                  </a:schemeClr>
                </a:solidFill>
              </a:rPr>
              <a:t> dan </a:t>
            </a:r>
            <a:r>
              <a:rPr lang="en-US" sz="2400" dirty="0" err="1">
                <a:solidFill>
                  <a:schemeClr val="accent2">
                    <a:lumMod val="75000"/>
                  </a:schemeClr>
                </a:solidFill>
              </a:rPr>
              <a:t>jabatan</a:t>
            </a:r>
            <a:r>
              <a:rPr lang="en-US" sz="2400" dirty="0">
                <a:solidFill>
                  <a:schemeClr val="accent2">
                    <a:lumMod val="75000"/>
                  </a:schemeClr>
                </a:solidFill>
              </a:rPr>
              <a:t> </a:t>
            </a:r>
            <a:r>
              <a:rPr lang="en-US" sz="2400" dirty="0" err="1">
                <a:solidFill>
                  <a:schemeClr val="accent2">
                    <a:lumMod val="75000"/>
                  </a:schemeClr>
                </a:solidFill>
              </a:rPr>
              <a:t>guna</a:t>
            </a:r>
            <a:r>
              <a:rPr lang="en-US" sz="2400" dirty="0">
                <a:solidFill>
                  <a:schemeClr val="accent2">
                    <a:lumMod val="75000"/>
                  </a:schemeClr>
                </a:solidFill>
              </a:rPr>
              <a:t> </a:t>
            </a:r>
            <a:r>
              <a:rPr lang="en-US" sz="2400" dirty="0" err="1">
                <a:solidFill>
                  <a:schemeClr val="accent2">
                    <a:lumMod val="75000"/>
                  </a:schemeClr>
                </a:solidFill>
              </a:rPr>
              <a:t>mengeduk</a:t>
            </a:r>
            <a:r>
              <a:rPr lang="en-US" sz="2400" dirty="0">
                <a:solidFill>
                  <a:schemeClr val="accent2">
                    <a:lumMod val="75000"/>
                  </a:schemeClr>
                </a:solidFill>
              </a:rPr>
              <a:t> 	</a:t>
            </a:r>
            <a:r>
              <a:rPr lang="en-US" sz="2400" dirty="0" err="1">
                <a:solidFill>
                  <a:schemeClr val="accent2">
                    <a:lumMod val="75000"/>
                  </a:schemeClr>
                </a:solidFill>
              </a:rPr>
              <a:t>keuntungan</a:t>
            </a:r>
            <a:r>
              <a:rPr lang="en-US" sz="2400" dirty="0">
                <a:solidFill>
                  <a:schemeClr val="accent2">
                    <a:lumMod val="75000"/>
                  </a:schemeClr>
                </a:solidFill>
              </a:rPr>
              <a:t> </a:t>
            </a:r>
            <a:r>
              <a:rPr lang="en-US" sz="2400" dirty="0" err="1">
                <a:solidFill>
                  <a:schemeClr val="accent2">
                    <a:lumMod val="75000"/>
                  </a:schemeClr>
                </a:solidFill>
              </a:rPr>
              <a:t>pribadi</a:t>
            </a:r>
            <a:r>
              <a:rPr lang="en-US" sz="2400" dirty="0">
                <a:solidFill>
                  <a:schemeClr val="accent2">
                    <a:lumMod val="75000"/>
                  </a:schemeClr>
                </a:solidFill>
              </a:rPr>
              <a:t>, </a:t>
            </a:r>
            <a:r>
              <a:rPr lang="en-US" sz="2400" dirty="0" err="1">
                <a:solidFill>
                  <a:schemeClr val="accent2">
                    <a:lumMod val="75000"/>
                  </a:schemeClr>
                </a:solidFill>
              </a:rPr>
              <a:t>merugikan</a:t>
            </a:r>
            <a:r>
              <a:rPr lang="en-US" sz="2400" dirty="0">
                <a:solidFill>
                  <a:schemeClr val="accent2">
                    <a:lumMod val="75000"/>
                  </a:schemeClr>
                </a:solidFill>
              </a:rPr>
              <a:t> </a:t>
            </a:r>
            <a:r>
              <a:rPr lang="en-US" sz="2400" dirty="0" err="1">
                <a:solidFill>
                  <a:schemeClr val="accent2">
                    <a:lumMod val="75000"/>
                  </a:schemeClr>
                </a:solidFill>
              </a:rPr>
              <a:t>kepentingan</a:t>
            </a:r>
            <a:r>
              <a:rPr lang="en-US" sz="2400" dirty="0">
                <a:solidFill>
                  <a:schemeClr val="accent2">
                    <a:lumMod val="75000"/>
                  </a:schemeClr>
                </a:solidFill>
              </a:rPr>
              <a:t> </a:t>
            </a:r>
            <a:r>
              <a:rPr lang="en-US" sz="2400" dirty="0" err="1">
                <a:solidFill>
                  <a:schemeClr val="accent2">
                    <a:lumMod val="75000"/>
                  </a:schemeClr>
                </a:solidFill>
              </a:rPr>
              <a:t>umum</a:t>
            </a:r>
            <a:r>
              <a:rPr lang="en-US" sz="2400" dirty="0">
                <a:solidFill>
                  <a:schemeClr val="accent2">
                    <a:lumMod val="75000"/>
                  </a:schemeClr>
                </a:solidFill>
              </a:rPr>
              <a:t>.</a:t>
            </a:r>
            <a:br>
              <a:rPr lang="en-US" sz="2400" dirty="0">
                <a:solidFill>
                  <a:schemeClr val="accent2">
                    <a:lumMod val="75000"/>
                  </a:schemeClr>
                </a:solidFill>
              </a:rPr>
            </a:br>
            <a:br>
              <a:rPr lang="en-US" sz="2400" dirty="0">
                <a:solidFill>
                  <a:schemeClr val="accent2">
                    <a:lumMod val="75000"/>
                  </a:schemeClr>
                </a:solidFill>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rPr>
              <a:t>Menurut Prof. </a:t>
            </a:r>
            <a:r>
              <a:rPr lang="en-US" sz="2400" dirty="0" err="1">
                <a:solidFill>
                  <a:schemeClr val="accent2">
                    <a:lumMod val="75000"/>
                  </a:schemeClr>
                </a:solidFill>
              </a:rPr>
              <a:t>Subekti</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adalah</a:t>
            </a:r>
            <a:r>
              <a:rPr lang="en-US" sz="2400" dirty="0">
                <a:solidFill>
                  <a:schemeClr val="accent2">
                    <a:lumMod val="75000"/>
                  </a:schemeClr>
                </a:solidFill>
              </a:rPr>
              <a:t> </a:t>
            </a:r>
            <a:r>
              <a:rPr lang="en-US" sz="2400" dirty="0" err="1">
                <a:solidFill>
                  <a:schemeClr val="accent2">
                    <a:lumMod val="75000"/>
                  </a:schemeClr>
                </a:solidFill>
              </a:rPr>
              <a:t>suatu</a:t>
            </a:r>
            <a:r>
              <a:rPr lang="en-US" sz="2400" dirty="0">
                <a:solidFill>
                  <a:schemeClr val="accent2">
                    <a:lumMod val="75000"/>
                  </a:schemeClr>
                </a:solidFill>
              </a:rPr>
              <a:t> </a:t>
            </a:r>
            <a:r>
              <a:rPr lang="en-US" sz="2400" dirty="0" err="1">
                <a:solidFill>
                  <a:schemeClr val="accent2">
                    <a:lumMod val="75000"/>
                  </a:schemeClr>
                </a:solidFill>
              </a:rPr>
              <a:t>tindak</a:t>
            </a:r>
            <a:r>
              <a:rPr lang="en-US" sz="2400" dirty="0">
                <a:solidFill>
                  <a:schemeClr val="accent2">
                    <a:lumMod val="75000"/>
                  </a:schemeClr>
                </a:solidFill>
              </a:rPr>
              <a:t> </a:t>
            </a:r>
            <a:r>
              <a:rPr lang="en-US" sz="2400" dirty="0" err="1">
                <a:solidFill>
                  <a:schemeClr val="accent2">
                    <a:lumMod val="75000"/>
                  </a:schemeClr>
                </a:solidFill>
              </a:rPr>
              <a:t>perdana</a:t>
            </a:r>
            <a:r>
              <a:rPr lang="en-US" sz="2400" dirty="0">
                <a:solidFill>
                  <a:schemeClr val="accent2">
                    <a:lumMod val="75000"/>
                  </a:schemeClr>
                </a:solidFill>
              </a:rPr>
              <a:t> yang 	</a:t>
            </a:r>
            <a:r>
              <a:rPr lang="en-US" sz="2400" dirty="0" err="1">
                <a:solidFill>
                  <a:schemeClr val="accent2">
                    <a:lumMod val="75000"/>
                  </a:schemeClr>
                </a:solidFill>
              </a:rPr>
              <a:t>memperkaya</a:t>
            </a:r>
            <a:r>
              <a:rPr lang="en-US" sz="2400" dirty="0">
                <a:solidFill>
                  <a:schemeClr val="accent2">
                    <a:lumMod val="75000"/>
                  </a:schemeClr>
                </a:solidFill>
              </a:rPr>
              <a:t> </a:t>
            </a:r>
            <a:r>
              <a:rPr lang="en-US" sz="2400" dirty="0" err="1">
                <a:solidFill>
                  <a:schemeClr val="accent2">
                    <a:lumMod val="75000"/>
                  </a:schemeClr>
                </a:solidFill>
              </a:rPr>
              <a:t>diri</a:t>
            </a:r>
            <a:r>
              <a:rPr lang="en-US" sz="2400" dirty="0">
                <a:solidFill>
                  <a:schemeClr val="accent2">
                    <a:lumMod val="75000"/>
                  </a:schemeClr>
                </a:solidFill>
              </a:rPr>
              <a:t> yang </a:t>
            </a:r>
            <a:r>
              <a:rPr lang="en-US" sz="2400" dirty="0" err="1">
                <a:solidFill>
                  <a:schemeClr val="accent2">
                    <a:lumMod val="75000"/>
                  </a:schemeClr>
                </a:solidFill>
              </a:rPr>
              <a:t>secara</a:t>
            </a:r>
            <a:r>
              <a:rPr lang="en-US" sz="2400" dirty="0">
                <a:solidFill>
                  <a:schemeClr val="accent2">
                    <a:lumMod val="75000"/>
                  </a:schemeClr>
                </a:solidFill>
              </a:rPr>
              <a:t> </a:t>
            </a:r>
            <a:r>
              <a:rPr lang="en-US" sz="2400" dirty="0" err="1">
                <a:solidFill>
                  <a:schemeClr val="accent2">
                    <a:lumMod val="75000"/>
                  </a:schemeClr>
                </a:solidFill>
              </a:rPr>
              <a:t>langsung</a:t>
            </a:r>
            <a:r>
              <a:rPr lang="en-US" sz="2400" dirty="0">
                <a:solidFill>
                  <a:schemeClr val="accent2">
                    <a:lumMod val="75000"/>
                  </a:schemeClr>
                </a:solidFill>
              </a:rPr>
              <a:t> </a:t>
            </a:r>
            <a:r>
              <a:rPr lang="en-US" sz="2400" dirty="0" err="1">
                <a:solidFill>
                  <a:schemeClr val="accent2">
                    <a:lumMod val="75000"/>
                  </a:schemeClr>
                </a:solidFill>
              </a:rPr>
              <a:t>merugikan</a:t>
            </a:r>
            <a:r>
              <a:rPr lang="en-US" sz="2400" dirty="0">
                <a:solidFill>
                  <a:schemeClr val="accent2">
                    <a:lumMod val="75000"/>
                  </a:schemeClr>
                </a:solidFill>
              </a:rPr>
              <a:t> negara </a:t>
            </a:r>
            <a:r>
              <a:rPr lang="en-US" sz="2400" dirty="0" err="1">
                <a:solidFill>
                  <a:schemeClr val="accent2">
                    <a:lumMod val="75000"/>
                  </a:schemeClr>
                </a:solidFill>
              </a:rPr>
              <a:t>atau</a:t>
            </a:r>
            <a:r>
              <a:rPr lang="en-US" sz="2400" dirty="0">
                <a:solidFill>
                  <a:schemeClr val="accent2">
                    <a:lumMod val="75000"/>
                  </a:schemeClr>
                </a:solidFill>
              </a:rPr>
              <a:t> 	</a:t>
            </a:r>
            <a:r>
              <a:rPr lang="en-US" sz="2400" dirty="0" err="1">
                <a:solidFill>
                  <a:schemeClr val="accent2">
                    <a:lumMod val="75000"/>
                  </a:schemeClr>
                </a:solidFill>
              </a:rPr>
              <a:t>perekonomian</a:t>
            </a:r>
            <a:r>
              <a:rPr lang="en-US" sz="2400" dirty="0">
                <a:solidFill>
                  <a:schemeClr val="accent2">
                    <a:lumMod val="75000"/>
                  </a:schemeClr>
                </a:solidFill>
              </a:rPr>
              <a:t> negara. </a:t>
            </a:r>
            <a:r>
              <a:rPr lang="en-US" sz="2400" dirty="0" err="1">
                <a:solidFill>
                  <a:schemeClr val="accent2">
                    <a:lumMod val="75000"/>
                  </a:schemeClr>
                </a:solidFill>
              </a:rPr>
              <a:t>Jadi</a:t>
            </a:r>
            <a:r>
              <a:rPr lang="en-US" sz="2400" dirty="0">
                <a:solidFill>
                  <a:schemeClr val="accent2">
                    <a:lumMod val="75000"/>
                  </a:schemeClr>
                </a:solidFill>
              </a:rPr>
              <a:t>, </a:t>
            </a:r>
            <a:r>
              <a:rPr lang="en-US" sz="2400" dirty="0" err="1">
                <a:solidFill>
                  <a:schemeClr val="accent2">
                    <a:lumMod val="75000"/>
                  </a:schemeClr>
                </a:solidFill>
              </a:rPr>
              <a:t>unsur</a:t>
            </a:r>
            <a:r>
              <a:rPr lang="en-US" sz="2400" dirty="0">
                <a:solidFill>
                  <a:schemeClr val="accent2">
                    <a:lumMod val="75000"/>
                  </a:schemeClr>
                </a:solidFill>
              </a:rPr>
              <a:t> </a:t>
            </a:r>
            <a:r>
              <a:rPr lang="en-US" sz="2400" dirty="0" err="1">
                <a:solidFill>
                  <a:schemeClr val="accent2">
                    <a:lumMod val="75000"/>
                  </a:schemeClr>
                </a:solidFill>
              </a:rPr>
              <a:t>dalam</a:t>
            </a:r>
            <a:r>
              <a:rPr lang="en-US" sz="2400" dirty="0">
                <a:solidFill>
                  <a:schemeClr val="accent2">
                    <a:lumMod val="75000"/>
                  </a:schemeClr>
                </a:solidFill>
              </a:rPr>
              <a:t> </a:t>
            </a:r>
            <a:r>
              <a:rPr lang="en-US" sz="2400" dirty="0" err="1">
                <a:solidFill>
                  <a:schemeClr val="accent2">
                    <a:lumMod val="75000"/>
                  </a:schemeClr>
                </a:solidFill>
              </a:rPr>
              <a:t>perbuatan</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meliputi</a:t>
            </a:r>
            <a:r>
              <a:rPr lang="en-US" sz="2400" dirty="0">
                <a:solidFill>
                  <a:schemeClr val="accent2">
                    <a:lumMod val="75000"/>
                  </a:schemeClr>
                </a:solidFill>
              </a:rPr>
              <a:t> 	</a:t>
            </a:r>
            <a:r>
              <a:rPr lang="en-US" sz="2400" dirty="0" err="1">
                <a:solidFill>
                  <a:schemeClr val="accent2">
                    <a:lumMod val="75000"/>
                  </a:schemeClr>
                </a:solidFill>
              </a:rPr>
              <a:t>dua</a:t>
            </a:r>
            <a:r>
              <a:rPr lang="en-US" sz="2400" dirty="0">
                <a:solidFill>
                  <a:schemeClr val="accent2">
                    <a:lumMod val="75000"/>
                  </a:schemeClr>
                </a:solidFill>
              </a:rPr>
              <a:t> </a:t>
            </a:r>
            <a:r>
              <a:rPr lang="en-US" sz="2400" dirty="0" err="1">
                <a:solidFill>
                  <a:schemeClr val="accent2">
                    <a:lumMod val="75000"/>
                  </a:schemeClr>
                </a:solidFill>
              </a:rPr>
              <a:t>aspek</a:t>
            </a:r>
            <a:r>
              <a:rPr lang="en-US" sz="2400" dirty="0">
                <a:solidFill>
                  <a:schemeClr val="accent2">
                    <a:lumMod val="75000"/>
                  </a:schemeClr>
                </a:solidFill>
              </a:rPr>
              <a:t>. </a:t>
            </a:r>
            <a:r>
              <a:rPr lang="en-US" sz="2400" dirty="0" err="1">
                <a:solidFill>
                  <a:schemeClr val="accent2">
                    <a:lumMod val="75000"/>
                  </a:schemeClr>
                </a:solidFill>
              </a:rPr>
              <a:t>Aspek</a:t>
            </a:r>
            <a:r>
              <a:rPr lang="en-US" sz="2400" dirty="0">
                <a:solidFill>
                  <a:schemeClr val="accent2">
                    <a:lumMod val="75000"/>
                  </a:schemeClr>
                </a:solidFill>
              </a:rPr>
              <a:t> yang </a:t>
            </a:r>
            <a:r>
              <a:rPr lang="en-US" sz="2400" dirty="0" err="1">
                <a:solidFill>
                  <a:schemeClr val="accent2">
                    <a:lumMod val="75000"/>
                  </a:schemeClr>
                </a:solidFill>
              </a:rPr>
              <a:t>memperkaya</a:t>
            </a:r>
            <a:r>
              <a:rPr lang="en-US" sz="2400" dirty="0">
                <a:solidFill>
                  <a:schemeClr val="accent2">
                    <a:lumMod val="75000"/>
                  </a:schemeClr>
                </a:solidFill>
              </a:rPr>
              <a:t> </a:t>
            </a:r>
            <a:r>
              <a:rPr lang="en-US" sz="2400" dirty="0" err="1">
                <a:solidFill>
                  <a:schemeClr val="accent2">
                    <a:lumMod val="75000"/>
                  </a:schemeClr>
                </a:solidFill>
              </a:rPr>
              <a:t>diri</a:t>
            </a:r>
            <a:r>
              <a:rPr lang="en-US" sz="2400" dirty="0">
                <a:solidFill>
                  <a:schemeClr val="accent2">
                    <a:lumMod val="75000"/>
                  </a:schemeClr>
                </a:solidFill>
              </a:rPr>
              <a:t> </a:t>
            </a:r>
            <a:r>
              <a:rPr lang="en-US" sz="2400" dirty="0" err="1">
                <a:solidFill>
                  <a:schemeClr val="accent2">
                    <a:lumMod val="75000"/>
                  </a:schemeClr>
                </a:solidFill>
              </a:rPr>
              <a:t>dengan</a:t>
            </a:r>
            <a:r>
              <a:rPr lang="en-US" sz="2400" dirty="0">
                <a:solidFill>
                  <a:schemeClr val="accent2">
                    <a:lumMod val="75000"/>
                  </a:schemeClr>
                </a:solidFill>
              </a:rPr>
              <a:t> </a:t>
            </a:r>
            <a:r>
              <a:rPr lang="en-US" sz="2400" dirty="0" err="1">
                <a:solidFill>
                  <a:schemeClr val="accent2">
                    <a:lumMod val="75000"/>
                  </a:schemeClr>
                </a:solidFill>
              </a:rPr>
              <a:t>menggunakan</a:t>
            </a:r>
            <a:r>
              <a:rPr lang="en-US" sz="2400" dirty="0">
                <a:solidFill>
                  <a:schemeClr val="accent2">
                    <a:lumMod val="75000"/>
                  </a:schemeClr>
                </a:solidFill>
              </a:rPr>
              <a:t> 	</a:t>
            </a:r>
            <a:r>
              <a:rPr lang="en-US" sz="2400" dirty="0" err="1">
                <a:solidFill>
                  <a:schemeClr val="accent2">
                    <a:lumMod val="75000"/>
                  </a:schemeClr>
                </a:solidFill>
              </a:rPr>
              <a:t>kedudukannya</a:t>
            </a:r>
            <a:r>
              <a:rPr lang="en-US" sz="2400" dirty="0">
                <a:solidFill>
                  <a:schemeClr val="accent2">
                    <a:lumMod val="75000"/>
                  </a:schemeClr>
                </a:solidFill>
              </a:rPr>
              <a:t> dan </a:t>
            </a:r>
            <a:r>
              <a:rPr lang="en-US" sz="2400" dirty="0" err="1">
                <a:solidFill>
                  <a:schemeClr val="accent2">
                    <a:lumMod val="75000"/>
                  </a:schemeClr>
                </a:solidFill>
              </a:rPr>
              <a:t>aspek</a:t>
            </a:r>
            <a:r>
              <a:rPr lang="en-US" sz="2400" dirty="0">
                <a:solidFill>
                  <a:schemeClr val="accent2">
                    <a:lumMod val="75000"/>
                  </a:schemeClr>
                </a:solidFill>
              </a:rPr>
              <a:t> </a:t>
            </a:r>
            <a:r>
              <a:rPr lang="en-US" sz="2400" dirty="0" err="1">
                <a:solidFill>
                  <a:schemeClr val="accent2">
                    <a:lumMod val="75000"/>
                  </a:schemeClr>
                </a:solidFill>
              </a:rPr>
              <a:t>penggunaan</a:t>
            </a:r>
            <a:r>
              <a:rPr lang="en-US" sz="2400" dirty="0">
                <a:solidFill>
                  <a:schemeClr val="accent2">
                    <a:lumMod val="75000"/>
                  </a:schemeClr>
                </a:solidFill>
              </a:rPr>
              <a:t> </a:t>
            </a:r>
            <a:r>
              <a:rPr lang="en-US" sz="2400" dirty="0" err="1">
                <a:solidFill>
                  <a:schemeClr val="accent2">
                    <a:lumMod val="75000"/>
                  </a:schemeClr>
                </a:solidFill>
              </a:rPr>
              <a:t>uang</a:t>
            </a:r>
            <a:r>
              <a:rPr lang="en-US" sz="2400" dirty="0">
                <a:solidFill>
                  <a:schemeClr val="accent2">
                    <a:lumMod val="75000"/>
                  </a:schemeClr>
                </a:solidFill>
              </a:rPr>
              <a:t> negara </a:t>
            </a:r>
            <a:r>
              <a:rPr lang="en-US" sz="2400" dirty="0" err="1">
                <a:solidFill>
                  <a:schemeClr val="accent2">
                    <a:lumMod val="75000"/>
                  </a:schemeClr>
                </a:solidFill>
              </a:rPr>
              <a:t>untuk</a:t>
            </a:r>
            <a:r>
              <a:rPr lang="en-US" sz="2400" dirty="0">
                <a:solidFill>
                  <a:schemeClr val="accent2">
                    <a:lumMod val="75000"/>
                  </a:schemeClr>
                </a:solidFill>
              </a:rPr>
              <a:t> 	</a:t>
            </a:r>
            <a:r>
              <a:rPr lang="en-US" sz="2400" dirty="0" err="1">
                <a:solidFill>
                  <a:schemeClr val="accent2">
                    <a:lumMod val="75000"/>
                  </a:schemeClr>
                </a:solidFill>
              </a:rPr>
              <a:t>kepentingannya</a:t>
            </a:r>
            <a:r>
              <a:rPr lang="en-US" sz="2400" dirty="0">
                <a:solidFill>
                  <a:schemeClr val="accent2">
                    <a:lumMod val="75000"/>
                  </a:schemeClr>
                </a:solidFill>
              </a:rPr>
              <a:t>.</a:t>
            </a:r>
            <a:br>
              <a:rPr lang="en-US" sz="2400" dirty="0">
                <a:solidFill>
                  <a:schemeClr val="accent2">
                    <a:lumMod val="75000"/>
                  </a:schemeClr>
                </a:solidFill>
              </a:rPr>
            </a:br>
            <a:br>
              <a:rPr lang="en-US" sz="2400" dirty="0">
                <a:solidFill>
                  <a:schemeClr val="accent2">
                    <a:lumMod val="75000"/>
                  </a:schemeClr>
                </a:solidFill>
              </a:rPr>
            </a:br>
            <a:endParaRPr lang="en-US" sz="24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1245764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85800" y="258417"/>
            <a:ext cx="9700591" cy="6331226"/>
          </a:xfrm>
        </p:spPr>
        <p:txBody>
          <a:bodyPr anchor="t"/>
          <a:lstStyle/>
          <a:p>
            <a:pPr algn="l">
              <a:tabLst>
                <a:tab pos="347663" algn="l"/>
              </a:tabLst>
            </a:pPr>
            <a:r>
              <a:rPr lang="en-US" sz="3200" b="1" dirty="0">
                <a:solidFill>
                  <a:schemeClr val="accent2">
                    <a:lumMod val="75000"/>
                  </a:schemeClr>
                </a:solidFill>
                <a:latin typeface="Maiandra GD" panose="020E0502030308020204" pitchFamily="34" charset="0"/>
              </a:rPr>
              <a:t>Pengertian </a:t>
            </a:r>
            <a:r>
              <a:rPr lang="en-US" sz="3200" b="1" dirty="0" err="1">
                <a:solidFill>
                  <a:schemeClr val="accent2">
                    <a:lumMod val="75000"/>
                  </a:schemeClr>
                </a:solidFill>
                <a:latin typeface="Maiandra GD" panose="020E0502030308020204" pitchFamily="34" charset="0"/>
              </a:rPr>
              <a:t>Korupsi</a:t>
            </a:r>
            <a:r>
              <a:rPr lang="en-US" sz="3200" b="1" dirty="0">
                <a:solidFill>
                  <a:schemeClr val="accent2">
                    <a:lumMod val="75000"/>
                  </a:schemeClr>
                </a:solidFill>
                <a:latin typeface="Maiandra GD" panose="020E0502030308020204" pitchFamily="34" charset="0"/>
              </a:rPr>
              <a:t> </a:t>
            </a:r>
            <a:br>
              <a:rPr lang="en-US" sz="2000" b="1"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latin typeface="Maiandra GD" panose="020E0502030308020204" pitchFamily="34" charset="0"/>
              </a:rPr>
              <a:t>Menurut Syed </a:t>
            </a:r>
            <a:r>
              <a:rPr lang="en-US" sz="2400" dirty="0" err="1">
                <a:solidFill>
                  <a:schemeClr val="accent2">
                    <a:lumMod val="75000"/>
                  </a:schemeClr>
                </a:solidFill>
                <a:latin typeface="Maiandra GD" panose="020E0502030308020204" pitchFamily="34" charset="0"/>
              </a:rPr>
              <a:t>Hussen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Alatas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merupakan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suatu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transaksi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tidak</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jujur</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menimbulkan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kerugian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uang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waktu</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tenaga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pihak</a:t>
            </a:r>
            <a:r>
              <a:rPr lang="en-US" sz="2400" dirty="0">
                <a:solidFill>
                  <a:schemeClr val="accent2">
                    <a:lumMod val="75000"/>
                  </a:schemeClr>
                </a:solidFill>
                <a:latin typeface="Maiandra GD" panose="020E0502030308020204" pitchFamily="34" charset="0"/>
              </a:rPr>
              <a:t> lain. </a:t>
            </a:r>
            <a:br>
              <a:rPr lang="en-US" sz="2400" dirty="0">
                <a:solidFill>
                  <a:schemeClr val="accent2">
                    <a:lumMod val="75000"/>
                  </a:schemeClr>
                </a:solidFill>
                <a:latin typeface="Maiandra GD" panose="020E0502030308020204" pitchFamily="34" charset="0"/>
              </a:rPr>
            </a:br>
            <a:br>
              <a:rPr lang="en-US" sz="2400" dirty="0">
                <a:solidFill>
                  <a:schemeClr val="accent2">
                    <a:lumMod val="75000"/>
                  </a:schemeClr>
                </a:solidFill>
                <a:latin typeface="Maiandra GD" panose="020E0502030308020204" pitchFamily="34" charset="0"/>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rPr>
              <a:t>Henry Campbell Black </a:t>
            </a:r>
            <a:r>
              <a:rPr lang="en-US" sz="2400" dirty="0" err="1">
                <a:solidFill>
                  <a:schemeClr val="accent2">
                    <a:lumMod val="75000"/>
                  </a:schemeClr>
                </a:solidFill>
              </a:rPr>
              <a:t>dalam</a:t>
            </a:r>
            <a:r>
              <a:rPr lang="en-US" sz="2400" dirty="0">
                <a:solidFill>
                  <a:schemeClr val="accent2">
                    <a:lumMod val="75000"/>
                  </a:schemeClr>
                </a:solidFill>
              </a:rPr>
              <a:t> Black's Law Dictionary </a:t>
            </a:r>
            <a:r>
              <a:rPr lang="en-US" sz="2400" dirty="0" err="1">
                <a:solidFill>
                  <a:schemeClr val="accent2">
                    <a:lumMod val="75000"/>
                  </a:schemeClr>
                </a:solidFill>
              </a:rPr>
              <a:t>menjabarkan</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adalah</a:t>
            </a:r>
            <a:r>
              <a:rPr lang="en-US" sz="2400" dirty="0">
                <a:solidFill>
                  <a:schemeClr val="accent2">
                    <a:lumMod val="75000"/>
                  </a:schemeClr>
                </a:solidFill>
              </a:rPr>
              <a:t> </a:t>
            </a:r>
            <a:r>
              <a:rPr lang="en-US" sz="2400" dirty="0" err="1">
                <a:solidFill>
                  <a:schemeClr val="accent2">
                    <a:lumMod val="75000"/>
                  </a:schemeClr>
                </a:solidFill>
              </a:rPr>
              <a:t>perbuatan</a:t>
            </a:r>
            <a:r>
              <a:rPr lang="en-US" sz="2400" dirty="0">
                <a:solidFill>
                  <a:schemeClr val="accent2">
                    <a:lumMod val="75000"/>
                  </a:schemeClr>
                </a:solidFill>
              </a:rPr>
              <a:t> yang </a:t>
            </a:r>
            <a:r>
              <a:rPr lang="en-US" sz="2400" dirty="0" err="1">
                <a:solidFill>
                  <a:schemeClr val="accent2">
                    <a:lumMod val="75000"/>
                  </a:schemeClr>
                </a:solidFill>
              </a:rPr>
              <a:t>dilakukan</a:t>
            </a:r>
            <a:r>
              <a:rPr lang="en-US" sz="2400" dirty="0">
                <a:solidFill>
                  <a:schemeClr val="accent2">
                    <a:lumMod val="75000"/>
                  </a:schemeClr>
                </a:solidFill>
              </a:rPr>
              <a:t> </a:t>
            </a:r>
            <a:r>
              <a:rPr lang="en-US" sz="2400" dirty="0" err="1">
                <a:solidFill>
                  <a:schemeClr val="accent2">
                    <a:lumMod val="75000"/>
                  </a:schemeClr>
                </a:solidFill>
              </a:rPr>
              <a:t>dengan</a:t>
            </a:r>
            <a:r>
              <a:rPr lang="en-US" sz="2400" dirty="0">
                <a:solidFill>
                  <a:schemeClr val="accent2">
                    <a:lumMod val="75000"/>
                  </a:schemeClr>
                </a:solidFill>
              </a:rPr>
              <a:t> </a:t>
            </a:r>
            <a:r>
              <a:rPr lang="en-US" sz="2400" dirty="0" err="1">
                <a:solidFill>
                  <a:schemeClr val="accent2">
                    <a:lumMod val="75000"/>
                  </a:schemeClr>
                </a:solidFill>
              </a:rPr>
              <a:t>maksud</a:t>
            </a:r>
            <a:r>
              <a:rPr lang="en-US" sz="2400" dirty="0">
                <a:solidFill>
                  <a:schemeClr val="accent2">
                    <a:lumMod val="75000"/>
                  </a:schemeClr>
                </a:solidFill>
              </a:rPr>
              <a:t> 	</a:t>
            </a:r>
            <a:r>
              <a:rPr lang="en-US" sz="2400" dirty="0" err="1">
                <a:solidFill>
                  <a:schemeClr val="accent2">
                    <a:lumMod val="75000"/>
                  </a:schemeClr>
                </a:solidFill>
              </a:rPr>
              <a:t>memberikan</a:t>
            </a:r>
            <a:r>
              <a:rPr lang="en-US" sz="2400" dirty="0">
                <a:solidFill>
                  <a:schemeClr val="accent2">
                    <a:lumMod val="75000"/>
                  </a:schemeClr>
                </a:solidFill>
              </a:rPr>
              <a:t> </a:t>
            </a:r>
            <a:r>
              <a:rPr lang="en-US" sz="2400" dirty="0" err="1">
                <a:solidFill>
                  <a:schemeClr val="accent2">
                    <a:lumMod val="75000"/>
                  </a:schemeClr>
                </a:solidFill>
              </a:rPr>
              <a:t>beberapa</a:t>
            </a:r>
            <a:r>
              <a:rPr lang="en-US" sz="2400" dirty="0">
                <a:solidFill>
                  <a:schemeClr val="accent2">
                    <a:lumMod val="75000"/>
                  </a:schemeClr>
                </a:solidFill>
              </a:rPr>
              <a:t> </a:t>
            </a:r>
            <a:r>
              <a:rPr lang="en-US" sz="2400" dirty="0" err="1">
                <a:solidFill>
                  <a:schemeClr val="accent2">
                    <a:lumMod val="75000"/>
                  </a:schemeClr>
                </a:solidFill>
              </a:rPr>
              <a:t>keuntungan</a:t>
            </a:r>
            <a:r>
              <a:rPr lang="en-US" sz="2400" dirty="0">
                <a:solidFill>
                  <a:schemeClr val="accent2">
                    <a:lumMod val="75000"/>
                  </a:schemeClr>
                </a:solidFill>
              </a:rPr>
              <a:t> yang </a:t>
            </a:r>
            <a:r>
              <a:rPr lang="en-US" sz="2400" dirty="0" err="1">
                <a:solidFill>
                  <a:schemeClr val="accent2">
                    <a:lumMod val="75000"/>
                  </a:schemeClr>
                </a:solidFill>
              </a:rPr>
              <a:t>bertentangan</a:t>
            </a:r>
            <a:r>
              <a:rPr lang="en-US" sz="2400" dirty="0">
                <a:solidFill>
                  <a:schemeClr val="accent2">
                    <a:lumMod val="75000"/>
                  </a:schemeClr>
                </a:solidFill>
              </a:rPr>
              <a:t> </a:t>
            </a:r>
            <a:r>
              <a:rPr lang="en-US" sz="2400" dirty="0" err="1">
                <a:solidFill>
                  <a:schemeClr val="accent2">
                    <a:lumMod val="75000"/>
                  </a:schemeClr>
                </a:solidFill>
              </a:rPr>
              <a:t>dengan</a:t>
            </a:r>
            <a:r>
              <a:rPr lang="en-US" sz="2400" dirty="0">
                <a:solidFill>
                  <a:schemeClr val="accent2">
                    <a:lumMod val="75000"/>
                  </a:schemeClr>
                </a:solidFill>
              </a:rPr>
              <a:t> 	</a:t>
            </a:r>
            <a:r>
              <a:rPr lang="en-US" sz="2400" dirty="0" err="1">
                <a:solidFill>
                  <a:schemeClr val="accent2">
                    <a:lumMod val="75000"/>
                  </a:schemeClr>
                </a:solidFill>
              </a:rPr>
              <a:t>tugas</a:t>
            </a:r>
            <a:r>
              <a:rPr lang="en-US" sz="2400" dirty="0">
                <a:solidFill>
                  <a:schemeClr val="accent2">
                    <a:lumMod val="75000"/>
                  </a:schemeClr>
                </a:solidFill>
              </a:rPr>
              <a:t> dan </a:t>
            </a:r>
            <a:r>
              <a:rPr lang="en-US" sz="2400" dirty="0" err="1">
                <a:solidFill>
                  <a:schemeClr val="accent2">
                    <a:lumMod val="75000"/>
                  </a:schemeClr>
                </a:solidFill>
              </a:rPr>
              <a:t>hak</a:t>
            </a:r>
            <a:r>
              <a:rPr lang="en-US" sz="2400" dirty="0">
                <a:solidFill>
                  <a:schemeClr val="accent2">
                    <a:lumMod val="75000"/>
                  </a:schemeClr>
                </a:solidFill>
              </a:rPr>
              <a:t> orang lain. </a:t>
            </a:r>
            <a:br>
              <a:rPr lang="en-US" sz="2400" dirty="0">
                <a:solidFill>
                  <a:schemeClr val="accent2">
                    <a:lumMod val="75000"/>
                  </a:schemeClr>
                </a:solidFill>
              </a:rPr>
            </a:br>
            <a:br>
              <a:rPr lang="en-US" sz="2400" dirty="0">
                <a:solidFill>
                  <a:schemeClr val="accent2">
                    <a:lumMod val="75000"/>
                  </a:schemeClr>
                </a:solidFill>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rPr>
              <a:t>Menurut </a:t>
            </a:r>
            <a:r>
              <a:rPr lang="en-US" sz="2400" dirty="0" err="1">
                <a:solidFill>
                  <a:schemeClr val="accent2">
                    <a:lumMod val="75000"/>
                  </a:schemeClr>
                </a:solidFill>
              </a:rPr>
              <a:t>Kamus</a:t>
            </a:r>
            <a:r>
              <a:rPr lang="en-US" sz="2400" dirty="0">
                <a:solidFill>
                  <a:schemeClr val="accent2">
                    <a:lumMod val="75000"/>
                  </a:schemeClr>
                </a:solidFill>
              </a:rPr>
              <a:t> Oxford,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adalah</a:t>
            </a:r>
            <a:r>
              <a:rPr lang="en-US" sz="2400" dirty="0">
                <a:solidFill>
                  <a:schemeClr val="accent2">
                    <a:lumMod val="75000"/>
                  </a:schemeClr>
                </a:solidFill>
              </a:rPr>
              <a:t> </a:t>
            </a:r>
            <a:r>
              <a:rPr lang="en-US" sz="2400" dirty="0" err="1">
                <a:solidFill>
                  <a:schemeClr val="accent2">
                    <a:lumMod val="75000"/>
                  </a:schemeClr>
                </a:solidFill>
              </a:rPr>
              <a:t>perilaku</a:t>
            </a:r>
            <a:r>
              <a:rPr lang="en-US" sz="2400" dirty="0">
                <a:solidFill>
                  <a:schemeClr val="accent2">
                    <a:lumMod val="75000"/>
                  </a:schemeClr>
                </a:solidFill>
              </a:rPr>
              <a:t> </a:t>
            </a:r>
            <a:r>
              <a:rPr lang="en-US" sz="2400" dirty="0" err="1">
                <a:solidFill>
                  <a:schemeClr val="accent2">
                    <a:lumMod val="75000"/>
                  </a:schemeClr>
                </a:solidFill>
              </a:rPr>
              <a:t>tidak</a:t>
            </a:r>
            <a:r>
              <a:rPr lang="en-US" sz="2400" dirty="0">
                <a:solidFill>
                  <a:schemeClr val="accent2">
                    <a:lumMod val="75000"/>
                  </a:schemeClr>
                </a:solidFill>
              </a:rPr>
              <a:t> </a:t>
            </a:r>
            <a:r>
              <a:rPr lang="en-US" sz="2400" dirty="0" err="1">
                <a:solidFill>
                  <a:schemeClr val="accent2">
                    <a:lumMod val="75000"/>
                  </a:schemeClr>
                </a:solidFill>
              </a:rPr>
              <a:t>jujur</a:t>
            </a:r>
            <a:r>
              <a:rPr lang="en-US" sz="2400" dirty="0">
                <a:solidFill>
                  <a:schemeClr val="accent2">
                    <a:lumMod val="75000"/>
                  </a:schemeClr>
                </a:solidFill>
              </a:rPr>
              <a:t> </a:t>
            </a:r>
            <a:r>
              <a:rPr lang="en-US" sz="2400" dirty="0" err="1">
                <a:solidFill>
                  <a:schemeClr val="accent2">
                    <a:lumMod val="75000"/>
                  </a:schemeClr>
                </a:solidFill>
              </a:rPr>
              <a:t>atau</a:t>
            </a:r>
            <a:r>
              <a:rPr lang="en-US" sz="2400" dirty="0">
                <a:solidFill>
                  <a:schemeClr val="accent2">
                    <a:lumMod val="75000"/>
                  </a:schemeClr>
                </a:solidFill>
              </a:rPr>
              <a:t> 	</a:t>
            </a:r>
            <a:r>
              <a:rPr lang="en-US" sz="2400" dirty="0" err="1">
                <a:solidFill>
                  <a:schemeClr val="accent2">
                    <a:lumMod val="75000"/>
                  </a:schemeClr>
                </a:solidFill>
              </a:rPr>
              <a:t>ilegal</a:t>
            </a:r>
            <a:r>
              <a:rPr lang="en-US" sz="2400" dirty="0">
                <a:solidFill>
                  <a:schemeClr val="accent2">
                    <a:lumMod val="75000"/>
                  </a:schemeClr>
                </a:solidFill>
              </a:rPr>
              <a:t>, </a:t>
            </a:r>
            <a:r>
              <a:rPr lang="en-US" sz="2400" dirty="0" err="1">
                <a:solidFill>
                  <a:schemeClr val="accent2">
                    <a:lumMod val="75000"/>
                  </a:schemeClr>
                </a:solidFill>
              </a:rPr>
              <a:t>terutama</a:t>
            </a:r>
            <a:r>
              <a:rPr lang="en-US" sz="2400" dirty="0">
                <a:solidFill>
                  <a:schemeClr val="accent2">
                    <a:lumMod val="75000"/>
                  </a:schemeClr>
                </a:solidFill>
              </a:rPr>
              <a:t> </a:t>
            </a:r>
            <a:r>
              <a:rPr lang="en-US" sz="2400" dirty="0" err="1">
                <a:solidFill>
                  <a:schemeClr val="accent2">
                    <a:lumMod val="75000"/>
                  </a:schemeClr>
                </a:solidFill>
              </a:rPr>
              <a:t>dilakukan</a:t>
            </a:r>
            <a:r>
              <a:rPr lang="en-US" sz="2400" dirty="0">
                <a:solidFill>
                  <a:schemeClr val="accent2">
                    <a:lumMod val="75000"/>
                  </a:schemeClr>
                </a:solidFill>
              </a:rPr>
              <a:t> orang yang </a:t>
            </a:r>
            <a:r>
              <a:rPr lang="en-US" sz="2400" dirty="0" err="1">
                <a:solidFill>
                  <a:schemeClr val="accent2">
                    <a:lumMod val="75000"/>
                  </a:schemeClr>
                </a:solidFill>
              </a:rPr>
              <a:t>berwenang</a:t>
            </a:r>
            <a:r>
              <a:rPr lang="en-US" sz="2400" dirty="0">
                <a:solidFill>
                  <a:schemeClr val="accent2">
                    <a:lumMod val="75000"/>
                  </a:schemeClr>
                </a:solidFill>
              </a:rPr>
              <a:t>. </a:t>
            </a:r>
            <a:br>
              <a:rPr lang="en-US" sz="2400" dirty="0">
                <a:solidFill>
                  <a:schemeClr val="accent2">
                    <a:lumMod val="75000"/>
                  </a:schemeClr>
                </a:solidFill>
              </a:rPr>
            </a:br>
            <a:br>
              <a:rPr lang="en-US" sz="2400" dirty="0">
                <a:solidFill>
                  <a:srgbClr val="2A2A2A"/>
                </a:solidFill>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rPr>
              <a:t>Dalam </a:t>
            </a:r>
            <a:r>
              <a:rPr lang="en-US" sz="2400" dirty="0" err="1">
                <a:solidFill>
                  <a:schemeClr val="accent2">
                    <a:lumMod val="75000"/>
                  </a:schemeClr>
                </a:solidFill>
              </a:rPr>
              <a:t>Kamus</a:t>
            </a:r>
            <a:r>
              <a:rPr lang="en-US" sz="2400" dirty="0">
                <a:solidFill>
                  <a:schemeClr val="accent2">
                    <a:lumMod val="75000"/>
                  </a:schemeClr>
                </a:solidFill>
              </a:rPr>
              <a:t> Al-</a:t>
            </a:r>
            <a:r>
              <a:rPr lang="en-US" sz="2400" dirty="0" err="1">
                <a:solidFill>
                  <a:schemeClr val="accent2">
                    <a:lumMod val="75000"/>
                  </a:schemeClr>
                </a:solidFill>
              </a:rPr>
              <a:t>Munawwir</a:t>
            </a:r>
            <a:r>
              <a:rPr lang="en-US" sz="2400" dirty="0">
                <a:solidFill>
                  <a:schemeClr val="accent2">
                    <a:lumMod val="75000"/>
                  </a:schemeClr>
                </a:solidFill>
              </a:rPr>
              <a:t>, term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bisa</a:t>
            </a:r>
            <a:r>
              <a:rPr lang="en-US" sz="2400" dirty="0">
                <a:solidFill>
                  <a:schemeClr val="accent2">
                    <a:lumMod val="75000"/>
                  </a:schemeClr>
                </a:solidFill>
              </a:rPr>
              <a:t> </a:t>
            </a:r>
            <a:r>
              <a:rPr lang="en-US" sz="2400" dirty="0" err="1">
                <a:solidFill>
                  <a:schemeClr val="accent2">
                    <a:lumMod val="75000"/>
                  </a:schemeClr>
                </a:solidFill>
              </a:rPr>
              <a:t>diartikan</a:t>
            </a:r>
            <a:r>
              <a:rPr lang="en-US" sz="2400" dirty="0">
                <a:solidFill>
                  <a:schemeClr val="accent2">
                    <a:lumMod val="75000"/>
                  </a:schemeClr>
                </a:solidFill>
              </a:rPr>
              <a:t> </a:t>
            </a:r>
            <a:r>
              <a:rPr lang="en-US" sz="2400" dirty="0" err="1">
                <a:solidFill>
                  <a:schemeClr val="accent2">
                    <a:lumMod val="75000"/>
                  </a:schemeClr>
                </a:solidFill>
              </a:rPr>
              <a:t>meliputi</a:t>
            </a:r>
            <a:r>
              <a:rPr lang="en-US" sz="2400" dirty="0">
                <a:solidFill>
                  <a:schemeClr val="accent2">
                    <a:lumMod val="75000"/>
                  </a:schemeClr>
                </a:solidFill>
              </a:rPr>
              <a:t>: 	</a:t>
            </a:r>
            <a:r>
              <a:rPr lang="en-US" sz="2400" dirty="0" err="1">
                <a:solidFill>
                  <a:schemeClr val="accent2">
                    <a:lumMod val="75000"/>
                  </a:schemeClr>
                </a:solidFill>
              </a:rPr>
              <a:t>risywah</a:t>
            </a:r>
            <a:r>
              <a:rPr lang="en-US" sz="2400" dirty="0">
                <a:solidFill>
                  <a:schemeClr val="accent2">
                    <a:lumMod val="75000"/>
                  </a:schemeClr>
                </a:solidFill>
              </a:rPr>
              <a:t>, </a:t>
            </a:r>
            <a:r>
              <a:rPr lang="en-US" sz="2400" dirty="0" err="1">
                <a:solidFill>
                  <a:schemeClr val="accent2">
                    <a:lumMod val="75000"/>
                  </a:schemeClr>
                </a:solidFill>
              </a:rPr>
              <a:t>khiyânat</a:t>
            </a:r>
            <a:r>
              <a:rPr lang="en-US" sz="2400" dirty="0">
                <a:solidFill>
                  <a:schemeClr val="accent2">
                    <a:lumMod val="75000"/>
                  </a:schemeClr>
                </a:solidFill>
              </a:rPr>
              <a:t>, </a:t>
            </a:r>
            <a:r>
              <a:rPr lang="en-US" sz="2400" dirty="0" err="1">
                <a:solidFill>
                  <a:schemeClr val="accent2">
                    <a:lumMod val="75000"/>
                  </a:schemeClr>
                </a:solidFill>
              </a:rPr>
              <a:t>fasâd</a:t>
            </a:r>
            <a:r>
              <a:rPr lang="en-US" sz="2400" dirty="0">
                <a:solidFill>
                  <a:schemeClr val="accent2">
                    <a:lumMod val="75000"/>
                  </a:schemeClr>
                </a:solidFill>
              </a:rPr>
              <a:t>, </a:t>
            </a:r>
            <a:r>
              <a:rPr lang="en-US" sz="2400" dirty="0" err="1">
                <a:solidFill>
                  <a:schemeClr val="accent2">
                    <a:lumMod val="75000"/>
                  </a:schemeClr>
                </a:solidFill>
              </a:rPr>
              <a:t>ghulû</a:t>
            </a:r>
            <a:r>
              <a:rPr lang="en-US" sz="2400" dirty="0">
                <a:solidFill>
                  <a:schemeClr val="accent2">
                    <a:lumMod val="75000"/>
                  </a:schemeClr>
                </a:solidFill>
              </a:rPr>
              <a:t> l, </a:t>
            </a:r>
            <a:r>
              <a:rPr lang="en-US" sz="2400" dirty="0" err="1">
                <a:solidFill>
                  <a:schemeClr val="accent2">
                    <a:lumMod val="75000"/>
                  </a:schemeClr>
                </a:solidFill>
              </a:rPr>
              <a:t>suht</a:t>
            </a:r>
            <a:r>
              <a:rPr lang="en-US" sz="2400" dirty="0">
                <a:solidFill>
                  <a:schemeClr val="accent2">
                    <a:lumMod val="75000"/>
                  </a:schemeClr>
                </a:solidFill>
              </a:rPr>
              <a:t>, </a:t>
            </a:r>
            <a:r>
              <a:rPr lang="en-US" sz="2400" dirty="0" err="1">
                <a:solidFill>
                  <a:schemeClr val="accent2">
                    <a:lumMod val="75000"/>
                  </a:schemeClr>
                </a:solidFill>
              </a:rPr>
              <a:t>bâthil</a:t>
            </a:r>
            <a:r>
              <a:rPr lang="en-US" sz="2400" dirty="0">
                <a:solidFill>
                  <a:schemeClr val="accent2">
                    <a:lumMod val="75000"/>
                  </a:schemeClr>
                </a:solidFill>
              </a:rPr>
              <a:t>. </a:t>
            </a:r>
            <a:r>
              <a:rPr lang="en-US" sz="2400" dirty="0" err="1">
                <a:solidFill>
                  <a:schemeClr val="accent2">
                    <a:lumMod val="75000"/>
                  </a:schemeClr>
                </a:solidFill>
              </a:rPr>
              <a:t>Sedangkan</a:t>
            </a:r>
            <a:r>
              <a:rPr lang="en-US" sz="2400" dirty="0">
                <a:solidFill>
                  <a:schemeClr val="accent2">
                    <a:lumMod val="75000"/>
                  </a:schemeClr>
                </a:solidFill>
              </a:rPr>
              <a:t> </a:t>
            </a:r>
            <a:r>
              <a:rPr lang="en-US" sz="2400" dirty="0" err="1">
                <a:solidFill>
                  <a:schemeClr val="accent2">
                    <a:lumMod val="75000"/>
                  </a:schemeClr>
                </a:solidFill>
              </a:rPr>
              <a:t>dalam</a:t>
            </a:r>
            <a:r>
              <a:rPr lang="en-US" sz="2400" dirty="0">
                <a:solidFill>
                  <a:schemeClr val="accent2">
                    <a:lumMod val="75000"/>
                  </a:schemeClr>
                </a:solidFill>
              </a:rPr>
              <a:t> 	</a:t>
            </a:r>
            <a:r>
              <a:rPr lang="en-US" sz="2400" dirty="0" err="1">
                <a:solidFill>
                  <a:schemeClr val="accent2">
                    <a:lumMod val="75000"/>
                  </a:schemeClr>
                </a:solidFill>
              </a:rPr>
              <a:t>Kamus</a:t>
            </a:r>
            <a:r>
              <a:rPr lang="en-US" sz="2400" dirty="0">
                <a:solidFill>
                  <a:schemeClr val="accent2">
                    <a:lumMod val="75000"/>
                  </a:schemeClr>
                </a:solidFill>
              </a:rPr>
              <a:t> Al-</a:t>
            </a:r>
            <a:r>
              <a:rPr lang="en-US" sz="2400" dirty="0" err="1">
                <a:solidFill>
                  <a:schemeClr val="accent2">
                    <a:lumMod val="75000"/>
                  </a:schemeClr>
                </a:solidFill>
              </a:rPr>
              <a:t>Bisri</a:t>
            </a:r>
            <a:r>
              <a:rPr lang="en-US" sz="2400" dirty="0">
                <a:solidFill>
                  <a:schemeClr val="accent2">
                    <a:lumMod val="75000"/>
                  </a:schemeClr>
                </a:solidFill>
              </a:rPr>
              <a:t> kata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diartikan</a:t>
            </a:r>
            <a:r>
              <a:rPr lang="en-US" sz="2400" dirty="0">
                <a:solidFill>
                  <a:schemeClr val="accent2">
                    <a:lumMod val="75000"/>
                  </a:schemeClr>
                </a:solidFill>
              </a:rPr>
              <a:t> </a:t>
            </a:r>
            <a:r>
              <a:rPr lang="en-US" sz="2400" dirty="0" err="1">
                <a:solidFill>
                  <a:schemeClr val="accent2">
                    <a:lumMod val="75000"/>
                  </a:schemeClr>
                </a:solidFill>
              </a:rPr>
              <a:t>ke</a:t>
            </a:r>
            <a:r>
              <a:rPr lang="en-US" sz="2400" dirty="0">
                <a:solidFill>
                  <a:schemeClr val="accent2">
                    <a:lumMod val="75000"/>
                  </a:schemeClr>
                </a:solidFill>
              </a:rPr>
              <a:t> </a:t>
            </a:r>
            <a:r>
              <a:rPr lang="en-US" sz="2400" dirty="0" err="1">
                <a:solidFill>
                  <a:schemeClr val="accent2">
                    <a:lumMod val="75000"/>
                  </a:schemeClr>
                </a:solidFill>
              </a:rPr>
              <a:t>dalam</a:t>
            </a:r>
            <a:r>
              <a:rPr lang="en-US" sz="2400" dirty="0">
                <a:solidFill>
                  <a:schemeClr val="accent2">
                    <a:lumMod val="75000"/>
                  </a:schemeClr>
                </a:solidFill>
              </a:rPr>
              <a:t> </a:t>
            </a:r>
            <a:r>
              <a:rPr lang="en-US" sz="2400" dirty="0" err="1">
                <a:solidFill>
                  <a:schemeClr val="accent2">
                    <a:lumMod val="75000"/>
                  </a:schemeClr>
                </a:solidFill>
              </a:rPr>
              <a:t>bahasa</a:t>
            </a:r>
            <a:r>
              <a:rPr lang="en-US" sz="2400" dirty="0">
                <a:solidFill>
                  <a:schemeClr val="accent2">
                    <a:lumMod val="75000"/>
                  </a:schemeClr>
                </a:solidFill>
              </a:rPr>
              <a:t> </a:t>
            </a:r>
            <a:r>
              <a:rPr lang="en-US" sz="2400" dirty="0" err="1">
                <a:solidFill>
                  <a:schemeClr val="accent2">
                    <a:lumMod val="75000"/>
                  </a:schemeClr>
                </a:solidFill>
              </a:rPr>
              <a:t>arab</a:t>
            </a:r>
            <a:r>
              <a:rPr lang="en-US" sz="2400" dirty="0">
                <a:solidFill>
                  <a:schemeClr val="accent2">
                    <a:lumMod val="75000"/>
                  </a:schemeClr>
                </a:solidFill>
              </a:rPr>
              <a:t>: 	</a:t>
            </a:r>
            <a:r>
              <a:rPr lang="en-US" sz="2400" dirty="0" err="1">
                <a:solidFill>
                  <a:schemeClr val="accent2">
                    <a:lumMod val="75000"/>
                  </a:schemeClr>
                </a:solidFill>
              </a:rPr>
              <a:t>risywah</a:t>
            </a:r>
            <a:r>
              <a:rPr lang="en-US" sz="2400" dirty="0">
                <a:solidFill>
                  <a:schemeClr val="accent2">
                    <a:lumMod val="75000"/>
                  </a:schemeClr>
                </a:solidFill>
              </a:rPr>
              <a:t>, </a:t>
            </a:r>
            <a:r>
              <a:rPr lang="en-US" sz="2400" dirty="0" err="1">
                <a:solidFill>
                  <a:schemeClr val="accent2">
                    <a:lumMod val="75000"/>
                  </a:schemeClr>
                </a:solidFill>
              </a:rPr>
              <a:t>ihtilâs</a:t>
            </a:r>
            <a:r>
              <a:rPr lang="en-US" sz="2400" dirty="0">
                <a:solidFill>
                  <a:schemeClr val="accent2">
                    <a:lumMod val="75000"/>
                  </a:schemeClr>
                </a:solidFill>
              </a:rPr>
              <a:t>, dan </a:t>
            </a:r>
            <a:r>
              <a:rPr lang="en-US" sz="2400" dirty="0" err="1">
                <a:solidFill>
                  <a:schemeClr val="accent2">
                    <a:lumMod val="75000"/>
                  </a:schemeClr>
                </a:solidFill>
              </a:rPr>
              <a:t>fasâd</a:t>
            </a:r>
            <a:r>
              <a:rPr lang="en-US" sz="2400" dirty="0">
                <a:solidFill>
                  <a:schemeClr val="accent2">
                    <a:lumMod val="75000"/>
                  </a:schemeClr>
                </a:solidFill>
              </a:rPr>
              <a:t>. </a:t>
            </a:r>
            <a:br>
              <a:rPr lang="en-US" sz="2400" dirty="0">
                <a:solidFill>
                  <a:schemeClr val="accent2">
                    <a:lumMod val="75000"/>
                  </a:schemeClr>
                </a:solidFill>
              </a:rPr>
            </a:br>
            <a:r>
              <a:rPr lang="en-US" sz="2400" dirty="0">
                <a:solidFill>
                  <a:schemeClr val="accent2">
                    <a:lumMod val="75000"/>
                  </a:schemeClr>
                </a:solidFill>
              </a:rPr>
              <a:t> </a:t>
            </a:r>
            <a:endParaRPr lang="en-US" sz="2400" dirty="0">
              <a:latin typeface="Maiandra GD" panose="020E0502030308020204" pitchFamily="34" charset="0"/>
            </a:endParaRPr>
          </a:p>
        </p:txBody>
      </p:sp>
    </p:spTree>
    <p:extLst>
      <p:ext uri="{BB962C8B-B14F-4D97-AF65-F5344CB8AC3E}">
        <p14:creationId xmlns:p14="http://schemas.microsoft.com/office/powerpoint/2010/main" val="433773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626165" y="327991"/>
            <a:ext cx="9988826" cy="6281531"/>
          </a:xfrm>
        </p:spPr>
        <p:txBody>
          <a:bodyPr anchor="t"/>
          <a:lstStyle/>
          <a:p>
            <a:pPr algn="l">
              <a:tabLst>
                <a:tab pos="347663" algn="l"/>
              </a:tabLst>
            </a:pPr>
            <a:r>
              <a:rPr lang="en-US" sz="3200" b="1" dirty="0">
                <a:solidFill>
                  <a:schemeClr val="accent2">
                    <a:lumMod val="75000"/>
                  </a:schemeClr>
                </a:solidFill>
                <a:latin typeface="Maiandra GD" panose="020E0502030308020204" pitchFamily="34" charset="0"/>
              </a:rPr>
              <a:t>Pengertian </a:t>
            </a:r>
            <a:r>
              <a:rPr lang="en-US" sz="3200" b="1" dirty="0" err="1">
                <a:solidFill>
                  <a:schemeClr val="accent2">
                    <a:lumMod val="75000"/>
                  </a:schemeClr>
                </a:solidFill>
                <a:latin typeface="Maiandra GD" panose="020E0502030308020204" pitchFamily="34" charset="0"/>
              </a:rPr>
              <a:t>Korupsi</a:t>
            </a:r>
            <a:r>
              <a:rPr lang="en-US" sz="3200" b="1" dirty="0">
                <a:solidFill>
                  <a:schemeClr val="accent2">
                    <a:lumMod val="75000"/>
                  </a:schemeClr>
                </a:solidFill>
                <a:latin typeface="Maiandra GD" panose="020E0502030308020204" pitchFamily="34" charset="0"/>
              </a:rPr>
              <a:t> </a:t>
            </a:r>
            <a:br>
              <a:rPr lang="en-US" sz="2400" dirty="0">
                <a:solidFill>
                  <a:schemeClr val="accent2">
                    <a:lumMod val="75000"/>
                  </a:schemeClr>
                </a:solidFill>
              </a:rPr>
            </a:br>
            <a:r>
              <a:rPr lang="en-US" sz="2400" b="1" dirty="0">
                <a:solidFill>
                  <a:schemeClr val="accent2">
                    <a:lumMod val="75000"/>
                  </a:schemeClr>
                </a:solidFill>
                <a:latin typeface="Maiandra GD" panose="020E0502030308020204" pitchFamily="34" charset="0"/>
              </a:rPr>
              <a:t>&gt; </a:t>
            </a:r>
            <a:r>
              <a:rPr lang="en-US" sz="2400" dirty="0">
                <a:solidFill>
                  <a:schemeClr val="accent2">
                    <a:lumMod val="75000"/>
                  </a:schemeClr>
                </a:solidFill>
              </a:rPr>
              <a:t>Menurut </a:t>
            </a:r>
            <a:r>
              <a:rPr lang="en-US" sz="2400" i="1" dirty="0" err="1">
                <a:solidFill>
                  <a:schemeClr val="accent2">
                    <a:lumMod val="75000"/>
                  </a:schemeClr>
                </a:solidFill>
              </a:rPr>
              <a:t>Transparancy</a:t>
            </a:r>
            <a:r>
              <a:rPr lang="en-US" sz="2400" i="1" dirty="0">
                <a:solidFill>
                  <a:schemeClr val="accent2">
                    <a:lumMod val="75000"/>
                  </a:schemeClr>
                </a:solidFill>
              </a:rPr>
              <a:t> International </a:t>
            </a:r>
            <a:r>
              <a:rPr lang="en-US" sz="2400" dirty="0" err="1">
                <a:solidFill>
                  <a:schemeClr val="accent2">
                    <a:lumMod val="75000"/>
                  </a:schemeClr>
                </a:solidFill>
              </a:rPr>
              <a:t>adalah</a:t>
            </a:r>
            <a:r>
              <a:rPr lang="en-US" sz="2400" dirty="0">
                <a:solidFill>
                  <a:schemeClr val="accent2">
                    <a:lumMod val="75000"/>
                  </a:schemeClr>
                </a:solidFill>
              </a:rPr>
              <a:t> </a:t>
            </a:r>
            <a:r>
              <a:rPr lang="en-US" sz="2400" dirty="0" err="1">
                <a:solidFill>
                  <a:schemeClr val="accent2">
                    <a:lumMod val="75000"/>
                  </a:schemeClr>
                </a:solidFill>
              </a:rPr>
              <a:t>perilaku</a:t>
            </a:r>
            <a:r>
              <a:rPr lang="en-US" sz="2400" dirty="0">
                <a:solidFill>
                  <a:schemeClr val="accent2">
                    <a:lumMod val="75000"/>
                  </a:schemeClr>
                </a:solidFill>
              </a:rPr>
              <a:t> </a:t>
            </a:r>
            <a:r>
              <a:rPr lang="en-US" sz="2400" dirty="0" err="1">
                <a:solidFill>
                  <a:schemeClr val="accent2">
                    <a:lumMod val="75000"/>
                  </a:schemeClr>
                </a:solidFill>
              </a:rPr>
              <a:t>pejabat</a:t>
            </a:r>
            <a:r>
              <a:rPr lang="en-US" sz="2400" dirty="0">
                <a:solidFill>
                  <a:schemeClr val="accent2">
                    <a:lumMod val="75000"/>
                  </a:schemeClr>
                </a:solidFill>
              </a:rPr>
              <a:t> </a:t>
            </a:r>
            <a:r>
              <a:rPr lang="en-US" sz="2400" dirty="0" err="1">
                <a:solidFill>
                  <a:schemeClr val="accent2">
                    <a:lumMod val="75000"/>
                  </a:schemeClr>
                </a:solidFill>
              </a:rPr>
              <a:t>publik</a:t>
            </a:r>
            <a:r>
              <a:rPr lang="en-US" sz="2400" dirty="0">
                <a:solidFill>
                  <a:schemeClr val="accent2">
                    <a:lumMod val="75000"/>
                  </a:schemeClr>
                </a:solidFill>
              </a:rPr>
              <a:t>, 	</a:t>
            </a:r>
            <a:r>
              <a:rPr lang="en-US" sz="2400" dirty="0" err="1">
                <a:solidFill>
                  <a:schemeClr val="accent2">
                    <a:lumMod val="75000"/>
                  </a:schemeClr>
                </a:solidFill>
              </a:rPr>
              <a:t>baik</a:t>
            </a:r>
            <a:r>
              <a:rPr lang="en-US" sz="2400" dirty="0">
                <a:solidFill>
                  <a:schemeClr val="accent2">
                    <a:lumMod val="75000"/>
                  </a:schemeClr>
                </a:solidFill>
              </a:rPr>
              <a:t> </a:t>
            </a:r>
            <a:r>
              <a:rPr lang="en-US" sz="2400" dirty="0" err="1">
                <a:solidFill>
                  <a:schemeClr val="accent2">
                    <a:lumMod val="75000"/>
                  </a:schemeClr>
                </a:solidFill>
              </a:rPr>
              <a:t>politikus</a:t>
            </a:r>
            <a:r>
              <a:rPr lang="en-US" sz="2400" dirty="0">
                <a:solidFill>
                  <a:schemeClr val="accent2">
                    <a:lumMod val="75000"/>
                  </a:schemeClr>
                </a:solidFill>
              </a:rPr>
              <a:t>/</a:t>
            </a:r>
            <a:r>
              <a:rPr lang="en-US" sz="2400" dirty="0" err="1">
                <a:solidFill>
                  <a:schemeClr val="accent2">
                    <a:lumMod val="75000"/>
                  </a:schemeClr>
                </a:solidFill>
              </a:rPr>
              <a:t>politisi</a:t>
            </a:r>
            <a:r>
              <a:rPr lang="en-US" sz="2400" dirty="0">
                <a:solidFill>
                  <a:schemeClr val="accent2">
                    <a:lumMod val="75000"/>
                  </a:schemeClr>
                </a:solidFill>
              </a:rPr>
              <a:t> </a:t>
            </a:r>
            <a:r>
              <a:rPr lang="en-US" sz="2400" dirty="0" err="1">
                <a:solidFill>
                  <a:schemeClr val="accent2">
                    <a:lumMod val="75000"/>
                  </a:schemeClr>
                </a:solidFill>
              </a:rPr>
              <a:t>maupun</a:t>
            </a:r>
            <a:r>
              <a:rPr lang="en-US" sz="2400" dirty="0">
                <a:solidFill>
                  <a:schemeClr val="accent2">
                    <a:lumMod val="75000"/>
                  </a:schemeClr>
                </a:solidFill>
              </a:rPr>
              <a:t> </a:t>
            </a:r>
            <a:r>
              <a:rPr lang="en-US" sz="2400" dirty="0" err="1">
                <a:solidFill>
                  <a:schemeClr val="accent2">
                    <a:lumMod val="75000"/>
                  </a:schemeClr>
                </a:solidFill>
              </a:rPr>
              <a:t>pegawai</a:t>
            </a:r>
            <a:r>
              <a:rPr lang="en-US" sz="2400" dirty="0">
                <a:solidFill>
                  <a:schemeClr val="accent2">
                    <a:lumMod val="75000"/>
                  </a:schemeClr>
                </a:solidFill>
              </a:rPr>
              <a:t> negeri, yang </a:t>
            </a:r>
            <a:r>
              <a:rPr lang="en-US" sz="2400" dirty="0" err="1">
                <a:solidFill>
                  <a:schemeClr val="accent2">
                    <a:lumMod val="75000"/>
                  </a:schemeClr>
                </a:solidFill>
              </a:rPr>
              <a:t>secara</a:t>
            </a:r>
            <a:r>
              <a:rPr lang="en-US" sz="2400" dirty="0">
                <a:solidFill>
                  <a:schemeClr val="accent2">
                    <a:lumMod val="75000"/>
                  </a:schemeClr>
                </a:solidFill>
              </a:rPr>
              <a:t> </a:t>
            </a:r>
            <a:r>
              <a:rPr lang="en-US" sz="2400" dirty="0" err="1">
                <a:solidFill>
                  <a:schemeClr val="accent2">
                    <a:lumMod val="75000"/>
                  </a:schemeClr>
                </a:solidFill>
              </a:rPr>
              <a:t>tidak</a:t>
            </a:r>
            <a:r>
              <a:rPr lang="en-US" sz="2400" dirty="0">
                <a:solidFill>
                  <a:schemeClr val="accent2">
                    <a:lumMod val="75000"/>
                  </a:schemeClr>
                </a:solidFill>
              </a:rPr>
              <a:t> 	</a:t>
            </a:r>
            <a:r>
              <a:rPr lang="en-US" sz="2400" dirty="0" err="1">
                <a:solidFill>
                  <a:schemeClr val="accent2">
                    <a:lumMod val="75000"/>
                  </a:schemeClr>
                </a:solidFill>
              </a:rPr>
              <a:t>wajar</a:t>
            </a:r>
            <a:r>
              <a:rPr lang="en-US" sz="2400" dirty="0">
                <a:solidFill>
                  <a:schemeClr val="accent2">
                    <a:lumMod val="75000"/>
                  </a:schemeClr>
                </a:solidFill>
              </a:rPr>
              <a:t> dan </a:t>
            </a:r>
            <a:r>
              <a:rPr lang="en-US" sz="2400" dirty="0" err="1">
                <a:solidFill>
                  <a:schemeClr val="accent2">
                    <a:lumMod val="75000"/>
                  </a:schemeClr>
                </a:solidFill>
              </a:rPr>
              <a:t>tidak</a:t>
            </a:r>
            <a:r>
              <a:rPr lang="en-US" sz="2400" dirty="0">
                <a:solidFill>
                  <a:schemeClr val="accent2">
                    <a:lumMod val="75000"/>
                  </a:schemeClr>
                </a:solidFill>
              </a:rPr>
              <a:t> legal </a:t>
            </a:r>
            <a:r>
              <a:rPr lang="en-US" sz="2400" dirty="0" err="1">
                <a:solidFill>
                  <a:schemeClr val="accent2">
                    <a:lumMod val="75000"/>
                  </a:schemeClr>
                </a:solidFill>
              </a:rPr>
              <a:t>memperkaya</a:t>
            </a:r>
            <a:r>
              <a:rPr lang="en-US" sz="2400" dirty="0">
                <a:solidFill>
                  <a:schemeClr val="accent2">
                    <a:lumMod val="75000"/>
                  </a:schemeClr>
                </a:solidFill>
              </a:rPr>
              <a:t> </a:t>
            </a:r>
            <a:r>
              <a:rPr lang="en-US" sz="2400" dirty="0" err="1">
                <a:solidFill>
                  <a:schemeClr val="accent2">
                    <a:lumMod val="75000"/>
                  </a:schemeClr>
                </a:solidFill>
              </a:rPr>
              <a:t>diri</a:t>
            </a:r>
            <a:r>
              <a:rPr lang="en-US" sz="2400" dirty="0">
                <a:solidFill>
                  <a:schemeClr val="accent2">
                    <a:lumMod val="75000"/>
                  </a:schemeClr>
                </a:solidFill>
              </a:rPr>
              <a:t> </a:t>
            </a:r>
            <a:r>
              <a:rPr lang="en-US" sz="2400" dirty="0" err="1">
                <a:solidFill>
                  <a:schemeClr val="accent2">
                    <a:lumMod val="75000"/>
                  </a:schemeClr>
                </a:solidFill>
              </a:rPr>
              <a:t>atau</a:t>
            </a:r>
            <a:r>
              <a:rPr lang="en-US" sz="2400" dirty="0">
                <a:solidFill>
                  <a:schemeClr val="accent2">
                    <a:lumMod val="75000"/>
                  </a:schemeClr>
                </a:solidFill>
              </a:rPr>
              <a:t> </a:t>
            </a:r>
            <a:r>
              <a:rPr lang="en-US" sz="2400" dirty="0" err="1">
                <a:solidFill>
                  <a:schemeClr val="accent2">
                    <a:lumMod val="75000"/>
                  </a:schemeClr>
                </a:solidFill>
              </a:rPr>
              <a:t>memperkaya</a:t>
            </a:r>
            <a:r>
              <a:rPr lang="en-US" sz="2400" dirty="0">
                <a:solidFill>
                  <a:schemeClr val="accent2">
                    <a:lumMod val="75000"/>
                  </a:schemeClr>
                </a:solidFill>
              </a:rPr>
              <a:t> </a:t>
            </a:r>
            <a:r>
              <a:rPr lang="en-US" sz="2400" dirty="0" err="1">
                <a:solidFill>
                  <a:schemeClr val="accent2">
                    <a:lumMod val="75000"/>
                  </a:schemeClr>
                </a:solidFill>
              </a:rPr>
              <a:t>mereka</a:t>
            </a:r>
            <a:r>
              <a:rPr lang="en-US" sz="2400" dirty="0">
                <a:solidFill>
                  <a:schemeClr val="accent2">
                    <a:lumMod val="75000"/>
                  </a:schemeClr>
                </a:solidFill>
              </a:rPr>
              <a:t> 	yang </a:t>
            </a:r>
            <a:r>
              <a:rPr lang="en-US" sz="2400" dirty="0" err="1">
                <a:solidFill>
                  <a:schemeClr val="accent2">
                    <a:lumMod val="75000"/>
                  </a:schemeClr>
                </a:solidFill>
              </a:rPr>
              <a:t>dekat</a:t>
            </a:r>
            <a:r>
              <a:rPr lang="en-US" sz="2400" dirty="0">
                <a:solidFill>
                  <a:schemeClr val="accent2">
                    <a:lumMod val="75000"/>
                  </a:schemeClr>
                </a:solidFill>
              </a:rPr>
              <a:t> </a:t>
            </a:r>
            <a:r>
              <a:rPr lang="en-US" sz="2400" dirty="0" err="1">
                <a:solidFill>
                  <a:schemeClr val="accent2">
                    <a:lumMod val="75000"/>
                  </a:schemeClr>
                </a:solidFill>
              </a:rPr>
              <a:t>dengannya</a:t>
            </a:r>
            <a:r>
              <a:rPr lang="en-US" sz="2400" dirty="0">
                <a:solidFill>
                  <a:schemeClr val="accent2">
                    <a:lumMod val="75000"/>
                  </a:schemeClr>
                </a:solidFill>
              </a:rPr>
              <a:t>, </a:t>
            </a:r>
            <a:r>
              <a:rPr lang="en-US" sz="2400" dirty="0" err="1">
                <a:solidFill>
                  <a:schemeClr val="accent2">
                    <a:lumMod val="75000"/>
                  </a:schemeClr>
                </a:solidFill>
              </a:rPr>
              <a:t>dengan</a:t>
            </a:r>
            <a:r>
              <a:rPr lang="en-US" sz="2400" dirty="0">
                <a:solidFill>
                  <a:schemeClr val="accent2">
                    <a:lumMod val="75000"/>
                  </a:schemeClr>
                </a:solidFill>
              </a:rPr>
              <a:t> </a:t>
            </a:r>
            <a:r>
              <a:rPr lang="en-US" sz="2400" dirty="0" err="1">
                <a:solidFill>
                  <a:schemeClr val="accent2">
                    <a:lumMod val="75000"/>
                  </a:schemeClr>
                </a:solidFill>
              </a:rPr>
              <a:t>menyalahgunakan</a:t>
            </a:r>
            <a:r>
              <a:rPr lang="en-US" sz="2400" dirty="0">
                <a:solidFill>
                  <a:schemeClr val="accent2">
                    <a:lumMod val="75000"/>
                  </a:schemeClr>
                </a:solidFill>
              </a:rPr>
              <a:t> </a:t>
            </a:r>
            <a:r>
              <a:rPr lang="en-US" sz="2400" dirty="0" err="1">
                <a:solidFill>
                  <a:schemeClr val="accent2">
                    <a:lumMod val="75000"/>
                  </a:schemeClr>
                </a:solidFill>
              </a:rPr>
              <a:t>kekuasaan</a:t>
            </a:r>
            <a:r>
              <a:rPr lang="en-US" sz="2400" dirty="0">
                <a:solidFill>
                  <a:schemeClr val="accent2">
                    <a:lumMod val="75000"/>
                  </a:schemeClr>
                </a:solidFill>
              </a:rPr>
              <a:t> </a:t>
            </a:r>
            <a:r>
              <a:rPr lang="en-US" sz="2400" dirty="0" err="1">
                <a:solidFill>
                  <a:schemeClr val="accent2">
                    <a:lumMod val="75000"/>
                  </a:schemeClr>
                </a:solidFill>
              </a:rPr>
              <a:t>publik</a:t>
            </a:r>
            <a:r>
              <a:rPr lang="en-US" sz="2400" dirty="0">
                <a:solidFill>
                  <a:schemeClr val="accent2">
                    <a:lumMod val="75000"/>
                  </a:schemeClr>
                </a:solidFill>
              </a:rPr>
              <a:t> 	yang </a:t>
            </a:r>
            <a:r>
              <a:rPr lang="en-US" sz="2400" dirty="0" err="1">
                <a:solidFill>
                  <a:schemeClr val="accent2">
                    <a:lumMod val="75000"/>
                  </a:schemeClr>
                </a:solidFill>
              </a:rPr>
              <a:t>dipercayakan</a:t>
            </a:r>
            <a:r>
              <a:rPr lang="en-US" sz="2400" dirty="0">
                <a:solidFill>
                  <a:schemeClr val="accent2">
                    <a:lumMod val="75000"/>
                  </a:schemeClr>
                </a:solidFill>
              </a:rPr>
              <a:t> </a:t>
            </a:r>
            <a:r>
              <a:rPr lang="en-US" sz="2400" dirty="0" err="1">
                <a:solidFill>
                  <a:schemeClr val="accent2">
                    <a:lumMod val="75000"/>
                  </a:schemeClr>
                </a:solidFill>
              </a:rPr>
              <a:t>kepada</a:t>
            </a:r>
            <a:r>
              <a:rPr lang="en-US" sz="2400" dirty="0">
                <a:solidFill>
                  <a:schemeClr val="accent2">
                    <a:lumMod val="75000"/>
                  </a:schemeClr>
                </a:solidFill>
              </a:rPr>
              <a:t> </a:t>
            </a:r>
            <a:r>
              <a:rPr lang="en-US" sz="2400" dirty="0" err="1">
                <a:solidFill>
                  <a:schemeClr val="accent2">
                    <a:lumMod val="75000"/>
                  </a:schemeClr>
                </a:solidFill>
              </a:rPr>
              <a:t>mereka</a:t>
            </a:r>
            <a:r>
              <a:rPr lang="en-US" sz="2400" dirty="0">
                <a:solidFill>
                  <a:schemeClr val="accent2">
                    <a:lumMod val="75000"/>
                  </a:schemeClr>
                </a:solidFill>
              </a:rPr>
              <a:t>.</a:t>
            </a:r>
            <a:br>
              <a:rPr lang="en-US" sz="2400" dirty="0">
                <a:solidFill>
                  <a:schemeClr val="accent2">
                    <a:lumMod val="75000"/>
                  </a:schemeClr>
                </a:solidFill>
              </a:rPr>
            </a:br>
            <a:r>
              <a:rPr lang="en-US" sz="2400" b="1" dirty="0">
                <a:solidFill>
                  <a:schemeClr val="accent2">
                    <a:lumMod val="75000"/>
                  </a:schemeClr>
                </a:solidFill>
                <a:latin typeface="Maiandra GD" panose="020E0502030308020204" pitchFamily="34" charset="0"/>
              </a:rPr>
              <a:t>&gt; </a:t>
            </a:r>
            <a:r>
              <a:rPr lang="en-US" sz="2400" dirty="0" err="1">
                <a:solidFill>
                  <a:schemeClr val="accent2">
                    <a:lumMod val="75000"/>
                  </a:schemeClr>
                </a:solidFill>
              </a:rPr>
              <a:t>Sementara</a:t>
            </a:r>
            <a:r>
              <a:rPr lang="en-US" sz="2400" dirty="0">
                <a:solidFill>
                  <a:schemeClr val="accent2">
                    <a:lumMod val="75000"/>
                  </a:schemeClr>
                </a:solidFill>
              </a:rPr>
              <a:t>, </a:t>
            </a:r>
            <a:r>
              <a:rPr lang="en-US" sz="2400" dirty="0" err="1">
                <a:solidFill>
                  <a:schemeClr val="accent2">
                    <a:lumMod val="75000"/>
                  </a:schemeClr>
                </a:solidFill>
              </a:rPr>
              <a:t>disisi</a:t>
            </a:r>
            <a:r>
              <a:rPr lang="en-US" sz="2400" dirty="0">
                <a:solidFill>
                  <a:schemeClr val="accent2">
                    <a:lumMod val="75000"/>
                  </a:schemeClr>
                </a:solidFill>
              </a:rPr>
              <a:t> lain, </a:t>
            </a:r>
            <a:r>
              <a:rPr lang="en-US" sz="2400" dirty="0" err="1">
                <a:solidFill>
                  <a:schemeClr val="accent2">
                    <a:lumMod val="75000"/>
                  </a:schemeClr>
                </a:solidFill>
              </a:rPr>
              <a:t>korupsi</a:t>
            </a:r>
            <a:r>
              <a:rPr lang="en-US" sz="2400" dirty="0">
                <a:solidFill>
                  <a:schemeClr val="accent2">
                    <a:lumMod val="75000"/>
                  </a:schemeClr>
                </a:solidFill>
              </a:rPr>
              <a:t> (corrupt, </a:t>
            </a:r>
            <a:r>
              <a:rPr lang="en-US" sz="2400" dirty="0" err="1">
                <a:solidFill>
                  <a:schemeClr val="accent2">
                    <a:lumMod val="75000"/>
                  </a:schemeClr>
                </a:solidFill>
              </a:rPr>
              <a:t>corruptie</a:t>
            </a:r>
            <a:r>
              <a:rPr lang="en-US" sz="2400" dirty="0">
                <a:solidFill>
                  <a:schemeClr val="accent2">
                    <a:lumMod val="75000"/>
                  </a:schemeClr>
                </a:solidFill>
              </a:rPr>
              <a:t>, corruption) juga 	</a:t>
            </a:r>
            <a:r>
              <a:rPr lang="en-US" sz="2400" dirty="0" err="1">
                <a:solidFill>
                  <a:schemeClr val="accent2">
                    <a:lumMod val="75000"/>
                  </a:schemeClr>
                </a:solidFill>
              </a:rPr>
              <a:t>bisa</a:t>
            </a:r>
            <a:r>
              <a:rPr lang="en-US" sz="2400" dirty="0">
                <a:solidFill>
                  <a:schemeClr val="accent2">
                    <a:lumMod val="75000"/>
                  </a:schemeClr>
                </a:solidFill>
              </a:rPr>
              <a:t> </a:t>
            </a:r>
            <a:r>
              <a:rPr lang="en-US" sz="2400" dirty="0" err="1">
                <a:solidFill>
                  <a:schemeClr val="accent2">
                    <a:lumMod val="75000"/>
                  </a:schemeClr>
                </a:solidFill>
              </a:rPr>
              <a:t>bermakna</a:t>
            </a:r>
            <a:r>
              <a:rPr lang="en-US" sz="2400" dirty="0">
                <a:solidFill>
                  <a:schemeClr val="accent2">
                    <a:lumMod val="75000"/>
                  </a:schemeClr>
                </a:solidFill>
              </a:rPr>
              <a:t> </a:t>
            </a:r>
            <a:r>
              <a:rPr lang="en-US" sz="2400" dirty="0" err="1">
                <a:solidFill>
                  <a:schemeClr val="accent2">
                    <a:lumMod val="75000"/>
                  </a:schemeClr>
                </a:solidFill>
              </a:rPr>
              <a:t>kebusukan</a:t>
            </a:r>
            <a:r>
              <a:rPr lang="en-US" sz="2400" dirty="0">
                <a:solidFill>
                  <a:schemeClr val="accent2">
                    <a:lumMod val="75000"/>
                  </a:schemeClr>
                </a:solidFill>
              </a:rPr>
              <a:t>, </a:t>
            </a:r>
            <a:r>
              <a:rPr lang="en-US" sz="2400" dirty="0" err="1">
                <a:solidFill>
                  <a:schemeClr val="accent2">
                    <a:lumMod val="75000"/>
                  </a:schemeClr>
                </a:solidFill>
              </a:rPr>
              <a:t>keburukan</a:t>
            </a:r>
            <a:r>
              <a:rPr lang="en-US" sz="2400" dirty="0">
                <a:solidFill>
                  <a:schemeClr val="accent2">
                    <a:lumMod val="75000"/>
                  </a:schemeClr>
                </a:solidFill>
              </a:rPr>
              <a:t>, dan </a:t>
            </a:r>
            <a:r>
              <a:rPr lang="en-US" sz="2400" dirty="0" err="1">
                <a:solidFill>
                  <a:schemeClr val="accent2">
                    <a:lumMod val="75000"/>
                  </a:schemeClr>
                </a:solidFill>
              </a:rPr>
              <a:t>kebejatan</a:t>
            </a:r>
            <a:r>
              <a:rPr lang="en-US" sz="2400" dirty="0">
                <a:solidFill>
                  <a:schemeClr val="accent2">
                    <a:lumMod val="75000"/>
                  </a:schemeClr>
                </a:solidFill>
              </a:rPr>
              <a:t>. </a:t>
            </a:r>
            <a:r>
              <a:rPr lang="en-US" sz="2400" dirty="0" err="1">
                <a:solidFill>
                  <a:schemeClr val="accent2">
                    <a:lumMod val="75000"/>
                  </a:schemeClr>
                </a:solidFill>
              </a:rPr>
              <a:t>Definisi</a:t>
            </a:r>
            <a:r>
              <a:rPr lang="en-US" sz="2400" dirty="0">
                <a:solidFill>
                  <a:schemeClr val="accent2">
                    <a:lumMod val="75000"/>
                  </a:schemeClr>
                </a:solidFill>
              </a:rPr>
              <a:t> </a:t>
            </a:r>
            <a:r>
              <a:rPr lang="en-US" sz="2400" dirty="0" err="1">
                <a:solidFill>
                  <a:schemeClr val="accent2">
                    <a:lumMod val="75000"/>
                  </a:schemeClr>
                </a:solidFill>
              </a:rPr>
              <a:t>ini</a:t>
            </a:r>
            <a:r>
              <a:rPr lang="en-US" sz="2400" dirty="0">
                <a:solidFill>
                  <a:schemeClr val="accent2">
                    <a:lumMod val="75000"/>
                  </a:schemeClr>
                </a:solidFill>
              </a:rPr>
              <a:t> 	</a:t>
            </a:r>
            <a:r>
              <a:rPr lang="en-US" sz="2400" dirty="0" err="1">
                <a:solidFill>
                  <a:schemeClr val="accent2">
                    <a:lumMod val="75000"/>
                  </a:schemeClr>
                </a:solidFill>
              </a:rPr>
              <a:t>didukung</a:t>
            </a:r>
            <a:r>
              <a:rPr lang="en-US" sz="2400" dirty="0">
                <a:solidFill>
                  <a:schemeClr val="accent2">
                    <a:lumMod val="75000"/>
                  </a:schemeClr>
                </a:solidFill>
              </a:rPr>
              <a:t> oleh </a:t>
            </a:r>
            <a:r>
              <a:rPr lang="en-US" sz="2400" i="1" dirty="0" err="1">
                <a:solidFill>
                  <a:schemeClr val="accent2">
                    <a:lumMod val="75000"/>
                  </a:schemeClr>
                </a:solidFill>
              </a:rPr>
              <a:t>Acham</a:t>
            </a:r>
            <a:r>
              <a:rPr lang="en-US" sz="2400" dirty="0">
                <a:solidFill>
                  <a:schemeClr val="accent2">
                    <a:lumMod val="75000"/>
                  </a:schemeClr>
                </a:solidFill>
              </a:rPr>
              <a:t> </a:t>
            </a:r>
            <a:r>
              <a:rPr lang="en-US" sz="2400" dirty="0" err="1">
                <a:solidFill>
                  <a:schemeClr val="accent2">
                    <a:lumMod val="75000"/>
                  </a:schemeClr>
                </a:solidFill>
              </a:rPr>
              <a:t>yg</a:t>
            </a:r>
            <a:r>
              <a:rPr lang="en-US" sz="2400" dirty="0">
                <a:solidFill>
                  <a:schemeClr val="accent2">
                    <a:lumMod val="75000"/>
                  </a:schemeClr>
                </a:solidFill>
              </a:rPr>
              <a:t> </a:t>
            </a:r>
            <a:r>
              <a:rPr lang="en-US" sz="2400" dirty="0" err="1">
                <a:solidFill>
                  <a:schemeClr val="accent2">
                    <a:lumMod val="75000"/>
                  </a:schemeClr>
                </a:solidFill>
              </a:rPr>
              <a:t>mengartikan</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sebagai</a:t>
            </a:r>
            <a:r>
              <a:rPr lang="en-US" sz="2400" dirty="0">
                <a:solidFill>
                  <a:schemeClr val="accent2">
                    <a:lumMod val="75000"/>
                  </a:schemeClr>
                </a:solidFill>
              </a:rPr>
              <a:t> </a:t>
            </a:r>
            <a:r>
              <a:rPr lang="en-US" sz="2400" dirty="0" err="1">
                <a:solidFill>
                  <a:schemeClr val="accent2">
                    <a:lumMod val="75000"/>
                  </a:schemeClr>
                </a:solidFill>
              </a:rPr>
              <a:t>suatu</a:t>
            </a:r>
            <a:r>
              <a:rPr lang="en-US" sz="2400" dirty="0">
                <a:solidFill>
                  <a:schemeClr val="accent2">
                    <a:lumMod val="75000"/>
                  </a:schemeClr>
                </a:solidFill>
              </a:rPr>
              <a:t> </a:t>
            </a:r>
            <a:r>
              <a:rPr lang="en-US" sz="2400" dirty="0" err="1">
                <a:solidFill>
                  <a:schemeClr val="accent2">
                    <a:lumMod val="75000"/>
                  </a:schemeClr>
                </a:solidFill>
              </a:rPr>
              <a:t>tindakan</a:t>
            </a:r>
            <a:r>
              <a:rPr lang="en-US" sz="2400" dirty="0">
                <a:solidFill>
                  <a:schemeClr val="accent2">
                    <a:lumMod val="75000"/>
                  </a:schemeClr>
                </a:solidFill>
              </a:rPr>
              <a:t> 	yang </a:t>
            </a:r>
            <a:r>
              <a:rPr lang="en-US" sz="2400" dirty="0" err="1">
                <a:solidFill>
                  <a:schemeClr val="accent2">
                    <a:lumMod val="75000"/>
                  </a:schemeClr>
                </a:solidFill>
              </a:rPr>
              <a:t>menyimpang</a:t>
            </a:r>
            <a:r>
              <a:rPr lang="en-US" sz="2400" dirty="0">
                <a:solidFill>
                  <a:schemeClr val="accent2">
                    <a:lumMod val="75000"/>
                  </a:schemeClr>
                </a:solidFill>
              </a:rPr>
              <a:t> </a:t>
            </a:r>
            <a:r>
              <a:rPr lang="en-US" sz="2400" dirty="0" err="1">
                <a:solidFill>
                  <a:schemeClr val="accent2">
                    <a:lumMod val="75000"/>
                  </a:schemeClr>
                </a:solidFill>
              </a:rPr>
              <a:t>dr</a:t>
            </a:r>
            <a:r>
              <a:rPr lang="en-US" sz="2400" dirty="0">
                <a:solidFill>
                  <a:schemeClr val="accent2">
                    <a:lumMod val="75000"/>
                  </a:schemeClr>
                </a:solidFill>
              </a:rPr>
              <a:t> </a:t>
            </a:r>
            <a:r>
              <a:rPr lang="en-US" sz="2400" dirty="0" err="1">
                <a:solidFill>
                  <a:schemeClr val="accent2">
                    <a:lumMod val="75000"/>
                  </a:schemeClr>
                </a:solidFill>
              </a:rPr>
              <a:t>norma</a:t>
            </a:r>
            <a:r>
              <a:rPr lang="en-US" sz="2400" dirty="0">
                <a:solidFill>
                  <a:schemeClr val="accent2">
                    <a:lumMod val="75000"/>
                  </a:schemeClr>
                </a:solidFill>
              </a:rPr>
              <a:t> </a:t>
            </a:r>
            <a:r>
              <a:rPr lang="en-US" sz="2400" dirty="0" err="1">
                <a:solidFill>
                  <a:schemeClr val="accent2">
                    <a:lumMod val="75000"/>
                  </a:schemeClr>
                </a:solidFill>
              </a:rPr>
              <a:t>masyarakat</a:t>
            </a:r>
            <a:r>
              <a:rPr lang="en-US" sz="2400" dirty="0">
                <a:solidFill>
                  <a:schemeClr val="accent2">
                    <a:lumMod val="75000"/>
                  </a:schemeClr>
                </a:solidFill>
              </a:rPr>
              <a:t> </a:t>
            </a:r>
            <a:r>
              <a:rPr lang="en-US" sz="2400" dirty="0" err="1">
                <a:solidFill>
                  <a:schemeClr val="accent2">
                    <a:lumMod val="75000"/>
                  </a:schemeClr>
                </a:solidFill>
              </a:rPr>
              <a:t>dengan</a:t>
            </a:r>
            <a:r>
              <a:rPr lang="en-US" sz="2400" dirty="0">
                <a:solidFill>
                  <a:schemeClr val="accent2">
                    <a:lumMod val="75000"/>
                  </a:schemeClr>
                </a:solidFill>
              </a:rPr>
              <a:t> </a:t>
            </a:r>
            <a:r>
              <a:rPr lang="en-US" sz="2400" dirty="0" err="1">
                <a:solidFill>
                  <a:schemeClr val="accent2">
                    <a:lumMod val="75000"/>
                  </a:schemeClr>
                </a:solidFill>
              </a:rPr>
              <a:t>cara</a:t>
            </a:r>
            <a:r>
              <a:rPr lang="en-US" sz="2400" dirty="0">
                <a:solidFill>
                  <a:schemeClr val="accent2">
                    <a:lumMod val="75000"/>
                  </a:schemeClr>
                </a:solidFill>
              </a:rPr>
              <a:t> </a:t>
            </a:r>
            <a:r>
              <a:rPr lang="en-US" sz="2400" dirty="0" err="1">
                <a:solidFill>
                  <a:schemeClr val="accent2">
                    <a:lumMod val="75000"/>
                  </a:schemeClr>
                </a:solidFill>
              </a:rPr>
              <a:t>memperoleh</a:t>
            </a:r>
            <a:r>
              <a:rPr lang="en-US" sz="2400" dirty="0">
                <a:solidFill>
                  <a:schemeClr val="accent2">
                    <a:lumMod val="75000"/>
                  </a:schemeClr>
                </a:solidFill>
              </a:rPr>
              <a:t> 	</a:t>
            </a:r>
            <a:r>
              <a:rPr lang="en-US" sz="2400" dirty="0" err="1">
                <a:solidFill>
                  <a:schemeClr val="accent2">
                    <a:lumMod val="75000"/>
                  </a:schemeClr>
                </a:solidFill>
              </a:rPr>
              <a:t>keuntungan</a:t>
            </a:r>
            <a:r>
              <a:rPr lang="en-US" sz="2400" dirty="0">
                <a:solidFill>
                  <a:schemeClr val="accent2">
                    <a:lumMod val="75000"/>
                  </a:schemeClr>
                </a:solidFill>
              </a:rPr>
              <a:t> </a:t>
            </a:r>
            <a:r>
              <a:rPr lang="en-US" sz="2400" dirty="0" err="1">
                <a:solidFill>
                  <a:schemeClr val="accent2">
                    <a:lumMod val="75000"/>
                  </a:schemeClr>
                </a:solidFill>
              </a:rPr>
              <a:t>untuk</a:t>
            </a:r>
            <a:r>
              <a:rPr lang="en-US" sz="2400" dirty="0">
                <a:solidFill>
                  <a:schemeClr val="accent2">
                    <a:lumMod val="75000"/>
                  </a:schemeClr>
                </a:solidFill>
              </a:rPr>
              <a:t> </a:t>
            </a:r>
            <a:r>
              <a:rPr lang="en-US" sz="2400" dirty="0" err="1">
                <a:solidFill>
                  <a:schemeClr val="accent2">
                    <a:lumMod val="75000"/>
                  </a:schemeClr>
                </a:solidFill>
              </a:rPr>
              <a:t>diri</a:t>
            </a:r>
            <a:r>
              <a:rPr lang="en-US" sz="2400" dirty="0">
                <a:solidFill>
                  <a:schemeClr val="accent2">
                    <a:lumMod val="75000"/>
                  </a:schemeClr>
                </a:solidFill>
              </a:rPr>
              <a:t> </a:t>
            </a:r>
            <a:r>
              <a:rPr lang="en-US" sz="2400" dirty="0" err="1">
                <a:solidFill>
                  <a:schemeClr val="accent2">
                    <a:lumMod val="75000"/>
                  </a:schemeClr>
                </a:solidFill>
              </a:rPr>
              <a:t>sendiri</a:t>
            </a:r>
            <a:r>
              <a:rPr lang="en-US" sz="2400" dirty="0">
                <a:solidFill>
                  <a:schemeClr val="accent2">
                    <a:lumMod val="75000"/>
                  </a:schemeClr>
                </a:solidFill>
              </a:rPr>
              <a:t> </a:t>
            </a:r>
            <a:r>
              <a:rPr lang="en-US" sz="2400" dirty="0" err="1">
                <a:solidFill>
                  <a:schemeClr val="accent2">
                    <a:lumMod val="75000"/>
                  </a:schemeClr>
                </a:solidFill>
              </a:rPr>
              <a:t>serta</a:t>
            </a:r>
            <a:r>
              <a:rPr lang="en-US" sz="2400" dirty="0">
                <a:solidFill>
                  <a:schemeClr val="accent2">
                    <a:lumMod val="75000"/>
                  </a:schemeClr>
                </a:solidFill>
              </a:rPr>
              <a:t> </a:t>
            </a:r>
            <a:r>
              <a:rPr lang="en-US" sz="2400" dirty="0" err="1">
                <a:solidFill>
                  <a:schemeClr val="accent2">
                    <a:lumMod val="75000"/>
                  </a:schemeClr>
                </a:solidFill>
              </a:rPr>
              <a:t>merugikan</a:t>
            </a:r>
            <a:r>
              <a:rPr lang="en-US" sz="2400" dirty="0">
                <a:solidFill>
                  <a:schemeClr val="accent2">
                    <a:lumMod val="75000"/>
                  </a:schemeClr>
                </a:solidFill>
              </a:rPr>
              <a:t> </a:t>
            </a:r>
            <a:r>
              <a:rPr lang="en-US" sz="2400" dirty="0" err="1">
                <a:solidFill>
                  <a:schemeClr val="accent2">
                    <a:lumMod val="75000"/>
                  </a:schemeClr>
                </a:solidFill>
              </a:rPr>
              <a:t>kepentingan</a:t>
            </a:r>
            <a:r>
              <a:rPr lang="en-US" sz="2400" dirty="0">
                <a:solidFill>
                  <a:schemeClr val="accent2">
                    <a:lumMod val="75000"/>
                  </a:schemeClr>
                </a:solidFill>
              </a:rPr>
              <a:t> </a:t>
            </a:r>
            <a:r>
              <a:rPr lang="en-US" sz="2400" dirty="0" err="1">
                <a:solidFill>
                  <a:schemeClr val="accent2">
                    <a:lumMod val="75000"/>
                  </a:schemeClr>
                </a:solidFill>
              </a:rPr>
              <a:t>umum</a:t>
            </a:r>
            <a:r>
              <a:rPr lang="en-US" sz="2400" dirty="0">
                <a:solidFill>
                  <a:schemeClr val="accent2">
                    <a:lumMod val="75000"/>
                  </a:schemeClr>
                </a:solidFill>
              </a:rPr>
              <a:t>.  </a:t>
            </a:r>
            <a:br>
              <a:rPr lang="en-US" sz="2400" dirty="0">
                <a:solidFill>
                  <a:schemeClr val="accent2">
                    <a:lumMod val="75000"/>
                  </a:schemeClr>
                </a:solidFill>
              </a:rPr>
            </a:br>
            <a:r>
              <a:rPr lang="en-US" sz="2400" b="1" dirty="0">
                <a:solidFill>
                  <a:schemeClr val="accent2">
                    <a:lumMod val="75000"/>
                  </a:schemeClr>
                </a:solidFill>
                <a:latin typeface="Maiandra GD" panose="020E0502030308020204" pitchFamily="34" charset="0"/>
              </a:rPr>
              <a:t>&gt; </a:t>
            </a:r>
            <a:r>
              <a:rPr lang="en-US" sz="2400" dirty="0" err="1">
                <a:solidFill>
                  <a:schemeClr val="accent2">
                    <a:lumMod val="75000"/>
                  </a:schemeClr>
                </a:solidFill>
              </a:rPr>
              <a:t>Intinya</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adalah</a:t>
            </a:r>
            <a:r>
              <a:rPr lang="en-US" sz="2400" dirty="0">
                <a:solidFill>
                  <a:schemeClr val="accent2">
                    <a:lumMod val="75000"/>
                  </a:schemeClr>
                </a:solidFill>
              </a:rPr>
              <a:t> </a:t>
            </a:r>
            <a:r>
              <a:rPr lang="en-US" sz="2400" dirty="0" err="1">
                <a:solidFill>
                  <a:schemeClr val="accent2">
                    <a:lumMod val="75000"/>
                  </a:schemeClr>
                </a:solidFill>
              </a:rPr>
              <a:t>menyalahgunakan</a:t>
            </a:r>
            <a:r>
              <a:rPr lang="en-US" sz="2400" dirty="0">
                <a:solidFill>
                  <a:schemeClr val="accent2">
                    <a:lumMod val="75000"/>
                  </a:schemeClr>
                </a:solidFill>
              </a:rPr>
              <a:t> </a:t>
            </a:r>
            <a:r>
              <a:rPr lang="en-US" sz="2400" dirty="0" err="1">
                <a:solidFill>
                  <a:schemeClr val="accent2">
                    <a:lumMod val="75000"/>
                  </a:schemeClr>
                </a:solidFill>
              </a:rPr>
              <a:t>kepercayaan</a:t>
            </a:r>
            <a:r>
              <a:rPr lang="en-US" sz="2400" dirty="0">
                <a:solidFill>
                  <a:schemeClr val="accent2">
                    <a:lumMod val="75000"/>
                  </a:schemeClr>
                </a:solidFill>
              </a:rPr>
              <a:t> yang 	</a:t>
            </a:r>
            <a:r>
              <a:rPr lang="en-US" sz="2400" dirty="0" err="1">
                <a:solidFill>
                  <a:schemeClr val="accent2">
                    <a:lumMod val="75000"/>
                  </a:schemeClr>
                </a:solidFill>
              </a:rPr>
              <a:t>diberikan</a:t>
            </a:r>
            <a:r>
              <a:rPr lang="en-US" sz="2400" dirty="0">
                <a:solidFill>
                  <a:schemeClr val="accent2">
                    <a:lumMod val="75000"/>
                  </a:schemeClr>
                </a:solidFill>
              </a:rPr>
              <a:t> </a:t>
            </a:r>
            <a:r>
              <a:rPr lang="en-US" sz="2400" dirty="0" err="1">
                <a:solidFill>
                  <a:schemeClr val="accent2">
                    <a:lumMod val="75000"/>
                  </a:schemeClr>
                </a:solidFill>
              </a:rPr>
              <a:t>publik</a:t>
            </a:r>
            <a:r>
              <a:rPr lang="en-US" sz="2400" dirty="0">
                <a:solidFill>
                  <a:schemeClr val="accent2">
                    <a:lumMod val="75000"/>
                  </a:schemeClr>
                </a:solidFill>
              </a:rPr>
              <a:t> </a:t>
            </a:r>
            <a:r>
              <a:rPr lang="en-US" sz="2400" dirty="0" err="1">
                <a:solidFill>
                  <a:schemeClr val="accent2">
                    <a:lumMod val="75000"/>
                  </a:schemeClr>
                </a:solidFill>
              </a:rPr>
              <a:t>atau</a:t>
            </a:r>
            <a:r>
              <a:rPr lang="en-US" sz="2400" dirty="0">
                <a:solidFill>
                  <a:schemeClr val="accent2">
                    <a:lumMod val="75000"/>
                  </a:schemeClr>
                </a:solidFill>
              </a:rPr>
              <a:t> </a:t>
            </a:r>
            <a:r>
              <a:rPr lang="en-US" sz="2400" dirty="0" err="1">
                <a:solidFill>
                  <a:schemeClr val="accent2">
                    <a:lumMod val="75000"/>
                  </a:schemeClr>
                </a:solidFill>
              </a:rPr>
              <a:t>pemilik</a:t>
            </a:r>
            <a:r>
              <a:rPr lang="en-US" sz="2400" dirty="0">
                <a:solidFill>
                  <a:schemeClr val="accent2">
                    <a:lumMod val="75000"/>
                  </a:schemeClr>
                </a:solidFill>
              </a:rPr>
              <a:t> </a:t>
            </a:r>
            <a:r>
              <a:rPr lang="en-US" sz="2400" dirty="0" err="1">
                <a:solidFill>
                  <a:schemeClr val="accent2">
                    <a:lumMod val="75000"/>
                  </a:schemeClr>
                </a:solidFill>
              </a:rPr>
              <a:t>untuk</a:t>
            </a:r>
            <a:r>
              <a:rPr lang="en-US" sz="2400" dirty="0">
                <a:solidFill>
                  <a:schemeClr val="accent2">
                    <a:lumMod val="75000"/>
                  </a:schemeClr>
                </a:solidFill>
              </a:rPr>
              <a:t> </a:t>
            </a:r>
            <a:r>
              <a:rPr lang="en-US" sz="2400" dirty="0" err="1">
                <a:solidFill>
                  <a:schemeClr val="accent2">
                    <a:lumMod val="75000"/>
                  </a:schemeClr>
                </a:solidFill>
              </a:rPr>
              <a:t>kepentingan</a:t>
            </a:r>
            <a:r>
              <a:rPr lang="en-US" sz="2400" dirty="0">
                <a:solidFill>
                  <a:schemeClr val="accent2">
                    <a:lumMod val="75000"/>
                  </a:schemeClr>
                </a:solidFill>
              </a:rPr>
              <a:t> </a:t>
            </a:r>
            <a:r>
              <a:rPr lang="en-US" sz="2400" dirty="0" err="1">
                <a:solidFill>
                  <a:schemeClr val="accent2">
                    <a:lumMod val="75000"/>
                  </a:schemeClr>
                </a:solidFill>
              </a:rPr>
              <a:t>pribadi</a:t>
            </a:r>
            <a:r>
              <a:rPr lang="en-US" sz="2400" dirty="0">
                <a:solidFill>
                  <a:schemeClr val="accent2">
                    <a:lumMod val="75000"/>
                  </a:schemeClr>
                </a:solidFill>
              </a:rPr>
              <a:t>. </a:t>
            </a:r>
            <a:r>
              <a:rPr lang="en-US" sz="2400" dirty="0" err="1">
                <a:solidFill>
                  <a:schemeClr val="accent2">
                    <a:lumMod val="75000"/>
                  </a:schemeClr>
                </a:solidFill>
              </a:rPr>
              <a:t>Sehingga</a:t>
            </a:r>
            <a:r>
              <a:rPr lang="en-US" sz="2400" dirty="0">
                <a:solidFill>
                  <a:schemeClr val="accent2">
                    <a:lumMod val="75000"/>
                  </a:schemeClr>
                </a:solidFill>
              </a:rPr>
              <a:t>, 	</a:t>
            </a:r>
            <a:r>
              <a:rPr lang="en-US" sz="2400" dirty="0" err="1">
                <a:solidFill>
                  <a:schemeClr val="accent2">
                    <a:lumMod val="75000"/>
                  </a:schemeClr>
                </a:solidFill>
              </a:rPr>
              <a:t>korupsi</a:t>
            </a:r>
            <a:r>
              <a:rPr lang="en-US" sz="2400" dirty="0">
                <a:solidFill>
                  <a:schemeClr val="accent2">
                    <a:lumMod val="75000"/>
                  </a:schemeClr>
                </a:solidFill>
              </a:rPr>
              <a:t> </a:t>
            </a:r>
            <a:r>
              <a:rPr lang="en-US" sz="2400" dirty="0" err="1">
                <a:solidFill>
                  <a:schemeClr val="accent2">
                    <a:lumMod val="75000"/>
                  </a:schemeClr>
                </a:solidFill>
              </a:rPr>
              <a:t>menunjukkan</a:t>
            </a:r>
            <a:r>
              <a:rPr lang="en-US" sz="2400" dirty="0">
                <a:solidFill>
                  <a:schemeClr val="accent2">
                    <a:lumMod val="75000"/>
                  </a:schemeClr>
                </a:solidFill>
              </a:rPr>
              <a:t> </a:t>
            </a:r>
            <a:r>
              <a:rPr lang="en-US" sz="2400" dirty="0" err="1">
                <a:solidFill>
                  <a:schemeClr val="accent2">
                    <a:lumMod val="75000"/>
                  </a:schemeClr>
                </a:solidFill>
              </a:rPr>
              <a:t>fungsi</a:t>
            </a:r>
            <a:r>
              <a:rPr lang="en-US" sz="2400" dirty="0">
                <a:solidFill>
                  <a:schemeClr val="accent2">
                    <a:lumMod val="75000"/>
                  </a:schemeClr>
                </a:solidFill>
              </a:rPr>
              <a:t> </a:t>
            </a:r>
            <a:r>
              <a:rPr lang="en-US" sz="2400" dirty="0" err="1">
                <a:solidFill>
                  <a:schemeClr val="accent2">
                    <a:lumMod val="75000"/>
                  </a:schemeClr>
                </a:solidFill>
              </a:rPr>
              <a:t>ganda</a:t>
            </a:r>
            <a:r>
              <a:rPr lang="en-US" sz="2400" dirty="0">
                <a:solidFill>
                  <a:schemeClr val="accent2">
                    <a:lumMod val="75000"/>
                  </a:schemeClr>
                </a:solidFill>
              </a:rPr>
              <a:t> yang </a:t>
            </a:r>
            <a:r>
              <a:rPr lang="en-US" sz="2400" dirty="0" err="1">
                <a:solidFill>
                  <a:schemeClr val="accent2">
                    <a:lumMod val="75000"/>
                  </a:schemeClr>
                </a:solidFill>
              </a:rPr>
              <a:t>kontradiktif</a:t>
            </a:r>
            <a:r>
              <a:rPr lang="en-US" sz="2400" dirty="0">
                <a:solidFill>
                  <a:schemeClr val="accent2">
                    <a:lumMod val="75000"/>
                  </a:schemeClr>
                </a:solidFill>
              </a:rPr>
              <a:t>, </a:t>
            </a:r>
            <a:r>
              <a:rPr lang="en-US" sz="2400" dirty="0" err="1">
                <a:solidFill>
                  <a:schemeClr val="accent2">
                    <a:lumMod val="75000"/>
                  </a:schemeClr>
                </a:solidFill>
              </a:rPr>
              <a:t>yaitu</a:t>
            </a:r>
            <a:r>
              <a:rPr lang="en-US" sz="2400" dirty="0">
                <a:solidFill>
                  <a:schemeClr val="accent2">
                    <a:lumMod val="75000"/>
                  </a:schemeClr>
                </a:solidFill>
              </a:rPr>
              <a:t> </a:t>
            </a:r>
            <a:r>
              <a:rPr lang="en-US" sz="2400" dirty="0" err="1">
                <a:solidFill>
                  <a:schemeClr val="accent2">
                    <a:lumMod val="75000"/>
                  </a:schemeClr>
                </a:solidFill>
              </a:rPr>
              <a:t>memiliki</a:t>
            </a:r>
            <a:r>
              <a:rPr lang="en-US" sz="2400" dirty="0">
                <a:solidFill>
                  <a:schemeClr val="accent2">
                    <a:lumMod val="75000"/>
                  </a:schemeClr>
                </a:solidFill>
              </a:rPr>
              <a:t> 	</a:t>
            </a:r>
            <a:r>
              <a:rPr lang="en-US" sz="2400" dirty="0" err="1">
                <a:solidFill>
                  <a:schemeClr val="accent2">
                    <a:lumMod val="75000"/>
                  </a:schemeClr>
                </a:solidFill>
              </a:rPr>
              <a:t>kewenangan</a:t>
            </a:r>
            <a:r>
              <a:rPr lang="en-US" sz="2400" dirty="0">
                <a:solidFill>
                  <a:schemeClr val="accent2">
                    <a:lumMod val="75000"/>
                  </a:schemeClr>
                </a:solidFill>
              </a:rPr>
              <a:t> yang </a:t>
            </a:r>
            <a:r>
              <a:rPr lang="en-US" sz="2400" dirty="0" err="1">
                <a:solidFill>
                  <a:schemeClr val="accent2">
                    <a:lumMod val="75000"/>
                  </a:schemeClr>
                </a:solidFill>
              </a:rPr>
              <a:t>diberikan</a:t>
            </a:r>
            <a:r>
              <a:rPr lang="en-US" sz="2400" dirty="0">
                <a:solidFill>
                  <a:schemeClr val="accent2">
                    <a:lumMod val="75000"/>
                  </a:schemeClr>
                </a:solidFill>
              </a:rPr>
              <a:t> </a:t>
            </a:r>
            <a:r>
              <a:rPr lang="en-US" sz="2400" dirty="0" err="1">
                <a:solidFill>
                  <a:schemeClr val="accent2">
                    <a:lumMod val="75000"/>
                  </a:schemeClr>
                </a:solidFill>
              </a:rPr>
              <a:t>publik</a:t>
            </a:r>
            <a:r>
              <a:rPr lang="en-US" sz="2400" dirty="0">
                <a:solidFill>
                  <a:schemeClr val="accent2">
                    <a:lumMod val="75000"/>
                  </a:schemeClr>
                </a:solidFill>
              </a:rPr>
              <a:t> yang </a:t>
            </a:r>
            <a:r>
              <a:rPr lang="en-US" sz="2400" dirty="0" err="1">
                <a:solidFill>
                  <a:schemeClr val="accent2">
                    <a:lumMod val="75000"/>
                  </a:schemeClr>
                </a:solidFill>
              </a:rPr>
              <a:t>seharusnya</a:t>
            </a:r>
            <a:r>
              <a:rPr lang="en-US" sz="2400" dirty="0">
                <a:solidFill>
                  <a:schemeClr val="accent2">
                    <a:lumMod val="75000"/>
                  </a:schemeClr>
                </a:solidFill>
              </a:rPr>
              <a:t> </a:t>
            </a:r>
            <a:r>
              <a:rPr lang="en-US" sz="2400" dirty="0" err="1">
                <a:solidFill>
                  <a:schemeClr val="accent2">
                    <a:lumMod val="75000"/>
                  </a:schemeClr>
                </a:solidFill>
              </a:rPr>
              <a:t>untuk</a:t>
            </a:r>
            <a:r>
              <a:rPr lang="en-US" sz="2400" dirty="0">
                <a:solidFill>
                  <a:schemeClr val="accent2">
                    <a:lumMod val="75000"/>
                  </a:schemeClr>
                </a:solidFill>
              </a:rPr>
              <a:t> </a:t>
            </a:r>
            <a:r>
              <a:rPr lang="en-US" sz="2400" dirty="0" err="1">
                <a:solidFill>
                  <a:schemeClr val="accent2">
                    <a:lumMod val="75000"/>
                  </a:schemeClr>
                </a:solidFill>
              </a:rPr>
              <a:t>kesejah</a:t>
            </a:r>
            <a:r>
              <a:rPr lang="en-US" sz="2400" dirty="0">
                <a:solidFill>
                  <a:schemeClr val="accent2">
                    <a:lumMod val="75000"/>
                  </a:schemeClr>
                </a:solidFill>
              </a:rPr>
              <a:t> 	</a:t>
            </a:r>
            <a:r>
              <a:rPr lang="en-US" sz="2400" dirty="0" err="1">
                <a:solidFill>
                  <a:schemeClr val="accent2">
                    <a:lumMod val="75000"/>
                  </a:schemeClr>
                </a:solidFill>
              </a:rPr>
              <a:t>teraan</a:t>
            </a:r>
            <a:r>
              <a:rPr lang="en-US" sz="2400" dirty="0">
                <a:solidFill>
                  <a:schemeClr val="accent2">
                    <a:lumMod val="75000"/>
                  </a:schemeClr>
                </a:solidFill>
              </a:rPr>
              <a:t> </a:t>
            </a:r>
            <a:r>
              <a:rPr lang="en-US" sz="2400" dirty="0" err="1">
                <a:solidFill>
                  <a:schemeClr val="accent2">
                    <a:lumMod val="75000"/>
                  </a:schemeClr>
                </a:solidFill>
              </a:rPr>
              <a:t>publik</a:t>
            </a:r>
            <a:r>
              <a:rPr lang="en-US" sz="2400" dirty="0">
                <a:solidFill>
                  <a:schemeClr val="accent2">
                    <a:lumMod val="75000"/>
                  </a:schemeClr>
                </a:solidFill>
              </a:rPr>
              <a:t>, </a:t>
            </a:r>
            <a:r>
              <a:rPr lang="en-US" sz="2400" dirty="0" err="1">
                <a:solidFill>
                  <a:schemeClr val="accent2">
                    <a:lumMod val="75000"/>
                  </a:schemeClr>
                </a:solidFill>
              </a:rPr>
              <a:t>namun</a:t>
            </a:r>
            <a:r>
              <a:rPr lang="en-US" sz="2400" dirty="0">
                <a:solidFill>
                  <a:schemeClr val="accent2">
                    <a:lumMod val="75000"/>
                  </a:schemeClr>
                </a:solidFill>
              </a:rPr>
              <a:t> </a:t>
            </a:r>
            <a:r>
              <a:rPr lang="en-US" sz="2400" dirty="0" err="1">
                <a:solidFill>
                  <a:schemeClr val="accent2">
                    <a:lumMod val="75000"/>
                  </a:schemeClr>
                </a:solidFill>
              </a:rPr>
              <a:t>digunakan</a:t>
            </a:r>
            <a:r>
              <a:rPr lang="en-US" sz="2400" dirty="0">
                <a:solidFill>
                  <a:schemeClr val="accent2">
                    <a:lumMod val="75000"/>
                  </a:schemeClr>
                </a:solidFill>
              </a:rPr>
              <a:t> </a:t>
            </a:r>
            <a:r>
              <a:rPr lang="en-US" sz="2400" dirty="0" err="1">
                <a:solidFill>
                  <a:schemeClr val="accent2">
                    <a:lumMod val="75000"/>
                  </a:schemeClr>
                </a:solidFill>
              </a:rPr>
              <a:t>untuk</a:t>
            </a:r>
            <a:r>
              <a:rPr lang="en-US" sz="2400" dirty="0">
                <a:solidFill>
                  <a:schemeClr val="accent2">
                    <a:lumMod val="75000"/>
                  </a:schemeClr>
                </a:solidFill>
              </a:rPr>
              <a:t> </a:t>
            </a:r>
            <a:r>
              <a:rPr lang="en-US" sz="2400" dirty="0" err="1">
                <a:solidFill>
                  <a:schemeClr val="accent2">
                    <a:lumMod val="75000"/>
                  </a:schemeClr>
                </a:solidFill>
              </a:rPr>
              <a:t>keuntungan</a:t>
            </a:r>
            <a:r>
              <a:rPr lang="en-US" sz="2400" dirty="0">
                <a:solidFill>
                  <a:schemeClr val="accent2">
                    <a:lumMod val="75000"/>
                  </a:schemeClr>
                </a:solidFill>
              </a:rPr>
              <a:t> </a:t>
            </a:r>
            <a:r>
              <a:rPr lang="en-US" sz="2400" dirty="0" err="1">
                <a:solidFill>
                  <a:schemeClr val="accent2">
                    <a:lumMod val="75000"/>
                  </a:schemeClr>
                </a:solidFill>
              </a:rPr>
              <a:t>diri</a:t>
            </a:r>
            <a:r>
              <a:rPr lang="en-US" sz="2400" dirty="0">
                <a:solidFill>
                  <a:schemeClr val="accent2">
                    <a:lumMod val="75000"/>
                  </a:schemeClr>
                </a:solidFill>
              </a:rPr>
              <a:t> </a:t>
            </a:r>
            <a:r>
              <a:rPr lang="en-US" sz="2400" dirty="0" err="1">
                <a:solidFill>
                  <a:schemeClr val="accent2">
                    <a:lumMod val="75000"/>
                  </a:schemeClr>
                </a:solidFill>
              </a:rPr>
              <a:t>sendiri</a:t>
            </a:r>
            <a:r>
              <a:rPr lang="en-US" sz="2400" dirty="0">
                <a:solidFill>
                  <a:schemeClr val="accent2">
                    <a:lumMod val="75000"/>
                  </a:schemeClr>
                </a:solidFill>
              </a:rPr>
              <a:t>. </a:t>
            </a:r>
            <a:endParaRPr lang="en-US" sz="2400" dirty="0">
              <a:solidFill>
                <a:schemeClr val="accent2">
                  <a:lumMod val="75000"/>
                </a:schemeClr>
              </a:solidFill>
              <a:latin typeface="Maiandra GD" panose="020E0502030308020204" pitchFamily="34" charset="0"/>
            </a:endParaRPr>
          </a:p>
        </p:txBody>
      </p:sp>
    </p:spTree>
    <p:extLst>
      <p:ext uri="{BB962C8B-B14F-4D97-AF65-F5344CB8AC3E}">
        <p14:creationId xmlns:p14="http://schemas.microsoft.com/office/powerpoint/2010/main" val="655805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58EE-368B-4C0A-884C-97D605EB22C9}"/>
              </a:ext>
            </a:extLst>
          </p:cNvPr>
          <p:cNvSpPr>
            <a:spLocks noGrp="1"/>
          </p:cNvSpPr>
          <p:nvPr>
            <p:ph type="ctrTitle"/>
          </p:nvPr>
        </p:nvSpPr>
        <p:spPr>
          <a:xfrm>
            <a:off x="516836" y="815008"/>
            <a:ext cx="9869556" cy="5794513"/>
          </a:xfrm>
        </p:spPr>
        <p:txBody>
          <a:bodyPr anchor="t"/>
          <a:lstStyle/>
          <a:p>
            <a:pPr algn="l">
              <a:tabLst>
                <a:tab pos="457200" algn="l"/>
              </a:tabLst>
            </a:pPr>
            <a:r>
              <a:rPr lang="en-US" sz="3600" b="1" dirty="0" err="1">
                <a:solidFill>
                  <a:schemeClr val="accent2">
                    <a:lumMod val="75000"/>
                  </a:schemeClr>
                </a:solidFill>
                <a:latin typeface="Maiandra GD" panose="020E0502030308020204" pitchFamily="34" charset="0"/>
              </a:rPr>
              <a:t>Manipulasi</a:t>
            </a:r>
            <a:br>
              <a:rPr lang="en-US" sz="3600" b="1" dirty="0">
                <a:solidFill>
                  <a:schemeClr val="accent2">
                    <a:lumMod val="75000"/>
                  </a:schemeClr>
                </a:solidFill>
                <a:latin typeface="Maiandra GD" panose="020E0502030308020204" pitchFamily="34" charset="0"/>
              </a:rPr>
            </a:br>
            <a:br>
              <a:rPr lang="en-US" sz="2400" dirty="0">
                <a:solidFill>
                  <a:schemeClr val="accent2">
                    <a:lumMod val="75000"/>
                  </a:schemeClr>
                </a:solidFill>
                <a:latin typeface="Maiandra GD" panose="020E0502030308020204" pitchFamily="34" charset="0"/>
              </a:rPr>
            </a:br>
            <a:r>
              <a:rPr lang="en-US" sz="2400" dirty="0" err="1">
                <a:solidFill>
                  <a:schemeClr val="accent2">
                    <a:lumMod val="75000"/>
                  </a:schemeClr>
                </a:solidFill>
                <a:latin typeface="Maiandra GD" panose="020E0502030308020204" pitchFamily="34" charset="0"/>
              </a:rPr>
              <a:t>Istilah</a:t>
            </a:r>
            <a:r>
              <a:rPr lang="en-US" sz="2400" dirty="0">
                <a:solidFill>
                  <a:schemeClr val="accent2">
                    <a:lumMod val="75000"/>
                  </a:schemeClr>
                </a:solidFill>
                <a:latin typeface="Maiandra GD" panose="020E0502030308020204" pitchFamily="34" charset="0"/>
              </a:rPr>
              <a:t> lain yang juga </a:t>
            </a:r>
            <a:r>
              <a:rPr lang="en-US" sz="2400" dirty="0" err="1">
                <a:solidFill>
                  <a:schemeClr val="accent2">
                    <a:lumMod val="75000"/>
                  </a:schemeClr>
                </a:solidFill>
                <a:latin typeface="Maiandra GD" panose="020E0502030308020204" pitchFamily="34" charset="0"/>
              </a:rPr>
              <a:t>dihubungkan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adalah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manipulasi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Manipulai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berasal</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dari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bahasa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inggris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yaitu</a:t>
            </a:r>
            <a:r>
              <a:rPr lang="en-US" sz="2400" dirty="0">
                <a:solidFill>
                  <a:schemeClr val="accent2">
                    <a:lumMod val="75000"/>
                  </a:schemeClr>
                </a:solidFill>
                <a:latin typeface="Maiandra GD" panose="020E0502030308020204" pitchFamily="34" charset="0"/>
              </a:rPr>
              <a:t> to manipulate yang </a:t>
            </a:r>
            <a:r>
              <a:rPr lang="en-US" sz="2400" dirty="0" err="1">
                <a:solidFill>
                  <a:schemeClr val="accent2">
                    <a:lumMod val="75000"/>
                  </a:schemeClr>
                </a:solidFill>
                <a:latin typeface="Maiandra GD" panose="020E0502030308020204" pitchFamily="34" charset="0"/>
              </a:rPr>
              <a:t>berarti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memainkan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menggunakan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menyelewengkan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mendalangi</a:t>
            </a:r>
            <a:r>
              <a:rPr lang="en-US" sz="2400" dirty="0">
                <a:solidFill>
                  <a:schemeClr val="accent2">
                    <a:lumMod val="75000"/>
                  </a:schemeClr>
                </a:solidFill>
                <a:latin typeface="Maiandra GD" panose="020E0502030308020204" pitchFamily="34" charset="0"/>
              </a:rPr>
              <a:t>.</a:t>
            </a:r>
            <a:br>
              <a:rPr lang="en-US" sz="2400" dirty="0">
                <a:solidFill>
                  <a:schemeClr val="accent2">
                    <a:lumMod val="75000"/>
                  </a:schemeClr>
                </a:solidFill>
                <a:latin typeface="Maiandra GD" panose="020E0502030308020204" pitchFamily="34" charset="0"/>
              </a:rPr>
            </a:br>
            <a:br>
              <a:rPr lang="en-US" sz="2400" dirty="0">
                <a:solidFill>
                  <a:schemeClr val="accent2">
                    <a:lumMod val="75000"/>
                  </a:schemeClr>
                </a:solidFill>
                <a:latin typeface="Maiandra GD" panose="020E0502030308020204" pitchFamily="34" charset="0"/>
              </a:rPr>
            </a:br>
            <a:r>
              <a:rPr lang="en-US" sz="2400" dirty="0" err="1">
                <a:solidFill>
                  <a:schemeClr val="accent2">
                    <a:lumMod val="75000"/>
                  </a:schemeClr>
                </a:solidFill>
                <a:latin typeface="Maiandra GD" panose="020E0502030308020204" pitchFamily="34" charset="0"/>
              </a:rPr>
              <a:t>Kamus</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Besar</a:t>
            </a:r>
            <a:r>
              <a:rPr lang="en-US" sz="2400" dirty="0">
                <a:solidFill>
                  <a:schemeClr val="accent2">
                    <a:lumMod val="75000"/>
                  </a:schemeClr>
                </a:solidFill>
                <a:latin typeface="Maiandra GD" panose="020E0502030308020204" pitchFamily="34" charset="0"/>
              </a:rPr>
              <a:t> Bahasa Indonesia </a:t>
            </a:r>
            <a:r>
              <a:rPr lang="en-US" sz="2400" dirty="0" err="1">
                <a:solidFill>
                  <a:schemeClr val="accent2">
                    <a:lumMod val="75000"/>
                  </a:schemeClr>
                </a:solidFill>
                <a:latin typeface="Maiandra GD" panose="020E0502030308020204" pitchFamily="34" charset="0"/>
              </a:rPr>
              <a:t>mendefinisikan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manipulasi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secara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implisit</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mengandung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dua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arti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yaitu</a:t>
            </a:r>
            <a:r>
              <a:rPr lang="en-US" sz="2400" dirty="0">
                <a:solidFill>
                  <a:schemeClr val="accent2">
                    <a:lumMod val="75000"/>
                  </a:schemeClr>
                </a:solidFill>
                <a:latin typeface="Maiandra GD" panose="020E0502030308020204" pitchFamily="34" charset="0"/>
              </a:rPr>
              <a:t> :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(1) </a:t>
            </a:r>
            <a:r>
              <a:rPr lang="en-US" sz="2400" dirty="0" err="1">
                <a:solidFill>
                  <a:schemeClr val="accent2">
                    <a:lumMod val="75000"/>
                  </a:schemeClr>
                </a:solidFill>
                <a:latin typeface="Maiandra GD" panose="020E0502030308020204" pitchFamily="34" charset="0"/>
              </a:rPr>
              <a:t>mengatur</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atau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mengerjakan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cara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pandai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sehingga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dapat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mencapai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tujuan</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dikehendaki</a:t>
            </a:r>
            <a:r>
              <a:rPr lang="en-US" sz="2400" dirty="0">
                <a:solidFill>
                  <a:schemeClr val="accent2">
                    <a:lumMod val="75000"/>
                  </a:schemeClr>
                </a:solidFill>
                <a:latin typeface="Maiandra GD" panose="020E0502030308020204" pitchFamily="34" charset="0"/>
              </a:rPr>
              <a:t>, </a:t>
            </a:r>
            <a:br>
              <a:rPr lang="en-US" sz="2400" dirty="0">
                <a:solidFill>
                  <a:schemeClr val="accent2">
                    <a:lumMod val="75000"/>
                  </a:schemeClr>
                </a:solidFill>
                <a:latin typeface="Maiandra GD" panose="020E0502030308020204" pitchFamily="34" charset="0"/>
              </a:rPr>
            </a:br>
            <a:r>
              <a:rPr lang="en-US" sz="2400" dirty="0">
                <a:solidFill>
                  <a:schemeClr val="accent2">
                    <a:lumMod val="75000"/>
                  </a:schemeClr>
                </a:solidFill>
                <a:latin typeface="Maiandra GD" panose="020E0502030308020204" pitchFamily="34" charset="0"/>
              </a:rPr>
              <a:t>(2) </a:t>
            </a:r>
            <a:r>
              <a:rPr lang="en-US" sz="2400" dirty="0" err="1">
                <a:solidFill>
                  <a:schemeClr val="accent2">
                    <a:lumMod val="75000"/>
                  </a:schemeClr>
                </a:solidFill>
                <a:latin typeface="Maiandra GD" panose="020E0502030308020204" pitchFamily="34" charset="0"/>
              </a:rPr>
              <a:t>berbuat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curang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memalsu</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surat-surat</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menggelapkan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barang</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sebagainya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sehingga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istilah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manipulasi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memiliki</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konotasi</a:t>
            </a:r>
            <a:r>
              <a:rPr lang="en-US" sz="2400" dirty="0">
                <a:solidFill>
                  <a:schemeClr val="accent2">
                    <a:lumMod val="75000"/>
                  </a:schemeClr>
                </a:solidFill>
                <a:latin typeface="Maiandra GD" panose="020E0502030308020204" pitchFamily="34" charset="0"/>
              </a:rPr>
              <a:t> yang 	</a:t>
            </a:r>
            <a:r>
              <a:rPr lang="en-US" sz="2400" dirty="0" err="1">
                <a:solidFill>
                  <a:schemeClr val="accent2">
                    <a:lumMod val="75000"/>
                  </a:schemeClr>
                </a:solidFill>
                <a:latin typeface="Maiandra GD" panose="020E0502030308020204" pitchFamily="34" charset="0"/>
              </a:rPr>
              <a:t>lebih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sempit</a:t>
            </a:r>
            <a:r>
              <a:rPr lang="en-US" sz="2400" dirty="0">
                <a:solidFill>
                  <a:schemeClr val="accent2">
                    <a:lumMod val="75000"/>
                  </a:schemeClr>
                </a:solidFill>
                <a:latin typeface="Maiandra GD" panose="020E0502030308020204" pitchFamily="34" charset="0"/>
              </a:rPr>
              <a:t> dan </a:t>
            </a:r>
            <a:r>
              <a:rPr lang="en-US" sz="2400" dirty="0" err="1">
                <a:solidFill>
                  <a:schemeClr val="accent2">
                    <a:lumMod val="75000"/>
                  </a:schemeClr>
                </a:solidFill>
                <a:latin typeface="Maiandra GD" panose="020E0502030308020204" pitchFamily="34" charset="0"/>
              </a:rPr>
              <a:t>langsung</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jika</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dibandingkan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dengan</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istilah</a:t>
            </a:r>
            <a:r>
              <a:rPr lang="en-US" sz="2400" dirty="0">
                <a:solidFill>
                  <a:schemeClr val="accent2">
                    <a:lumMod val="75000"/>
                  </a:schemeClr>
                </a:solidFill>
                <a:latin typeface="Maiandra GD" panose="020E0502030308020204" pitchFamily="34" charset="0"/>
              </a:rPr>
              <a:t> </a:t>
            </a:r>
            <a:r>
              <a:rPr lang="en-US" sz="2400" dirty="0" err="1">
                <a:solidFill>
                  <a:schemeClr val="accent2">
                    <a:lumMod val="75000"/>
                  </a:schemeClr>
                </a:solidFill>
                <a:latin typeface="Maiandra GD" panose="020E0502030308020204" pitchFamily="34" charset="0"/>
              </a:rPr>
              <a:t>korupsi</a:t>
            </a:r>
            <a:r>
              <a:rPr lang="en-US" sz="2400" dirty="0">
                <a:solidFill>
                  <a:schemeClr val="accent2">
                    <a:lumMod val="75000"/>
                  </a:schemeClr>
                </a:solidFill>
                <a:latin typeface="Maiandra GD" panose="020E0502030308020204" pitchFamily="34" charset="0"/>
              </a:rPr>
              <a:t>.</a:t>
            </a:r>
          </a:p>
        </p:txBody>
      </p:sp>
    </p:spTree>
    <p:extLst>
      <p:ext uri="{BB962C8B-B14F-4D97-AF65-F5344CB8AC3E}">
        <p14:creationId xmlns:p14="http://schemas.microsoft.com/office/powerpoint/2010/main" val="31188512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1226</TotalTime>
  <Words>156</Words>
  <Application>Microsoft Office PowerPoint</Application>
  <PresentationFormat>Widescreen</PresentationFormat>
  <Paragraphs>30</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Eras Demi ITC</vt:lpstr>
      <vt:lpstr>Lucida Bright</vt:lpstr>
      <vt:lpstr>Maiandra GD</vt:lpstr>
      <vt:lpstr>Roboto</vt:lpstr>
      <vt:lpstr>Trebuchet MS</vt:lpstr>
      <vt:lpstr>Wingdings 3</vt:lpstr>
      <vt:lpstr>Facet</vt:lpstr>
      <vt:lpstr>ETIKA ADMINISTRASI PUBLIK 7 </vt:lpstr>
      <vt:lpstr>Etika Administrasi Dalam Praktik Korupsi dalam praktik administrasi negara</vt:lpstr>
      <vt:lpstr>Tujuan Pembelajaran  1. memahami dan menjelaskan pengertian korupsi 2. memahami dan menjelaskan ciri-ciri, jenis-jenis,   dan model korupsi 3. memahami dan menjelaskan penyebab korupsi   dan penanganannya    </vt:lpstr>
      <vt:lpstr>Pengertian Korupsi Korupsi atau Rasuah berasal dari bahasa latin: Corruptio, dari kata kerja Corrumpere artinya busuk, rusak, menggoyahkan, memutarbalik atau menyogok. Istilah Korupsi dalam bahasa Inggris corruption dan corrupt, dalam bahasa Perancis corruption dan dalam bahasa Belanda corruptie yang menjadi kata KORUPSI dalam bahasa Indonesia.   Dalam Kamus Besar Bahasa Indonesia dijelaskan tentang pengertian istilah korup (kata sifat) dan korupsi (kata benda).   Korup adalah buruk, rusak, busuk. Arti lain korup adalah suka memakai barang (uang) yang dipercayakan kepadanya; dapat disogok (memakai kekuasannya untuk kepentingan pribadi).  Mengkorup adalah merusak, menyelewengkan (menggelapkan) barang (uang) milik perusahaan (negara) tempat kerjanya.  Korupsi adalah penyelewengan atau penyalahgunaan uang negara (perusahaan dan sebagainya) untuk keuntungan pribadi atau orang lain.  Mengkorupsi adalah menyelewengkan atau menggelapkan (uang dan sebagainya)   </vt:lpstr>
      <vt:lpstr>Pengertian Korupsi  Pengertian Korupsi menurut Undang-Undang Nomor 31 Tahun 1999 pasal 2 tentang pemberantasan tindak pidana korupsi bahwa Korupsi adalah, Setiap orang yang secara melawan hukum melakukan perbuatan memperkaya diri sendiri atau orang lain atau suatu korporasi yang dapat merugikan keuangan negara atau perekonomian negara, dipidana penjara dengan penjara seumur hidup atau pidana penjara paling singkat 4 (empat) tahun dan paling lama 20 (dua puluh) tahun Dari sudut pandang menurut perspektif hukum, definisi korupsi secara gamblang telah dijelaskan dalam 13 buah Pasal dalam UU No.31 Tahun 1999 jo UU No.20 Tahun 2001. berdasarkan pasal-pasal tersebut, korupsi dirumuskan ke dalam tiga puluh bentuk/jenis tindak pidana korupsi. Pasal-pasal tersebut menerangkan secara terperinci mengenai perbuatan yang bisa dikenakan pidana penjara karena korupsi. Bentuk/Jenis Tindak Pidana Korupsi tersebut pada dasarnya dapat dikelompokkan sebagai berikut : Kerugian keuangan negara; Suap-menyuap; Penggelapan dalam jabatan; Pemerasan; Perbuatan curang; Benturan kepentingan dalam pengadaan; dan Gratifikasi. </vt:lpstr>
      <vt:lpstr>Pengertian Korupsi  &gt; Menurut Huntington (1968), Korupsi adalah perilaku pejabat publik  yang menyimpang dari norma-norma yang diterima oleh masyarakat,  dan perilaku menyimpang ini ditujukan dalam rangka memenuhi  kepentingan pribadi.  &gt; Menurut Dr. Kartini Kartono, Korupsi adalah tingkah laku individu  yang menggunakan wewenang dan jabatan guna mengeduk  keuntungan pribadi, merugikan kepentingan umum.  &gt; Menurut Prof. Subekti, Korupsi adalah suatu tindak perdana yang  memperkaya diri yang secara langsung merugikan negara atau  perekonomian negara. Jadi, unsur dalam perbuatan korupsi meliputi  dua aspek. Aspek yang memperkaya diri dengan menggunakan  kedudukannya dan aspek penggunaan uang negara untuk  kepentingannya.  </vt:lpstr>
      <vt:lpstr>Pengertian Korupsi  &gt; Menurut Syed Hussen Alatas, Korupsi merupakan suatu transaksi  yang tidak jujur yang dapat menimbulkan kerugian uang, waktu, dan  tenaga dari pihak lain.   &gt; Henry Campbell Black dalam Black's Law Dictionary menjabarkan  korupsi adalah perbuatan yang dilakukan dengan maksud  memberikan beberapa keuntungan yang bertentangan dengan  tugas dan hak orang lain.   &gt; Menurut Kamus Oxford, korupsi adalah perilaku tidak jujur atau  ilegal, terutama dilakukan orang yang berwenang.   &gt; Dalam Kamus Al-Munawwir, term korupsi bisa diartikan meliputi:  risywah, khiyânat, fasâd, ghulû l, suht, bâthil. Sedangkan dalam  Kamus Al-Bisri kata korupsi diartikan ke dalam bahasa arab:  risywah, ihtilâs, dan fasâd.   </vt:lpstr>
      <vt:lpstr>Pengertian Korupsi  &gt; Menurut Transparancy International adalah perilaku pejabat publik,  baik politikus/politisi maupun pegawai negeri, yang secara tidak  wajar dan tidak legal memperkaya diri atau memperkaya mereka  yang dekat dengannya, dengan menyalahgunakan kekuasaan publik  yang dipercayakan kepada mereka. &gt; Sementara, disisi lain, korupsi (corrupt, corruptie, corruption) juga  bisa bermakna kebusukan, keburukan, dan kebejatan. Definisi ini  didukung oleh Acham yg mengartikan korupsi sebagai suatu tindakan  yang menyimpang dr norma masyarakat dengan cara memperoleh  keuntungan untuk diri sendiri serta merugikan kepentingan umum.   &gt; Intinya, korupsi adalah menyalahgunakan kepercayaan yang  diberikan publik atau pemilik untuk kepentingan pribadi. Sehingga,  korupsi menunjukkan fungsi ganda yang kontradiktif, yaitu memiliki  kewenangan yang diberikan publik yang seharusnya untuk kesejah  teraan publik, namun digunakan untuk keuntungan diri sendiri. </vt:lpstr>
      <vt:lpstr>Manipulasi  Istilah lain yang juga dihubungkan dengan korupsi adalah manipulasi. Manipulai berasal dari bahasa inggris yaitu to manipulate yang berarti memainkan, menggunakan, menyelewengkan, atau mendalangi.  Kamus Besar Bahasa Indonesia mendefinisikan manipulasi secara implisit  yang mengandung dua arti yaitu :  (1) mengatur atau mengerjakan dengan cara pandai sehingga dapat  mencapai tujuan yang dikehendaki,  (2) berbuat curang dengan memalsu surat-surat, menggelapkan barang,  dan sebagainya, sehingga istilah manipulasi memiliki konotasi yang  lebih sempit dan langsung jika dibandingkan dengan istilah korupsi.</vt:lpstr>
      <vt:lpstr>Dari beberapa pengertian yang telah diuraikan, dapat kita ketahui bahwa unsur-unsur dominan yang melekat pada tindakan korupsi adalah sebagai berikut: 1. Setiap korupsi bersumber pada kekuasaan yang didelegasikan  (delegated power, derived power). 2. Korupsi melibatkan fungsi ganda yang kontradiktif dari pejabat- pejabat yang melakukannya. 3. Korupsi dilakukan dengan tujuan untuk kepentingan pribadi, klik,  atau kelompok. Oleh karena itu, korupsi akan bertentangan dengan  kepentingan organisasi,kepentingan negara, atau kepentinganumum 4. Orang-orang yang mempraktikkan korupsi biasanya berusaha untuk  merahasiakan perbuatannya. Pada hakikatnya korupsi mengandung  unsur penipuan dan bertentangan dengan hukum. 5. Korupsi dilakukan secara sadar dan disengaja oleh para pelakunya.  Korupsi yang terjadi, apabila kita telaah memiliki  </vt:lpstr>
      <vt:lpstr>Model Korupsi Menurut Aditjandra dari definisi tersebut digabungkan dan dapat diturunkan  menjadi dihasilkan tiga macam model korupsi (2002: 22-23) yaitu :  Model korupsi lapis pertama Berada dalam bentuk suap (bribery), yakni dimana prakarsa datang dari pengusaha atau warga yang membutu hkan jasa dari birokrat atau petugas pelayanan publik atau pembatalan kewajiban membayar denda ke kas negara, pemerasan (extortion) dimana prakarsa untuk meminta balas jasa datang dari birokrat atau petugas pelayan publik lainnya. Model korupsi lapis kedua Jaring-jaring korupsi (cabal) antar birokrat, politisi, aparat penegakan hukum, dan perusahaan yang mendapatkan kedudukan istimewa. Menurut Aditjandra, pada korupsi dalam bentuk ini biasanya terdapat ikatan-ikatan yang nepotis antara beberapa anggota jaring-jaring korupsi, dan lingkupnya bisa mencapai level nasional. Model korupsi lapis ketiga Korupsi dalam model ini berlangsung dalam lingkup internasional dimana kedudukan aparat penegak hukum dalam model korupsi lapis kedua digantikan oleh lembaga-lembaga internasional yang mempunyai otoritas di bidang usaha maskapai-maskapai mancanegara yang produknya terlebih oleh pimpinan rezim yang menjadi anggota jaring-jaring korupsi internasional korupsi tersebut. </vt:lpstr>
      <vt:lpstr>Korupsi sebagai Fraud (Penggelapan) Korupsi yang dilakukan oleh beberapa oknum merupakan bentuk ketamakan dan kerakusan. Perbuatan ini dapat dikategorikan sebagai sebuah fraud, yakni tindakan illegal yang ditandai dengan penipuan, penyamaran atau pelanggaran kepercayaan untuk mendapatkan uang asset, jasa untuk menghindari pembayaran secara sengaja.   Adapun unsur-unsurnya adalah : a. Adanya niat untuk melakukannya, niat inilah yang membedakannya  dengan perilaku lalai atau keliru. b. Berupa perbuatan yang melawan hukum. c. Berupa kegiatan penipuan atau manipulasi informasi dan data yang  sifatnya material d. Dilakukan dengan menggunakan kedudukan yang dimiliki e. Motif yang dimiliki adalah motif keuntungan pribadi. f.  Biasanya memanfaatkan amanah dan kepercayaan yang telah  diberikan korban g. Merugikan pihak lain. </vt:lpstr>
      <vt:lpstr>Fraud (Penggelapan) seringkali terjadi di sektor pelayanan publik pemerintah, diantaranya:  1. Bidang Penerimaan Negara 2. Bidang Pengeluaran Negara 3. Bidang Aset Negara 4. Bidang Pengelolaan Kewajiban Negara  Korupsi sebagai Penggelapan (fraud) memandang bahwa hal ini dapat terjadi karena adanya kewenangan Dalam pemerintahan untuk membuat keputusan dan kebijakan dimiliki oleh oknum yang memiliki sifat tamak dan serakah dan penyalahgunaan wewenang dari mereka, sehingga terjadilah kecurangan tersebut. </vt:lpstr>
      <vt:lpstr>Ciri-Ciri Korupsi Berikut ini terdapat beberapa ciri-ciri korupsi, terdiri atas: 1. Melibatkan lebih dari satu orang.      Setiap perbuatan korupsi tidak mungkin dilakukan sendiri, pasti melibatkan lebih     dari satu orang. Bahkan, pada perkembangannya acapkali dilakukan secara     bersama- sama untuk menyulitkan pengusutan. 2. Serba kerahasiaan.      Meski dilakukan bersama-sama, korupsi dilakukan dalam koridor kerahasiaan yang     sangat ketat. Masing-masing pihak yang terlibat akan berusaha semaksimal     mungkin menutupi apa yang telah dilakukan. 3. Melibat elemen perizinan dan keuntungan timbal balik.      Yang dimaksud elemen perizinan adalah bidang strategis yang dikuasai oleh     negara menyangkut pengembangan usaha tertentu. Misalnya izin mendirikan     bangunan, izin perusahaan,dan lain-lain. 4. Selalu berusaha menyembunyikan perbuatan/maksud tertentu dibalik kebenaran. 5. Koruptor menginginkan keputusan-keputusan yang tegas dan memiliki pengaruh.     Senantiasa berusaha mempengaruhi pengambil kebijakan agar berpihak padanya.     Mengutamakan kepentingannya dan melindungi segala apa yang </vt:lpstr>
      <vt:lpstr>6. Tindakan korupsi mengundang penipuan yang dilakukan oleh badan hukum     publik dan masyarakat umum.      Badan hukum yang dimaksud suatu lembaga yang bergerak dalam pelayanan     publik atau penyedia barang dan jasa kepentingan 7. Setiap tindak korupsi adalah pengkhianatan kepercayaan.      Ketika seseorang berjuang meraih kedudukan tertentu, dia pasti berjanji     akan melakukan hal yang terbaik untuk kepentingan semua pihak. Tetapi     setelah mendapat kepercayaanm kedudukan tidak pernah melakukan apa     yang telah 8. Setiap bentuk korupsi melibatkan fungsi ganda yang kontradiktif dari     koruptor sendiri.     Sikap dermawan dari koruptor yang acap ditampilkan di hadapan public     adalah bentuk fungsi ganda yang kontradiktif.      Di satu pihak sang koruptor menunjukkan perilaku menyembunyikan tujuan     untuk menyeret semua pihak untuk ikut bertanggung jawab, di pihak lain dia     menggunakan perilaku tadi untuk meningkatkan posisi tawarannya.   </vt:lpstr>
      <vt:lpstr>Jenis-Jenis Korupsi  Menurut Robert C. Brooks (dalam Kumorotomo:2009)  ada 7 (tujuh) jenis korupsi yakni:  1. Korupsi transaktif (transactive corruption), 2. Korupsi yang memeras (extortive corruption), 3. Korupsi investif (investive corruption), 4. Korupsi perkerabatan atau nepotisme (nepotistic corruption), 5. Korupsi defensif (defensive corruption), 6. Korupsi otogenik (autogenic corruption), 7. Korupsi dukungan (support-ive corruption).  </vt:lpstr>
      <vt:lpstr>Jenis-Jenis Korupsi Korupsi telah didefinisikan secara jelas oleh UU No 31 Tahun 1999 jo UU No 20 Tahun 2001 dalam pasal-pasalnya. Berdasarkan pasal-pasal tersebut, terdapat 33 jenis tindakan yang dapat dikategorikan sebagai korupsi. 33 tindakan tersebut dikategorikan ke dalam 7 kelompok:  1. Korupsi yang terkait dengan merugikan keuangan Negara  diatur dalam pasal 2 dan 3  2. Korupsi yang terkait dengan suap-menyuap   diatur dalam pasal 5 ayat 1 huruf a dan b, ayat 2, pasal 13, pasal 12, pasal 11, pasal 6. 3. Korupsi yang terkait dengan penggelapan dalam jabatan   diatur dalam pasal 8,9, dan 10. 4. Korupsi yang terkait dengan pemerasan   diatur dalam pasal 12 huruf e, f, dan g 5. Korupsi yang terkait dengan perbuatan curang   diatur dalam pasal 7 dan 12 huruf h  6. Korupsi yang terkait dengan benturan kepentingan dalam pengadaan   diatur dalam pasal  7. Korupsi yang terkait dengan gratifikasi   diatur dalam pasal 12 B jo, dan Pasal 12 C.   </vt:lpstr>
      <vt:lpstr>Dalam UU No. 31 Tahun 1999 jo. UU No. 20  Tahun 2001 ada 7 jenis tindak pidana yang berkaitan dengan korupsi yakni:  - Merintangi proses pemeriksaan perkara korupsi - Tidak memberi keterangan atau memberi keterangan     palsu - Bank tidak memberikan keterangan rekening tersangka - Orang yang tidak memberikan keterangan - Saksi yang membuka identitas pelapor  </vt:lpstr>
      <vt:lpstr>Penyebab Korupsi Korupsi dapat terjadi karena beberapa factor yang mempengaruhi pelaku korupsi itu sendiri atau yang biasa kita sebut koruptor. Adapun sebab-sebabnya, antara lain: 1. Klasik  a. Ketiadaan dan kelemahan pemimpin.   b. Kelemahan pengajaran dan etika.   c. Kolonialisme dan penjajahan.   d. Rendahnya pendidikan.   e. Keinginan yang berlebihan tanpa disertai instropeksi diri atas    kemampuan dan modal yang dimiliki   f. Tidak adanya hukuman yang keras   g. Kelangkaan lingkungan yang subur untuk perilaku korupsi  2. Modern   a. Rendahnya sumber daya  b. Struktur ekonomi </vt:lpstr>
      <vt:lpstr>Faktor-faktor yang Menyebabkan Tingginya  Kasus Korupsi  Korupsi dapat begitu saja merajalela diakibatkan oleh beberapa faktor, diantaranya: a. Informasi yang terbatas atau kurangnya transparansi ditambah  dengan jarangnya kegiatan evaluasi sehingga menghambat kontrol  dari Dalam dan dari luar. b. Kemampuan mengolah informasi yang masih lemah dikarenakan  kualitas sumber daya manusia yang tidak mendukung c. Insentif yang rendah, yakni penghargaan atas prestasi kerja pegawai  yang terkdang tidak sesuai dengan prestasi yang didapat sehingga  pegawai merasa kurang dihargai ditambah dengan pemberlakuan  sanksi yang tidak tegas d. Monopoli politik disertai dengan kekerasan dan intimidasi e. Organisasi pengawas dalam masyarakat yang lemah  </vt:lpstr>
      <vt:lpstr>Dampak Korupsi  A. Bidang Demokrasi B. Bidang Ekonomi C. Bidang Kesejahteraan Negara</vt:lpstr>
      <vt:lpstr>Pengaruh dan Akibat Korupsi Secara definitif korupsi merupakan suatu pelanggaran administrasi dan asosiasi orang tentang istilah korupsi selalu bersifat buruk, namun masih banyak orang yang melihat segi-segi positif dari korupsi. Sudah tentu yang paling diuntungkan disini yaitu para koruptor itu sendiri. Namun, beberapa penulis masih adanya pengaruh positif dari korupsi bagi masyarakat luas. Para kritikus seperti Lincoln Steffens (1908), Nathaniel H. Leff (1964), Robert K. Merton (1968), dan juga Samuel P. Huntington (1968) adalah termasuk penulis-penulis yang menjabarkan segi-segi kebaikan korupsi.  Dengan mempelajari sebagian kasus korupsi di negara-negara berkembang, mereka mengemukakan pengaruh lain dari korupsi yang terlupakan yaitu antara lain : 1. Pemerintah dalam berbagai hal bisa menghambat investasi pihak swasta.  Maka dengan membua administrasi pemerintah tidak efektif, korupsi  memaksakan pilihan-pilihan yang lebih baik, memperbaiki pelayanan umum  atau system kesejahteraan. Pendapat ini hendak menarik secara tegas antara  spoil system dengan family system yang merupakan dua macam fenomena  nepotisme yang berlainan dalam pemerintahan. Sistem kekeluargaan sama  sekali bukan sistem yang buruk jika digunakan sebagaimana mestinya.          </vt:lpstr>
      <vt:lpstr>2. Korupsi berfungsi sebagai sumber pembentukan modal,  mempersingkat birokrasi, memberikan rangsangan tersendiri kepada  para enterpreneur, menyalurkan modal kepada para wirausaha yang  berjuang untuk hidup, memperkecipemborosan sumber daya,  merenggut pengendalian perdagangan dan industri dari orang-orang  asing, dan mendorong penanaman modal melalui para politisi.  Dorongan seperti ini terkadang sangat diperlukan mengingat bahwa  peranan birokrasi yang dibutuhkan dalam berbagai bidang sangat  penting, misalnya surat-surat izin, kredit, pembagian jatah valuta  asing, dan lain sebagainya. 3. Sebagai hasilnya, korupsi dapat mendorong pemerintah untuk  menunjang kegiatan-kegiatan yang dapat melancarkan pembangunan  ekonomi. Kebijakan atau kebebasan yang diinginkan oleh kaum  pengusaha akan dapat membantu pembangunan, sedangkan  kebijakan-kebiajakan yang bertujuan lain dapat menjadi sarana by-pass  bagi kaum wiraswasta untuk menciptakan peluang-peluang baru  dalam perekonomian masyarakat.  </vt:lpstr>
      <vt:lpstr>4. Korupsi mendorong perkembangan politik Dalam memperkuat partai-partai  politik, meningkatkan integritas nasional, memberikan alternatif yang dapat  diterima terhadap kekerasan, serta meningkatkan keikutsertaan publik dalam  urusanurusan negara. Tentunya yang diharapkan dar korupsi disini adalah adanya  penghindaran dari kekakuan dan kekerasan hukum. 5. Korupsi membawa serta unsur persaingan dan tekanan untuk bekerja lebih efisien  kedalam kehidupan ekonomi yang kurang berkembang. Karena pembayaran  tertinggi merupakan salah satu ukuran bagi pembagian ini, kemampuan untuk  menyediakan dana, apakah diambilkan dari dana cadangan atau dari anggaran  untuk tahun berjalan, sangatlah perlu. Tekanan-tekanan untuk bersaing sangat  penting bagi suatu negara yang kurang berkembang sebab di pasar produksi  biasanya terdapat monopoli. 6. Sekalipun suatu pemerintah telah berusaha keras untuk menempuh kebijakan- kebijakan ekonomi yang terbaik, selalu terdapat kemungkinan bahwa kebijakan- kebijakan itu salah arah dan tidak mencapai sasaran yang dikehendaki. Pada  keadaan seperti ini korupsi bisa berfungsi sebagai perisai atau pelindung terhadap  kerugian-kerugian yang lebih besar. Pengaruh kebijakan-kebijakan pemerintah  memiliki jangkauan yang sangat jauh, Korupsi dapat menjadi jaminan bahwa jika  pemerintah tetap bersikeras untuk berjalan terus ke arah yang salah masih ada  yang diselamatkan.</vt:lpstr>
      <vt:lpstr>Cara Memberantas Tindak Pidana Korupsi  Berikut ini terdapat beberapa cara memberantas tindak pidana korupsi, terdiri atas:  1.  Strategi Preventif 2. Strategi Deduktif 3. Strategi Represif </vt:lpstr>
      <vt:lpstr>TERIMA KASIH</vt:lpstr>
      <vt:lpstr>Cara Memberantas Tindak Pidana Korupsi Berikut ini terdapat beberapa cara memberantas tindak pidana korupsi, terdiri atas: 1. Strategi Preventif Strategi ini harus dibuat dan dilaksanakan dengan diarahkan pada hal-hal yang menjadi penyebab timbulnya korupsi. Setiap penyebab yang terindikasi harus dibuat upaya preventifnya, sehingga dapat meminimalkan penyebab korupsi. Disamping itu perlu dibuat upaya yang dapat meminimalkan peluang untuk melakukan korupsi dan upaya ini melibatkan banyak pihak dalam pelaksanaanya agar dapat berhasil dan mampu mencegah adanya korupsi. 2. Strategi Deduktif Strategi ini harus dibuat dan dilaksanakan terutama dengan diarahkan agar apabila suatu perbuatan korupsi terlanjur terjadi, maka perbuatan tersebut akan dapat diketahui dalam waktu yang sesingkat-singkatnya dan seakurat-akuratnya, sehingga dapat ditindaklanjuti dengan tepat. Dengan dasar pemikiran ini banyak sistem yang harus dibenahi, sehingga sistem-sistem tersebut akan dapat berfungsi sebagai aturan yang cukup tepat memberikan sinyal apabila terjadi suatu perbuatan korupsi. Hal ini sangat membutuhkan adanya berbagai disiplin ilmu baik itu ilmu hukum, ekonomi maupun ilmu politik dan sosial. 3. Strategi Represif Strategi ini harus dibuat dan dilaksanakan terutama dengan diarahkan untuk memberikan sanksi hukum yang setimpal secara cepat dan tepat kepada pihak-pihak yang terlibat dalam korupsi. Dengan dasar pemikiran ini proses penanganan korupsi sejak dari tahap penyelidikan, penyidikan dan penuntutan sampai dengan peradilan perlu dikaji untuk dapat disempurnakan di segala aspeknya, sehingga proses penanganan tersebut dapat dilakukan secara cepat dan tepat. Namun implementasinya harus dilakukan secara terintregasi.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ADMINISTRASI PUBLIK 7 </dc:title>
  <dc:creator>user</dc:creator>
  <cp:lastModifiedBy>user</cp:lastModifiedBy>
  <cp:revision>60</cp:revision>
  <dcterms:created xsi:type="dcterms:W3CDTF">2021-10-05T09:17:55Z</dcterms:created>
  <dcterms:modified xsi:type="dcterms:W3CDTF">2021-10-07T04:17:03Z</dcterms:modified>
</cp:coreProperties>
</file>