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5" r:id="rId3"/>
    <p:sldMasterId id="2147483713" r:id="rId4"/>
    <p:sldMasterId id="2147483743" r:id="rId5"/>
    <p:sldMasterId id="2147483773" r:id="rId6"/>
    <p:sldMasterId id="2147483830" r:id="rId7"/>
    <p:sldMasterId id="2147483845" r:id="rId8"/>
  </p:sldMasterIdLst>
  <p:sldIdLst>
    <p:sldId id="256" r:id="rId9"/>
    <p:sldId id="257" r:id="rId10"/>
    <p:sldId id="258" r:id="rId11"/>
    <p:sldId id="259" r:id="rId12"/>
    <p:sldId id="260" r:id="rId13"/>
    <p:sldId id="261" r:id="rId14"/>
    <p:sldId id="262"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6552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0467706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4950760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AB87AC4D-3AAB-48F4-8F50-E3078773EEE3}"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968967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0665053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9216034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636269459"/>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4844787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7319928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5594551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87AC4D-3AAB-48F4-8F50-E3078773EEE3}"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5029473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87AC4D-3AAB-48F4-8F50-E3078773EEE3}"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88958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7364578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7AC4D-3AAB-48F4-8F50-E3078773EEE3}"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89044434"/>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429299332"/>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4376319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8864332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2563438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680D8A2-0D5F-4722-BBE8-A6631553C08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380837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1758342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B87AC4D-3AAB-48F4-8F50-E3078773EEE3}"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4498961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B87AC4D-3AAB-48F4-8F50-E3078773EEE3}"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1522090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90276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9553995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154716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839663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830463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726024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87AC4D-3AAB-48F4-8F50-E3078773EEE3}"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360340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87AC4D-3AAB-48F4-8F50-E3078773EEE3}"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259927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7AC4D-3AAB-48F4-8F50-E3078773EEE3}"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273165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26912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794607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090768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881265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80D8A2-0D5F-4722-BBE8-A6631553C08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2464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767125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80D8A2-0D5F-4722-BBE8-A6631553C08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8476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556104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094741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049479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16477840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13150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132995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80232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43753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87AC4D-3AAB-48F4-8F50-E3078773EEE3}"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901783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87AC4D-3AAB-48F4-8F50-E3078773EEE3}"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003916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B87AC4D-3AAB-48F4-8F50-E3078773EEE3}"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165828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559885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852099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362007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486414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42806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846693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781130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118897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319791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25712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487690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678945123"/>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567898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2711516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957979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87AC4D-3AAB-48F4-8F50-E3078773EEE3}"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17703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7AC4D-3AAB-48F4-8F50-E3078773EEE3}"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770924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87AC4D-3AAB-48F4-8F50-E3078773EEE3}"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602789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B87AC4D-3AAB-48F4-8F50-E3078773EEE3}"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535606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225198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454054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838046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931626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9587007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440523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581550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08116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7AC4D-3AAB-48F4-8F50-E3078773EEE3}"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0525353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4234992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9755675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A680D8A2-0D5F-4722-BBE8-A6631553C08C}"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92796710"/>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2245518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A680D8A2-0D5F-4722-BBE8-A6631553C08C}"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074560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716689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87AC4D-3AAB-48F4-8F50-E3078773EEE3}"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210253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87AC4D-3AAB-48F4-8F50-E3078773EEE3}"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2063639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AB87AC4D-3AAB-48F4-8F50-E3078773EEE3}"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06190467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A680D8A2-0D5F-4722-BBE8-A6631553C08C}" type="slidenum">
              <a:rPr lang="en-US" smtClean="0"/>
              <a:t>‹#›</a:t>
            </a:fld>
            <a:endParaRPr lang="en-US"/>
          </a:p>
        </p:txBody>
      </p:sp>
    </p:spTree>
    <p:extLst>
      <p:ext uri="{BB962C8B-B14F-4D97-AF65-F5344CB8AC3E}">
        <p14:creationId xmlns:p14="http://schemas.microsoft.com/office/powerpoint/2010/main" val="235979442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7AC4D-3AAB-48F4-8F50-E3078773EEE3}"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0490992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A680D8A2-0D5F-4722-BBE8-A6631553C08C}" type="slidenum">
              <a:rPr lang="en-US" smtClean="0"/>
              <a:t>‹#›</a:t>
            </a:fld>
            <a:endParaRPr lang="en-US"/>
          </a:p>
        </p:txBody>
      </p:sp>
    </p:spTree>
    <p:extLst>
      <p:ext uri="{BB962C8B-B14F-4D97-AF65-F5344CB8AC3E}">
        <p14:creationId xmlns:p14="http://schemas.microsoft.com/office/powerpoint/2010/main" val="2673927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591836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680D8A2-0D5F-4722-BBE8-A6631553C08C}"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3067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351179684"/>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7126358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5626530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1471464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87AC4D-3AAB-48F4-8F50-E3078773EEE3}"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547811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0868248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78043130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2737531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263950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764363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0143702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6726675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768963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5326096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33886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4043556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2303204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44871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0390962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016823008"/>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9610912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87AC4D-3AAB-48F4-8F50-E3078773EEE3}"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1927920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114643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87AC4D-3AAB-48F4-8F50-E3078773EEE3}"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3060580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87AC4D-3AAB-48F4-8F50-E3078773EEE3}"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9529829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7AC4D-3AAB-48F4-8F50-E3078773EEE3}"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811285206"/>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2900156916"/>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4663613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87AC4D-3AAB-48F4-8F50-E3078773EEE3}"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0D8A2-0D5F-4722-BBE8-A6631553C08C}" type="slidenum">
              <a:rPr lang="en-US" smtClean="0"/>
              <a:t>‹#›</a:t>
            </a:fld>
            <a:endParaRPr lang="en-US"/>
          </a:p>
        </p:txBody>
      </p:sp>
    </p:spTree>
    <p:extLst>
      <p:ext uri="{BB962C8B-B14F-4D97-AF65-F5344CB8AC3E}">
        <p14:creationId xmlns:p14="http://schemas.microsoft.com/office/powerpoint/2010/main" val="344737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6.xml"/><Relationship Id="rId3" Type="http://schemas.openxmlformats.org/officeDocument/2006/relationships/slideLayout" Target="../slideLayouts/slideLayout75.xml"/><Relationship Id="rId21" Type="http://schemas.openxmlformats.org/officeDocument/2006/relationships/image" Target="../media/image8.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7.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6.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7.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theme" Target="../theme/theme8.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image" Target="../media/image11.png"/><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7AC4D-3AAB-48F4-8F50-E3078773EEE3}" type="datetimeFigureOut">
              <a:rPr lang="en-US" smtClean="0"/>
              <a:t>4/11/2021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0D8A2-0D5F-4722-BBE8-A6631553C08C}" type="slidenum">
              <a:rPr lang="en-US" smtClean="0"/>
              <a:t>‹#›</a:t>
            </a:fld>
            <a:endParaRPr lang="en-US"/>
          </a:p>
        </p:txBody>
      </p:sp>
    </p:spTree>
    <p:extLst>
      <p:ext uri="{BB962C8B-B14F-4D97-AF65-F5344CB8AC3E}">
        <p14:creationId xmlns:p14="http://schemas.microsoft.com/office/powerpoint/2010/main" val="366719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87AC4D-3AAB-48F4-8F50-E3078773EEE3}" type="datetimeFigureOut">
              <a:rPr lang="en-US" smtClean="0"/>
              <a:t>4/11/2021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680D8A2-0D5F-4722-BBE8-A6631553C08C}" type="slidenum">
              <a:rPr lang="en-US" smtClean="0"/>
              <a:t>‹#›</a:t>
            </a:fld>
            <a:endParaRPr lang="en-US"/>
          </a:p>
        </p:txBody>
      </p:sp>
    </p:spTree>
    <p:extLst>
      <p:ext uri="{BB962C8B-B14F-4D97-AF65-F5344CB8AC3E}">
        <p14:creationId xmlns:p14="http://schemas.microsoft.com/office/powerpoint/2010/main" val="4877584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87AC4D-3AAB-48F4-8F50-E3078773EEE3}" type="datetimeFigureOut">
              <a:rPr lang="en-US" smtClean="0"/>
              <a:t>4/11/2021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80D8A2-0D5F-4722-BBE8-A6631553C08C}" type="slidenum">
              <a:rPr lang="en-US" smtClean="0"/>
              <a:t>‹#›</a:t>
            </a:fld>
            <a:endParaRPr lang="en-US"/>
          </a:p>
        </p:txBody>
      </p:sp>
    </p:spTree>
    <p:extLst>
      <p:ext uri="{BB962C8B-B14F-4D97-AF65-F5344CB8AC3E}">
        <p14:creationId xmlns:p14="http://schemas.microsoft.com/office/powerpoint/2010/main" val="1951676771"/>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87AC4D-3AAB-48F4-8F50-E3078773EEE3}" type="datetimeFigureOut">
              <a:rPr lang="en-US" smtClean="0"/>
              <a:t>4/11/2021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80D8A2-0D5F-4722-BBE8-A6631553C08C}" type="slidenum">
              <a:rPr lang="en-US" smtClean="0"/>
              <a:t>‹#›</a:t>
            </a:fld>
            <a:endParaRPr lang="en-US"/>
          </a:p>
        </p:txBody>
      </p:sp>
    </p:spTree>
    <p:extLst>
      <p:ext uri="{BB962C8B-B14F-4D97-AF65-F5344CB8AC3E}">
        <p14:creationId xmlns:p14="http://schemas.microsoft.com/office/powerpoint/2010/main" val="2532284724"/>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AB87AC4D-3AAB-48F4-8F50-E3078773EEE3}" type="datetimeFigureOut">
              <a:rPr lang="en-US" smtClean="0"/>
              <a:t>4/11/2021</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680D8A2-0D5F-4722-BBE8-A6631553C08C}"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60812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B87AC4D-3AAB-48F4-8F50-E3078773EEE3}" type="datetimeFigureOut">
              <a:rPr lang="en-US" smtClean="0"/>
              <a:t>4/11/2021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680D8A2-0D5F-4722-BBE8-A6631553C08C}" type="slidenum">
              <a:rPr lang="en-US" smtClean="0"/>
              <a:t>‹#›</a:t>
            </a:fld>
            <a:endParaRPr lang="en-US"/>
          </a:p>
        </p:txBody>
      </p:sp>
    </p:spTree>
    <p:extLst>
      <p:ext uri="{BB962C8B-B14F-4D97-AF65-F5344CB8AC3E}">
        <p14:creationId xmlns:p14="http://schemas.microsoft.com/office/powerpoint/2010/main" val="871289243"/>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AB87AC4D-3AAB-48F4-8F50-E3078773EEE3}" type="datetimeFigureOut">
              <a:rPr lang="en-US" smtClean="0"/>
              <a:t>4/11/2021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680D8A2-0D5F-4722-BBE8-A6631553C08C}" type="slidenum">
              <a:rPr lang="en-US" smtClean="0"/>
              <a:t>‹#›</a:t>
            </a:fld>
            <a:endParaRPr lang="en-US"/>
          </a:p>
        </p:txBody>
      </p:sp>
    </p:spTree>
    <p:extLst>
      <p:ext uri="{BB962C8B-B14F-4D97-AF65-F5344CB8AC3E}">
        <p14:creationId xmlns:p14="http://schemas.microsoft.com/office/powerpoint/2010/main" val="4047788788"/>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87AC4D-3AAB-48F4-8F50-E3078773EEE3}" type="datetimeFigureOut">
              <a:rPr lang="en-US" smtClean="0"/>
              <a:t>4/11/2021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680D8A2-0D5F-4722-BBE8-A6631553C08C}" type="slidenum">
              <a:rPr lang="en-US" smtClean="0"/>
              <a:t>‹#›</a:t>
            </a:fld>
            <a:endParaRPr lang="en-US"/>
          </a:p>
        </p:txBody>
      </p:sp>
    </p:spTree>
    <p:extLst>
      <p:ext uri="{BB962C8B-B14F-4D97-AF65-F5344CB8AC3E}">
        <p14:creationId xmlns:p14="http://schemas.microsoft.com/office/powerpoint/2010/main" val="62954141"/>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6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7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9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5.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a:xfrm>
            <a:off x="2381250" y="2057400"/>
            <a:ext cx="7600950" cy="1028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6000" b="1" dirty="0" smtClean="0">
                <a:effectLst>
                  <a:outerShdw blurRad="38100" dist="38100" dir="2700000" algn="tl">
                    <a:srgbClr val="000000">
                      <a:alpha val="43137"/>
                    </a:srgbClr>
                  </a:outerShdw>
                </a:effectLst>
              </a:rPr>
              <a:t>Dalam Kerangka NKRI</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163349"/>
      </p:ext>
    </p:extLst>
  </p:cSld>
  <p:clrMapOvr>
    <a:masterClrMapping/>
  </p:clrMapOvr>
  <p:transition spd="slow" advTm="4001">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11"/>
          <p:cNvSpPr/>
          <p:nvPr/>
        </p:nvSpPr>
        <p:spPr>
          <a:xfrm>
            <a:off x="2867025" y="1780925"/>
            <a:ext cx="533400" cy="489259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Left Arrow 16"/>
          <p:cNvSpPr/>
          <p:nvPr/>
        </p:nvSpPr>
        <p:spPr>
          <a:xfrm>
            <a:off x="323850" y="2229435"/>
            <a:ext cx="2666999" cy="3640169"/>
          </a:xfrm>
          <a:prstGeom prst="leftArrow">
            <a:avLst>
              <a:gd name="adj1" fmla="val 67722"/>
              <a:gd name="adj2" fmla="val 4113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sz="2000" dirty="0"/>
              <a:t>Secara etimologi integrasi nasional terdiri dari dua suku kata yaitu integrasi dan nasional.</a:t>
            </a:r>
            <a:endParaRPr lang="en-US" sz="2000" dirty="0"/>
          </a:p>
        </p:txBody>
      </p:sp>
      <p:sp>
        <p:nvSpPr>
          <p:cNvPr id="19" name="Pentagon 18"/>
          <p:cNvSpPr/>
          <p:nvPr/>
        </p:nvSpPr>
        <p:spPr>
          <a:xfrm>
            <a:off x="3289131" y="1941096"/>
            <a:ext cx="3608974" cy="2202280"/>
          </a:xfrm>
          <a:prstGeom prst="homePlate">
            <a:avLst>
              <a:gd name="adj" fmla="val 3928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d-ID" sz="2000" dirty="0"/>
              <a:t>Integrasi berasal dari bahasa Latin yaitu </a:t>
            </a:r>
            <a:r>
              <a:rPr lang="id-ID" sz="2000" i="1" dirty="0"/>
              <a:t>integrate </a:t>
            </a:r>
            <a:r>
              <a:rPr lang="id-ID" sz="2000" dirty="0"/>
              <a:t>yang artinya  memberi tempat bagi suatu unsur demi suatu keseluruhan</a:t>
            </a:r>
            <a:endParaRPr lang="en-US" sz="2000" dirty="0"/>
          </a:p>
        </p:txBody>
      </p:sp>
      <p:sp>
        <p:nvSpPr>
          <p:cNvPr id="20" name="Pentagon 19"/>
          <p:cNvSpPr/>
          <p:nvPr/>
        </p:nvSpPr>
        <p:spPr>
          <a:xfrm>
            <a:off x="3273089" y="4228598"/>
            <a:ext cx="3299159" cy="2188243"/>
          </a:xfrm>
          <a:prstGeom prst="homePlate">
            <a:avLst>
              <a:gd name="adj" fmla="val 21893"/>
            </a:avLst>
          </a:prstGeom>
        </p:spPr>
        <p:style>
          <a:lnRef idx="3">
            <a:schemeClr val="lt1"/>
          </a:lnRef>
          <a:fillRef idx="1">
            <a:schemeClr val="accent1"/>
          </a:fillRef>
          <a:effectRef idx="1">
            <a:schemeClr val="accent1"/>
          </a:effectRef>
          <a:fontRef idx="minor">
            <a:schemeClr val="lt1"/>
          </a:fontRef>
        </p:style>
        <p:txBody>
          <a:bodyPr rtlCol="0" anchor="ctr"/>
          <a:lstStyle/>
          <a:p>
            <a:r>
              <a:rPr lang="id-ID" sz="2000" dirty="0"/>
              <a:t>kata Nasional berasal dari bahasa Inggris yaitu </a:t>
            </a:r>
            <a:r>
              <a:rPr lang="id-ID" sz="2000" i="1" dirty="0"/>
              <a:t>nation </a:t>
            </a:r>
            <a:r>
              <a:rPr lang="id-ID" sz="2000" dirty="0"/>
              <a:t>yang artinya </a:t>
            </a:r>
            <a:r>
              <a:rPr lang="id-ID" sz="2000" dirty="0" smtClean="0"/>
              <a:t>bangsa.</a:t>
            </a:r>
            <a:r>
              <a:rPr lang="en-US" sz="2000" dirty="0" smtClean="0"/>
              <a:t>. </a:t>
            </a:r>
            <a:r>
              <a:rPr lang="id-ID" sz="2000" dirty="0" smtClean="0"/>
              <a:t>istilah </a:t>
            </a:r>
            <a:r>
              <a:rPr lang="id-ID" sz="2000" dirty="0"/>
              <a:t>"Nasional" </a:t>
            </a:r>
            <a:r>
              <a:rPr lang="id-ID" sz="2000" dirty="0" smtClean="0"/>
              <a:t>mengandun</a:t>
            </a:r>
            <a:r>
              <a:rPr lang="en-ID" sz="2000" dirty="0" smtClean="0"/>
              <a:t>g </a:t>
            </a:r>
            <a:r>
              <a:rPr lang="en-ID" sz="2000" dirty="0" err="1" smtClean="0"/>
              <a:t>pengertian</a:t>
            </a:r>
            <a:endParaRPr lang="en-US" sz="2000" dirty="0"/>
          </a:p>
        </p:txBody>
      </p:sp>
      <p:sp>
        <p:nvSpPr>
          <p:cNvPr id="21" name="Line Callout 2 20"/>
          <p:cNvSpPr/>
          <p:nvPr/>
        </p:nvSpPr>
        <p:spPr>
          <a:xfrm>
            <a:off x="6822404" y="3848101"/>
            <a:ext cx="2327110" cy="590550"/>
          </a:xfrm>
          <a:prstGeom prst="borderCallout2">
            <a:avLst>
              <a:gd name="adj1" fmla="val 18750"/>
              <a:gd name="adj2" fmla="val 1557"/>
              <a:gd name="adj3" fmla="val 18750"/>
              <a:gd name="adj4" fmla="val -12500"/>
              <a:gd name="adj5" fmla="val 244580"/>
              <a:gd name="adj6" fmla="val -10780"/>
            </a:avLst>
          </a:prstGeom>
        </p:spPr>
        <p:style>
          <a:lnRef idx="1">
            <a:schemeClr val="dk1"/>
          </a:lnRef>
          <a:fillRef idx="2">
            <a:schemeClr val="dk1"/>
          </a:fillRef>
          <a:effectRef idx="1">
            <a:schemeClr val="dk1"/>
          </a:effectRef>
          <a:fontRef idx="minor">
            <a:schemeClr val="dk1"/>
          </a:fontRef>
        </p:style>
        <p:txBody>
          <a:bodyPr rtlCol="0" anchor="ctr"/>
          <a:lstStyle/>
          <a:p>
            <a:r>
              <a:rPr lang="id-ID" dirty="0" smtClean="0"/>
              <a:t>(</a:t>
            </a:r>
            <a:r>
              <a:rPr lang="id-ID" sz="2000" dirty="0" smtClean="0"/>
              <a:t>1)kebangsaan</a:t>
            </a:r>
            <a:endParaRPr lang="en-US" sz="2000" dirty="0"/>
          </a:p>
        </p:txBody>
      </p:sp>
      <p:sp>
        <p:nvSpPr>
          <p:cNvPr id="22" name="Line Callout 2 21"/>
          <p:cNvSpPr/>
          <p:nvPr/>
        </p:nvSpPr>
        <p:spPr>
          <a:xfrm>
            <a:off x="6914147" y="5604805"/>
            <a:ext cx="2533652" cy="720662"/>
          </a:xfrm>
          <a:prstGeom prst="borderCallout2">
            <a:avLst>
              <a:gd name="adj1" fmla="val 18750"/>
              <a:gd name="adj2" fmla="val 1557"/>
              <a:gd name="adj3" fmla="val -21318"/>
              <a:gd name="adj4" fmla="val -3371"/>
              <a:gd name="adj5" fmla="val -40957"/>
              <a:gd name="adj6" fmla="val -1340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2000" dirty="0"/>
              <a:t>(2) bersifat bangsa sendiri</a:t>
            </a:r>
            <a:r>
              <a:rPr lang="id-ID" sz="2000" dirty="0" smtClean="0"/>
              <a:t>;</a:t>
            </a:r>
            <a:endParaRPr lang="en-US" sz="2000" dirty="0"/>
          </a:p>
        </p:txBody>
      </p:sp>
      <p:sp>
        <p:nvSpPr>
          <p:cNvPr id="25" name="Rectangle 24"/>
          <p:cNvSpPr/>
          <p:nvPr/>
        </p:nvSpPr>
        <p:spPr>
          <a:xfrm>
            <a:off x="9495922" y="1941096"/>
            <a:ext cx="2615867" cy="418698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r>
              <a:rPr lang="en-ID" sz="2000" dirty="0" err="1" smtClean="0"/>
              <a:t>Jadi</a:t>
            </a:r>
            <a:r>
              <a:rPr lang="en-ID" sz="2000" dirty="0" smtClean="0"/>
              <a:t> </a:t>
            </a:r>
            <a:r>
              <a:rPr lang="id-ID" sz="2000" dirty="0" smtClean="0"/>
              <a:t>Integrasi </a:t>
            </a:r>
            <a:r>
              <a:rPr lang="id-ID" sz="2000" dirty="0"/>
              <a:t>nasional adalah pembentukan suatu identitas nasional dan penyatuan berbagai kelompok sosial dan budaya ke dalam suatu kesatuan wilayah (</a:t>
            </a:r>
            <a:r>
              <a:rPr lang="id-ID" sz="2000" dirty="0" smtClean="0"/>
              <a:t>Arfani,2001)</a:t>
            </a:r>
            <a:endParaRPr lang="en-US" sz="2000" dirty="0"/>
          </a:p>
        </p:txBody>
      </p:sp>
      <p:sp>
        <p:nvSpPr>
          <p:cNvPr id="26" name="Horizontal Scroll 25"/>
          <p:cNvSpPr/>
          <p:nvPr/>
        </p:nvSpPr>
        <p:spPr>
          <a:xfrm>
            <a:off x="1657349" y="312071"/>
            <a:ext cx="8775031" cy="1324476"/>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marL="0" lvl="2" algn="ctr"/>
            <a:r>
              <a:rPr lang="en-ID" sz="2800" b="1" dirty="0" smtClean="0">
                <a:solidFill>
                  <a:schemeClr val="bg1"/>
                </a:solidFill>
                <a:effectLst/>
              </a:rPr>
              <a:t>1.4.1.</a:t>
            </a:r>
            <a:r>
              <a:rPr lang="id-ID" sz="2800" b="1" dirty="0" smtClean="0">
                <a:solidFill>
                  <a:schemeClr val="bg1"/>
                </a:solidFill>
                <a:effectLst/>
              </a:rPr>
              <a:t>PENGERTIAN INTEGRASI NASIONAL</a:t>
            </a:r>
            <a:endParaRPr lang="en-US" sz="2800" dirty="0" smtClean="0">
              <a:solidFill>
                <a:schemeClr val="bg1"/>
              </a:solidFill>
              <a:effectLst/>
            </a:endParaRPr>
          </a:p>
        </p:txBody>
      </p:sp>
    </p:spTree>
    <p:custDataLst>
      <p:tags r:id="rId1"/>
    </p:custDataLst>
    <p:extLst>
      <p:ext uri="{BB962C8B-B14F-4D97-AF65-F5344CB8AC3E}">
        <p14:creationId xmlns:p14="http://schemas.microsoft.com/office/powerpoint/2010/main" val="2295548976"/>
      </p:ext>
    </p:extLst>
  </p:cSld>
  <p:clrMapOvr>
    <a:masterClrMapping/>
  </p:clrMapOvr>
  <mc:AlternateContent xmlns:mc="http://schemas.openxmlformats.org/markup-compatibility/2006" xmlns:p14="http://schemas.microsoft.com/office/powerpoint/2010/main">
    <mc:Choice Requires="p14">
      <p:transition spd="slow" p14:dur="1500" advTm="42622">
        <p:split orient="vert"/>
      </p:transition>
    </mc:Choice>
    <mc:Fallback xmlns="">
      <p:transition spd="slow" advTm="4262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80">
                                          <p:stCondLst>
                                            <p:cond delay="0"/>
                                          </p:stCondLst>
                                        </p:cTn>
                                        <p:tgtEl>
                                          <p:spTgt spid="21"/>
                                        </p:tgtEl>
                                      </p:cBhvr>
                                    </p:animEffect>
                                    <p:anim calcmode="lin" valueType="num">
                                      <p:cBhvr>
                                        <p:cTn id="35"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0" dur="26">
                                          <p:stCondLst>
                                            <p:cond delay="650"/>
                                          </p:stCondLst>
                                        </p:cTn>
                                        <p:tgtEl>
                                          <p:spTgt spid="21"/>
                                        </p:tgtEl>
                                      </p:cBhvr>
                                      <p:to x="100000" y="60000"/>
                                    </p:animScale>
                                    <p:animScale>
                                      <p:cBhvr>
                                        <p:cTn id="41" dur="166" decel="50000">
                                          <p:stCondLst>
                                            <p:cond delay="676"/>
                                          </p:stCondLst>
                                        </p:cTn>
                                        <p:tgtEl>
                                          <p:spTgt spid="21"/>
                                        </p:tgtEl>
                                      </p:cBhvr>
                                      <p:to x="100000" y="100000"/>
                                    </p:animScale>
                                    <p:animScale>
                                      <p:cBhvr>
                                        <p:cTn id="42" dur="26">
                                          <p:stCondLst>
                                            <p:cond delay="1312"/>
                                          </p:stCondLst>
                                        </p:cTn>
                                        <p:tgtEl>
                                          <p:spTgt spid="21"/>
                                        </p:tgtEl>
                                      </p:cBhvr>
                                      <p:to x="100000" y="80000"/>
                                    </p:animScale>
                                    <p:animScale>
                                      <p:cBhvr>
                                        <p:cTn id="43" dur="166" decel="50000">
                                          <p:stCondLst>
                                            <p:cond delay="1338"/>
                                          </p:stCondLst>
                                        </p:cTn>
                                        <p:tgtEl>
                                          <p:spTgt spid="21"/>
                                        </p:tgtEl>
                                      </p:cBhvr>
                                      <p:to x="100000" y="100000"/>
                                    </p:animScale>
                                    <p:animScale>
                                      <p:cBhvr>
                                        <p:cTn id="44" dur="26">
                                          <p:stCondLst>
                                            <p:cond delay="1642"/>
                                          </p:stCondLst>
                                        </p:cTn>
                                        <p:tgtEl>
                                          <p:spTgt spid="21"/>
                                        </p:tgtEl>
                                      </p:cBhvr>
                                      <p:to x="100000" y="90000"/>
                                    </p:animScale>
                                    <p:animScale>
                                      <p:cBhvr>
                                        <p:cTn id="45" dur="166" decel="50000">
                                          <p:stCondLst>
                                            <p:cond delay="1668"/>
                                          </p:stCondLst>
                                        </p:cTn>
                                        <p:tgtEl>
                                          <p:spTgt spid="21"/>
                                        </p:tgtEl>
                                      </p:cBhvr>
                                      <p:to x="100000" y="100000"/>
                                    </p:animScale>
                                    <p:animScale>
                                      <p:cBhvr>
                                        <p:cTn id="46" dur="26">
                                          <p:stCondLst>
                                            <p:cond delay="1808"/>
                                          </p:stCondLst>
                                        </p:cTn>
                                        <p:tgtEl>
                                          <p:spTgt spid="21"/>
                                        </p:tgtEl>
                                      </p:cBhvr>
                                      <p:to x="100000" y="95000"/>
                                    </p:animScale>
                                    <p:animScale>
                                      <p:cBhvr>
                                        <p:cTn id="47" dur="166" decel="50000">
                                          <p:stCondLst>
                                            <p:cond delay="1834"/>
                                          </p:stCondLst>
                                        </p:cTn>
                                        <p:tgtEl>
                                          <p:spTgt spid="21"/>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80">
                                          <p:stCondLst>
                                            <p:cond delay="0"/>
                                          </p:stCondLst>
                                        </p:cTn>
                                        <p:tgtEl>
                                          <p:spTgt spid="22"/>
                                        </p:tgtEl>
                                      </p:cBhvr>
                                    </p:animEffect>
                                    <p:anim calcmode="lin" valueType="num">
                                      <p:cBhvr>
                                        <p:cTn id="5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58" dur="26">
                                          <p:stCondLst>
                                            <p:cond delay="650"/>
                                          </p:stCondLst>
                                        </p:cTn>
                                        <p:tgtEl>
                                          <p:spTgt spid="22"/>
                                        </p:tgtEl>
                                      </p:cBhvr>
                                      <p:to x="100000" y="60000"/>
                                    </p:animScale>
                                    <p:animScale>
                                      <p:cBhvr>
                                        <p:cTn id="59" dur="166" decel="50000">
                                          <p:stCondLst>
                                            <p:cond delay="676"/>
                                          </p:stCondLst>
                                        </p:cTn>
                                        <p:tgtEl>
                                          <p:spTgt spid="22"/>
                                        </p:tgtEl>
                                      </p:cBhvr>
                                      <p:to x="100000" y="100000"/>
                                    </p:animScale>
                                    <p:animScale>
                                      <p:cBhvr>
                                        <p:cTn id="60" dur="26">
                                          <p:stCondLst>
                                            <p:cond delay="1312"/>
                                          </p:stCondLst>
                                        </p:cTn>
                                        <p:tgtEl>
                                          <p:spTgt spid="22"/>
                                        </p:tgtEl>
                                      </p:cBhvr>
                                      <p:to x="100000" y="80000"/>
                                    </p:animScale>
                                    <p:animScale>
                                      <p:cBhvr>
                                        <p:cTn id="61" dur="166" decel="50000">
                                          <p:stCondLst>
                                            <p:cond delay="1338"/>
                                          </p:stCondLst>
                                        </p:cTn>
                                        <p:tgtEl>
                                          <p:spTgt spid="22"/>
                                        </p:tgtEl>
                                      </p:cBhvr>
                                      <p:to x="100000" y="100000"/>
                                    </p:animScale>
                                    <p:animScale>
                                      <p:cBhvr>
                                        <p:cTn id="62" dur="26">
                                          <p:stCondLst>
                                            <p:cond delay="1642"/>
                                          </p:stCondLst>
                                        </p:cTn>
                                        <p:tgtEl>
                                          <p:spTgt spid="22"/>
                                        </p:tgtEl>
                                      </p:cBhvr>
                                      <p:to x="100000" y="90000"/>
                                    </p:animScale>
                                    <p:animScale>
                                      <p:cBhvr>
                                        <p:cTn id="63" dur="166" decel="50000">
                                          <p:stCondLst>
                                            <p:cond delay="1668"/>
                                          </p:stCondLst>
                                        </p:cTn>
                                        <p:tgtEl>
                                          <p:spTgt spid="22"/>
                                        </p:tgtEl>
                                      </p:cBhvr>
                                      <p:to x="100000" y="100000"/>
                                    </p:animScale>
                                    <p:animScale>
                                      <p:cBhvr>
                                        <p:cTn id="64" dur="26">
                                          <p:stCondLst>
                                            <p:cond delay="1808"/>
                                          </p:stCondLst>
                                        </p:cTn>
                                        <p:tgtEl>
                                          <p:spTgt spid="22"/>
                                        </p:tgtEl>
                                      </p:cBhvr>
                                      <p:to x="100000" y="95000"/>
                                    </p:animScale>
                                    <p:animScale>
                                      <p:cBhvr>
                                        <p:cTn id="65" dur="166" decel="50000">
                                          <p:stCondLst>
                                            <p:cond delay="1834"/>
                                          </p:stCondLst>
                                        </p:cTn>
                                        <p:tgtEl>
                                          <p:spTgt spid="22"/>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barn(inVertical)">
                                      <p:cBhvr>
                                        <p:cTn id="7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9" grpId="0" animBg="1"/>
      <p:bldP spid="20" grpId="0" animBg="1"/>
      <p:bldP spid="21" grpId="0" animBg="1"/>
      <p:bldP spid="22"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266700" y="1924050"/>
            <a:ext cx="1790700" cy="2209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t>Integrasi Nasional Dapat Dilihat Dari Tiga Aspek </a:t>
            </a:r>
            <a:endParaRPr lang="en-US" sz="2000" dirty="0">
              <a:solidFill>
                <a:schemeClr val="tx1"/>
              </a:solidFill>
            </a:endParaRPr>
          </a:p>
        </p:txBody>
      </p:sp>
      <p:sp>
        <p:nvSpPr>
          <p:cNvPr id="5" name="Line Callout 2 4"/>
          <p:cNvSpPr/>
          <p:nvPr/>
        </p:nvSpPr>
        <p:spPr>
          <a:xfrm>
            <a:off x="2743200" y="1905000"/>
            <a:ext cx="2343150" cy="476250"/>
          </a:xfrm>
          <a:prstGeom prst="borderCallout2">
            <a:avLst>
              <a:gd name="adj1" fmla="val 18750"/>
              <a:gd name="adj2" fmla="val 1423"/>
              <a:gd name="adj3" fmla="val 84602"/>
              <a:gd name="adj4" fmla="val -13414"/>
              <a:gd name="adj5" fmla="val 209241"/>
              <a:gd name="adj6" fmla="val -287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sz="2000" b="1" dirty="0" smtClean="0"/>
              <a:t>1.</a:t>
            </a:r>
            <a:r>
              <a:rPr lang="id-ID" sz="2000" b="1" dirty="0" smtClean="0"/>
              <a:t>Integrasi Politik</a:t>
            </a:r>
            <a:endParaRPr lang="en-US" sz="2000" b="1" dirty="0"/>
          </a:p>
        </p:txBody>
      </p:sp>
      <p:sp>
        <p:nvSpPr>
          <p:cNvPr id="6" name="Line Callout 2 5"/>
          <p:cNvSpPr/>
          <p:nvPr/>
        </p:nvSpPr>
        <p:spPr>
          <a:xfrm>
            <a:off x="2705100" y="2790825"/>
            <a:ext cx="2343150" cy="476250"/>
          </a:xfrm>
          <a:prstGeom prst="borderCallout2">
            <a:avLst>
              <a:gd name="adj1" fmla="val 18750"/>
              <a:gd name="adj2" fmla="val 1423"/>
              <a:gd name="adj3" fmla="val 24602"/>
              <a:gd name="adj4" fmla="val -26423"/>
              <a:gd name="adj5" fmla="val 25241"/>
              <a:gd name="adj6" fmla="val -2715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ID" sz="2000" b="1" dirty="0" smtClean="0"/>
              <a:t>2. </a:t>
            </a:r>
            <a:r>
              <a:rPr lang="id-ID" sz="2000" b="1" dirty="0" smtClean="0"/>
              <a:t>Integrasi </a:t>
            </a:r>
            <a:r>
              <a:rPr lang="id-ID" sz="2000" b="1" dirty="0"/>
              <a:t>ekonomi</a:t>
            </a:r>
            <a:endParaRPr lang="en-US" sz="2000" b="1" dirty="0"/>
          </a:p>
        </p:txBody>
      </p:sp>
      <p:sp>
        <p:nvSpPr>
          <p:cNvPr id="7" name="Line Callout 2 6"/>
          <p:cNvSpPr/>
          <p:nvPr/>
        </p:nvSpPr>
        <p:spPr>
          <a:xfrm>
            <a:off x="2705100" y="3676650"/>
            <a:ext cx="3181350" cy="457200"/>
          </a:xfrm>
          <a:prstGeom prst="borderCallout2">
            <a:avLst>
              <a:gd name="adj1" fmla="val 18750"/>
              <a:gd name="adj2" fmla="val 1423"/>
              <a:gd name="adj3" fmla="val -44231"/>
              <a:gd name="adj4" fmla="val -9735"/>
              <a:gd name="adj5" fmla="val -169465"/>
              <a:gd name="adj6" fmla="val -205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sz="2000" b="1" dirty="0" smtClean="0"/>
              <a:t>3. </a:t>
            </a:r>
            <a:r>
              <a:rPr lang="id-ID" sz="2000" b="1" dirty="0" smtClean="0"/>
              <a:t>Integrasi </a:t>
            </a:r>
            <a:r>
              <a:rPr lang="en-ID" sz="2000" b="1" dirty="0" err="1" smtClean="0"/>
              <a:t>Sosiologi</a:t>
            </a:r>
            <a:r>
              <a:rPr lang="en-ID" sz="2000" b="1" dirty="0"/>
              <a:t> </a:t>
            </a:r>
            <a:r>
              <a:rPr lang="en-ID" sz="2000" b="1" dirty="0" err="1" smtClean="0"/>
              <a:t>Budaya</a:t>
            </a:r>
            <a:endParaRPr lang="en-US" sz="2000" b="1" dirty="0"/>
          </a:p>
        </p:txBody>
      </p:sp>
      <p:sp>
        <p:nvSpPr>
          <p:cNvPr id="8" name="Line Callout 1 7"/>
          <p:cNvSpPr/>
          <p:nvPr/>
        </p:nvSpPr>
        <p:spPr>
          <a:xfrm>
            <a:off x="6153150" y="228600"/>
            <a:ext cx="5372100" cy="1885950"/>
          </a:xfrm>
          <a:prstGeom prst="borderCallout1">
            <a:avLst>
              <a:gd name="adj1" fmla="val 23228"/>
              <a:gd name="adj2" fmla="val -1016"/>
              <a:gd name="adj3" fmla="val 102335"/>
              <a:gd name="adj4" fmla="val -19364"/>
            </a:avLst>
          </a:prstGeom>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r>
              <a:rPr lang="en-ID" sz="2000" dirty="0" smtClean="0"/>
              <a:t>a</a:t>
            </a:r>
            <a:r>
              <a:rPr lang="id-ID" sz="2000" dirty="0"/>
              <a:t>dimensi vertikal dan </a:t>
            </a:r>
            <a:r>
              <a:rPr lang="id-ID" sz="2000" dirty="0" smtClean="0"/>
              <a:t>horisontal</a:t>
            </a:r>
            <a:endParaRPr lang="en-ID" sz="2000" dirty="0" smtClean="0"/>
          </a:p>
          <a:p>
            <a:pPr marL="285750" indent="-285750">
              <a:buFont typeface="Arial" panose="020B0604020202020204" pitchFamily="34" charset="0"/>
              <a:buChar char="•"/>
            </a:pPr>
            <a:r>
              <a:rPr lang="id-ID" sz="2000" dirty="0"/>
              <a:t>Dimensi yang bersifat vertikal menyangkut hubungan elit dan massa, baik antara elit politik dengan massa </a:t>
            </a:r>
            <a:r>
              <a:rPr lang="id-ID" sz="2000" dirty="0" smtClean="0"/>
              <a:t>pengikut</a:t>
            </a:r>
            <a:endParaRPr lang="en-ID" sz="2000" dirty="0" smtClean="0"/>
          </a:p>
          <a:p>
            <a:pPr marL="285750" indent="-285750">
              <a:buFont typeface="Arial" panose="020B0604020202020204" pitchFamily="34" charset="0"/>
              <a:buChar char="•"/>
            </a:pPr>
            <a:r>
              <a:rPr lang="id-ID" sz="2000" dirty="0"/>
              <a:t>Dimensi horisontal menyangkut hubungan yang berkaitan dengan masalah teritorial,</a:t>
            </a:r>
            <a:endParaRPr lang="en-US" sz="2000" dirty="0"/>
          </a:p>
        </p:txBody>
      </p:sp>
      <p:sp>
        <p:nvSpPr>
          <p:cNvPr id="9" name="Line Callout 1 8"/>
          <p:cNvSpPr/>
          <p:nvPr/>
        </p:nvSpPr>
        <p:spPr>
          <a:xfrm>
            <a:off x="6153150" y="2324100"/>
            <a:ext cx="5810250" cy="1885950"/>
          </a:xfrm>
          <a:prstGeom prst="borderCallout1">
            <a:avLst>
              <a:gd name="adj1" fmla="val 23228"/>
              <a:gd name="adj2" fmla="val -1016"/>
              <a:gd name="adj3" fmla="val 35669"/>
              <a:gd name="adj4" fmla="val -19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Integrasi ekonomi berarti terjadinya saling ketergantungan antardaerah dalam upaya memenuhi kebutuhan hidup rakyat. Adanya saling ketergantungan menjadikan wilayah dan orang-orang dari berbagai latar akan mengadakan kerjasama yang </a:t>
            </a:r>
            <a:r>
              <a:rPr lang="id-ID" sz="2000" dirty="0" smtClean="0"/>
              <a:t>saling</a:t>
            </a:r>
            <a:r>
              <a:rPr lang="en-ID" sz="2000" dirty="0" smtClean="0"/>
              <a:t> </a:t>
            </a:r>
            <a:r>
              <a:rPr lang="id-ID" sz="2000" dirty="0" smtClean="0"/>
              <a:t>menguntungkan </a:t>
            </a:r>
            <a:r>
              <a:rPr lang="id-ID" sz="2000" dirty="0"/>
              <a:t>dan sinergis</a:t>
            </a:r>
            <a:r>
              <a:rPr lang="id-ID" sz="2000" dirty="0" smtClean="0"/>
              <a:t>,</a:t>
            </a:r>
            <a:endParaRPr lang="en-US" sz="2000" dirty="0"/>
          </a:p>
        </p:txBody>
      </p:sp>
      <p:sp>
        <p:nvSpPr>
          <p:cNvPr id="10" name="Line Callout 1 9"/>
          <p:cNvSpPr/>
          <p:nvPr/>
        </p:nvSpPr>
        <p:spPr>
          <a:xfrm>
            <a:off x="6153150" y="4419600"/>
            <a:ext cx="5810250" cy="1885950"/>
          </a:xfrm>
          <a:prstGeom prst="borderCallout1">
            <a:avLst>
              <a:gd name="adj1" fmla="val 23228"/>
              <a:gd name="adj2" fmla="val -307"/>
              <a:gd name="adj3" fmla="val -15846"/>
              <a:gd name="adj4" fmla="val -4825"/>
            </a:avLst>
          </a:prstGeom>
        </p:spPr>
        <p:style>
          <a:lnRef idx="3">
            <a:schemeClr val="lt1"/>
          </a:lnRef>
          <a:fillRef idx="1">
            <a:schemeClr val="accent6"/>
          </a:fillRef>
          <a:effectRef idx="1">
            <a:schemeClr val="accent6"/>
          </a:effectRef>
          <a:fontRef idx="minor">
            <a:schemeClr val="lt1"/>
          </a:fontRef>
        </p:style>
        <p:txBody>
          <a:bodyPr rtlCol="0" anchor="ctr"/>
          <a:lstStyle/>
          <a:p>
            <a:r>
              <a:rPr lang="id-ID" sz="2000" dirty="0"/>
              <a:t>Integrasi sosial budaya merupakan proses penyesuaian unsur-unsur yang berbeda dalam masyarakat sehingga menjadi satu kesatuan. Unsur-unsur yang berbeda tersebur dapat meliputi ras, etnis, agama bahasa,</a:t>
            </a:r>
            <a:endParaRPr lang="en-US" sz="2000" dirty="0"/>
          </a:p>
        </p:txBody>
      </p:sp>
    </p:spTree>
    <p:custDataLst>
      <p:tags r:id="rId1"/>
    </p:custDataLst>
    <p:extLst>
      <p:ext uri="{BB962C8B-B14F-4D97-AF65-F5344CB8AC3E}">
        <p14:creationId xmlns:p14="http://schemas.microsoft.com/office/powerpoint/2010/main" val="1604632153"/>
      </p:ext>
    </p:extLst>
  </p:cSld>
  <p:clrMapOvr>
    <a:masterClrMapping/>
  </p:clrMapOvr>
  <mc:AlternateContent xmlns:mc="http://schemas.openxmlformats.org/markup-compatibility/2006" xmlns:p14="http://schemas.microsoft.com/office/powerpoint/2010/main">
    <mc:Choice Requires="p14">
      <p:transition spd="slow" advTm="49117">
        <p14:flash/>
      </p:transition>
    </mc:Choice>
    <mc:Fallback xmlns="">
      <p:transition spd="slow" advTm="491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ppt_w</p:attrName>
                                        </p:attrNameLst>
                                      </p:cBhvr>
                                      <p:tavLst>
                                        <p:tav tm="0" fmla="#ppt_w*sin(2.5*pi*$)">
                                          <p:val>
                                            <p:fltVal val="0"/>
                                          </p:val>
                                        </p:tav>
                                        <p:tav tm="100000">
                                          <p:val>
                                            <p:fltVal val="1"/>
                                          </p:val>
                                        </p:tav>
                                      </p:tavLst>
                                    </p:anim>
                                    <p:anim calcmode="lin" valueType="num">
                                      <p:cBhvr>
                                        <p:cTn id="6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168812" y="2616591"/>
            <a:ext cx="3657600" cy="3137096"/>
          </a:xfrm>
          <a:prstGeom prst="bevel">
            <a:avLst>
              <a:gd name="adj" fmla="val 533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Menurut Suroyo (2002)</a:t>
            </a:r>
            <a:endParaRPr lang="en-US" sz="2000" dirty="0"/>
          </a:p>
          <a:p>
            <a:r>
              <a:rPr lang="id-ID" sz="2000" dirty="0"/>
              <a:t>sejarah </a:t>
            </a:r>
            <a:r>
              <a:rPr lang="id-ID" sz="2000" dirty="0" smtClean="0"/>
              <a:t>bangsa </a:t>
            </a:r>
            <a:r>
              <a:rPr lang="id-ID" sz="2000" dirty="0"/>
              <a:t>kita sudah mengalami pembangunan integrasi sebelum bernegara Indonesia yang </a:t>
            </a:r>
            <a:r>
              <a:rPr lang="id-ID" sz="2000" dirty="0" smtClean="0"/>
              <a:t>merdeka</a:t>
            </a:r>
            <a:r>
              <a:rPr lang="en-US" sz="2000" dirty="0" smtClean="0"/>
              <a:t>, </a:t>
            </a:r>
            <a:r>
              <a:rPr lang="id-ID" sz="2000" dirty="0" smtClean="0"/>
              <a:t>ada </a:t>
            </a:r>
            <a:r>
              <a:rPr lang="id-ID" sz="2000" dirty="0"/>
              <a:t>tiga model integrasi </a:t>
            </a:r>
            <a:r>
              <a:rPr lang="id-ID" sz="2000" dirty="0" smtClean="0"/>
              <a:t>dalam</a:t>
            </a:r>
            <a:r>
              <a:rPr lang="en-ID" sz="2000" dirty="0" smtClean="0"/>
              <a:t> </a:t>
            </a:r>
            <a:r>
              <a:rPr lang="id-ID" sz="2000" dirty="0" smtClean="0"/>
              <a:t>sejarah perkembangan</a:t>
            </a:r>
            <a:r>
              <a:rPr lang="en-ID" sz="2000" dirty="0" smtClean="0"/>
              <a:t> </a:t>
            </a:r>
            <a:r>
              <a:rPr lang="id-ID" sz="2000" dirty="0" smtClean="0"/>
              <a:t>integrasi </a:t>
            </a:r>
            <a:r>
              <a:rPr lang="id-ID" sz="2000" dirty="0"/>
              <a:t>di Indonesia</a:t>
            </a:r>
            <a:r>
              <a:rPr lang="id-ID" sz="2000" dirty="0" smtClean="0"/>
              <a:t>,</a:t>
            </a:r>
            <a:endParaRPr lang="en-US" sz="2000" dirty="0"/>
          </a:p>
        </p:txBody>
      </p:sp>
      <p:sp>
        <p:nvSpPr>
          <p:cNvPr id="8" name="Pentagon 7"/>
          <p:cNvSpPr/>
          <p:nvPr/>
        </p:nvSpPr>
        <p:spPr>
          <a:xfrm>
            <a:off x="3979106" y="2557242"/>
            <a:ext cx="2562371" cy="787790"/>
          </a:xfrm>
          <a:prstGeom prst="homePlate">
            <a:avLst>
              <a:gd name="adj" fmla="val 3571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smtClean="0"/>
              <a:t>1.</a:t>
            </a:r>
            <a:r>
              <a:rPr lang="id-ID" sz="2000" dirty="0" smtClean="0"/>
              <a:t>Model Integrasi Imperium Mojopahit</a:t>
            </a:r>
            <a:endParaRPr lang="en-US" sz="2000" dirty="0"/>
          </a:p>
        </p:txBody>
      </p:sp>
      <p:sp>
        <p:nvSpPr>
          <p:cNvPr id="9" name="Pentagon 8"/>
          <p:cNvSpPr/>
          <p:nvPr/>
        </p:nvSpPr>
        <p:spPr>
          <a:xfrm>
            <a:off x="4218256" y="3642578"/>
            <a:ext cx="2323221" cy="787790"/>
          </a:xfrm>
          <a:prstGeom prst="homePlate">
            <a:avLst>
              <a:gd name="adj" fmla="val 35714"/>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smtClean="0"/>
              <a:t>2. </a:t>
            </a:r>
            <a:r>
              <a:rPr lang="id-ID" sz="2000" dirty="0" smtClean="0"/>
              <a:t>Model Integrasi Kolonial,</a:t>
            </a:r>
            <a:endParaRPr lang="en-US" sz="2000" dirty="0"/>
          </a:p>
        </p:txBody>
      </p:sp>
      <p:sp>
        <p:nvSpPr>
          <p:cNvPr id="10" name="Pentagon 9"/>
          <p:cNvSpPr/>
          <p:nvPr/>
        </p:nvSpPr>
        <p:spPr>
          <a:xfrm>
            <a:off x="3979106" y="4727915"/>
            <a:ext cx="2323221" cy="787790"/>
          </a:xfrm>
          <a:prstGeom prst="homePlate">
            <a:avLst>
              <a:gd name="adj" fmla="val 35714"/>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smtClean="0"/>
              <a:t>3. </a:t>
            </a:r>
            <a:r>
              <a:rPr lang="id-ID" sz="2000" dirty="0" smtClean="0"/>
              <a:t>Model Integrasi Nasional Indonesia</a:t>
            </a:r>
            <a:endParaRPr lang="en-US" sz="2000" dirty="0"/>
          </a:p>
        </p:txBody>
      </p:sp>
      <p:sp>
        <p:nvSpPr>
          <p:cNvPr id="12" name="Line Callout 2 11"/>
          <p:cNvSpPr/>
          <p:nvPr/>
        </p:nvSpPr>
        <p:spPr>
          <a:xfrm>
            <a:off x="7379368" y="2067950"/>
            <a:ext cx="4636169" cy="1277081"/>
          </a:xfrm>
          <a:prstGeom prst="borderCallout2">
            <a:avLst>
              <a:gd name="adj1" fmla="val 17288"/>
              <a:gd name="adj2" fmla="val 114"/>
              <a:gd name="adj3" fmla="val 40105"/>
              <a:gd name="adj4" fmla="val -8708"/>
              <a:gd name="adj5" fmla="val 69448"/>
              <a:gd name="adj6" fmla="val -18643"/>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Dimulai dengan konsentris pertama yaitu wilayah inti kerajaan (nagaragung): pulau Jawa dan Madura yang diperintah langsung oleh raja dan </a:t>
            </a:r>
            <a:r>
              <a:rPr lang="id-ID" sz="2000" dirty="0" smtClean="0"/>
              <a:t>saudara-saudaranya</a:t>
            </a:r>
            <a:endParaRPr lang="en-US" sz="2000" dirty="0"/>
          </a:p>
        </p:txBody>
      </p:sp>
      <p:sp>
        <p:nvSpPr>
          <p:cNvPr id="13" name="Line Callout 2 12"/>
          <p:cNvSpPr/>
          <p:nvPr/>
        </p:nvSpPr>
        <p:spPr>
          <a:xfrm>
            <a:off x="7379367" y="3413974"/>
            <a:ext cx="4636169" cy="1494910"/>
          </a:xfrm>
          <a:prstGeom prst="borderCallout2">
            <a:avLst>
              <a:gd name="adj1" fmla="val 17288"/>
              <a:gd name="adj2" fmla="val 114"/>
              <a:gd name="adj3" fmla="val 32751"/>
              <a:gd name="adj4" fmla="val -10784"/>
              <a:gd name="adj5" fmla="val 42021"/>
              <a:gd name="adj6" fmla="val -182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Pemerintah kolonial mampu membangun integrasi wilayah juga dengan menguasai </a:t>
            </a:r>
            <a:r>
              <a:rPr lang="id-ID" sz="2000" dirty="0" smtClean="0"/>
              <a:t>maritime</a:t>
            </a:r>
            <a:r>
              <a:rPr lang="en-ID" sz="2000" dirty="0" smtClean="0"/>
              <a:t>, </a:t>
            </a:r>
            <a:r>
              <a:rPr lang="id-ID" sz="2000" dirty="0"/>
              <a:t>Integrasi model kolonial ini tidak mampu menyatukan segenap keragaman bangsa Indonesia</a:t>
            </a:r>
            <a:endParaRPr lang="en-US" sz="2000" dirty="0"/>
          </a:p>
        </p:txBody>
      </p:sp>
      <p:sp>
        <p:nvSpPr>
          <p:cNvPr id="14" name="Line Callout 2 13"/>
          <p:cNvSpPr/>
          <p:nvPr/>
        </p:nvSpPr>
        <p:spPr>
          <a:xfrm>
            <a:off x="7122694" y="5057642"/>
            <a:ext cx="4892842" cy="1627143"/>
          </a:xfrm>
          <a:prstGeom prst="borderCallout2">
            <a:avLst>
              <a:gd name="adj1" fmla="val 17288"/>
              <a:gd name="adj2" fmla="val 114"/>
              <a:gd name="adj3" fmla="val 11289"/>
              <a:gd name="adj4" fmla="val -9054"/>
              <a:gd name="adj5" fmla="val 3128"/>
              <a:gd name="adj6" fmla="val -17768"/>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Model </a:t>
            </a:r>
            <a:r>
              <a:rPr lang="id-ID" sz="2000" dirty="0" smtClean="0"/>
              <a:t>integrasi </a:t>
            </a:r>
            <a:r>
              <a:rPr lang="id-ID" sz="2000" dirty="0"/>
              <a:t>ini merupakan </a:t>
            </a:r>
            <a:r>
              <a:rPr lang="id-ID" sz="2000" dirty="0" smtClean="0"/>
              <a:t>proses </a:t>
            </a:r>
            <a:r>
              <a:rPr lang="id-ID" sz="2000" dirty="0"/>
              <a:t>berintegrasinya bangsa Indonesia sejak bernegara merdeka tahun </a:t>
            </a:r>
            <a:r>
              <a:rPr lang="id-ID" sz="2000" dirty="0" smtClean="0"/>
              <a:t>1945</a:t>
            </a:r>
            <a:r>
              <a:rPr lang="en-ID" sz="2000" dirty="0" smtClean="0"/>
              <a:t>, </a:t>
            </a:r>
            <a:r>
              <a:rPr lang="en-ID" sz="2000" dirty="0" err="1" smtClean="0"/>
              <a:t>Kemajuan</a:t>
            </a:r>
            <a:r>
              <a:rPr lang="en-ID" sz="2000" dirty="0" smtClean="0"/>
              <a:t> </a:t>
            </a:r>
            <a:r>
              <a:rPr lang="en-ID" sz="2000" dirty="0" err="1" smtClean="0"/>
              <a:t>intergrasi</a:t>
            </a:r>
            <a:r>
              <a:rPr lang="en-ID" sz="2000" dirty="0" smtClean="0"/>
              <a:t> </a:t>
            </a:r>
            <a:r>
              <a:rPr lang="en-ID" sz="2000" dirty="0" err="1" smtClean="0"/>
              <a:t>ini</a:t>
            </a:r>
            <a:r>
              <a:rPr lang="en-ID" sz="2000" dirty="0" smtClean="0"/>
              <a:t> </a:t>
            </a:r>
            <a:r>
              <a:rPr lang="en-ID" sz="2000" dirty="0" err="1" smtClean="0"/>
              <a:t>adalah</a:t>
            </a:r>
            <a:r>
              <a:rPr lang="en-ID" sz="2000" dirty="0" smtClean="0"/>
              <a:t> </a:t>
            </a:r>
            <a:r>
              <a:rPr lang="en-ID" sz="2000" dirty="0" err="1" smtClean="0"/>
              <a:t>kesadaran</a:t>
            </a:r>
            <a:r>
              <a:rPr lang="en-ID" sz="2000" dirty="0" smtClean="0"/>
              <a:t> </a:t>
            </a:r>
            <a:r>
              <a:rPr lang="en-ID" sz="2000" dirty="0" err="1" smtClean="0"/>
              <a:t>bangsa</a:t>
            </a:r>
            <a:r>
              <a:rPr lang="en-ID" sz="2000" dirty="0" smtClean="0"/>
              <a:t> Indonesia yang </a:t>
            </a:r>
            <a:r>
              <a:rPr lang="en-ID" sz="2000" dirty="0" err="1" smtClean="0"/>
              <a:t>mengalami</a:t>
            </a:r>
            <a:r>
              <a:rPr lang="en-ID" sz="2000" dirty="0" smtClean="0"/>
              <a:t> </a:t>
            </a:r>
            <a:r>
              <a:rPr lang="en-ID" sz="2000" dirty="0" err="1" smtClean="0"/>
              <a:t>pendidikan</a:t>
            </a:r>
            <a:endParaRPr lang="en-US" sz="2000" dirty="0"/>
          </a:p>
        </p:txBody>
      </p:sp>
      <p:sp>
        <p:nvSpPr>
          <p:cNvPr id="15" name="Down Ribbon 14"/>
          <p:cNvSpPr/>
          <p:nvPr/>
        </p:nvSpPr>
        <p:spPr>
          <a:xfrm>
            <a:off x="721894" y="334723"/>
            <a:ext cx="10876548" cy="841275"/>
          </a:xfrm>
          <a:prstGeom prst="ribbon">
            <a:avLst>
              <a:gd name="adj1" fmla="val 16667"/>
              <a:gd name="adj2" fmla="val 684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ID" sz="2000" b="1" dirty="0" smtClean="0"/>
              <a:t>1.4.2. </a:t>
            </a:r>
            <a:r>
              <a:rPr lang="id-ID" sz="2000" b="1" dirty="0" smtClean="0"/>
              <a:t>Sumber Historis , Sosiologis, Politik tentang Integrasi Nasional</a:t>
            </a:r>
            <a:endParaRPr lang="en-US" sz="2000" dirty="0" smtClean="0"/>
          </a:p>
        </p:txBody>
      </p:sp>
    </p:spTree>
    <p:custDataLst>
      <p:tags r:id="rId1"/>
    </p:custDataLst>
    <p:extLst>
      <p:ext uri="{BB962C8B-B14F-4D97-AF65-F5344CB8AC3E}">
        <p14:creationId xmlns:p14="http://schemas.microsoft.com/office/powerpoint/2010/main" val="4024832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2468">
        <p15:prstTrans prst="drape"/>
      </p:transition>
    </mc:Choice>
    <mc:Fallback xmlns="">
      <p:transition spd="slow" advTm="5246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80">
                                          <p:stCondLst>
                                            <p:cond delay="0"/>
                                          </p:stCondLst>
                                        </p:cTn>
                                        <p:tgtEl>
                                          <p:spTgt spid="10"/>
                                        </p:tgtEl>
                                      </p:cBhvr>
                                    </p:animEffect>
                                    <p:anim calcmode="lin" valueType="num">
                                      <p:cBhvr>
                                        <p:cTn id="3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9" dur="26">
                                          <p:stCondLst>
                                            <p:cond delay="650"/>
                                          </p:stCondLst>
                                        </p:cTn>
                                        <p:tgtEl>
                                          <p:spTgt spid="10"/>
                                        </p:tgtEl>
                                      </p:cBhvr>
                                      <p:to x="100000" y="60000"/>
                                    </p:animScale>
                                    <p:animScale>
                                      <p:cBhvr>
                                        <p:cTn id="40" dur="166" decel="50000">
                                          <p:stCondLst>
                                            <p:cond delay="676"/>
                                          </p:stCondLst>
                                        </p:cTn>
                                        <p:tgtEl>
                                          <p:spTgt spid="10"/>
                                        </p:tgtEl>
                                      </p:cBhvr>
                                      <p:to x="100000" y="100000"/>
                                    </p:animScale>
                                    <p:animScale>
                                      <p:cBhvr>
                                        <p:cTn id="41" dur="26">
                                          <p:stCondLst>
                                            <p:cond delay="1312"/>
                                          </p:stCondLst>
                                        </p:cTn>
                                        <p:tgtEl>
                                          <p:spTgt spid="10"/>
                                        </p:tgtEl>
                                      </p:cBhvr>
                                      <p:to x="100000" y="80000"/>
                                    </p:animScale>
                                    <p:animScale>
                                      <p:cBhvr>
                                        <p:cTn id="42" dur="166" decel="50000">
                                          <p:stCondLst>
                                            <p:cond delay="1338"/>
                                          </p:stCondLst>
                                        </p:cTn>
                                        <p:tgtEl>
                                          <p:spTgt spid="10"/>
                                        </p:tgtEl>
                                      </p:cBhvr>
                                      <p:to x="100000" y="100000"/>
                                    </p:animScale>
                                    <p:animScale>
                                      <p:cBhvr>
                                        <p:cTn id="43" dur="26">
                                          <p:stCondLst>
                                            <p:cond delay="1642"/>
                                          </p:stCondLst>
                                        </p:cTn>
                                        <p:tgtEl>
                                          <p:spTgt spid="10"/>
                                        </p:tgtEl>
                                      </p:cBhvr>
                                      <p:to x="100000" y="90000"/>
                                    </p:animScale>
                                    <p:animScale>
                                      <p:cBhvr>
                                        <p:cTn id="44" dur="166" decel="50000">
                                          <p:stCondLst>
                                            <p:cond delay="1668"/>
                                          </p:stCondLst>
                                        </p:cTn>
                                        <p:tgtEl>
                                          <p:spTgt spid="10"/>
                                        </p:tgtEl>
                                      </p:cBhvr>
                                      <p:to x="100000" y="100000"/>
                                    </p:animScale>
                                    <p:animScale>
                                      <p:cBhvr>
                                        <p:cTn id="45" dur="26">
                                          <p:stCondLst>
                                            <p:cond delay="1808"/>
                                          </p:stCondLst>
                                        </p:cTn>
                                        <p:tgtEl>
                                          <p:spTgt spid="10"/>
                                        </p:tgtEl>
                                      </p:cBhvr>
                                      <p:to x="100000" y="95000"/>
                                    </p:animScale>
                                    <p:animScale>
                                      <p:cBhvr>
                                        <p:cTn id="46" dur="166" decel="50000">
                                          <p:stCondLst>
                                            <p:cond delay="1834"/>
                                          </p:stCondLst>
                                        </p:cTn>
                                        <p:tgtEl>
                                          <p:spTgt spid="10"/>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anim calcmode="lin" valueType="num">
                                      <p:cBhvr>
                                        <p:cTn id="52" dur="2000" fill="hold"/>
                                        <p:tgtEl>
                                          <p:spTgt spid="12"/>
                                        </p:tgtEl>
                                        <p:attrNameLst>
                                          <p:attrName>ppt_w</p:attrName>
                                        </p:attrNameLst>
                                      </p:cBhvr>
                                      <p:tavLst>
                                        <p:tav tm="0" fmla="#ppt_w*sin(2.5*pi*$)">
                                          <p:val>
                                            <p:fltVal val="0"/>
                                          </p:val>
                                        </p:tav>
                                        <p:tav tm="100000">
                                          <p:val>
                                            <p:fltVal val="1"/>
                                          </p:val>
                                        </p:tav>
                                      </p:tavLst>
                                    </p:anim>
                                    <p:anim calcmode="lin" valueType="num">
                                      <p:cBhvr>
                                        <p:cTn id="5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arn(inVertic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randombar(horizontal)">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0"/>
            <a:ext cx="12192000" cy="1847850"/>
            <a:chOff x="0" y="0"/>
            <a:chExt cx="12192000" cy="184785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847850"/>
            </a:xfrm>
            <a:prstGeom prst="rect">
              <a:avLst/>
            </a:prstGeom>
          </p:spPr>
        </p:pic>
        <p:sp>
          <p:nvSpPr>
            <p:cNvPr id="5" name="Rectangle 4"/>
            <p:cNvSpPr/>
            <p:nvPr/>
          </p:nvSpPr>
          <p:spPr>
            <a:xfrm>
              <a:off x="224589" y="401053"/>
              <a:ext cx="11774906" cy="994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ID" sz="2800" b="1" dirty="0" smtClean="0">
                  <a:solidFill>
                    <a:schemeClr val="tx1"/>
                  </a:solidFill>
                </a:rPr>
                <a:t>1.4.3. </a:t>
              </a:r>
              <a:r>
                <a:rPr lang="id-ID" sz="2800" b="1" dirty="0" smtClean="0">
                  <a:solidFill>
                    <a:schemeClr val="tx1"/>
                  </a:solidFill>
                </a:rPr>
                <a:t>Faktor-Faktor </a:t>
              </a:r>
              <a:r>
                <a:rPr lang="id-ID" sz="2800" b="1" dirty="0">
                  <a:solidFill>
                    <a:schemeClr val="tx1"/>
                  </a:solidFill>
                </a:rPr>
                <a:t>Pembentuk Integrasi </a:t>
              </a:r>
              <a:r>
                <a:rPr lang="id-ID" sz="2800" b="1" dirty="0" smtClean="0">
                  <a:solidFill>
                    <a:schemeClr val="tx1"/>
                  </a:solidFill>
                </a:rPr>
                <a:t>Nasional</a:t>
              </a:r>
              <a:endParaRPr lang="en-US" sz="2800" dirty="0">
                <a:solidFill>
                  <a:schemeClr val="tx1"/>
                </a:solidFill>
              </a:endParaRPr>
            </a:p>
          </p:txBody>
        </p:sp>
      </p:grpSp>
      <p:sp>
        <p:nvSpPr>
          <p:cNvPr id="8" name="Down Arrow Callout 7"/>
          <p:cNvSpPr/>
          <p:nvPr/>
        </p:nvSpPr>
        <p:spPr>
          <a:xfrm>
            <a:off x="224588" y="2085474"/>
            <a:ext cx="3400927" cy="641684"/>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dirty="0" smtClean="0"/>
              <a:t>1. </a:t>
            </a:r>
            <a:r>
              <a:rPr lang="id-ID" sz="2000" dirty="0"/>
              <a:t>Rasa </a:t>
            </a:r>
            <a:r>
              <a:rPr lang="id-ID" sz="2000" dirty="0" smtClean="0"/>
              <a:t>Senasib</a:t>
            </a:r>
            <a:r>
              <a:rPr lang="en-ID" sz="2000" dirty="0" smtClean="0"/>
              <a:t> </a:t>
            </a:r>
            <a:r>
              <a:rPr lang="id-ID" sz="2000" dirty="0" smtClean="0"/>
              <a:t>Seperjuangan</a:t>
            </a:r>
            <a:endParaRPr lang="en-US" sz="2000" dirty="0"/>
          </a:p>
        </p:txBody>
      </p:sp>
      <p:sp>
        <p:nvSpPr>
          <p:cNvPr id="9" name="Rectangle 8"/>
          <p:cNvSpPr/>
          <p:nvPr/>
        </p:nvSpPr>
        <p:spPr>
          <a:xfrm>
            <a:off x="48126" y="2884572"/>
            <a:ext cx="4186989" cy="3973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900" dirty="0">
                <a:solidFill>
                  <a:schemeClr val="tx1"/>
                </a:solidFill>
              </a:rPr>
              <a:t>Rasa senasib seperjuangan di masa lalu yang terbawa sampai dengan masa sekarang menjadi salah satu faktor pendorong untuk mewujudkan integrasi nasional. Jika di masa lalu rasa senasib seperjuangan digunakan untuk memujudkan kemerdekaan Indonesia, di era sekarang ini rasa senasib seperjuangan digunakan untuk memperkuat stabilitas nasional demi terwujudnya persatuan Indonesia dalam integrasi nasional</a:t>
            </a:r>
            <a:r>
              <a:rPr lang="id-ID" sz="1900" dirty="0" smtClean="0">
                <a:solidFill>
                  <a:schemeClr val="tx1"/>
                </a:solidFill>
              </a:rPr>
              <a:t>.</a:t>
            </a:r>
            <a:endParaRPr lang="en-US" sz="1900" dirty="0">
              <a:solidFill>
                <a:schemeClr val="tx1"/>
              </a:solidFill>
            </a:endParaRPr>
          </a:p>
        </p:txBody>
      </p:sp>
      <p:sp>
        <p:nvSpPr>
          <p:cNvPr id="10" name="Down Arrow Callout 9"/>
          <p:cNvSpPr/>
          <p:nvPr/>
        </p:nvSpPr>
        <p:spPr>
          <a:xfrm>
            <a:off x="4379496" y="2085474"/>
            <a:ext cx="2518610" cy="87930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D" sz="2000" dirty="0" smtClean="0"/>
              <a:t>2.</a:t>
            </a:r>
            <a:r>
              <a:rPr lang="id-ID" sz="2000" dirty="0" smtClean="0"/>
              <a:t>Pemaknaan </a:t>
            </a:r>
            <a:r>
              <a:rPr lang="id-ID" sz="2000" dirty="0"/>
              <a:t>Ideologi Nasional</a:t>
            </a:r>
            <a:endParaRPr lang="en-US" sz="2000" dirty="0"/>
          </a:p>
        </p:txBody>
      </p:sp>
      <p:sp>
        <p:nvSpPr>
          <p:cNvPr id="13" name="Rectangle 12"/>
          <p:cNvSpPr/>
          <p:nvPr/>
        </p:nvSpPr>
        <p:spPr>
          <a:xfrm>
            <a:off x="4363454" y="3012909"/>
            <a:ext cx="2743200" cy="36460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solidFill>
                  <a:schemeClr val="tx1"/>
                </a:solidFill>
              </a:rPr>
              <a:t>Pemaknaan ideologi nasional yaitu Pancasila dilakukan melalui implementasi nilai-nilai Pancasila dalam kehidupan sehari-hari untuk mewujudkan integrasi nasional di Indonesia</a:t>
            </a:r>
            <a:endParaRPr lang="en-US" sz="2000" dirty="0">
              <a:solidFill>
                <a:schemeClr val="tx1"/>
              </a:solidFill>
            </a:endParaRPr>
          </a:p>
        </p:txBody>
      </p:sp>
      <p:sp>
        <p:nvSpPr>
          <p:cNvPr id="14" name="Down Arrow Callout 13"/>
          <p:cNvSpPr/>
          <p:nvPr/>
        </p:nvSpPr>
        <p:spPr>
          <a:xfrm>
            <a:off x="7427499" y="2085474"/>
            <a:ext cx="2165685" cy="879306"/>
          </a:xfrm>
          <a:prstGeom prst="downArrowCallou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D" sz="2000" dirty="0" smtClean="0"/>
              <a:t>3. </a:t>
            </a:r>
            <a:r>
              <a:rPr lang="id-ID" sz="2000" dirty="0" smtClean="0"/>
              <a:t>Keinginan </a:t>
            </a:r>
            <a:r>
              <a:rPr lang="id-ID" sz="2000" dirty="0"/>
              <a:t>Untuk Bersatu</a:t>
            </a:r>
            <a:endParaRPr lang="en-US" sz="2000" dirty="0"/>
          </a:p>
        </p:txBody>
      </p:sp>
      <p:sp>
        <p:nvSpPr>
          <p:cNvPr id="16" name="Rectangle 15"/>
          <p:cNvSpPr/>
          <p:nvPr/>
        </p:nvSpPr>
        <p:spPr>
          <a:xfrm>
            <a:off x="7218953" y="3083593"/>
            <a:ext cx="2438397" cy="35753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chemeClr val="tx1"/>
                </a:solidFill>
              </a:rPr>
              <a:t>Dalam kehidupan berbangsa negara dan berbangsa Indonesia, keinginan untuk mempersatukan bangsa merupakan salah satu perwujudan nilai-nilai luhur Pancasila sebagai dasar negar</a:t>
            </a:r>
            <a:endParaRPr lang="en-US" sz="2000" dirty="0">
              <a:solidFill>
                <a:schemeClr val="tx1"/>
              </a:solidFill>
            </a:endParaRPr>
          </a:p>
        </p:txBody>
      </p:sp>
      <p:sp>
        <p:nvSpPr>
          <p:cNvPr id="17" name="Down Arrow Callout 16"/>
          <p:cNvSpPr/>
          <p:nvPr/>
        </p:nvSpPr>
        <p:spPr>
          <a:xfrm>
            <a:off x="9785685" y="2075947"/>
            <a:ext cx="2213810" cy="1007645"/>
          </a:xfrm>
          <a:prstGeom prst="downArrowCallout">
            <a:avLst>
              <a:gd name="adj1" fmla="val 25000"/>
              <a:gd name="adj2" fmla="val 25000"/>
              <a:gd name="adj3" fmla="val 23175"/>
              <a:gd name="adj4" fmla="val 75000"/>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D" sz="2000" dirty="0" smtClean="0"/>
              <a:t>4. </a:t>
            </a:r>
            <a:r>
              <a:rPr lang="id-ID" sz="2000" dirty="0" smtClean="0"/>
              <a:t>Antisipasi </a:t>
            </a:r>
            <a:r>
              <a:rPr lang="id-ID" sz="2000" dirty="0"/>
              <a:t>Ancaman dari Luar</a:t>
            </a:r>
            <a:endParaRPr lang="en-US" sz="2000" dirty="0"/>
          </a:p>
        </p:txBody>
      </p:sp>
      <p:sp>
        <p:nvSpPr>
          <p:cNvPr id="18" name="Folded Corner 17"/>
          <p:cNvSpPr/>
          <p:nvPr/>
        </p:nvSpPr>
        <p:spPr>
          <a:xfrm>
            <a:off x="9785685" y="3083592"/>
            <a:ext cx="2213810" cy="3575384"/>
          </a:xfrm>
          <a:prstGeom prst="foldedCorner">
            <a:avLst>
              <a:gd name="adj" fmla="val 6819"/>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dirty="0"/>
              <a:t>mengantisipasi ancaman dari luar dalam kaitannya dengan bahaya globalisasi dan modernisasi, integrasi nasional perlu diwujudkan di setiap lapisan masyarakat yang ada tinggal di wilayah Indonesia</a:t>
            </a:r>
            <a:r>
              <a:rPr lang="id-ID" dirty="0" smtClean="0"/>
              <a:t>.</a:t>
            </a:r>
            <a:endParaRPr lang="en-US" dirty="0"/>
          </a:p>
        </p:txBody>
      </p:sp>
    </p:spTree>
    <p:custDataLst>
      <p:tags r:id="rId1"/>
    </p:custDataLst>
    <p:extLst>
      <p:ext uri="{BB962C8B-B14F-4D97-AF65-F5344CB8AC3E}">
        <p14:creationId xmlns:p14="http://schemas.microsoft.com/office/powerpoint/2010/main" val="892102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60439">
        <p15:prstTrans prst="fallOver"/>
      </p:transition>
    </mc:Choice>
    <mc:Fallback xmlns="">
      <p:transition spd="slow" advTm="604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80">
                                          <p:stCondLst>
                                            <p:cond delay="0"/>
                                          </p:stCondLst>
                                        </p:cTn>
                                        <p:tgtEl>
                                          <p:spTgt spid="14"/>
                                        </p:tgtEl>
                                      </p:cBhvr>
                                    </p:animEffect>
                                    <p:anim calcmode="lin" valueType="num">
                                      <p:cBhvr>
                                        <p:cTn id="3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3" dur="26">
                                          <p:stCondLst>
                                            <p:cond delay="650"/>
                                          </p:stCondLst>
                                        </p:cTn>
                                        <p:tgtEl>
                                          <p:spTgt spid="14"/>
                                        </p:tgtEl>
                                      </p:cBhvr>
                                      <p:to x="100000" y="60000"/>
                                    </p:animScale>
                                    <p:animScale>
                                      <p:cBhvr>
                                        <p:cTn id="44" dur="166" decel="50000">
                                          <p:stCondLst>
                                            <p:cond delay="676"/>
                                          </p:stCondLst>
                                        </p:cTn>
                                        <p:tgtEl>
                                          <p:spTgt spid="14"/>
                                        </p:tgtEl>
                                      </p:cBhvr>
                                      <p:to x="100000" y="100000"/>
                                    </p:animScale>
                                    <p:animScale>
                                      <p:cBhvr>
                                        <p:cTn id="45" dur="26">
                                          <p:stCondLst>
                                            <p:cond delay="1312"/>
                                          </p:stCondLst>
                                        </p:cTn>
                                        <p:tgtEl>
                                          <p:spTgt spid="14"/>
                                        </p:tgtEl>
                                      </p:cBhvr>
                                      <p:to x="100000" y="80000"/>
                                    </p:animScale>
                                    <p:animScale>
                                      <p:cBhvr>
                                        <p:cTn id="46" dur="166" decel="50000">
                                          <p:stCondLst>
                                            <p:cond delay="1338"/>
                                          </p:stCondLst>
                                        </p:cTn>
                                        <p:tgtEl>
                                          <p:spTgt spid="14"/>
                                        </p:tgtEl>
                                      </p:cBhvr>
                                      <p:to x="100000" y="100000"/>
                                    </p:animScale>
                                    <p:animScale>
                                      <p:cBhvr>
                                        <p:cTn id="47" dur="26">
                                          <p:stCondLst>
                                            <p:cond delay="1642"/>
                                          </p:stCondLst>
                                        </p:cTn>
                                        <p:tgtEl>
                                          <p:spTgt spid="14"/>
                                        </p:tgtEl>
                                      </p:cBhvr>
                                      <p:to x="100000" y="90000"/>
                                    </p:animScale>
                                    <p:animScale>
                                      <p:cBhvr>
                                        <p:cTn id="48" dur="166" decel="50000">
                                          <p:stCondLst>
                                            <p:cond delay="1668"/>
                                          </p:stCondLst>
                                        </p:cTn>
                                        <p:tgtEl>
                                          <p:spTgt spid="14"/>
                                        </p:tgtEl>
                                      </p:cBhvr>
                                      <p:to x="100000" y="100000"/>
                                    </p:animScale>
                                    <p:animScale>
                                      <p:cBhvr>
                                        <p:cTn id="49" dur="26">
                                          <p:stCondLst>
                                            <p:cond delay="1808"/>
                                          </p:stCondLst>
                                        </p:cTn>
                                        <p:tgtEl>
                                          <p:spTgt spid="14"/>
                                        </p:tgtEl>
                                      </p:cBhvr>
                                      <p:to x="100000" y="95000"/>
                                    </p:animScale>
                                    <p:animScale>
                                      <p:cBhvr>
                                        <p:cTn id="50" dur="166" decel="50000">
                                          <p:stCondLst>
                                            <p:cond delay="1834"/>
                                          </p:stCondLst>
                                        </p:cTn>
                                        <p:tgtEl>
                                          <p:spTgt spid="14"/>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2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80">
                                          <p:stCondLst>
                                            <p:cond delay="0"/>
                                          </p:stCondLst>
                                        </p:cTn>
                                        <p:tgtEl>
                                          <p:spTgt spid="17"/>
                                        </p:tgtEl>
                                      </p:cBhvr>
                                    </p:animEffect>
                                    <p:anim calcmode="lin" valueType="num">
                                      <p:cBhvr>
                                        <p:cTn id="6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6" dur="26">
                                          <p:stCondLst>
                                            <p:cond delay="650"/>
                                          </p:stCondLst>
                                        </p:cTn>
                                        <p:tgtEl>
                                          <p:spTgt spid="17"/>
                                        </p:tgtEl>
                                      </p:cBhvr>
                                      <p:to x="100000" y="60000"/>
                                    </p:animScale>
                                    <p:animScale>
                                      <p:cBhvr>
                                        <p:cTn id="67" dur="166" decel="50000">
                                          <p:stCondLst>
                                            <p:cond delay="676"/>
                                          </p:stCondLst>
                                        </p:cTn>
                                        <p:tgtEl>
                                          <p:spTgt spid="17"/>
                                        </p:tgtEl>
                                      </p:cBhvr>
                                      <p:to x="100000" y="100000"/>
                                    </p:animScale>
                                    <p:animScale>
                                      <p:cBhvr>
                                        <p:cTn id="68" dur="26">
                                          <p:stCondLst>
                                            <p:cond delay="1312"/>
                                          </p:stCondLst>
                                        </p:cTn>
                                        <p:tgtEl>
                                          <p:spTgt spid="17"/>
                                        </p:tgtEl>
                                      </p:cBhvr>
                                      <p:to x="100000" y="80000"/>
                                    </p:animScale>
                                    <p:animScale>
                                      <p:cBhvr>
                                        <p:cTn id="69" dur="166" decel="50000">
                                          <p:stCondLst>
                                            <p:cond delay="1338"/>
                                          </p:stCondLst>
                                        </p:cTn>
                                        <p:tgtEl>
                                          <p:spTgt spid="17"/>
                                        </p:tgtEl>
                                      </p:cBhvr>
                                      <p:to x="100000" y="100000"/>
                                    </p:animScale>
                                    <p:animScale>
                                      <p:cBhvr>
                                        <p:cTn id="70" dur="26">
                                          <p:stCondLst>
                                            <p:cond delay="1642"/>
                                          </p:stCondLst>
                                        </p:cTn>
                                        <p:tgtEl>
                                          <p:spTgt spid="17"/>
                                        </p:tgtEl>
                                      </p:cBhvr>
                                      <p:to x="100000" y="90000"/>
                                    </p:animScale>
                                    <p:animScale>
                                      <p:cBhvr>
                                        <p:cTn id="71" dur="166" decel="50000">
                                          <p:stCondLst>
                                            <p:cond delay="1668"/>
                                          </p:stCondLst>
                                        </p:cTn>
                                        <p:tgtEl>
                                          <p:spTgt spid="17"/>
                                        </p:tgtEl>
                                      </p:cBhvr>
                                      <p:to x="100000" y="100000"/>
                                    </p:animScale>
                                    <p:animScale>
                                      <p:cBhvr>
                                        <p:cTn id="72" dur="26">
                                          <p:stCondLst>
                                            <p:cond delay="1808"/>
                                          </p:stCondLst>
                                        </p:cTn>
                                        <p:tgtEl>
                                          <p:spTgt spid="17"/>
                                        </p:tgtEl>
                                      </p:cBhvr>
                                      <p:to x="100000" y="95000"/>
                                    </p:animScale>
                                    <p:animScale>
                                      <p:cBhvr>
                                        <p:cTn id="73" dur="166" decel="50000">
                                          <p:stCondLst>
                                            <p:cond delay="1834"/>
                                          </p:stCondLst>
                                        </p:cTn>
                                        <p:tgtEl>
                                          <p:spTgt spid="17"/>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1000" fill="hold"/>
                                        <p:tgtEl>
                                          <p:spTgt spid="18"/>
                                        </p:tgtEl>
                                        <p:attrNameLst>
                                          <p:attrName>ppt_w</p:attrName>
                                        </p:attrNameLst>
                                      </p:cBhvr>
                                      <p:tavLst>
                                        <p:tav tm="0">
                                          <p:val>
                                            <p:fltVal val="0"/>
                                          </p:val>
                                        </p:tav>
                                        <p:tav tm="100000">
                                          <p:val>
                                            <p:strVal val="#ppt_w"/>
                                          </p:val>
                                        </p:tav>
                                      </p:tavLst>
                                    </p:anim>
                                    <p:anim calcmode="lin" valueType="num">
                                      <p:cBhvr>
                                        <p:cTn id="79" dur="1000" fill="hold"/>
                                        <p:tgtEl>
                                          <p:spTgt spid="18"/>
                                        </p:tgtEl>
                                        <p:attrNameLst>
                                          <p:attrName>ppt_h</p:attrName>
                                        </p:attrNameLst>
                                      </p:cBhvr>
                                      <p:tavLst>
                                        <p:tav tm="0">
                                          <p:val>
                                            <p:fltVal val="0"/>
                                          </p:val>
                                        </p:tav>
                                        <p:tav tm="100000">
                                          <p:val>
                                            <p:strVal val="#ppt_h"/>
                                          </p:val>
                                        </p:tav>
                                      </p:tavLst>
                                    </p:anim>
                                    <p:anim calcmode="lin" valueType="num">
                                      <p:cBhvr>
                                        <p:cTn id="80" dur="1000" fill="hold"/>
                                        <p:tgtEl>
                                          <p:spTgt spid="18"/>
                                        </p:tgtEl>
                                        <p:attrNameLst>
                                          <p:attrName>style.rotation</p:attrName>
                                        </p:attrNameLst>
                                      </p:cBhvr>
                                      <p:tavLst>
                                        <p:tav tm="0">
                                          <p:val>
                                            <p:fltVal val="90"/>
                                          </p:val>
                                        </p:tav>
                                        <p:tav tm="100000">
                                          <p:val>
                                            <p:fltVal val="0"/>
                                          </p:val>
                                        </p:tav>
                                      </p:tavLst>
                                    </p:anim>
                                    <p:animEffect transition="in" filter="fade">
                                      <p:cBhvr>
                                        <p:cTn id="8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743199" y="192505"/>
            <a:ext cx="7571874" cy="1138990"/>
          </a:xfrm>
          <a:prstGeom prst="wave">
            <a:avLst/>
          </a:prstGeom>
        </p:spPr>
        <p:style>
          <a:lnRef idx="3">
            <a:schemeClr val="lt1"/>
          </a:lnRef>
          <a:fillRef idx="1">
            <a:schemeClr val="dk1"/>
          </a:fillRef>
          <a:effectRef idx="1">
            <a:schemeClr val="dk1"/>
          </a:effectRef>
          <a:fontRef idx="minor">
            <a:schemeClr val="lt1"/>
          </a:fontRef>
        </p:style>
        <p:txBody>
          <a:bodyPr rtlCol="0" anchor="ctr"/>
          <a:lstStyle/>
          <a:p>
            <a:pPr marL="0" lvl="2" algn="ctr"/>
            <a:r>
              <a:rPr lang="en-ID" sz="2000" dirty="0" smtClean="0"/>
              <a:t>1.4.4. </a:t>
            </a:r>
            <a:r>
              <a:rPr lang="id-ID" sz="2000" b="1" dirty="0"/>
              <a:t>Faktor-Faktor Penghambat Integrasi </a:t>
            </a:r>
            <a:r>
              <a:rPr lang="id-ID" sz="2000" b="1" dirty="0" smtClean="0"/>
              <a:t>Nasional</a:t>
            </a:r>
            <a:endParaRPr lang="en-US" sz="2000" dirty="0"/>
          </a:p>
        </p:txBody>
      </p:sp>
      <p:sp>
        <p:nvSpPr>
          <p:cNvPr id="5" name="Pentagon 4"/>
          <p:cNvSpPr/>
          <p:nvPr/>
        </p:nvSpPr>
        <p:spPr>
          <a:xfrm>
            <a:off x="304800" y="1716505"/>
            <a:ext cx="3449054" cy="946484"/>
          </a:xfrm>
          <a:prstGeom prst="homePlate">
            <a:avLst>
              <a:gd name="adj" fmla="val 34746"/>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D" sz="2000" dirty="0" smtClean="0"/>
              <a:t>1. </a:t>
            </a:r>
            <a:r>
              <a:rPr lang="id-ID" sz="2000" dirty="0" smtClean="0"/>
              <a:t>Kurangnya </a:t>
            </a:r>
            <a:r>
              <a:rPr lang="id-ID" sz="2000" dirty="0"/>
              <a:t>penghargaan terhadap </a:t>
            </a:r>
            <a:r>
              <a:rPr lang="id-ID" sz="2000" dirty="0" smtClean="0"/>
              <a:t>kemajemukan</a:t>
            </a:r>
            <a:endParaRPr lang="en-US" sz="2000" dirty="0"/>
          </a:p>
        </p:txBody>
      </p:sp>
      <p:sp>
        <p:nvSpPr>
          <p:cNvPr id="6" name="Pentagon 5"/>
          <p:cNvSpPr/>
          <p:nvPr/>
        </p:nvSpPr>
        <p:spPr>
          <a:xfrm>
            <a:off x="368969" y="4836695"/>
            <a:ext cx="2398296" cy="946484"/>
          </a:xfrm>
          <a:prstGeom prst="homePlate">
            <a:avLst>
              <a:gd name="adj" fmla="val 34746"/>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D" sz="2000" dirty="0" smtClean="0"/>
              <a:t>3. </a:t>
            </a:r>
            <a:r>
              <a:rPr lang="id-ID" sz="2000" dirty="0" smtClean="0"/>
              <a:t>Kurangnya </a:t>
            </a:r>
            <a:r>
              <a:rPr lang="id-ID" sz="2000" dirty="0"/>
              <a:t>Kesadaran Diri</a:t>
            </a:r>
            <a:endParaRPr lang="en-US" sz="2000" dirty="0"/>
          </a:p>
        </p:txBody>
      </p:sp>
      <p:sp>
        <p:nvSpPr>
          <p:cNvPr id="7" name="Pentagon 6"/>
          <p:cNvSpPr/>
          <p:nvPr/>
        </p:nvSpPr>
        <p:spPr>
          <a:xfrm>
            <a:off x="2735179" y="3424991"/>
            <a:ext cx="2133601" cy="946484"/>
          </a:xfrm>
          <a:prstGeom prst="homePlate">
            <a:avLst>
              <a:gd name="adj" fmla="val 34746"/>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D" sz="2000" dirty="0" smtClean="0"/>
              <a:t>2. </a:t>
            </a:r>
            <a:r>
              <a:rPr lang="id-ID" sz="2000" dirty="0" smtClean="0"/>
              <a:t>Kurangnya </a:t>
            </a:r>
            <a:r>
              <a:rPr lang="id-ID" sz="2000" dirty="0"/>
              <a:t>Toleransi</a:t>
            </a:r>
            <a:endParaRPr lang="en-US" sz="2000" dirty="0"/>
          </a:p>
        </p:txBody>
      </p:sp>
      <p:sp>
        <p:nvSpPr>
          <p:cNvPr id="8" name="Frame 7"/>
          <p:cNvSpPr/>
          <p:nvPr/>
        </p:nvSpPr>
        <p:spPr>
          <a:xfrm>
            <a:off x="4154905" y="1435769"/>
            <a:ext cx="6898105" cy="1572126"/>
          </a:xfrm>
          <a:prstGeom prst="fram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Kurangnya penghargaan terhadap kemajemukan yang dilakukan oleh pemerintah maupun masyarakat Indonesia sendiri membuat kemajemukan itu terkikis secara perlahan-lahan</a:t>
            </a:r>
            <a:endParaRPr lang="en-US" sz="2000" dirty="0">
              <a:solidFill>
                <a:schemeClr val="tx1"/>
              </a:solidFill>
            </a:endParaRPr>
          </a:p>
        </p:txBody>
      </p:sp>
      <p:sp>
        <p:nvSpPr>
          <p:cNvPr id="9" name="Frame 8"/>
          <p:cNvSpPr/>
          <p:nvPr/>
        </p:nvSpPr>
        <p:spPr>
          <a:xfrm>
            <a:off x="5037221" y="3264569"/>
            <a:ext cx="6898105" cy="1572126"/>
          </a:xfrm>
          <a:prstGeom prst="fram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Kurangnya toleransi terhadap keberagaman dan kemajemukan yang ada di masyakat menjadi salah satu penyebab konflik sosial. </a:t>
            </a:r>
            <a:endParaRPr lang="en-US" sz="2000" dirty="0">
              <a:solidFill>
                <a:schemeClr val="tx1"/>
              </a:solidFill>
            </a:endParaRPr>
          </a:p>
        </p:txBody>
      </p:sp>
      <p:sp>
        <p:nvSpPr>
          <p:cNvPr id="10" name="Frame 9"/>
          <p:cNvSpPr/>
          <p:nvPr/>
        </p:nvSpPr>
        <p:spPr>
          <a:xfrm>
            <a:off x="3240506" y="4997116"/>
            <a:ext cx="8149389" cy="1692442"/>
          </a:xfrm>
          <a:prstGeom prst="frame">
            <a:avLst>
              <a:gd name="adj1" fmla="val 9656"/>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Kurangnya kesadaran diri </a:t>
            </a:r>
            <a:r>
              <a:rPr lang="id-ID" sz="2000" dirty="0" smtClean="0"/>
              <a:t>menjadi </a:t>
            </a:r>
            <a:r>
              <a:rPr lang="id-ID" sz="2000" dirty="0"/>
              <a:t>salah satu faktor yang mengambat terwujudnya integrasi </a:t>
            </a:r>
            <a:r>
              <a:rPr lang="id-ID" sz="2000" dirty="0" smtClean="0"/>
              <a:t>nasional</a:t>
            </a:r>
            <a:r>
              <a:rPr lang="en-US" sz="2000" dirty="0"/>
              <a:t> </a:t>
            </a:r>
            <a:r>
              <a:rPr lang="en-US" sz="2000" dirty="0" err="1" smtClean="0"/>
              <a:t>dimana</a:t>
            </a:r>
            <a:r>
              <a:rPr lang="en-US" sz="2000" dirty="0" smtClean="0"/>
              <a:t> </a:t>
            </a:r>
            <a:r>
              <a:rPr lang="id-ID" sz="2000" dirty="0" smtClean="0"/>
              <a:t>masyarakat </a:t>
            </a:r>
            <a:r>
              <a:rPr lang="id-ID" sz="2000" dirty="0"/>
              <a:t>menjadi lebih individualistis dan cenderung tidak memperdulikan </a:t>
            </a:r>
            <a:r>
              <a:rPr lang="id-ID" sz="2000" dirty="0" smtClean="0"/>
              <a:t>kondisi</a:t>
            </a:r>
            <a:r>
              <a:rPr lang="en-ID" sz="2000" dirty="0" smtClean="0"/>
              <a:t> </a:t>
            </a:r>
            <a:r>
              <a:rPr lang="en-ID" sz="2000" dirty="0" err="1" smtClean="0"/>
              <a:t>dan</a:t>
            </a:r>
            <a:r>
              <a:rPr lang="en-ID" sz="2000" dirty="0" smtClean="0"/>
              <a:t> </a:t>
            </a:r>
            <a:r>
              <a:rPr lang="en-ID" sz="2000" dirty="0" err="1" smtClean="0"/>
              <a:t>situasi</a:t>
            </a:r>
            <a:endParaRPr lang="en-US" sz="20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05" y="71686"/>
            <a:ext cx="2580542" cy="1541045"/>
          </a:xfrm>
          <a:prstGeom prst="rect">
            <a:avLst/>
          </a:prstGeom>
        </p:spPr>
      </p:pic>
    </p:spTree>
    <p:custDataLst>
      <p:tags r:id="rId1"/>
    </p:custDataLst>
    <p:extLst>
      <p:ext uri="{BB962C8B-B14F-4D97-AF65-F5344CB8AC3E}">
        <p14:creationId xmlns:p14="http://schemas.microsoft.com/office/powerpoint/2010/main" val="379840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325">
        <p15:prstTrans prst="wind"/>
      </p:transition>
    </mc:Choice>
    <mc:Fallback xmlns="">
      <p:transition spd="slow" advTm="403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anim calcmode="lin" valueType="num">
                                      <p:cBhvr>
                                        <p:cTn id="35" dur="2000" fill="hold"/>
                                        <p:tgtEl>
                                          <p:spTgt spid="7"/>
                                        </p:tgtEl>
                                        <p:attrNameLst>
                                          <p:attrName>ppt_w</p:attrName>
                                        </p:attrNameLst>
                                      </p:cBhvr>
                                      <p:tavLst>
                                        <p:tav tm="0" fmla="#ppt_w*sin(2.5*pi*$)">
                                          <p:val>
                                            <p:fltVal val="0"/>
                                          </p:val>
                                        </p:tav>
                                        <p:tav tm="100000">
                                          <p:val>
                                            <p:fltVal val="1"/>
                                          </p:val>
                                        </p:tav>
                                      </p:tavLst>
                                    </p:anim>
                                    <p:anim calcmode="lin" valueType="num">
                                      <p:cBhvr>
                                        <p:cTn id="3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anim calcmode="lin" valueType="num">
                                      <p:cBhvr>
                                        <p:cTn id="52" dur="2000" fill="hold"/>
                                        <p:tgtEl>
                                          <p:spTgt spid="10"/>
                                        </p:tgtEl>
                                        <p:attrNameLst>
                                          <p:attrName>ppt_w</p:attrName>
                                        </p:attrNameLst>
                                      </p:cBhvr>
                                      <p:tavLst>
                                        <p:tav tm="0" fmla="#ppt_w*sin(2.5*pi*$)">
                                          <p:val>
                                            <p:fltVal val="0"/>
                                          </p:val>
                                        </p:tav>
                                        <p:tav tm="100000">
                                          <p:val>
                                            <p:fltVal val="1"/>
                                          </p:val>
                                        </p:tav>
                                      </p:tavLst>
                                    </p:anim>
                                    <p:anim calcmode="lin" valueType="num">
                                      <p:cBhvr>
                                        <p:cTn id="5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962526" y="144379"/>
            <a:ext cx="10668000" cy="1620253"/>
          </a:xfrm>
          <a:prstGeom prst="horizont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ID" sz="3200" b="1" dirty="0" smtClean="0"/>
              <a:t>1.4.5. </a:t>
            </a:r>
            <a:r>
              <a:rPr lang="id-ID" sz="3200" b="1" dirty="0" smtClean="0"/>
              <a:t>Dinamika </a:t>
            </a:r>
            <a:r>
              <a:rPr lang="id-ID" sz="3200" b="1" dirty="0"/>
              <a:t>dan Tantangan Integrasi </a:t>
            </a:r>
            <a:r>
              <a:rPr lang="id-ID" sz="3200" b="1" dirty="0" smtClean="0"/>
              <a:t>Nasional</a:t>
            </a:r>
            <a:endParaRPr lang="en-US" sz="3200" dirty="0"/>
          </a:p>
        </p:txBody>
      </p:sp>
      <p:sp>
        <p:nvSpPr>
          <p:cNvPr id="5" name="Pentagon 4"/>
          <p:cNvSpPr/>
          <p:nvPr/>
        </p:nvSpPr>
        <p:spPr>
          <a:xfrm>
            <a:off x="192505" y="2261936"/>
            <a:ext cx="7603958" cy="1395663"/>
          </a:xfrm>
          <a:prstGeom prst="homePlate">
            <a:avLst>
              <a:gd name="adj" fmla="val 2948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sz="2000" dirty="0" smtClean="0"/>
              <a:t>a. </a:t>
            </a:r>
            <a:r>
              <a:rPr lang="en-ID" sz="2000" dirty="0" err="1" smtClean="0"/>
              <a:t>Dinamika</a:t>
            </a:r>
            <a:r>
              <a:rPr lang="en-ID" sz="2000" dirty="0" smtClean="0"/>
              <a:t> </a:t>
            </a:r>
            <a:r>
              <a:rPr lang="id-ID" sz="2000" dirty="0" smtClean="0"/>
              <a:t>Integrasi </a:t>
            </a:r>
            <a:r>
              <a:rPr lang="id-ID" sz="2000" dirty="0"/>
              <a:t>bangsa, Tanggal 15 Agustus 2005 melalui MoU (</a:t>
            </a:r>
            <a:r>
              <a:rPr lang="id-ID" sz="2000" i="1" dirty="0"/>
              <a:t>Memorandum of Understanding</a:t>
            </a:r>
            <a:r>
              <a:rPr lang="id-ID" sz="2000" dirty="0"/>
              <a:t>) di Vantaa, Helsinki, Finlandia, pemerintah Indonesia berhasil secara damai mengajak Gerakan Aceh Merdeka (GAM) </a:t>
            </a:r>
            <a:endParaRPr lang="en-US" sz="2000" dirty="0"/>
          </a:p>
        </p:txBody>
      </p:sp>
      <p:sp>
        <p:nvSpPr>
          <p:cNvPr id="6" name="Pentagon 5"/>
          <p:cNvSpPr/>
          <p:nvPr/>
        </p:nvSpPr>
        <p:spPr>
          <a:xfrm>
            <a:off x="1147012" y="3745831"/>
            <a:ext cx="8542421" cy="1483896"/>
          </a:xfrm>
          <a:prstGeom prst="homePlate">
            <a:avLst>
              <a:gd name="adj" fmla="val 21919"/>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sz="2000" dirty="0" smtClean="0"/>
              <a:t>b. </a:t>
            </a:r>
            <a:r>
              <a:rPr lang="en-ID" sz="2000" dirty="0" err="1" smtClean="0"/>
              <a:t>Dinamika</a:t>
            </a:r>
            <a:r>
              <a:rPr lang="en-ID" sz="2000" dirty="0" smtClean="0"/>
              <a:t> </a:t>
            </a:r>
            <a:r>
              <a:rPr lang="id-ID" sz="2000" dirty="0" smtClean="0"/>
              <a:t>Integrasi </a:t>
            </a:r>
            <a:r>
              <a:rPr lang="id-ID" sz="2000" dirty="0"/>
              <a:t>wilayah, Melalui Deklarasi Djuanda tanggal 13 Desember 1957, pemerintah Indonesia mengumumkan kedaulatan wilayah Indonesia yakni lebar laut teritorial seluas 12 mil diukur dari garis yang menghubungkan titik-titik ujung yang terluar pada pulau-pulau Negara Indonesia</a:t>
            </a:r>
            <a:endParaRPr lang="en-US" sz="2000" dirty="0"/>
          </a:p>
        </p:txBody>
      </p:sp>
      <p:sp>
        <p:nvSpPr>
          <p:cNvPr id="7" name="Pentagon 6"/>
          <p:cNvSpPr/>
          <p:nvPr/>
        </p:nvSpPr>
        <p:spPr>
          <a:xfrm>
            <a:off x="224590" y="5309937"/>
            <a:ext cx="8726905" cy="1483896"/>
          </a:xfrm>
          <a:prstGeom prst="homePlate">
            <a:avLst>
              <a:gd name="adj" fmla="val 21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sz="2000" dirty="0" smtClean="0"/>
              <a:t>c. </a:t>
            </a:r>
            <a:r>
              <a:rPr lang="en-ID" sz="2000" dirty="0" err="1" smtClean="0"/>
              <a:t>Dinamika</a:t>
            </a:r>
            <a:r>
              <a:rPr lang="en-ID" sz="2000" dirty="0" smtClean="0"/>
              <a:t> </a:t>
            </a:r>
            <a:r>
              <a:rPr lang="id-ID" sz="2000" dirty="0" smtClean="0"/>
              <a:t>Integrasi nilai</a:t>
            </a:r>
            <a:r>
              <a:rPr lang="en-US" sz="2000" dirty="0" smtClean="0"/>
              <a:t>, </a:t>
            </a:r>
            <a:r>
              <a:rPr lang="id-ID" sz="2000" dirty="0" smtClean="0"/>
              <a:t>Pengalaman </a:t>
            </a:r>
            <a:r>
              <a:rPr lang="id-ID" sz="2000" dirty="0"/>
              <a:t>mengembangkan Pancasila sebagai nilai integratif terus- menerus dilakukan, misalnya melalui kegiatan pendidikan Pancasila baik dengan mata kuliah di perguruan tinggi dan mata pela jaran di sekolah.</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765" y="2035842"/>
            <a:ext cx="2516856" cy="1847850"/>
          </a:xfrm>
          <a:prstGeom prst="rect">
            <a:avLst/>
          </a:prstGeom>
        </p:spPr>
      </p:pic>
    </p:spTree>
    <p:custDataLst>
      <p:tags r:id="rId1"/>
    </p:custDataLst>
    <p:extLst>
      <p:ext uri="{BB962C8B-B14F-4D97-AF65-F5344CB8AC3E}">
        <p14:creationId xmlns:p14="http://schemas.microsoft.com/office/powerpoint/2010/main" val="3601403016"/>
      </p:ext>
    </p:extLst>
  </p:cSld>
  <p:clrMapOvr>
    <a:masterClrMapping/>
  </p:clrMapOvr>
  <mc:AlternateContent xmlns:mc="http://schemas.openxmlformats.org/markup-compatibility/2006" xmlns:p14="http://schemas.microsoft.com/office/powerpoint/2010/main">
    <mc:Choice Requires="p14">
      <p:transition spd="slow" p14:dur="800" advTm="42974">
        <p:circle/>
      </p:transition>
    </mc:Choice>
    <mc:Fallback xmlns="">
      <p:transition spd="slow" advTm="42974">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44379" y="1090864"/>
            <a:ext cx="2855493" cy="1860884"/>
          </a:xfrm>
          <a:prstGeom prst="notchedRightArrow">
            <a:avLst>
              <a:gd name="adj1" fmla="val 50000"/>
              <a:gd name="adj2" fmla="val 35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smtClean="0"/>
              <a:t>d. </a:t>
            </a:r>
            <a:r>
              <a:rPr lang="en-ID" sz="2000" dirty="0" err="1" smtClean="0"/>
              <a:t>Dinamika</a:t>
            </a:r>
            <a:r>
              <a:rPr lang="en-ID" sz="2000" dirty="0" smtClean="0"/>
              <a:t> </a:t>
            </a:r>
            <a:r>
              <a:rPr lang="id-ID" sz="2000" dirty="0" smtClean="0"/>
              <a:t>Integrasi </a:t>
            </a:r>
            <a:r>
              <a:rPr lang="id-ID" sz="2000" dirty="0"/>
              <a:t>elit-massa </a:t>
            </a:r>
            <a:endParaRPr lang="en-US" sz="2000" dirty="0"/>
          </a:p>
        </p:txBody>
      </p:sp>
      <p:sp>
        <p:nvSpPr>
          <p:cNvPr id="6" name="Rounded Rectangle 5"/>
          <p:cNvSpPr/>
          <p:nvPr/>
        </p:nvSpPr>
        <p:spPr>
          <a:xfrm>
            <a:off x="3192379" y="1235242"/>
            <a:ext cx="6288505" cy="1668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ditandai dengan seringnya pemimpin mendekati rakyatnya melalui berbagai kegiatan. Misalnya kunjungan ke daerah, temu kader PKK, dan kotak pos presiden</a:t>
            </a:r>
            <a:endParaRPr lang="en-US" sz="2000" dirty="0"/>
          </a:p>
        </p:txBody>
      </p:sp>
      <p:sp>
        <p:nvSpPr>
          <p:cNvPr id="7" name="Notched Right Arrow 6"/>
          <p:cNvSpPr/>
          <p:nvPr/>
        </p:nvSpPr>
        <p:spPr>
          <a:xfrm>
            <a:off x="705853" y="3713747"/>
            <a:ext cx="3272589" cy="172452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smtClean="0"/>
              <a:t>e. </a:t>
            </a:r>
            <a:r>
              <a:rPr lang="en-ID" sz="2000" dirty="0" err="1" smtClean="0"/>
              <a:t>Dinamika</a:t>
            </a:r>
            <a:r>
              <a:rPr lang="en-ID" sz="2000" dirty="0" smtClean="0"/>
              <a:t> </a:t>
            </a:r>
            <a:r>
              <a:rPr lang="id-ID" sz="2000" dirty="0" smtClean="0"/>
              <a:t>Integrasi </a:t>
            </a:r>
            <a:r>
              <a:rPr lang="id-ID" sz="2000" dirty="0"/>
              <a:t>tingkah laku </a:t>
            </a:r>
            <a:endParaRPr lang="en-US" sz="2000" dirty="0"/>
          </a:p>
        </p:txBody>
      </p:sp>
      <p:sp>
        <p:nvSpPr>
          <p:cNvPr id="8" name="Rounded Rectangle 7"/>
          <p:cNvSpPr/>
          <p:nvPr/>
        </p:nvSpPr>
        <p:spPr>
          <a:xfrm>
            <a:off x="4178970" y="3713747"/>
            <a:ext cx="5654842" cy="1668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2000" dirty="0"/>
              <a:t>Mewujudkan perilaku integratif dilakukan dengan pembentukan lembaga-lembaga politik dan pemerintahan termasuk birokrasi. </a:t>
            </a:r>
            <a:endParaRPr lang="en-US" sz="2000" dirty="0"/>
          </a:p>
        </p:txBody>
      </p:sp>
    </p:spTree>
    <p:custDataLst>
      <p:tags r:id="rId1"/>
    </p:custDataLst>
    <p:extLst>
      <p:ext uri="{BB962C8B-B14F-4D97-AF65-F5344CB8AC3E}">
        <p14:creationId xmlns:p14="http://schemas.microsoft.com/office/powerpoint/2010/main" val="1156061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5144">
        <p15:prstTrans prst="fracture"/>
      </p:transition>
    </mc:Choice>
    <mc:Fallback xmlns="">
      <p:transition spd="slow" advTm="251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Terima kasih</a:t>
            </a:r>
            <a:endParaRPr lang="en-US"/>
          </a:p>
        </p:txBody>
      </p:sp>
    </p:spTree>
    <p:extLst>
      <p:ext uri="{BB962C8B-B14F-4D97-AF65-F5344CB8AC3E}">
        <p14:creationId xmlns:p14="http://schemas.microsoft.com/office/powerpoint/2010/main" val="1122848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7|3.6|1.4|6.2|8|7.4|2.9|2.8"/>
</p:tagLst>
</file>

<file path=ppt/tags/tag2.xml><?xml version="1.0" encoding="utf-8"?>
<p:tagLst xmlns:a="http://schemas.openxmlformats.org/drawingml/2006/main" xmlns:r="http://schemas.openxmlformats.org/officeDocument/2006/relationships" xmlns:p="http://schemas.openxmlformats.org/presentationml/2006/main">
  <p:tag name="TIMING" val="|0.5|3.2|1.8|1.6|2|11.7|15.3"/>
</p:tagLst>
</file>

<file path=ppt/tags/tag3.xml><?xml version="1.0" encoding="utf-8"?>
<p:tagLst xmlns:a="http://schemas.openxmlformats.org/drawingml/2006/main" xmlns:r="http://schemas.openxmlformats.org/officeDocument/2006/relationships" xmlns:p="http://schemas.openxmlformats.org/presentationml/2006/main">
  <p:tag name="TIMING" val="|0.4|4.6|11.7|3.3|1.8|2.8|12.2|8.2"/>
</p:tagLst>
</file>

<file path=ppt/tags/tag4.xml><?xml version="1.0" encoding="utf-8"?>
<p:tagLst xmlns:a="http://schemas.openxmlformats.org/drawingml/2006/main" xmlns:r="http://schemas.openxmlformats.org/officeDocument/2006/relationships" xmlns:p="http://schemas.openxmlformats.org/presentationml/2006/main">
  <p:tag name="TIMING" val="|0.6|3.8|2|18.7|3.5|7.1|2.9|0.2|7.7"/>
</p:tagLst>
</file>

<file path=ppt/tags/tag5.xml><?xml version="1.0" encoding="utf-8"?>
<p:tagLst xmlns:a="http://schemas.openxmlformats.org/drawingml/2006/main" xmlns:r="http://schemas.openxmlformats.org/officeDocument/2006/relationships" xmlns:p="http://schemas.openxmlformats.org/presentationml/2006/main">
  <p:tag name="TIMING" val="|0.6|1.7|3|2.9|9.1|2.5|5.8|2.6"/>
</p:tagLst>
</file>

<file path=ppt/tags/tag6.xml><?xml version="1.0" encoding="utf-8"?>
<p:tagLst xmlns:a="http://schemas.openxmlformats.org/drawingml/2006/main" xmlns:r="http://schemas.openxmlformats.org/officeDocument/2006/relationships" xmlns:p="http://schemas.openxmlformats.org/presentationml/2006/main">
  <p:tag name="TIMING" val="|0.5|4.5|1.2|9.6|13.7"/>
</p:tagLst>
</file>

<file path=ppt/tags/tag7.xml><?xml version="1.0" encoding="utf-8"?>
<p:tagLst xmlns:a="http://schemas.openxmlformats.org/drawingml/2006/main" xmlns:r="http://schemas.openxmlformats.org/officeDocument/2006/relationships" xmlns:p="http://schemas.openxmlformats.org/presentationml/2006/main">
  <p:tag name="TIMING" val="|1.1|3.7|9.8|4.4"/>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1_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5.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7.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8.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249</TotalTime>
  <Words>724</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9</vt:i4>
      </vt:variant>
    </vt:vector>
  </HeadingPairs>
  <TitlesOfParts>
    <vt:vector size="25" baseType="lpstr">
      <vt:lpstr>Arial</vt:lpstr>
      <vt:lpstr>Calibri</vt:lpstr>
      <vt:lpstr>Calibri Light</vt:lpstr>
      <vt:lpstr>Century Gothic</vt:lpstr>
      <vt:lpstr>Century Schoolbook</vt:lpstr>
      <vt:lpstr>Corbel</vt:lpstr>
      <vt:lpstr>Wingdings 2</vt:lpstr>
      <vt:lpstr>Wingdings 3</vt:lpstr>
      <vt:lpstr>Office Theme</vt:lpstr>
      <vt:lpstr>Wisp</vt:lpstr>
      <vt:lpstr>Celestial</vt:lpstr>
      <vt:lpstr>1_Celestial</vt:lpstr>
      <vt:lpstr>Feathered</vt:lpstr>
      <vt:lpstr>Ion</vt:lpstr>
      <vt:lpstr>Quotable</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ASUS</cp:lastModifiedBy>
  <cp:revision>22</cp:revision>
  <dcterms:created xsi:type="dcterms:W3CDTF">2018-04-20T08:45:28Z</dcterms:created>
  <dcterms:modified xsi:type="dcterms:W3CDTF">2021-04-11T16:00:08Z</dcterms:modified>
</cp:coreProperties>
</file>