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6" name="Slide Number Placeholder 15"/>
          <p:cNvSpPr>
            <a:spLocks noGrp="1"/>
          </p:cNvSpPr>
          <p:nvPr>
            <p:ph type="sldNum" sz="quarter" idx="11"/>
          </p:nvPr>
        </p:nvSpPr>
        <p:spPr/>
        <p:txBody>
          <a:bodyPr/>
          <a:lstStyle/>
          <a:p>
            <a:fld id="{94C07A83-9DA7-4A42-9A0D-14B4211FE292}"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07A83-9DA7-4A42-9A0D-14B4211FE2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C07A83-9DA7-4A42-9A0D-14B4211FE2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5" name="Slide Number Placeholder 14"/>
          <p:cNvSpPr>
            <a:spLocks noGrp="1"/>
          </p:cNvSpPr>
          <p:nvPr>
            <p:ph type="sldNum" sz="quarter" idx="11"/>
          </p:nvPr>
        </p:nvSpPr>
        <p:spPr/>
        <p:txBody>
          <a:bodyPr/>
          <a:lstStyle/>
          <a:p>
            <a:fld id="{94C07A83-9DA7-4A42-9A0D-14B4211FE292}"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3" name="Slide Number Placeholder 12"/>
          <p:cNvSpPr>
            <a:spLocks noGrp="1"/>
          </p:cNvSpPr>
          <p:nvPr>
            <p:ph type="sldNum" sz="quarter" idx="11"/>
          </p:nvPr>
        </p:nvSpPr>
        <p:spPr/>
        <p:txBody>
          <a:bodyPr/>
          <a:lstStyle/>
          <a:p>
            <a:fld id="{94C07A83-9DA7-4A42-9A0D-14B4211FE292}"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9" name="Slide Number Placeholder 8"/>
          <p:cNvSpPr>
            <a:spLocks noGrp="1"/>
          </p:cNvSpPr>
          <p:nvPr>
            <p:ph type="sldNum" sz="quarter" idx="11"/>
          </p:nvPr>
        </p:nvSpPr>
        <p:spPr/>
        <p:txBody>
          <a:bodyPr/>
          <a:lstStyle/>
          <a:p>
            <a:fld id="{94C07A83-9DA7-4A42-9A0D-14B4211FE29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5" name="Slide Number Placeholder 14"/>
          <p:cNvSpPr>
            <a:spLocks noGrp="1"/>
          </p:cNvSpPr>
          <p:nvPr>
            <p:ph type="sldNum" sz="quarter" idx="11"/>
          </p:nvPr>
        </p:nvSpPr>
        <p:spPr/>
        <p:txBody>
          <a:bodyPr/>
          <a:lstStyle/>
          <a:p>
            <a:fld id="{94C07A83-9DA7-4A42-9A0D-14B4211FE292}"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8" name="Slide Number Placeholder 7"/>
          <p:cNvSpPr>
            <a:spLocks noGrp="1"/>
          </p:cNvSpPr>
          <p:nvPr>
            <p:ph type="sldNum" sz="quarter" idx="11"/>
          </p:nvPr>
        </p:nvSpPr>
        <p:spPr/>
        <p:txBody>
          <a:bodyPr/>
          <a:lstStyle/>
          <a:p>
            <a:fld id="{94C07A83-9DA7-4A42-9A0D-14B4211FE292}"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6" name="Slide Number Placeholder 5"/>
          <p:cNvSpPr>
            <a:spLocks noGrp="1"/>
          </p:cNvSpPr>
          <p:nvPr>
            <p:ph type="sldNum" sz="quarter" idx="11"/>
          </p:nvPr>
        </p:nvSpPr>
        <p:spPr/>
        <p:txBody>
          <a:bodyPr/>
          <a:lstStyle/>
          <a:p>
            <a:fld id="{94C07A83-9DA7-4A42-9A0D-14B4211FE292}" type="slidenum">
              <a:rPr lang="en-US" smtClean="0"/>
              <a:pPr/>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6" name="Slide Number Placeholder 15"/>
          <p:cNvSpPr>
            <a:spLocks noGrp="1"/>
          </p:cNvSpPr>
          <p:nvPr>
            <p:ph type="sldNum" sz="quarter" idx="11"/>
          </p:nvPr>
        </p:nvSpPr>
        <p:spPr/>
        <p:txBody>
          <a:bodyPr/>
          <a:lstStyle/>
          <a:p>
            <a:fld id="{94C07A83-9DA7-4A42-9A0D-14B4211FE292}"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0D2E96BE-1CCF-4816-9930-5B96AB9FC7D2}" type="datetimeFigureOut">
              <a:rPr lang="en-US" smtClean="0"/>
              <a:pPr/>
              <a:t>12/30/2020</a:t>
            </a:fld>
            <a:endParaRPr lang="en-US"/>
          </a:p>
        </p:txBody>
      </p:sp>
      <p:sp>
        <p:nvSpPr>
          <p:cNvPr id="14" name="Slide Number Placeholder 13"/>
          <p:cNvSpPr>
            <a:spLocks noGrp="1"/>
          </p:cNvSpPr>
          <p:nvPr>
            <p:ph type="sldNum" sz="quarter" idx="11"/>
          </p:nvPr>
        </p:nvSpPr>
        <p:spPr/>
        <p:txBody>
          <a:bodyPr/>
          <a:lstStyle/>
          <a:p>
            <a:fld id="{94C07A83-9DA7-4A42-9A0D-14B4211FE292}"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D2E96BE-1CCF-4816-9930-5B96AB9FC7D2}" type="datetimeFigureOut">
              <a:rPr lang="en-US" smtClean="0"/>
              <a:pPr/>
              <a:t>12/30/2020</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94C07A83-9DA7-4A42-9A0D-14B4211FE29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2590800"/>
            <a:ext cx="6572296" cy="1371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4400" b="1" dirty="0" smtClean="0">
                <a:latin typeface="Arial Narrow" pitchFamily="34" charset="0"/>
              </a:rPr>
              <a:t>GEOSTRATEGI</a:t>
            </a:r>
            <a:r>
              <a:rPr lang="id-ID" sz="4400" b="1" dirty="0" smtClean="0">
                <a:latin typeface="Arial Narrow" pitchFamily="34" charset="0"/>
              </a:rPr>
              <a:t> DAN KETAHANAN NASIOANAL</a:t>
            </a:r>
            <a:endParaRPr lang="en-US" sz="4400" dirty="0">
              <a:latin typeface="Arial Narrow" pitchFamily="34" charset="0"/>
            </a:endParaRPr>
          </a:p>
        </p:txBody>
      </p:sp>
    </p:spTree>
    <p:extLst>
      <p:ext uri="{BB962C8B-B14F-4D97-AF65-F5344CB8AC3E}">
        <p14:creationId xmlns:p14="http://schemas.microsoft.com/office/powerpoint/2010/main" xmlns="" val="2258676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642918"/>
            <a:ext cx="8358246" cy="5262979"/>
          </a:xfrm>
          <a:prstGeom prst="rect">
            <a:avLst/>
          </a:prstGeom>
        </p:spPr>
        <p:txBody>
          <a:bodyPr wrap="square">
            <a:spAutoFit/>
          </a:bodyPr>
          <a:lstStyle/>
          <a:p>
            <a:pPr algn="just"/>
            <a:r>
              <a:rPr lang="id-ID" sz="2800" dirty="0" smtClean="0"/>
              <a:t>4. Ketahanan </a:t>
            </a:r>
            <a:r>
              <a:rPr lang="id-ID" sz="2800" dirty="0" smtClean="0"/>
              <a:t>sosial budaya adalah kondisi kehidupan sosial budaya bangsa yang dijiwai kepribadian nasional berdasarkan Pancasila yang mengandung kemampuan membentuk dan mengembangkan kehidupan sosial budaya manusia dan masyarakat Indonesia yang beriman dan bertakwa terhadap Tuhan Yang Maha Esa, rukun, bersatu, cinta tanah air, berkualitas, maju dan sejahtera dalam kehidupan yang serba selaras, serasi, seimbang serta kemampuan menangkal penetrasi budaya asing yang tidak sesuai dengan kebudayaan </a:t>
            </a:r>
            <a:r>
              <a:rPr lang="id-ID" sz="2800" dirty="0" smtClean="0"/>
              <a:t>nasional.</a:t>
            </a:r>
            <a:endParaRPr lang="id-ID"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1357298"/>
            <a:ext cx="8072494" cy="3539430"/>
          </a:xfrm>
          <a:prstGeom prst="rect">
            <a:avLst/>
          </a:prstGeom>
        </p:spPr>
        <p:txBody>
          <a:bodyPr wrap="square">
            <a:spAutoFit/>
          </a:bodyPr>
          <a:lstStyle/>
          <a:p>
            <a:pPr algn="just"/>
            <a:r>
              <a:rPr lang="id-ID" sz="2800" dirty="0" smtClean="0"/>
              <a:t>5. Ketahanan </a:t>
            </a:r>
            <a:r>
              <a:rPr lang="id-ID" sz="2800" dirty="0" smtClean="0"/>
              <a:t>pertahanan keamanan adalah kondisi daya tangkal bangsa yang dilandasi kesadaran bela negara seluruh rakyat yang mengandung kemampuan memelihara stabilitas pertahanan keamanan negara yang dinamis, </a:t>
            </a:r>
            <a:r>
              <a:rPr lang="es-ES" sz="2800" dirty="0" err="1" smtClean="0"/>
              <a:t>mengamankan</a:t>
            </a:r>
            <a:r>
              <a:rPr lang="es-ES" sz="2800" dirty="0" smtClean="0"/>
              <a:t> </a:t>
            </a:r>
            <a:r>
              <a:rPr lang="es-ES" sz="2800" dirty="0" err="1" smtClean="0"/>
              <a:t>pembangunan</a:t>
            </a:r>
            <a:r>
              <a:rPr lang="es-ES" sz="2800" dirty="0" smtClean="0"/>
              <a:t> dan </a:t>
            </a:r>
            <a:r>
              <a:rPr lang="es-ES" sz="2800" dirty="0" err="1" smtClean="0"/>
              <a:t>hasil-hasilnya</a:t>
            </a:r>
            <a:r>
              <a:rPr lang="es-ES" sz="2800" dirty="0" smtClean="0"/>
              <a:t> </a:t>
            </a:r>
            <a:r>
              <a:rPr lang="es-ES" sz="2800" dirty="0" err="1" smtClean="0"/>
              <a:t>serta</a:t>
            </a:r>
            <a:r>
              <a:rPr lang="es-ES" sz="2800" dirty="0" smtClean="0"/>
              <a:t> </a:t>
            </a:r>
            <a:r>
              <a:rPr lang="es-ES" sz="2800" dirty="0" err="1" smtClean="0"/>
              <a:t>kemampuan</a:t>
            </a:r>
            <a:r>
              <a:rPr lang="id-ID" sz="2800" dirty="0" smtClean="0"/>
              <a:t> mempertahankan kedaulatan negara dan menangkal segala bentuk </a:t>
            </a:r>
            <a:r>
              <a:rPr lang="id-ID" sz="2800" dirty="0" smtClean="0"/>
              <a:t>ancaman.</a:t>
            </a:r>
            <a:endParaRPr lang="id-ID"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071678"/>
            <a:ext cx="7715304" cy="2677656"/>
          </a:xfrm>
          <a:prstGeom prst="rect">
            <a:avLst/>
          </a:prstGeom>
        </p:spPr>
        <p:txBody>
          <a:bodyPr wrap="square">
            <a:spAutoFit/>
          </a:bodyPr>
          <a:lstStyle/>
          <a:p>
            <a:pPr algn="just"/>
            <a:r>
              <a:rPr lang="id-ID" sz="2800" i="1" dirty="0" smtClean="0"/>
              <a:t>1. Ancaman </a:t>
            </a:r>
            <a:r>
              <a:rPr lang="id-ID" sz="2800" i="1" dirty="0" smtClean="0"/>
              <a:t>militer </a:t>
            </a:r>
            <a:r>
              <a:rPr lang="id-ID" sz="2800" dirty="0" smtClean="0"/>
              <a:t>adalah ancaman</a:t>
            </a:r>
            <a:r>
              <a:rPr lang="id-ID" sz="2800" i="1" dirty="0" smtClean="0"/>
              <a:t> </a:t>
            </a:r>
            <a:r>
              <a:rPr lang="nn-NO" sz="2800" dirty="0" smtClean="0"/>
              <a:t>yang menggunakan kekuatan bersenjata yang terorganisasi yang dinilai mempunyai</a:t>
            </a:r>
            <a:r>
              <a:rPr lang="id-ID" sz="2800" dirty="0" smtClean="0"/>
              <a:t> kemampuan yang membahayakan kedaulatan negara, keutuhan wilayah negara, dan keselamatan segenap </a:t>
            </a:r>
            <a:r>
              <a:rPr lang="id-ID" sz="2800" dirty="0" smtClean="0"/>
              <a:t>bangsa</a:t>
            </a:r>
            <a:endParaRPr lang="id-ID" sz="2800" dirty="0"/>
          </a:p>
        </p:txBody>
      </p:sp>
      <p:sp>
        <p:nvSpPr>
          <p:cNvPr id="3" name="Rectangle 2"/>
          <p:cNvSpPr/>
          <p:nvPr/>
        </p:nvSpPr>
        <p:spPr>
          <a:xfrm>
            <a:off x="642910" y="1071546"/>
            <a:ext cx="8001056" cy="523220"/>
          </a:xfrm>
          <a:prstGeom prst="rect">
            <a:avLst/>
          </a:prstGeom>
        </p:spPr>
        <p:txBody>
          <a:bodyPr wrap="square">
            <a:spAutoFit/>
          </a:bodyPr>
          <a:lstStyle/>
          <a:p>
            <a:r>
              <a:rPr lang="id-ID" sz="2800" b="1" dirty="0" smtClean="0"/>
              <a:t>D</a:t>
            </a:r>
            <a:r>
              <a:rPr lang="it-IT" sz="2800" b="1" dirty="0" smtClean="0"/>
              <a:t>imensi ancaman terhadap bangsa dan negara</a:t>
            </a:r>
            <a:endParaRPr lang="id-ID"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142984"/>
            <a:ext cx="7500990" cy="2677656"/>
          </a:xfrm>
          <a:prstGeom prst="rect">
            <a:avLst/>
          </a:prstGeom>
        </p:spPr>
        <p:txBody>
          <a:bodyPr wrap="square">
            <a:spAutoFit/>
          </a:bodyPr>
          <a:lstStyle/>
          <a:p>
            <a:pPr algn="just"/>
            <a:r>
              <a:rPr lang="id-ID" sz="2800" dirty="0" smtClean="0"/>
              <a:t>2. </a:t>
            </a:r>
            <a:r>
              <a:rPr lang="id-ID" sz="2800" i="1" dirty="0" smtClean="0"/>
              <a:t>Ancaman</a:t>
            </a:r>
            <a:r>
              <a:rPr lang="id-ID" sz="2800" dirty="0" smtClean="0"/>
              <a:t> </a:t>
            </a:r>
            <a:r>
              <a:rPr lang="id-ID" sz="2800" i="1" dirty="0" smtClean="0"/>
              <a:t>nirmiliter </a:t>
            </a:r>
            <a:r>
              <a:rPr lang="id-ID" sz="2800" dirty="0" smtClean="0"/>
              <a:t>pada hakikatnya adalah ancaman yang menggunakan faktor-faktor nirmiliter, yang dinilai mempunyai kemampuan yang membahayakan kedaulatan negara, keutuhan wilayah negara, dan keselamatan segenap bangsa.</a:t>
            </a:r>
            <a:endParaRPr lang="id-ID"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928670"/>
            <a:ext cx="8358246" cy="5262979"/>
          </a:xfrm>
          <a:prstGeom prst="rect">
            <a:avLst/>
          </a:prstGeom>
        </p:spPr>
        <p:txBody>
          <a:bodyPr wrap="square">
            <a:spAutoFit/>
          </a:bodyPr>
          <a:lstStyle/>
          <a:p>
            <a:pPr algn="just"/>
            <a:r>
              <a:rPr lang="id-ID" sz="2800" dirty="0" smtClean="0"/>
              <a:t>Pengalaman sejarah bangsa Indonesia telah membuktikan pada kita pada, </a:t>
            </a:r>
            <a:r>
              <a:rPr lang="sv-SE" sz="2800" dirty="0" smtClean="0"/>
              <a:t>konsep ketahanan nasional kita terbukti mampu menangkal berbagai bentuk ancaman</a:t>
            </a:r>
            <a:r>
              <a:rPr lang="id-ID" sz="2800" dirty="0" smtClean="0"/>
              <a:t> sehingga tidak berujung pada kehancuran bangsa atau berakhirnya NKRI. Setidaknya ini terbukti pada saat bangsa Indonesia menghadapai nacaman komunisme tahun 1965 dan yang lebih aktual menghadapi krisis ekonomi dan politik pada tahun 1997- 1998. Sampai saat ini kita masih kuat bertahan dalam wujud NKRI. Bandingkan dengan pengalaman Yugoslavia ketika menghadapi ancaman perpecahan tahun 1990-an.</a:t>
            </a:r>
            <a:endParaRPr lang="id-ID"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71600" y="152400"/>
            <a:ext cx="59436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lvl="3" algn="ctr"/>
            <a:r>
              <a:rPr lang="id-ID" sz="4500" b="1" dirty="0">
                <a:latin typeface="Arial Narrow" pitchFamily="34" charset="0"/>
              </a:rPr>
              <a:t>Pengertian </a:t>
            </a:r>
            <a:r>
              <a:rPr lang="id-ID" sz="4500" b="1" dirty="0" smtClean="0">
                <a:latin typeface="Arial Narrow" pitchFamily="34" charset="0"/>
              </a:rPr>
              <a:t>Geostrategi</a:t>
            </a:r>
            <a:endParaRPr lang="en-US" sz="4500" dirty="0">
              <a:latin typeface="Arial Narrow" pitchFamily="34" charset="0"/>
            </a:endParaRPr>
          </a:p>
        </p:txBody>
      </p:sp>
      <p:sp>
        <p:nvSpPr>
          <p:cNvPr id="3" name="Round Diagonal Corner Rectangle 2"/>
          <p:cNvSpPr/>
          <p:nvPr/>
        </p:nvSpPr>
        <p:spPr>
          <a:xfrm>
            <a:off x="1371600" y="1219200"/>
            <a:ext cx="7543800" cy="4876800"/>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id-ID" dirty="0"/>
              <a:t>Geostrategi berasal dari kata “Geo” dan  “Strategi”. Geografi merujuk pada ruang hidup nasional wadah atau tempat hidupnya bangsa dan Negara Indonesia. Srategi diartikan sebagai ilmu dan  seni menggunakan  semua sumber daya bangsa untuk melaksanakan kebijaksanaan tertentu dalam keadaan perang maupun damai. Strategi biasanya menjangkau masa depan, sehingga pada umumnya strategi disusun secara bertahap dengan memperhitungkan faktor</a:t>
            </a:r>
            <a:r>
              <a:rPr lang="en-ID" dirty="0"/>
              <a:t>-</a:t>
            </a:r>
            <a:r>
              <a:rPr lang="id-ID" dirty="0"/>
              <a:t>faktor yang mempengaruhinya. Dengan demikian geostrategi adalah perumusan strategi nasional dengan memperhatikan kondisi dan konstelasi geografi sebagai fektor utamanya. Disamping itu dalam merumuskan strategi perlu pula memperhatikan kondisi sosial, budaya, penduduk , sumber daya alam, lingkungan regional maupun internasional. Geostrategi Indonesia merupakan strategi dalam memanfaatkan konstelasi geografi Negara Indonesia untuk menentukan kebijakan, tujuan sarana-sarana untuk mencapai tujuan nasional Indonesia.</a:t>
            </a:r>
            <a:endParaRPr lang="en-US" dirty="0"/>
          </a:p>
          <a:p>
            <a:pPr algn="ctr"/>
            <a:endParaRPr lang="en-US" dirty="0"/>
          </a:p>
        </p:txBody>
      </p:sp>
    </p:spTree>
    <p:extLst>
      <p:ext uri="{BB962C8B-B14F-4D97-AF65-F5344CB8AC3E}">
        <p14:creationId xmlns:p14="http://schemas.microsoft.com/office/powerpoint/2010/main" xmlns="" val="1349117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533400"/>
            <a:ext cx="6172200"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ctr"/>
            <a:r>
              <a:rPr lang="id-ID" sz="3600" b="1" dirty="0">
                <a:latin typeface="Arial Black" pitchFamily="34" charset="0"/>
              </a:rPr>
              <a:t>Strategi </a:t>
            </a:r>
            <a:r>
              <a:rPr lang="id-ID" sz="3600" b="1" dirty="0" smtClean="0">
                <a:latin typeface="Arial Black" pitchFamily="34" charset="0"/>
              </a:rPr>
              <a:t>Nasional</a:t>
            </a:r>
            <a:endParaRPr lang="en-US" sz="3600" dirty="0">
              <a:latin typeface="Arial Black" pitchFamily="34" charset="0"/>
            </a:endParaRPr>
          </a:p>
        </p:txBody>
      </p:sp>
      <p:sp>
        <p:nvSpPr>
          <p:cNvPr id="3" name="Rectangle 2"/>
          <p:cNvSpPr/>
          <p:nvPr/>
        </p:nvSpPr>
        <p:spPr>
          <a:xfrm>
            <a:off x="762000" y="1981200"/>
            <a:ext cx="7696200" cy="3886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id-ID" dirty="0"/>
              <a:t>Perjuangan nasional itu memerlukan penggunaan tidak hanya diplomasi dan perang melainkan juga kekuatan  ideologi dan psikologi, kekuatan politik, kekuatan ekonomi, kekuatan  sosial budaya, dan kekuatan militer (didalam perang maupun diluar perang). Seluruh kekuatan ini menghendaki integrasi, pengaturan dan penyusunan serta penggunaan yang terarah, maka digunakanlah pengertian  strategi nasional, yang dilandaskan tidak hanya pada pengertian strategi yang semula tetapi mempunyai ruang lingkup yang jauh lebih luas . strategi nasional adalah seni dan ilmu mengembangkan dan menggunakan kekuatan-kekuatan nasional (yaitu ideologi, politik, ekonomi, sosial budaya dan militer) dalam masa damai maupun masa perang untuk mendukung pencapaian tujuan-tujuan yang ditetapkan oleh politik nasional.</a:t>
            </a:r>
            <a:endParaRPr lang="en-US" dirty="0"/>
          </a:p>
          <a:p>
            <a:pPr algn="ctr"/>
            <a:endParaRPr lang="en-US" dirty="0"/>
          </a:p>
        </p:txBody>
      </p:sp>
    </p:spTree>
    <p:extLst>
      <p:ext uri="{BB962C8B-B14F-4D97-AF65-F5344CB8AC3E}">
        <p14:creationId xmlns:p14="http://schemas.microsoft.com/office/powerpoint/2010/main" xmlns="" val="1418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09600" y="0"/>
            <a:ext cx="7620000" cy="68580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id-ID" sz="4000" b="1" dirty="0"/>
              <a:t>Konsep </a:t>
            </a:r>
            <a:r>
              <a:rPr lang="id-ID" sz="4000" b="1" dirty="0" smtClean="0"/>
              <a:t>Geostrategi</a:t>
            </a:r>
            <a:endParaRPr lang="en-US" sz="4000" dirty="0"/>
          </a:p>
        </p:txBody>
      </p:sp>
      <p:sp>
        <p:nvSpPr>
          <p:cNvPr id="3" name="Rectangle 2"/>
          <p:cNvSpPr/>
          <p:nvPr/>
        </p:nvSpPr>
        <p:spPr>
          <a:xfrm>
            <a:off x="609600" y="1295400"/>
            <a:ext cx="8001000" cy="55626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d-ID" dirty="0"/>
              <a:t>Suatu strategi memanfaatkan kondisi geografi Negara dalam menentukan kebijakan, tujuan, sarana untuk mencapai tujuan  nasional (pemanfaatan kondisi lingkungan dalam mewujudkan tujuan politik). Geostrategi Indonesia diartikan pula sebagai metode untuk mewujudkan  cita-cita proklamasi sebagaimana yang  diamanatkan dalam pembukaan dan UUD 1945. Ini diperlukan untuk mewujudkan dan mempertahankan integrasi bangsa dalam masyarakat majemuk dan  heterogen  berdasarkan pembukaan dan  UUD 1945.</a:t>
            </a:r>
            <a:endParaRPr lang="en-US" dirty="0"/>
          </a:p>
          <a:p>
            <a:pPr algn="ctr"/>
            <a:r>
              <a:rPr lang="en-US" dirty="0"/>
              <a:t> </a:t>
            </a:r>
          </a:p>
          <a:p>
            <a:pPr algn="ctr"/>
            <a:r>
              <a:rPr lang="id-ID" dirty="0"/>
              <a:t>Geostrategi Indonesia dirumuskan dalam wujud ketahanan Nasional. Geostrategi Indonesia tiada lain adalah ketahanan nasional. Ketahanan Nasional merupakan  kondisi  dinamik suatu bangsa yang berisi keuletan dan ketangguhan yang mengandung kemampuan  mengembangkan  kekuatan  nasional.</a:t>
            </a:r>
            <a:endParaRPr lang="en-US" dirty="0"/>
          </a:p>
          <a:p>
            <a:pPr algn="ctr"/>
            <a:endParaRPr lang="en-US" dirty="0"/>
          </a:p>
        </p:txBody>
      </p:sp>
    </p:spTree>
    <p:extLst>
      <p:ext uri="{BB962C8B-B14F-4D97-AF65-F5344CB8AC3E}">
        <p14:creationId xmlns:p14="http://schemas.microsoft.com/office/powerpoint/2010/main" xmlns="" val="364016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458200" cy="67056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id-ID" sz="3600" b="1" dirty="0">
                <a:latin typeface="Algerian" pitchFamily="82" charset="0"/>
              </a:rPr>
              <a:t>Ketahanan </a:t>
            </a:r>
            <a:r>
              <a:rPr lang="id-ID" sz="3600" b="1" dirty="0" smtClean="0">
                <a:latin typeface="Algerian" pitchFamily="82" charset="0"/>
              </a:rPr>
              <a:t>Nasional</a:t>
            </a:r>
            <a:endParaRPr lang="en-US" sz="3600" b="1" dirty="0" smtClean="0">
              <a:latin typeface="Algerian" pitchFamily="82" charset="0"/>
            </a:endParaRPr>
          </a:p>
          <a:p>
            <a:pPr lvl="0"/>
            <a:endParaRPr lang="en-US" dirty="0"/>
          </a:p>
          <a:p>
            <a:r>
              <a:rPr lang="id-ID" dirty="0"/>
              <a:t>Ketahanan Nasional adalah kondisi dinamis suatu bangsa yang meliputi segenap kehidupan nasional yang terintegrasi, berisi keuletan dan ketangguhan yang mengandung kemampuan mengembangkan  kekuatan Nasional. Dalam menghadapi dan  mengatasi segala tantangan ancaman, hambatan dan gangguan , baik yang datang dari dalam  maupun dari luar, untuk menjamin  identitas, integritas dan  kelangsungan  hidup bangsa dan negara serta perjuangan  mencapai  tujuan nasional.</a:t>
            </a:r>
            <a:endParaRPr lang="en-US" dirty="0"/>
          </a:p>
          <a:p>
            <a:r>
              <a:rPr lang="id-ID" dirty="0"/>
              <a:t>Hakikat ketahanan  nasional adalah  keuletan  dan  ketangguhan  bangsa yang mengandung  kemampuan  mengembangkan kekuatan nasional untuk  dapat  untuk menjamin   kelangsungan hidup bangsa dan negara dalam mencapai  tujuan nasional. Hakikat konsepsi Nasional Indonesia  adalah pengaturan  dan penyelenggaraan kesejahteraan  dan keamanan  secara seimbang, serasi dan  selaras dalam  seluruh aspek kehidupan nasional.</a:t>
            </a:r>
            <a:endParaRPr lang="en-US" dirty="0"/>
          </a:p>
          <a:p>
            <a:pPr algn="ctr"/>
            <a:endParaRPr lang="en-US" dirty="0"/>
          </a:p>
        </p:txBody>
      </p:sp>
    </p:spTree>
    <p:extLst>
      <p:ext uri="{BB962C8B-B14F-4D97-AF65-F5344CB8AC3E}">
        <p14:creationId xmlns:p14="http://schemas.microsoft.com/office/powerpoint/2010/main" xmlns="" val="1796438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857231"/>
            <a:ext cx="7715304" cy="4832092"/>
          </a:xfrm>
          <a:prstGeom prst="rect">
            <a:avLst/>
          </a:prstGeom>
        </p:spPr>
        <p:txBody>
          <a:bodyPr wrap="square">
            <a:spAutoFit/>
          </a:bodyPr>
          <a:lstStyle/>
          <a:p>
            <a:pPr algn="just"/>
            <a:r>
              <a:rPr lang="id-ID" sz="2800" dirty="0" smtClean="0"/>
              <a:t>Ketahanan nasional adalah </a:t>
            </a:r>
            <a:r>
              <a:rPr lang="id-ID" sz="2800" i="1" dirty="0" smtClean="0"/>
              <a:t>kondisi dinamis yang merupakan integrasi dari </a:t>
            </a:r>
            <a:r>
              <a:rPr lang="id-ID" sz="2800" dirty="0" smtClean="0"/>
              <a:t>kondisi tiap aspek kehidupan bangsa dan negara. Pada hakikatnya ketahanan nasional adalah kemampuan dan ketangguhan suatu bangsa untuk dapat menjamin kelangsungan hidup menuju kejayaan bangsa dan negara. Berhasilnya pembangunan nasional akan meningkatkan ketahanan nasional. Selanjutnya Ketahanan Nasional yang tangguh akan mendorong pembangunan nasional.</a:t>
            </a:r>
            <a:endParaRPr lang="id-ID"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2136339"/>
            <a:ext cx="7929618" cy="3539430"/>
          </a:xfrm>
          <a:prstGeom prst="rect">
            <a:avLst/>
          </a:prstGeom>
        </p:spPr>
        <p:txBody>
          <a:bodyPr wrap="square">
            <a:spAutoFit/>
          </a:bodyPr>
          <a:lstStyle/>
          <a:p>
            <a:pPr algn="just"/>
            <a:r>
              <a:rPr lang="id-ID" sz="2800" dirty="0" smtClean="0"/>
              <a:t>1. Ketahanan </a:t>
            </a:r>
            <a:r>
              <a:rPr lang="id-ID" sz="2800" dirty="0" smtClean="0"/>
              <a:t>ideologi adalah kondisi mental bangsa Indonesia yang berlandaskan keyakinan akan kebenaran ideologi Pancasila yang mengandung kemampuan untuk menggalang dan memelihara persatuan dan kesatuan nasional dan kemampuan menangkal penetrasi ideologi asing serta nilai-nilai yang tidak sesuai dengan kepribadian bangsa</a:t>
            </a:r>
            <a:endParaRPr lang="id-ID" sz="2800" dirty="0"/>
          </a:p>
        </p:txBody>
      </p:sp>
      <p:sp>
        <p:nvSpPr>
          <p:cNvPr id="3" name="Rectangle 2"/>
          <p:cNvSpPr/>
          <p:nvPr/>
        </p:nvSpPr>
        <p:spPr>
          <a:xfrm>
            <a:off x="1643042" y="1071546"/>
            <a:ext cx="5827237" cy="584775"/>
          </a:xfrm>
          <a:prstGeom prst="rect">
            <a:avLst/>
          </a:prstGeom>
        </p:spPr>
        <p:txBody>
          <a:bodyPr wrap="none">
            <a:spAutoFit/>
          </a:bodyPr>
          <a:lstStyle/>
          <a:p>
            <a:pPr algn="ctr"/>
            <a:r>
              <a:rPr lang="id-ID" sz="3200" b="1" dirty="0" smtClean="0"/>
              <a:t>Ketahanan nasional meliputi :</a:t>
            </a:r>
            <a:endParaRPr lang="id-ID" sz="3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285861"/>
            <a:ext cx="8429684" cy="3108543"/>
          </a:xfrm>
          <a:prstGeom prst="rect">
            <a:avLst/>
          </a:prstGeom>
        </p:spPr>
        <p:txBody>
          <a:bodyPr wrap="square">
            <a:spAutoFit/>
          </a:bodyPr>
          <a:lstStyle/>
          <a:p>
            <a:pPr algn="just"/>
            <a:r>
              <a:rPr lang="id-ID" sz="2800" dirty="0" smtClean="0"/>
              <a:t>2. Ketahanan </a:t>
            </a:r>
            <a:r>
              <a:rPr lang="id-ID" sz="2800" dirty="0" smtClean="0"/>
              <a:t>politik adalah kondisi kehidupan politik bangsa Indonesia yang </a:t>
            </a:r>
            <a:r>
              <a:rPr lang="sv-SE" sz="2800" dirty="0" smtClean="0"/>
              <a:t>berlandaskan demokrasi politik berdasarkan Pancasila dan Undang-Undang</a:t>
            </a:r>
            <a:r>
              <a:rPr lang="id-ID" sz="2800" dirty="0" smtClean="0"/>
              <a:t> Dasar 1945 yang mengandung kemampuan memelihara sistem politik yang sehat dan dinamis serta kemampuan menerapkan politik luar negeri yang bebas dan aktif</a:t>
            </a:r>
            <a:endParaRPr lang="id-ID"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071547"/>
            <a:ext cx="7643866" cy="4401205"/>
          </a:xfrm>
          <a:prstGeom prst="rect">
            <a:avLst/>
          </a:prstGeom>
        </p:spPr>
        <p:txBody>
          <a:bodyPr wrap="square">
            <a:spAutoFit/>
          </a:bodyPr>
          <a:lstStyle/>
          <a:p>
            <a:pPr algn="just"/>
            <a:r>
              <a:rPr lang="id-ID" sz="2800" dirty="0" smtClean="0"/>
              <a:t>3. Ketahanan </a:t>
            </a:r>
            <a:r>
              <a:rPr lang="id-ID" sz="2800" dirty="0" smtClean="0"/>
              <a:t>ekonomi adalah kondisi kehidupan perekonomian bangsa yang berlandaskan demokrasi ekonomi yang berdasarkan Pancasila yang mengandung kemampuan memelihara stabilitas ekonomi yang sehat dan </a:t>
            </a:r>
            <a:r>
              <a:rPr lang="fi-FI" sz="2800" dirty="0" smtClean="0"/>
              <a:t>dinamis serta kemampuan menciptakan kemandirian ekonomi nasional</a:t>
            </a:r>
            <a:r>
              <a:rPr lang="id-ID" sz="2800" dirty="0" smtClean="0"/>
              <a:t> dengan daya saing yang tinggi dan mewujudkan kemakmuran rakyat yang adil dan </a:t>
            </a:r>
            <a:r>
              <a:rPr lang="id-ID" sz="2800" dirty="0" smtClean="0"/>
              <a:t>merata.</a:t>
            </a:r>
            <a:endParaRPr lang="id-ID"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18</TotalTime>
  <Words>522</Words>
  <Application>Microsoft Office PowerPoint</Application>
  <PresentationFormat>On-screen Show (4:3)</PresentationFormat>
  <Paragraphs>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Elemental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Zeco</cp:lastModifiedBy>
  <cp:revision>4</cp:revision>
  <dcterms:created xsi:type="dcterms:W3CDTF">2019-07-17T06:17:31Z</dcterms:created>
  <dcterms:modified xsi:type="dcterms:W3CDTF">2020-12-29T23:22:24Z</dcterms:modified>
</cp:coreProperties>
</file>