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8" r:id="rId3"/>
    <p:sldId id="269" r:id="rId4"/>
    <p:sldId id="270" r:id="rId5"/>
    <p:sldId id="271" r:id="rId6"/>
    <p:sldId id="272" r:id="rId7"/>
    <p:sldId id="257" r:id="rId8"/>
    <p:sldId id="259" r:id="rId9"/>
    <p:sldId id="260" r:id="rId10"/>
    <p:sldId id="261" r:id="rId11"/>
    <p:sldId id="262" r:id="rId12"/>
    <p:sldId id="263" r:id="rId13"/>
    <p:sldId id="264"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EEB42D"/>
    <a:srgbClr val="EED41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35" autoAdjust="0"/>
    <p:restoredTop sz="94660"/>
  </p:normalViewPr>
  <p:slideViewPr>
    <p:cSldViewPr>
      <p:cViewPr varScale="1">
        <p:scale>
          <a:sx n="79" d="100"/>
          <a:sy n="79" d="100"/>
        </p:scale>
        <p:origin x="-88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447799"/>
            <a:ext cx="6172200" cy="838201"/>
          </a:xfrm>
        </p:spPr>
        <p:txBody>
          <a:bodyPr/>
          <a:lstStyle>
            <a:lvl1pPr>
              <a:defRPr sz="3200">
                <a:solidFill>
                  <a:schemeClr val="bg1">
                    <a:lumMod val="85000"/>
                    <a:lumOff val="15000"/>
                  </a:schemeClr>
                </a:solidFill>
                <a:latin typeface="Bitwise" pitchFamily="34" charset="0"/>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76200" y="2667000"/>
            <a:ext cx="5410200" cy="519113"/>
          </a:xfrm>
        </p:spPr>
        <p:txBody>
          <a:bodyPr/>
          <a:lstStyle>
            <a:lvl1pPr marL="0" indent="0">
              <a:buFontTx/>
              <a:buNone/>
              <a:defRPr sz="2800"/>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en-US"/>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CE3164DF-4E93-41CE-A71F-9D8CE3102915}" type="slidenum">
              <a:rPr lang="en-US"/>
              <a:pPr/>
              <a:t>‹#›</a:t>
            </a:fld>
            <a:endParaRPr lang="en-US"/>
          </a:p>
        </p:txBody>
      </p:sp>
      <p:pic>
        <p:nvPicPr>
          <p:cNvPr id="8" name="Picture 7" descr="15.gif"/>
          <p:cNvPicPr>
            <a:picLocks noChangeAspect="1"/>
          </p:cNvPicPr>
          <p:nvPr userDrawn="1"/>
        </p:nvPicPr>
        <p:blipFill>
          <a:blip r:embed="rId3">
            <a:clrChange>
              <a:clrFrom>
                <a:srgbClr val="FFFFFF"/>
              </a:clrFrom>
              <a:clrTo>
                <a:srgbClr val="FFFFFF">
                  <a:alpha val="0"/>
                </a:srgbClr>
              </a:clrTo>
            </a:clrChange>
          </a:blip>
          <a:stretch>
            <a:fillRect/>
          </a:stretch>
        </p:blipFill>
        <p:spPr>
          <a:xfrm>
            <a:off x="3886200" y="4038600"/>
            <a:ext cx="1676400" cy="20955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4D976A-43A8-49B4-AD23-2F76475763A9}" type="slidenum">
              <a:rPr lang="en-US"/>
              <a:pPr/>
              <a:t>‹#›</a:t>
            </a:fld>
            <a:endParaRPr lang="en-US"/>
          </a:p>
        </p:txBody>
      </p:sp>
      <p:pic>
        <p:nvPicPr>
          <p:cNvPr id="7" name="Picture 6" descr="turkey_dance.gif"/>
          <p:cNvPicPr>
            <a:picLocks noChangeAspect="1"/>
          </p:cNvPicPr>
          <p:nvPr userDrawn="1"/>
        </p:nvPicPr>
        <p:blipFill>
          <a:blip r:embed="rId2" cstate="email">
            <a:clrChange>
              <a:clrFrom>
                <a:srgbClr val="FFFFFF"/>
              </a:clrFrom>
              <a:clrTo>
                <a:srgbClr val="FFFFFF">
                  <a:alpha val="0"/>
                </a:srgbClr>
              </a:clrTo>
            </a:clrChange>
          </a:blip>
          <a:stretch>
            <a:fillRect/>
          </a:stretch>
        </p:blipFill>
        <p:spPr>
          <a:xfrm flipH="1">
            <a:off x="7620000" y="6000750"/>
            <a:ext cx="838200" cy="85725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81600" y="152400"/>
            <a:ext cx="1676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4876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D25303-50C7-49DB-8E03-9081EC744C42}" type="slidenum">
              <a:rPr lang="en-US"/>
              <a:pPr/>
              <a:t>‹#›</a:t>
            </a:fld>
            <a:endParaRPr lang="en-US"/>
          </a:p>
        </p:txBody>
      </p:sp>
      <p:pic>
        <p:nvPicPr>
          <p:cNvPr id="7" name="Picture 6" descr="turkey_dance.gif"/>
          <p:cNvPicPr>
            <a:picLocks noChangeAspect="1"/>
          </p:cNvPicPr>
          <p:nvPr userDrawn="1"/>
        </p:nvPicPr>
        <p:blipFill>
          <a:blip r:embed="rId2" cstate="email">
            <a:clrChange>
              <a:clrFrom>
                <a:srgbClr val="FFFFFF"/>
              </a:clrFrom>
              <a:clrTo>
                <a:srgbClr val="FFFFFF">
                  <a:alpha val="0"/>
                </a:srgbClr>
              </a:clrTo>
            </a:clrChange>
          </a:blip>
          <a:stretch>
            <a:fillRect/>
          </a:stretch>
        </p:blipFill>
        <p:spPr>
          <a:xfrm flipH="1">
            <a:off x="7620000" y="6000750"/>
            <a:ext cx="838200" cy="8572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7920EF-282C-43CB-9317-22202DA7D860}" type="slidenum">
              <a:rPr lang="en-US"/>
              <a:pPr/>
              <a:t>‹#›</a:t>
            </a:fld>
            <a:endParaRPr lang="en-US"/>
          </a:p>
        </p:txBody>
      </p:sp>
      <p:pic>
        <p:nvPicPr>
          <p:cNvPr id="8" name="Picture 11" descr="book_w"/>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7239000" y="5641975"/>
            <a:ext cx="1524000" cy="1216025"/>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A9E2BF-E9F4-4C4A-B8FF-47F2528D3946}" type="slidenum">
              <a:rPr lang="en-US"/>
              <a:pPr/>
              <a:t>‹#›</a:t>
            </a:fld>
            <a:endParaRPr lang="en-US"/>
          </a:p>
        </p:txBody>
      </p:sp>
      <p:pic>
        <p:nvPicPr>
          <p:cNvPr id="8" name="Picture 11" descr="book_w"/>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7239000" y="5641975"/>
            <a:ext cx="1524000" cy="1216025"/>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3276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81400" y="1295400"/>
            <a:ext cx="3276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56BB41-7538-495F-A516-54EFF4198E02}" type="slidenum">
              <a:rPr lang="en-US"/>
              <a:pPr/>
              <a:t>‹#›</a:t>
            </a:fld>
            <a:endParaRPr lang="en-US"/>
          </a:p>
        </p:txBody>
      </p:sp>
      <p:pic>
        <p:nvPicPr>
          <p:cNvPr id="9" name="Picture 11" descr="book_w"/>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7239000" y="5641975"/>
            <a:ext cx="1524000" cy="1216025"/>
          </a:xfrm>
          <a:prstGeom prst="rect">
            <a:avLst/>
          </a:prstGeom>
          <a:noFill/>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76B0FC4-07F7-45EE-A850-650AEAF74895}" type="slidenum">
              <a:rPr lang="en-US"/>
              <a:pPr/>
              <a:t>‹#›</a:t>
            </a:fld>
            <a:endParaRPr lang="en-US"/>
          </a:p>
        </p:txBody>
      </p:sp>
      <p:pic>
        <p:nvPicPr>
          <p:cNvPr id="11" name="Picture 11" descr="book_w"/>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7239000" y="5641975"/>
            <a:ext cx="1524000" cy="1216025"/>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11D3364-04D1-4FED-9047-682A5E53C1BB}" type="slidenum">
              <a:rPr lang="en-US"/>
              <a:pPr/>
              <a:t>‹#›</a:t>
            </a:fld>
            <a:endParaRPr lang="en-US"/>
          </a:p>
        </p:txBody>
      </p:sp>
      <p:pic>
        <p:nvPicPr>
          <p:cNvPr id="7" name="Picture 11" descr="book_w"/>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7239000" y="5641975"/>
            <a:ext cx="1524000" cy="1216025"/>
          </a:xfrm>
          <a:prstGeom prst="rect">
            <a:avLst/>
          </a:prstGeom>
          <a:noFill/>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116C707-11F6-48D4-92B9-8ECDE2A04E2D}" type="slidenum">
              <a:rPr lang="en-US"/>
              <a:pPr/>
              <a:t>‹#›</a:t>
            </a:fld>
            <a:endParaRPr lang="en-US"/>
          </a:p>
        </p:txBody>
      </p:sp>
      <p:pic>
        <p:nvPicPr>
          <p:cNvPr id="6" name="Picture 11" descr="book_w"/>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7239000" y="5641975"/>
            <a:ext cx="1524000" cy="1216025"/>
          </a:xfrm>
          <a:prstGeom prst="rect">
            <a:avLst/>
          </a:prstGeom>
          <a:noFill/>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476B3AC-D29A-4655-93DC-C4565AA64928}" type="slidenum">
              <a:rPr lang="en-US"/>
              <a:pPr/>
              <a:t>‹#›</a:t>
            </a:fld>
            <a:endParaRPr lang="en-US"/>
          </a:p>
        </p:txBody>
      </p:sp>
      <p:pic>
        <p:nvPicPr>
          <p:cNvPr id="9" name="Picture 11" descr="book_w"/>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7239000" y="5641975"/>
            <a:ext cx="1524000" cy="1216025"/>
          </a:xfrm>
          <a:prstGeom prst="rect">
            <a:avLst/>
          </a:prstGeom>
          <a:noFill/>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ound Diagonal Corner Rectangle 8"/>
          <p:cNvSpPr/>
          <p:nvPr userDrawn="1"/>
        </p:nvSpPr>
        <p:spPr bwMode="auto">
          <a:xfrm>
            <a:off x="304800" y="685800"/>
            <a:ext cx="5791200" cy="4343400"/>
          </a:xfrm>
          <a:prstGeom prst="round2Diag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533400" y="0"/>
            <a:ext cx="5486400" cy="566738"/>
          </a:xfrm>
        </p:spPr>
        <p:txBody>
          <a:bodyPr anchor="b"/>
          <a:lstStyle>
            <a:lvl1pPr algn="l">
              <a:defRPr sz="2000" b="1">
                <a:solidFill>
                  <a:schemeClr val="accent2">
                    <a:lumMod val="20000"/>
                    <a:lumOff val="80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04800" y="685800"/>
            <a:ext cx="5791200" cy="4343400"/>
          </a:xfrm>
          <a:prstGeom prst="round2DiagRect">
            <a:avLst/>
          </a:prstGeom>
        </p:spPr>
        <p:txBody>
          <a:bodyPr/>
          <a:lstStyle>
            <a:lvl1pPr marL="0" indent="0">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0" y="5181600"/>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2F6903-61AF-4AFD-B148-EE4B2258AD6D}" type="slidenum">
              <a:rPr lang="en-US"/>
              <a:pPr/>
              <a:t>‹#›</a:t>
            </a:fld>
            <a:endParaRPr lang="en-US"/>
          </a:p>
        </p:txBody>
      </p:sp>
      <p:pic>
        <p:nvPicPr>
          <p:cNvPr id="10" name="Picture 11" descr="book_w"/>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7239000" y="5641975"/>
            <a:ext cx="1524000" cy="1216025"/>
          </a:xfrm>
          <a:prstGeom prst="rect">
            <a:avLst/>
          </a:prstGeom>
          <a:noFill/>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6705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52400" y="1295400"/>
            <a:ext cx="6705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228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p>
        </p:txBody>
      </p:sp>
      <p:sp>
        <p:nvSpPr>
          <p:cNvPr id="1029" name="Rectangle 5"/>
          <p:cNvSpPr>
            <a:spLocks noGrp="1" noChangeArrowheads="1"/>
          </p:cNvSpPr>
          <p:nvPr>
            <p:ph type="ftr" sz="quarter" idx="3"/>
          </p:nvPr>
        </p:nvSpPr>
        <p:spPr bwMode="auto">
          <a:xfrm>
            <a:off x="2057400" y="624840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54102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6F68B77F-28E0-4031-8065-75639A68DE6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6"/>
                                        </p:tgtEl>
                                        <p:attrNameLst>
                                          <p:attrName>style.visibility</p:attrName>
                                        </p:attrNameLst>
                                      </p:cBhvr>
                                      <p:to>
                                        <p:strVal val="visible"/>
                                      </p:to>
                                    </p:set>
                                    <p:anim calcmode="discrete" valueType="clr">
                                      <p:cBhvr override="childStyle">
                                        <p:cTn id="7" dur="80"/>
                                        <p:tgtEl>
                                          <p:spTgt spid="10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6"/>
                                        </p:tgtEl>
                                        <p:attrNameLst>
                                          <p:attrName>fillcolor</p:attrName>
                                        </p:attrNameLst>
                                      </p:cBhvr>
                                      <p:tavLst>
                                        <p:tav tm="0">
                                          <p:val>
                                            <p:clrVal>
                                              <a:schemeClr val="accent2"/>
                                            </p:clrVal>
                                          </p:val>
                                        </p:tav>
                                        <p:tav tm="50000">
                                          <p:val>
                                            <p:clrVal>
                                              <a:schemeClr val="hlink"/>
                                            </p:clrVal>
                                          </p:val>
                                        </p:tav>
                                      </p:tavLst>
                                    </p:anim>
                                    <p:set>
                                      <p:cBhvr>
                                        <p:cTn id="9" dur="80"/>
                                        <p:tgtEl>
                                          <p:spTgt spid="10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 calcmode="lin" valueType="num">
                                      <p:cBhvr>
                                        <p:cTn id="14" dur="1000" fill="hold"/>
                                        <p:tgtEl>
                                          <p:spTgt spid="102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102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1027">
                                            <p:txEl>
                                              <p:pRg st="0" end="0"/>
                                            </p:txEl>
                                          </p:spTgt>
                                        </p:tgtEl>
                                        <p:attrNameLst>
                                          <p:attrName>ppt_y</p:attrName>
                                        </p:attrNameLst>
                                      </p:cBhvr>
                                      <p:tavLst>
                                        <p:tav tm="0">
                                          <p:val>
                                            <p:strVal val="#ppt_y"/>
                                          </p:val>
                                        </p:tav>
                                        <p:tav tm="100000">
                                          <p:val>
                                            <p:strVal val="#ppt_y"/>
                                          </p:val>
                                        </p:tav>
                                      </p:tavLst>
                                    </p:anim>
                                    <p:animEffect transition="in" filter="fade">
                                      <p:cBhvr>
                                        <p:cTn id="17" dur="1000"/>
                                        <p:tgtEl>
                                          <p:spTgt spid="1027">
                                            <p:txEl>
                                              <p:pRg st="0" end="0"/>
                                            </p:txEl>
                                          </p:spTgt>
                                        </p:tgtEl>
                                      </p:cBhvr>
                                    </p:animEffect>
                                  </p:childTnLst>
                                </p:cTn>
                              </p:par>
                              <p:par>
                                <p:cTn id="18" presetID="48" presetClass="entr" presetSubtype="0" accel="50000" fill="hold" grpId="0" nodeType="withEffect">
                                  <p:stCondLst>
                                    <p:cond delay="0"/>
                                  </p:stCondLst>
                                  <p:childTnLst>
                                    <p:set>
                                      <p:cBhvr>
                                        <p:cTn id="19" dur="1" fill="hold">
                                          <p:stCondLst>
                                            <p:cond delay="0"/>
                                          </p:stCondLst>
                                        </p:cTn>
                                        <p:tgtEl>
                                          <p:spTgt spid="1027">
                                            <p:txEl>
                                              <p:pRg st="1" end="1"/>
                                            </p:txEl>
                                          </p:spTgt>
                                        </p:tgtEl>
                                        <p:attrNameLst>
                                          <p:attrName>style.visibility</p:attrName>
                                        </p:attrNameLst>
                                      </p:cBhvr>
                                      <p:to>
                                        <p:strVal val="visible"/>
                                      </p:to>
                                    </p:set>
                                    <p:anim calcmode="lin" valueType="num">
                                      <p:cBhvr>
                                        <p:cTn id="20" dur="1000" fill="hold"/>
                                        <p:tgtEl>
                                          <p:spTgt spid="1027">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1027">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1027">
                                            <p:txEl>
                                              <p:pRg st="1" end="1"/>
                                            </p:txEl>
                                          </p:spTgt>
                                        </p:tgtEl>
                                        <p:attrNameLst>
                                          <p:attrName>ppt_y</p:attrName>
                                        </p:attrNameLst>
                                      </p:cBhvr>
                                      <p:tavLst>
                                        <p:tav tm="0">
                                          <p:val>
                                            <p:strVal val="#ppt_y"/>
                                          </p:val>
                                        </p:tav>
                                        <p:tav tm="100000">
                                          <p:val>
                                            <p:strVal val="#ppt_y"/>
                                          </p:val>
                                        </p:tav>
                                      </p:tavLst>
                                    </p:anim>
                                    <p:animEffect transition="in" filter="fade">
                                      <p:cBhvr>
                                        <p:cTn id="23" dur="1000"/>
                                        <p:tgtEl>
                                          <p:spTgt spid="1027">
                                            <p:txEl>
                                              <p:pRg st="1" end="1"/>
                                            </p:txEl>
                                          </p:spTgt>
                                        </p:tgtEl>
                                      </p:cBhvr>
                                    </p:animEffect>
                                  </p:childTnLst>
                                </p:cTn>
                              </p:par>
                              <p:par>
                                <p:cTn id="24" presetID="48" presetClass="entr" presetSubtype="0" accel="50000" fill="hold" grpId="0" nodeType="withEffect">
                                  <p:stCondLst>
                                    <p:cond delay="0"/>
                                  </p:stCondLst>
                                  <p:childTnLst>
                                    <p:set>
                                      <p:cBhvr>
                                        <p:cTn id="25" dur="1" fill="hold">
                                          <p:stCondLst>
                                            <p:cond delay="0"/>
                                          </p:stCondLst>
                                        </p:cTn>
                                        <p:tgtEl>
                                          <p:spTgt spid="1027">
                                            <p:txEl>
                                              <p:pRg st="2" end="2"/>
                                            </p:txEl>
                                          </p:spTgt>
                                        </p:tgtEl>
                                        <p:attrNameLst>
                                          <p:attrName>style.visibility</p:attrName>
                                        </p:attrNameLst>
                                      </p:cBhvr>
                                      <p:to>
                                        <p:strVal val="visible"/>
                                      </p:to>
                                    </p:set>
                                    <p:anim calcmode="lin" valueType="num">
                                      <p:cBhvr>
                                        <p:cTn id="26" dur="1000" fill="hold"/>
                                        <p:tgtEl>
                                          <p:spTgt spid="1027">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1027">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1027">
                                            <p:txEl>
                                              <p:pRg st="2" end="2"/>
                                            </p:txEl>
                                          </p:spTgt>
                                        </p:tgtEl>
                                        <p:attrNameLst>
                                          <p:attrName>ppt_y</p:attrName>
                                        </p:attrNameLst>
                                      </p:cBhvr>
                                      <p:tavLst>
                                        <p:tav tm="0">
                                          <p:val>
                                            <p:strVal val="#ppt_y"/>
                                          </p:val>
                                        </p:tav>
                                        <p:tav tm="100000">
                                          <p:val>
                                            <p:strVal val="#ppt_y"/>
                                          </p:val>
                                        </p:tav>
                                      </p:tavLst>
                                    </p:anim>
                                    <p:animEffect transition="in" filter="fade">
                                      <p:cBhvr>
                                        <p:cTn id="29" dur="1000"/>
                                        <p:tgtEl>
                                          <p:spTgt spid="1027">
                                            <p:txEl>
                                              <p:pRg st="2" end="2"/>
                                            </p:txEl>
                                          </p:spTgt>
                                        </p:tgtEl>
                                      </p:cBhvr>
                                    </p:animEffect>
                                  </p:childTnLst>
                                </p:cTn>
                              </p:par>
                              <p:par>
                                <p:cTn id="30" presetID="48" presetClass="entr" presetSubtype="0" accel="50000" fill="hold" grpId="0" nodeType="withEffect">
                                  <p:stCondLst>
                                    <p:cond delay="0"/>
                                  </p:stCondLst>
                                  <p:childTnLst>
                                    <p:set>
                                      <p:cBhvr>
                                        <p:cTn id="31" dur="1" fill="hold">
                                          <p:stCondLst>
                                            <p:cond delay="0"/>
                                          </p:stCondLst>
                                        </p:cTn>
                                        <p:tgtEl>
                                          <p:spTgt spid="1027">
                                            <p:txEl>
                                              <p:pRg st="3" end="3"/>
                                            </p:txEl>
                                          </p:spTgt>
                                        </p:tgtEl>
                                        <p:attrNameLst>
                                          <p:attrName>style.visibility</p:attrName>
                                        </p:attrNameLst>
                                      </p:cBhvr>
                                      <p:to>
                                        <p:strVal val="visible"/>
                                      </p:to>
                                    </p:set>
                                    <p:anim calcmode="lin" valueType="num">
                                      <p:cBhvr>
                                        <p:cTn id="32" dur="1000" fill="hold"/>
                                        <p:tgtEl>
                                          <p:spTgt spid="1027">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1027">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1027">
                                            <p:txEl>
                                              <p:pRg st="3" end="3"/>
                                            </p:txEl>
                                          </p:spTgt>
                                        </p:tgtEl>
                                        <p:attrNameLst>
                                          <p:attrName>ppt_y</p:attrName>
                                        </p:attrNameLst>
                                      </p:cBhvr>
                                      <p:tavLst>
                                        <p:tav tm="0">
                                          <p:val>
                                            <p:strVal val="#ppt_y"/>
                                          </p:val>
                                        </p:tav>
                                        <p:tav tm="100000">
                                          <p:val>
                                            <p:strVal val="#ppt_y"/>
                                          </p:val>
                                        </p:tav>
                                      </p:tavLst>
                                    </p:anim>
                                    <p:animEffect transition="in" filter="fade">
                                      <p:cBhvr>
                                        <p:cTn id="35" dur="1000"/>
                                        <p:tgtEl>
                                          <p:spTgt spid="1027">
                                            <p:txEl>
                                              <p:pRg st="3" end="3"/>
                                            </p:txEl>
                                          </p:spTgt>
                                        </p:tgtEl>
                                      </p:cBhvr>
                                    </p:animEffect>
                                  </p:childTnLst>
                                </p:cTn>
                              </p:par>
                              <p:par>
                                <p:cTn id="36" presetID="48" presetClass="entr" presetSubtype="0" accel="5000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 calcmode="lin" valueType="num">
                                      <p:cBhvr>
                                        <p:cTn id="38" dur="1000" fill="hold"/>
                                        <p:tgtEl>
                                          <p:spTgt spid="1027">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1027">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1027">
                                            <p:txEl>
                                              <p:pRg st="4" end="4"/>
                                            </p:txEl>
                                          </p:spTgt>
                                        </p:tgtEl>
                                        <p:attrNameLst>
                                          <p:attrName>ppt_y</p:attrName>
                                        </p:attrNameLst>
                                      </p:cBhvr>
                                      <p:tavLst>
                                        <p:tav tm="0">
                                          <p:val>
                                            <p:strVal val="#ppt_y"/>
                                          </p:val>
                                        </p:tav>
                                        <p:tav tm="100000">
                                          <p:val>
                                            <p:strVal val="#ppt_y"/>
                                          </p:val>
                                        </p:tav>
                                      </p:tavLst>
                                    </p:anim>
                                    <p:animEffect transition="in" filter="fade">
                                      <p:cBhvr>
                                        <p:cTn id="41" dur="1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8" presetClass="entr" presetSubtype="0" accel="5000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dur="1000" fill="hold"/>
                        <p:tgtEl>
                          <p:spTgt spid="1027"/>
                        </p:tgtEl>
                        <p:attrNameLst>
                          <p:attrName>ppt_x</p:attrName>
                        </p:attrNameLst>
                      </p:cBhvr>
                      <p:tavLst>
                        <p:tav tm="0">
                          <p:val>
                            <p:fltVal val="-1"/>
                          </p:val>
                        </p:tav>
                        <p:tav tm="50000">
                          <p:val>
                            <p:fltVal val="0.95"/>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animEffect transition="in" filter="fade">
                      <p:cBhvr>
                        <p:cTn dur="1000"/>
                        <p:tgtEl>
                          <p:spTgt spid="1027"/>
                        </p:tgtEl>
                      </p:cBhvr>
                    </p:animEffect>
                  </p:childTnLst>
                </p:cTn>
              </p:par>
            </p:tnLst>
          </p:tmpl>
          <p:tmpl lvl="2">
            <p:tnLst>
              <p:par>
                <p:cTn presetID="48" presetClass="entr" presetSubtype="0" accel="5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dur="1000" fill="hold"/>
                        <p:tgtEl>
                          <p:spTgt spid="1027"/>
                        </p:tgtEl>
                        <p:attrNameLst>
                          <p:attrName>ppt_x</p:attrName>
                        </p:attrNameLst>
                      </p:cBhvr>
                      <p:tavLst>
                        <p:tav tm="0">
                          <p:val>
                            <p:fltVal val="-1"/>
                          </p:val>
                        </p:tav>
                        <p:tav tm="50000">
                          <p:val>
                            <p:fltVal val="0.95"/>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animEffect transition="in" filter="fade">
                      <p:cBhvr>
                        <p:cTn dur="1000"/>
                        <p:tgtEl>
                          <p:spTgt spid="1027"/>
                        </p:tgtEl>
                      </p:cBhvr>
                    </p:animEffect>
                  </p:childTnLst>
                </p:cTn>
              </p:par>
            </p:tnLst>
          </p:tmpl>
          <p:tmpl lvl="3">
            <p:tnLst>
              <p:par>
                <p:cTn presetID="48" presetClass="entr" presetSubtype="0" accel="5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dur="1000" fill="hold"/>
                        <p:tgtEl>
                          <p:spTgt spid="1027"/>
                        </p:tgtEl>
                        <p:attrNameLst>
                          <p:attrName>ppt_x</p:attrName>
                        </p:attrNameLst>
                      </p:cBhvr>
                      <p:tavLst>
                        <p:tav tm="0">
                          <p:val>
                            <p:fltVal val="-1"/>
                          </p:val>
                        </p:tav>
                        <p:tav tm="50000">
                          <p:val>
                            <p:fltVal val="0.95"/>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animEffect transition="in" filter="fade">
                      <p:cBhvr>
                        <p:cTn dur="1000"/>
                        <p:tgtEl>
                          <p:spTgt spid="1027"/>
                        </p:tgtEl>
                      </p:cBhvr>
                    </p:animEffect>
                  </p:childTnLst>
                </p:cTn>
              </p:par>
            </p:tnLst>
          </p:tmpl>
          <p:tmpl lvl="4">
            <p:tnLst>
              <p:par>
                <p:cTn presetID="48" presetClass="entr" presetSubtype="0" accel="5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dur="1000" fill="hold"/>
                        <p:tgtEl>
                          <p:spTgt spid="1027"/>
                        </p:tgtEl>
                        <p:attrNameLst>
                          <p:attrName>ppt_x</p:attrName>
                        </p:attrNameLst>
                      </p:cBhvr>
                      <p:tavLst>
                        <p:tav tm="0">
                          <p:val>
                            <p:fltVal val="-1"/>
                          </p:val>
                        </p:tav>
                        <p:tav tm="50000">
                          <p:val>
                            <p:fltVal val="0.95"/>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animEffect transition="in" filter="fade">
                      <p:cBhvr>
                        <p:cTn dur="1000"/>
                        <p:tgtEl>
                          <p:spTgt spid="1027"/>
                        </p:tgtEl>
                      </p:cBhvr>
                    </p:animEffect>
                  </p:childTnLst>
                </p:cTn>
              </p:par>
            </p:tnLst>
          </p:tmpl>
          <p:tmpl lvl="5">
            <p:tnLst>
              <p:par>
                <p:cTn presetID="48" presetClass="entr" presetSubtype="0" accel="5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dur="1000" fill="hold"/>
                        <p:tgtEl>
                          <p:spTgt spid="1027"/>
                        </p:tgtEl>
                        <p:attrNameLst>
                          <p:attrName>ppt_x</p:attrName>
                        </p:attrNameLst>
                      </p:cBhvr>
                      <p:tavLst>
                        <p:tav tm="0">
                          <p:val>
                            <p:fltVal val="-1"/>
                          </p:val>
                        </p:tav>
                        <p:tav tm="50000">
                          <p:val>
                            <p:fltVal val="0.95"/>
                          </p:val>
                        </p:tav>
                        <p:tav tm="100000">
                          <p:val>
                            <p:strVal val="#ppt_x"/>
                          </p:val>
                        </p:tav>
                      </p:tavLst>
                    </p:anim>
                    <p:anim calcmode="lin" valueType="num">
                      <p:cBhvr>
                        <p:cTn dur="1000" fill="hold"/>
                        <p:tgtEl>
                          <p:spTgt spid="1027"/>
                        </p:tgtEl>
                        <p:attrNameLst>
                          <p:attrName>ppt_y</p:attrName>
                        </p:attrNameLst>
                      </p:cBhvr>
                      <p:tavLst>
                        <p:tav tm="0">
                          <p:val>
                            <p:strVal val="#ppt_y"/>
                          </p:val>
                        </p:tav>
                        <p:tav tm="100000">
                          <p:val>
                            <p:strVal val="#ppt_y"/>
                          </p:val>
                        </p:tav>
                      </p:tavLst>
                    </p:anim>
                    <p:animEffect transition="in" filter="fade">
                      <p:cBhvr>
                        <p:cTn dur="1000"/>
                        <p:tgtEl>
                          <p:spTgt spid="1027"/>
                        </p:tgtEl>
                      </p:cBhvr>
                    </p:animEffect>
                  </p:childTnLst>
                </p:cTn>
              </p:par>
            </p:tnLst>
          </p:tmpl>
        </p:tmplLst>
      </p:bldP>
    </p:bldLst>
  </p:timing>
  <p:txStyles>
    <p:titleStyle>
      <a:lvl1pPr algn="l" rtl="0" eaLnBrk="1" fontAlgn="base" hangingPunct="1">
        <a:spcBef>
          <a:spcPct val="0"/>
        </a:spcBef>
        <a:spcAft>
          <a:spcPct val="0"/>
        </a:spcAft>
        <a:defRPr sz="3600">
          <a:solidFill>
            <a:schemeClr val="accent2">
              <a:lumMod val="20000"/>
              <a:lumOff val="80000"/>
            </a:schemeClr>
          </a:solidFill>
          <a:latin typeface="+mj-lt"/>
          <a:ea typeface="+mj-ea"/>
          <a:cs typeface="+mj-cs"/>
        </a:defRPr>
      </a:lvl1pPr>
      <a:lvl2pPr algn="l" rtl="0" eaLnBrk="1" fontAlgn="base" hangingPunct="1">
        <a:spcBef>
          <a:spcPct val="0"/>
        </a:spcBef>
        <a:spcAft>
          <a:spcPct val="0"/>
        </a:spcAft>
        <a:defRPr sz="3600">
          <a:solidFill>
            <a:schemeClr val="tx2"/>
          </a:solidFill>
          <a:latin typeface="Arial Black" pitchFamily="34" charset="0"/>
        </a:defRPr>
      </a:lvl2pPr>
      <a:lvl3pPr algn="l" rtl="0" eaLnBrk="1" fontAlgn="base" hangingPunct="1">
        <a:spcBef>
          <a:spcPct val="0"/>
        </a:spcBef>
        <a:spcAft>
          <a:spcPct val="0"/>
        </a:spcAft>
        <a:defRPr sz="3600">
          <a:solidFill>
            <a:schemeClr val="tx2"/>
          </a:solidFill>
          <a:latin typeface="Arial Black" pitchFamily="34" charset="0"/>
        </a:defRPr>
      </a:lvl3pPr>
      <a:lvl4pPr algn="l" rtl="0" eaLnBrk="1" fontAlgn="base" hangingPunct="1">
        <a:spcBef>
          <a:spcPct val="0"/>
        </a:spcBef>
        <a:spcAft>
          <a:spcPct val="0"/>
        </a:spcAft>
        <a:defRPr sz="3600">
          <a:solidFill>
            <a:schemeClr val="tx2"/>
          </a:solidFill>
          <a:latin typeface="Arial Black" pitchFamily="34" charset="0"/>
        </a:defRPr>
      </a:lvl4pPr>
      <a:lvl5pPr algn="l" rtl="0" eaLnBrk="1" fontAlgn="base" hangingPunct="1">
        <a:spcBef>
          <a:spcPct val="0"/>
        </a:spcBef>
        <a:spcAft>
          <a:spcPct val="0"/>
        </a:spcAft>
        <a:defRPr sz="3600">
          <a:solidFill>
            <a:schemeClr val="tx2"/>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528" y="371428"/>
            <a:ext cx="6643734" cy="2000264"/>
          </a:xfrm>
        </p:spPr>
        <p:style>
          <a:lnRef idx="0">
            <a:schemeClr val="accent2"/>
          </a:lnRef>
          <a:fillRef idx="3">
            <a:schemeClr val="accent2"/>
          </a:fillRef>
          <a:effectRef idx="3">
            <a:schemeClr val="accent2"/>
          </a:effectRef>
          <a:fontRef idx="minor">
            <a:schemeClr val="lt1"/>
          </a:fontRef>
        </p:style>
        <p:txBody>
          <a:bodyPr/>
          <a:lstStyle/>
          <a:p>
            <a:pPr algn="ctr"/>
            <a:r>
              <a:rPr lang="en-US" sz="5400" b="1" dirty="0" smtClean="0"/>
              <a:t>MASALAH NILAI</a:t>
            </a:r>
            <a:br>
              <a:rPr lang="en-US" sz="5400" b="1" dirty="0" smtClean="0"/>
            </a:br>
            <a:r>
              <a:rPr lang="en-US" sz="5400" b="1" dirty="0" smtClean="0"/>
              <a:t>DALAM</a:t>
            </a:r>
            <a:r>
              <a:rPr lang="en-US" sz="5400" b="1" dirty="0" smtClean="0"/>
              <a:t> </a:t>
            </a:r>
            <a:r>
              <a:rPr lang="en-US" sz="5400" b="1" dirty="0" smtClean="0"/>
              <a:t>I</a:t>
            </a:r>
            <a:r>
              <a:rPr lang="id-ID" sz="5400" b="1" dirty="0" smtClean="0"/>
              <a:t>PTEK</a:t>
            </a:r>
            <a:endParaRPr lang="en-US" sz="5400" b="1" dirty="0"/>
          </a:p>
        </p:txBody>
      </p:sp>
      <p:sp>
        <p:nvSpPr>
          <p:cNvPr id="4" name="object 260"/>
          <p:cNvSpPr/>
          <p:nvPr/>
        </p:nvSpPr>
        <p:spPr>
          <a:xfrm>
            <a:off x="7072330" y="142852"/>
            <a:ext cx="1871980" cy="2029459"/>
          </a:xfrm>
          <a:prstGeom prst="rect">
            <a:avLst/>
          </a:prstGeom>
          <a:blipFill>
            <a:blip r:embed="rId3" cstate="print"/>
            <a:stretch>
              <a:fillRect/>
            </a:stretch>
          </a:blipFill>
        </p:spPr>
        <p:txBody>
          <a:bodyPr wrap="square" lIns="0" tIns="0" rIns="0" bIns="0" rtlCol="0"/>
          <a:lstStyle/>
          <a:p>
            <a:endParaRPr/>
          </a:p>
        </p:txBody>
      </p:sp>
      <p:pic>
        <p:nvPicPr>
          <p:cNvPr id="8194" name="Picture 2" descr="Image result for iptek"/>
          <p:cNvPicPr>
            <a:picLocks noChangeAspect="1" noChangeArrowheads="1"/>
          </p:cNvPicPr>
          <p:nvPr/>
        </p:nvPicPr>
        <p:blipFill>
          <a:blip r:embed="rId4"/>
          <a:srcRect/>
          <a:stretch>
            <a:fillRect/>
          </a:stretch>
        </p:blipFill>
        <p:spPr bwMode="auto">
          <a:xfrm>
            <a:off x="0" y="4143380"/>
            <a:ext cx="2500330" cy="2435088"/>
          </a:xfrm>
          <a:prstGeom prst="rect">
            <a:avLst/>
          </a:prstGeom>
          <a:noFill/>
        </p:spPr>
      </p:pic>
      <p:pic>
        <p:nvPicPr>
          <p:cNvPr id="8196" name="Picture 4" descr="Image result for iptek"/>
          <p:cNvPicPr>
            <a:picLocks noChangeAspect="1" noChangeArrowheads="1"/>
          </p:cNvPicPr>
          <p:nvPr/>
        </p:nvPicPr>
        <p:blipFill>
          <a:blip r:embed="rId5"/>
          <a:srcRect/>
          <a:stretch>
            <a:fillRect/>
          </a:stretch>
        </p:blipFill>
        <p:spPr bwMode="auto">
          <a:xfrm>
            <a:off x="6215074" y="4143380"/>
            <a:ext cx="2928926" cy="2428892"/>
          </a:xfrm>
          <a:prstGeom prst="rect">
            <a:avLst/>
          </a:prstGeom>
          <a:noFill/>
        </p:spPr>
      </p:pic>
      <p:sp>
        <p:nvSpPr>
          <p:cNvPr id="8198" name="AutoShape 6" descr="Image result for ipt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8200" name="Picture 8" descr="Image result for iptek"/>
          <p:cNvPicPr>
            <a:picLocks noChangeAspect="1" noChangeArrowheads="1"/>
          </p:cNvPicPr>
          <p:nvPr/>
        </p:nvPicPr>
        <p:blipFill>
          <a:blip r:embed="rId6"/>
          <a:srcRect/>
          <a:stretch>
            <a:fillRect/>
          </a:stretch>
        </p:blipFill>
        <p:spPr bwMode="auto">
          <a:xfrm>
            <a:off x="2428860" y="4143380"/>
            <a:ext cx="3929090" cy="2428892"/>
          </a:xfrm>
          <a:prstGeom prst="rect">
            <a:avLst/>
          </a:prstGeom>
          <a:noFill/>
        </p:spPr>
      </p:pic>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NILAI KERAKYATAN SEBAGAI DASAR PENGEMBANGAN ILMU</a:t>
            </a:r>
            <a:endParaRPr lang="en-US" sz="2800" dirty="0"/>
          </a:p>
        </p:txBody>
      </p:sp>
      <p:sp>
        <p:nvSpPr>
          <p:cNvPr id="3" name="Content Placeholder 2"/>
          <p:cNvSpPr>
            <a:spLocks noGrp="1"/>
          </p:cNvSpPr>
          <p:nvPr>
            <p:ph idx="1"/>
          </p:nvPr>
        </p:nvSpPr>
        <p:spPr>
          <a:xfrm>
            <a:off x="152400" y="4876800"/>
            <a:ext cx="6705600" cy="1828800"/>
          </a:xfrm>
        </p:spPr>
        <p:txBody>
          <a:bodyPr/>
          <a:lstStyle/>
          <a:p>
            <a:pPr marL="0" indent="0" algn="ctr">
              <a:buNone/>
            </a:pPr>
            <a:r>
              <a:rPr lang="en-US" dirty="0" err="1"/>
              <a:t>M</a:t>
            </a:r>
            <a:r>
              <a:rPr lang="en-US" dirty="0" err="1" smtClean="0"/>
              <a:t>engimbangi</a:t>
            </a:r>
            <a:r>
              <a:rPr lang="en-US" dirty="0" smtClean="0"/>
              <a:t> </a:t>
            </a:r>
            <a:r>
              <a:rPr lang="en-US" dirty="0" err="1" smtClean="0"/>
              <a:t>penerapan</a:t>
            </a:r>
            <a:r>
              <a:rPr lang="en-US" dirty="0" smtClean="0"/>
              <a:t> </a:t>
            </a:r>
            <a:r>
              <a:rPr lang="en-US" dirty="0" err="1"/>
              <a:t>dan</a:t>
            </a:r>
            <a:r>
              <a:rPr lang="en-US" dirty="0"/>
              <a:t> </a:t>
            </a:r>
            <a:r>
              <a:rPr lang="en-US" dirty="0" err="1"/>
              <a:t>penyebaran</a:t>
            </a:r>
            <a:r>
              <a:rPr lang="en-US" dirty="0"/>
              <a:t> </a:t>
            </a:r>
            <a:r>
              <a:rPr lang="en-US" dirty="0" err="1"/>
              <a:t>ilmu</a:t>
            </a:r>
            <a:r>
              <a:rPr lang="en-US" dirty="0"/>
              <a:t> </a:t>
            </a:r>
            <a:r>
              <a:rPr lang="en-US" dirty="0" err="1"/>
              <a:t>pengetahuan</a:t>
            </a:r>
            <a:r>
              <a:rPr lang="en-US" dirty="0"/>
              <a:t> </a:t>
            </a:r>
            <a:r>
              <a:rPr lang="en-US" dirty="0" smtClean="0"/>
              <a:t>yang </a:t>
            </a:r>
            <a:r>
              <a:rPr lang="en-US" dirty="0" err="1" smtClean="0"/>
              <a:t>lebih</a:t>
            </a:r>
            <a:r>
              <a:rPr lang="en-US" dirty="0" smtClean="0"/>
              <a:t> </a:t>
            </a:r>
            <a:r>
              <a:rPr lang="en-US" dirty="0" err="1" smtClean="0"/>
              <a:t>demokratis</a:t>
            </a:r>
            <a:r>
              <a:rPr lang="en-US" dirty="0" smtClean="0"/>
              <a:t>. </a:t>
            </a:r>
            <a:endParaRPr lang="en-US"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00200" y="1581150"/>
            <a:ext cx="3886200" cy="2914650"/>
          </a:xfrm>
          <a:prstGeom prst="rect">
            <a:avLst/>
          </a:prstGeom>
        </p:spPr>
      </p:pic>
      <p:sp>
        <p:nvSpPr>
          <p:cNvPr id="5" name="object 260"/>
          <p:cNvSpPr/>
          <p:nvPr/>
        </p:nvSpPr>
        <p:spPr>
          <a:xfrm>
            <a:off x="7072330" y="142852"/>
            <a:ext cx="1871980" cy="202945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2722038318"/>
      </p:ext>
    </p:extLst>
  </p:cSld>
  <p:clrMapOvr>
    <a:masterClrMapping/>
  </p:clrMapOvr>
  <p:transition>
    <p:dissolve/>
    <p:sndAc>
      <p:stSnd>
        <p:snd r:embed="rId2"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NILAI KEADILAN SEBAGAI DASAR PENGEMBANGAN ILMU</a:t>
            </a:r>
            <a:endParaRPr lang="en-US" sz="2800" dirty="0"/>
          </a:p>
        </p:txBody>
      </p:sp>
      <p:sp>
        <p:nvSpPr>
          <p:cNvPr id="3" name="Content Placeholder 2"/>
          <p:cNvSpPr>
            <a:spLocks noGrp="1"/>
          </p:cNvSpPr>
          <p:nvPr>
            <p:ph idx="1"/>
          </p:nvPr>
        </p:nvSpPr>
        <p:spPr>
          <a:xfrm>
            <a:off x="381000" y="1295400"/>
            <a:ext cx="6324600" cy="2362200"/>
          </a:xfrm>
        </p:spPr>
        <p:txBody>
          <a:bodyPr/>
          <a:lstStyle/>
          <a:p>
            <a:pPr marL="0" indent="0" algn="ctr">
              <a:buNone/>
            </a:pPr>
            <a:r>
              <a:rPr lang="en-US" sz="2800" dirty="0" err="1"/>
              <a:t>M</a:t>
            </a:r>
            <a:r>
              <a:rPr lang="en-US" sz="2800" dirty="0" err="1" smtClean="0"/>
              <a:t>enekankan</a:t>
            </a:r>
            <a:r>
              <a:rPr lang="en-US" sz="2800" dirty="0" smtClean="0"/>
              <a:t> </a:t>
            </a:r>
            <a:r>
              <a:rPr lang="en-US" sz="2800" dirty="0" err="1" smtClean="0"/>
              <a:t>keadilan</a:t>
            </a:r>
            <a:r>
              <a:rPr lang="en-US" sz="2800" dirty="0" smtClean="0"/>
              <a:t> </a:t>
            </a:r>
            <a:r>
              <a:rPr lang="en-US" sz="2800" dirty="0" err="1" smtClean="0"/>
              <a:t>guna</a:t>
            </a:r>
            <a:r>
              <a:rPr lang="en-US" sz="2800" dirty="0" smtClean="0"/>
              <a:t> </a:t>
            </a:r>
            <a:r>
              <a:rPr lang="en-US" sz="2800" dirty="0" err="1" smtClean="0"/>
              <a:t>menjaga</a:t>
            </a:r>
            <a:r>
              <a:rPr lang="en-US" sz="2800" dirty="0" smtClean="0"/>
              <a:t> </a:t>
            </a:r>
            <a:r>
              <a:rPr lang="en-US" sz="2800" dirty="0" err="1"/>
              <a:t>keseimbangan</a:t>
            </a:r>
            <a:r>
              <a:rPr lang="en-US" sz="2800" dirty="0"/>
              <a:t> </a:t>
            </a:r>
            <a:r>
              <a:rPr lang="en-US" sz="2800" dirty="0" err="1"/>
              <a:t>antara</a:t>
            </a:r>
            <a:r>
              <a:rPr lang="en-US" sz="2800" dirty="0"/>
              <a:t> </a:t>
            </a:r>
            <a:r>
              <a:rPr lang="en-US" sz="2800" dirty="0" err="1"/>
              <a:t>kepentingan</a:t>
            </a:r>
            <a:r>
              <a:rPr lang="en-US" sz="2800" dirty="0"/>
              <a:t> </a:t>
            </a:r>
            <a:r>
              <a:rPr lang="en-US" sz="2800" dirty="0" err="1"/>
              <a:t>individu</a:t>
            </a:r>
            <a:r>
              <a:rPr lang="en-US" sz="2800" dirty="0"/>
              <a:t> </a:t>
            </a:r>
            <a:r>
              <a:rPr lang="en-US" sz="2800" dirty="0" err="1"/>
              <a:t>dan</a:t>
            </a:r>
            <a:r>
              <a:rPr lang="en-US" sz="2800" dirty="0"/>
              <a:t> </a:t>
            </a:r>
            <a:r>
              <a:rPr lang="en-US" sz="2800" dirty="0" err="1"/>
              <a:t>masyarakat</a:t>
            </a:r>
            <a:r>
              <a:rPr lang="en-US" sz="2800" dirty="0"/>
              <a:t>, </a:t>
            </a:r>
            <a:r>
              <a:rPr lang="en-US" sz="2800" dirty="0" err="1"/>
              <a:t>karena</a:t>
            </a:r>
            <a:r>
              <a:rPr lang="en-US" sz="2800" dirty="0"/>
              <a:t> </a:t>
            </a:r>
            <a:r>
              <a:rPr lang="en-US" sz="2800" dirty="0" err="1"/>
              <a:t>kepentingan</a:t>
            </a:r>
            <a:r>
              <a:rPr lang="en-US" sz="2800" dirty="0"/>
              <a:t> </a:t>
            </a:r>
            <a:r>
              <a:rPr lang="en-US" sz="2800" dirty="0" err="1"/>
              <a:t>individu</a:t>
            </a:r>
            <a:r>
              <a:rPr lang="en-US" sz="2800" dirty="0"/>
              <a:t> </a:t>
            </a:r>
            <a:r>
              <a:rPr lang="en-US" sz="2800" dirty="0" err="1"/>
              <a:t>tidak</a:t>
            </a:r>
            <a:r>
              <a:rPr lang="en-US" sz="2800" dirty="0"/>
              <a:t>  </a:t>
            </a:r>
            <a:r>
              <a:rPr lang="en-US" sz="2800" dirty="0" err="1"/>
              <a:t>boleh</a:t>
            </a:r>
            <a:r>
              <a:rPr lang="en-US" sz="2800" dirty="0"/>
              <a:t> </a:t>
            </a:r>
            <a:r>
              <a:rPr lang="en-US" sz="2800" dirty="0" err="1"/>
              <a:t>terinjak</a:t>
            </a:r>
            <a:r>
              <a:rPr lang="en-US" sz="2800" dirty="0"/>
              <a:t> </a:t>
            </a:r>
            <a:r>
              <a:rPr lang="en-US" sz="2800" dirty="0" err="1"/>
              <a:t>oleh</a:t>
            </a:r>
            <a:r>
              <a:rPr lang="en-US" sz="2800" dirty="0"/>
              <a:t> </a:t>
            </a:r>
            <a:r>
              <a:rPr lang="en-US" sz="2800" dirty="0" err="1"/>
              <a:t>kepentingan</a:t>
            </a:r>
            <a:r>
              <a:rPr lang="en-US" sz="2800" dirty="0"/>
              <a:t> </a:t>
            </a:r>
            <a:r>
              <a:rPr lang="en-US" sz="2800" dirty="0" err="1"/>
              <a:t>semu</a:t>
            </a:r>
            <a:r>
              <a:rPr lang="en-US" sz="2800" dirty="0"/>
              <a:t>. </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28800" y="3733800"/>
            <a:ext cx="3149600" cy="2362200"/>
          </a:xfrm>
          <a:prstGeom prst="rect">
            <a:avLst/>
          </a:prstGeom>
        </p:spPr>
      </p:pic>
      <p:sp>
        <p:nvSpPr>
          <p:cNvPr id="5" name="object 260"/>
          <p:cNvSpPr/>
          <p:nvPr/>
        </p:nvSpPr>
        <p:spPr>
          <a:xfrm>
            <a:off x="7072330" y="142852"/>
            <a:ext cx="1871980" cy="202945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3408470240"/>
      </p:ext>
    </p:extLst>
  </p:cSld>
  <p:clrMapOvr>
    <a:masterClrMapping/>
  </p:clrMapOvr>
  <p:transition>
    <p:dissolve/>
    <p:sndAc>
      <p:stSnd>
        <p:snd r:embed="rId2" name="chimes.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KESIMPULAN</a:t>
            </a:r>
            <a:endParaRPr lang="en-US" dirty="0"/>
          </a:p>
        </p:txBody>
      </p:sp>
      <p:sp>
        <p:nvSpPr>
          <p:cNvPr id="3" name="Content Placeholder 2"/>
          <p:cNvSpPr>
            <a:spLocks noGrp="1"/>
          </p:cNvSpPr>
          <p:nvPr>
            <p:ph idx="1"/>
          </p:nvPr>
        </p:nvSpPr>
        <p:spPr>
          <a:xfrm>
            <a:off x="152400" y="1295400"/>
            <a:ext cx="6705600" cy="5105400"/>
          </a:xfrm>
        </p:spPr>
        <p:txBody>
          <a:bodyPr/>
          <a:lstStyle/>
          <a:p>
            <a:pPr marL="514350" indent="-514350">
              <a:buFont typeface="+mj-lt"/>
              <a:buAutoNum type="arabicPeriod"/>
            </a:pPr>
            <a:r>
              <a:rPr lang="en-US" dirty="0" err="1"/>
              <a:t>Pengembangan</a:t>
            </a:r>
            <a:r>
              <a:rPr lang="en-US" dirty="0"/>
              <a:t> </a:t>
            </a:r>
            <a:r>
              <a:rPr lang="en-US" dirty="0" err="1"/>
              <a:t>ilmu</a:t>
            </a:r>
            <a:r>
              <a:rPr lang="en-US" dirty="0"/>
              <a:t> </a:t>
            </a:r>
            <a:r>
              <a:rPr lang="en-US" dirty="0" err="1"/>
              <a:t>pengetahuan</a:t>
            </a:r>
            <a:r>
              <a:rPr lang="en-US" dirty="0"/>
              <a:t> </a:t>
            </a:r>
            <a:r>
              <a:rPr lang="en-US" dirty="0" err="1"/>
              <a:t>dan</a:t>
            </a:r>
            <a:r>
              <a:rPr lang="en-US" dirty="0"/>
              <a:t> </a:t>
            </a:r>
            <a:r>
              <a:rPr lang="en-US" dirty="0" err="1"/>
              <a:t>teknologi</a:t>
            </a:r>
            <a:r>
              <a:rPr lang="en-US" dirty="0"/>
              <a:t> </a:t>
            </a:r>
            <a:r>
              <a:rPr lang="en-US" dirty="0" err="1"/>
              <a:t>harus</a:t>
            </a:r>
            <a:r>
              <a:rPr lang="en-US" dirty="0"/>
              <a:t> </a:t>
            </a:r>
            <a:r>
              <a:rPr lang="en-US" dirty="0" err="1"/>
              <a:t>senantiasa</a:t>
            </a:r>
            <a:r>
              <a:rPr lang="en-US" dirty="0"/>
              <a:t> </a:t>
            </a:r>
            <a:r>
              <a:rPr lang="en-US" dirty="0" err="1"/>
              <a:t>berorientasi</a:t>
            </a:r>
            <a:r>
              <a:rPr lang="en-US" dirty="0"/>
              <a:t> </a:t>
            </a:r>
            <a:r>
              <a:rPr lang="en-US" dirty="0" err="1"/>
              <a:t>pada</a:t>
            </a:r>
            <a:r>
              <a:rPr lang="en-US" dirty="0"/>
              <a:t> </a:t>
            </a:r>
            <a:r>
              <a:rPr lang="en-US" dirty="0" err="1"/>
              <a:t>nilai-nilai</a:t>
            </a:r>
            <a:r>
              <a:rPr lang="en-US" dirty="0"/>
              <a:t> </a:t>
            </a:r>
            <a:r>
              <a:rPr lang="en-US" dirty="0" err="1"/>
              <a:t>Pancasila</a:t>
            </a:r>
            <a:r>
              <a:rPr lang="en-US" dirty="0"/>
              <a:t>. </a:t>
            </a:r>
            <a:endParaRPr lang="en-US" dirty="0" smtClean="0"/>
          </a:p>
          <a:p>
            <a:pPr marL="514350" indent="-514350">
              <a:buFont typeface="+mj-lt"/>
              <a:buAutoNum type="arabicPeriod"/>
            </a:pPr>
            <a:r>
              <a:rPr lang="en-US" dirty="0" err="1" smtClean="0"/>
              <a:t>Sebaliknya</a:t>
            </a:r>
            <a:r>
              <a:rPr lang="en-US" dirty="0" smtClean="0"/>
              <a:t> </a:t>
            </a:r>
            <a:r>
              <a:rPr lang="en-US" dirty="0" err="1"/>
              <a:t>Pancasila</a:t>
            </a:r>
            <a:r>
              <a:rPr lang="en-US" dirty="0"/>
              <a:t> </a:t>
            </a:r>
            <a:r>
              <a:rPr lang="en-US" dirty="0" err="1"/>
              <a:t>dituntut</a:t>
            </a:r>
            <a:r>
              <a:rPr lang="en-US" dirty="0"/>
              <a:t> </a:t>
            </a:r>
            <a:r>
              <a:rPr lang="en-US" dirty="0" err="1"/>
              <a:t>terbuka</a:t>
            </a:r>
            <a:r>
              <a:rPr lang="en-US" dirty="0"/>
              <a:t> </a:t>
            </a:r>
            <a:r>
              <a:rPr lang="en-US" dirty="0" err="1"/>
              <a:t>dari</a:t>
            </a:r>
            <a:r>
              <a:rPr lang="en-US" dirty="0"/>
              <a:t> </a:t>
            </a:r>
            <a:r>
              <a:rPr lang="en-US" dirty="0" err="1"/>
              <a:t>kritik</a:t>
            </a:r>
            <a:r>
              <a:rPr lang="en-US" dirty="0"/>
              <a:t>, </a:t>
            </a:r>
            <a:r>
              <a:rPr lang="en-US" dirty="0" err="1"/>
              <a:t>bahkan</a:t>
            </a:r>
            <a:r>
              <a:rPr lang="en-US" dirty="0"/>
              <a:t> </a:t>
            </a:r>
            <a:r>
              <a:rPr lang="en-US" dirty="0" err="1"/>
              <a:t>ia</a:t>
            </a:r>
            <a:r>
              <a:rPr lang="en-US" dirty="0"/>
              <a:t> </a:t>
            </a:r>
            <a:r>
              <a:rPr lang="en-US" dirty="0" err="1"/>
              <a:t>merupakan</a:t>
            </a:r>
            <a:r>
              <a:rPr lang="en-US" dirty="0"/>
              <a:t> </a:t>
            </a:r>
            <a:r>
              <a:rPr lang="en-US" dirty="0" err="1"/>
              <a:t>kesatuan</a:t>
            </a:r>
            <a:r>
              <a:rPr lang="en-US" dirty="0"/>
              <a:t> </a:t>
            </a:r>
            <a:r>
              <a:rPr lang="en-US" dirty="0" err="1"/>
              <a:t>dari</a:t>
            </a:r>
            <a:r>
              <a:rPr lang="en-US" dirty="0"/>
              <a:t> </a:t>
            </a:r>
            <a:r>
              <a:rPr lang="en-US" dirty="0" err="1"/>
              <a:t>perkembangan</a:t>
            </a:r>
            <a:r>
              <a:rPr lang="en-US" dirty="0"/>
              <a:t> </a:t>
            </a:r>
            <a:r>
              <a:rPr lang="en-US" dirty="0" err="1"/>
              <a:t>ilmu</a:t>
            </a:r>
            <a:r>
              <a:rPr lang="en-US" dirty="0"/>
              <a:t> yang </a:t>
            </a:r>
            <a:r>
              <a:rPr lang="en-US" dirty="0" err="1"/>
              <a:t>menjadi</a:t>
            </a:r>
            <a:r>
              <a:rPr lang="en-US" dirty="0"/>
              <a:t> </a:t>
            </a:r>
            <a:r>
              <a:rPr lang="en-US" dirty="0" err="1"/>
              <a:t>tuntutan</a:t>
            </a:r>
            <a:r>
              <a:rPr lang="en-US" dirty="0"/>
              <a:t> </a:t>
            </a:r>
            <a:r>
              <a:rPr lang="en-US" dirty="0" err="1"/>
              <a:t>peradaban</a:t>
            </a:r>
            <a:r>
              <a:rPr lang="en-US" dirty="0"/>
              <a:t> </a:t>
            </a:r>
            <a:r>
              <a:rPr lang="en-US" dirty="0" err="1"/>
              <a:t>manusia</a:t>
            </a:r>
            <a:r>
              <a:rPr lang="en-US" dirty="0"/>
              <a:t>. </a:t>
            </a:r>
          </a:p>
          <a:p>
            <a:pPr marL="0" indent="0">
              <a:buNone/>
            </a:pPr>
            <a:endParaRPr lang="en-US" dirty="0"/>
          </a:p>
        </p:txBody>
      </p:sp>
      <p:sp>
        <p:nvSpPr>
          <p:cNvPr id="4" name="object 260"/>
          <p:cNvSpPr/>
          <p:nvPr/>
        </p:nvSpPr>
        <p:spPr>
          <a:xfrm>
            <a:off x="7072330" y="142852"/>
            <a:ext cx="1871980" cy="202945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1785364685"/>
      </p:ext>
    </p:extLst>
  </p:cSld>
  <p:clrMapOvr>
    <a:masterClrMapping/>
  </p:clrMapOvr>
  <p:transition>
    <p:dissolve/>
    <p:sndAc>
      <p:stSnd>
        <p:snd r:embed="rId2" name="chimes.wav" builtIn="1"/>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6705600" cy="5943600"/>
          </a:xfrm>
        </p:spPr>
        <p:txBody>
          <a:bodyPr/>
          <a:lstStyle/>
          <a:p>
            <a:pPr marL="514350" indent="-514350">
              <a:buFont typeface="+mj-lt"/>
              <a:buAutoNum type="arabicPeriod" startAt="3"/>
            </a:pPr>
            <a:r>
              <a:rPr lang="en-US" sz="2800" dirty="0" err="1"/>
              <a:t>Peran</a:t>
            </a:r>
            <a:r>
              <a:rPr lang="en-US" sz="2800" dirty="0"/>
              <a:t> </a:t>
            </a:r>
            <a:r>
              <a:rPr lang="en-US" sz="2800" dirty="0" err="1"/>
              <a:t>Pancasila</a:t>
            </a:r>
            <a:r>
              <a:rPr lang="en-US" sz="2800" dirty="0"/>
              <a:t> </a:t>
            </a:r>
            <a:r>
              <a:rPr lang="en-US" sz="2800" dirty="0" err="1"/>
              <a:t>sebagai</a:t>
            </a:r>
            <a:r>
              <a:rPr lang="en-US" sz="2800" dirty="0"/>
              <a:t> </a:t>
            </a:r>
            <a:r>
              <a:rPr lang="en-US" sz="2800" dirty="0" err="1"/>
              <a:t>paradigma</a:t>
            </a:r>
            <a:r>
              <a:rPr lang="en-US" sz="2800" dirty="0"/>
              <a:t> </a:t>
            </a:r>
            <a:r>
              <a:rPr lang="en-US" sz="2800" dirty="0" err="1"/>
              <a:t>pengembangan</a:t>
            </a:r>
            <a:r>
              <a:rPr lang="en-US" sz="2800" dirty="0"/>
              <a:t> </a:t>
            </a:r>
            <a:r>
              <a:rPr lang="en-US" sz="2800" dirty="0" err="1"/>
              <a:t>ilmu</a:t>
            </a:r>
            <a:r>
              <a:rPr lang="en-US" sz="2800" dirty="0"/>
              <a:t> </a:t>
            </a:r>
            <a:r>
              <a:rPr lang="en-US" sz="2800" dirty="0" err="1"/>
              <a:t>harus</a:t>
            </a:r>
            <a:r>
              <a:rPr lang="en-US" sz="2800" dirty="0"/>
              <a:t> </a:t>
            </a:r>
            <a:r>
              <a:rPr lang="en-US" sz="2800" dirty="0" err="1"/>
              <a:t>sampai</a:t>
            </a:r>
            <a:r>
              <a:rPr lang="en-US" sz="2800" dirty="0"/>
              <a:t> </a:t>
            </a:r>
            <a:r>
              <a:rPr lang="en-US" sz="2800" dirty="0" err="1"/>
              <a:t>pada</a:t>
            </a:r>
            <a:r>
              <a:rPr lang="en-US" sz="2800" dirty="0"/>
              <a:t> </a:t>
            </a:r>
            <a:r>
              <a:rPr lang="en-US" sz="2800" dirty="0" err="1"/>
              <a:t>penyadaran</a:t>
            </a:r>
            <a:r>
              <a:rPr lang="en-US" sz="2800" dirty="0"/>
              <a:t>, </a:t>
            </a:r>
            <a:r>
              <a:rPr lang="en-US" sz="2800" dirty="0" err="1"/>
              <a:t>bahwa</a:t>
            </a:r>
            <a:r>
              <a:rPr lang="en-US" sz="2800" dirty="0"/>
              <a:t> </a:t>
            </a:r>
            <a:r>
              <a:rPr lang="en-US" sz="2800" dirty="0" err="1"/>
              <a:t>fanatisme</a:t>
            </a:r>
            <a:r>
              <a:rPr lang="en-US" sz="2800" dirty="0"/>
              <a:t> </a:t>
            </a:r>
            <a:r>
              <a:rPr lang="en-US" sz="2800" dirty="0" err="1"/>
              <a:t>kaidah</a:t>
            </a:r>
            <a:r>
              <a:rPr lang="en-US" sz="2800" dirty="0"/>
              <a:t> </a:t>
            </a:r>
            <a:r>
              <a:rPr lang="en-US" sz="2800" dirty="0" err="1"/>
              <a:t>kenetralan</a:t>
            </a:r>
            <a:r>
              <a:rPr lang="en-US" sz="2800" dirty="0"/>
              <a:t> </a:t>
            </a:r>
            <a:r>
              <a:rPr lang="en-US" sz="2800" dirty="0" err="1"/>
              <a:t>keilmuan</a:t>
            </a:r>
            <a:r>
              <a:rPr lang="en-US" sz="2800" dirty="0"/>
              <a:t> </a:t>
            </a:r>
            <a:r>
              <a:rPr lang="en-US" sz="2800" dirty="0" err="1"/>
              <a:t>atau</a:t>
            </a:r>
            <a:r>
              <a:rPr lang="en-US" sz="2800" dirty="0"/>
              <a:t> </a:t>
            </a:r>
            <a:r>
              <a:rPr lang="en-US" sz="2800" dirty="0" err="1"/>
              <a:t>kemandirian</a:t>
            </a:r>
            <a:r>
              <a:rPr lang="en-US" sz="2800" dirty="0"/>
              <a:t> </a:t>
            </a:r>
            <a:r>
              <a:rPr lang="en-US" sz="2800" dirty="0" err="1"/>
              <a:t>ilmu</a:t>
            </a:r>
            <a:r>
              <a:rPr lang="en-US" sz="2800" dirty="0"/>
              <a:t>  </a:t>
            </a:r>
            <a:r>
              <a:rPr lang="en-US" sz="2800" dirty="0" err="1"/>
              <a:t>hanyalah</a:t>
            </a:r>
            <a:r>
              <a:rPr lang="en-US" sz="2800" dirty="0"/>
              <a:t> </a:t>
            </a:r>
            <a:r>
              <a:rPr lang="en-US" sz="2800" dirty="0" err="1"/>
              <a:t>akan</a:t>
            </a:r>
            <a:r>
              <a:rPr lang="en-US" sz="2800" dirty="0"/>
              <a:t> </a:t>
            </a:r>
            <a:r>
              <a:rPr lang="en-US" sz="2800" dirty="0" err="1"/>
              <a:t>menjebak</a:t>
            </a:r>
            <a:r>
              <a:rPr lang="en-US" sz="2800" dirty="0"/>
              <a:t> </a:t>
            </a:r>
            <a:r>
              <a:rPr lang="en-US" sz="2800" dirty="0" err="1"/>
              <a:t>diri</a:t>
            </a:r>
            <a:r>
              <a:rPr lang="en-US" sz="2800" dirty="0"/>
              <a:t> </a:t>
            </a:r>
            <a:r>
              <a:rPr lang="en-US" sz="2800" dirty="0" err="1"/>
              <a:t>seseorang</a:t>
            </a:r>
            <a:r>
              <a:rPr lang="en-US" sz="2800" dirty="0"/>
              <a:t> </a:t>
            </a:r>
            <a:r>
              <a:rPr lang="en-US" sz="2800" dirty="0" err="1"/>
              <a:t>pada</a:t>
            </a:r>
            <a:r>
              <a:rPr lang="en-US" sz="2800" dirty="0"/>
              <a:t> </a:t>
            </a:r>
            <a:r>
              <a:rPr lang="en-US" sz="2800" dirty="0" err="1"/>
              <a:t>masalah-masalah</a:t>
            </a:r>
            <a:r>
              <a:rPr lang="en-US" sz="2800" dirty="0"/>
              <a:t> yang </a:t>
            </a:r>
            <a:r>
              <a:rPr lang="en-US" sz="2800" dirty="0" err="1"/>
              <a:t>tidak</a:t>
            </a:r>
            <a:r>
              <a:rPr lang="en-US" sz="2800" dirty="0"/>
              <a:t> </a:t>
            </a:r>
            <a:r>
              <a:rPr lang="en-US" sz="2800" dirty="0" err="1"/>
              <a:t>dapat</a:t>
            </a:r>
            <a:r>
              <a:rPr lang="en-US" sz="2800" dirty="0"/>
              <a:t> </a:t>
            </a:r>
            <a:r>
              <a:rPr lang="en-US" sz="2800" dirty="0" err="1"/>
              <a:t>diatasi</a:t>
            </a:r>
            <a:r>
              <a:rPr lang="en-US" sz="2800" dirty="0"/>
              <a:t> </a:t>
            </a:r>
            <a:r>
              <a:rPr lang="en-US" sz="2800" dirty="0" err="1"/>
              <a:t>dengan</a:t>
            </a:r>
            <a:r>
              <a:rPr lang="en-US" sz="2800" dirty="0"/>
              <a:t> </a:t>
            </a:r>
            <a:r>
              <a:rPr lang="en-US" sz="2800" dirty="0" err="1"/>
              <a:t>semata-mata</a:t>
            </a:r>
            <a:r>
              <a:rPr lang="en-US" sz="2800" dirty="0"/>
              <a:t> </a:t>
            </a:r>
            <a:r>
              <a:rPr lang="en-US" sz="2800" dirty="0" err="1"/>
              <a:t>berpegang</a:t>
            </a:r>
            <a:r>
              <a:rPr lang="en-US" sz="2800" dirty="0"/>
              <a:t> </a:t>
            </a:r>
            <a:r>
              <a:rPr lang="en-US" sz="2800" dirty="0" err="1"/>
              <a:t>pada</a:t>
            </a:r>
            <a:r>
              <a:rPr lang="en-US" sz="2800" dirty="0"/>
              <a:t> </a:t>
            </a:r>
            <a:r>
              <a:rPr lang="en-US" sz="2800" dirty="0" err="1"/>
              <a:t>kaidah</a:t>
            </a:r>
            <a:r>
              <a:rPr lang="en-US" sz="2800" dirty="0"/>
              <a:t> </a:t>
            </a:r>
            <a:r>
              <a:rPr lang="en-US" sz="2800" dirty="0" err="1"/>
              <a:t>ilmu</a:t>
            </a:r>
            <a:r>
              <a:rPr lang="en-US" sz="2800" dirty="0"/>
              <a:t> </a:t>
            </a:r>
            <a:r>
              <a:rPr lang="en-US" sz="2800" dirty="0" err="1"/>
              <a:t>sendiri</a:t>
            </a:r>
            <a:r>
              <a:rPr lang="en-US" sz="2800" dirty="0"/>
              <a:t>, </a:t>
            </a:r>
            <a:r>
              <a:rPr lang="en-US" sz="2800" dirty="0" err="1"/>
              <a:t>khususnya</a:t>
            </a:r>
            <a:r>
              <a:rPr lang="en-US" sz="2800" dirty="0"/>
              <a:t> </a:t>
            </a:r>
            <a:r>
              <a:rPr lang="en-US" sz="2800" dirty="0" err="1"/>
              <a:t>mencakup</a:t>
            </a:r>
            <a:r>
              <a:rPr lang="en-US" sz="2800" dirty="0"/>
              <a:t> </a:t>
            </a:r>
            <a:r>
              <a:rPr lang="en-US" sz="2800" dirty="0" err="1"/>
              <a:t>pertimbangan</a:t>
            </a:r>
            <a:r>
              <a:rPr lang="en-US" sz="2800" dirty="0"/>
              <a:t> </a:t>
            </a:r>
            <a:r>
              <a:rPr lang="en-US" sz="2800" dirty="0" err="1"/>
              <a:t>etis</a:t>
            </a:r>
            <a:r>
              <a:rPr lang="en-US" sz="2800" dirty="0"/>
              <a:t>, </a:t>
            </a:r>
            <a:r>
              <a:rPr lang="en-US" sz="2800" dirty="0" err="1"/>
              <a:t>religius</a:t>
            </a:r>
            <a:r>
              <a:rPr lang="en-US" sz="2800" dirty="0"/>
              <a:t>, </a:t>
            </a:r>
            <a:r>
              <a:rPr lang="en-US" sz="2800" dirty="0" err="1"/>
              <a:t>dan</a:t>
            </a:r>
            <a:r>
              <a:rPr lang="en-US" sz="2800" dirty="0"/>
              <a:t> </a:t>
            </a:r>
            <a:r>
              <a:rPr lang="en-US" sz="2800" dirty="0" err="1"/>
              <a:t>nilai</a:t>
            </a:r>
            <a:r>
              <a:rPr lang="en-US" sz="2800" dirty="0"/>
              <a:t> </a:t>
            </a:r>
            <a:r>
              <a:rPr lang="en-US" sz="2800" dirty="0" err="1"/>
              <a:t>budaya</a:t>
            </a:r>
            <a:r>
              <a:rPr lang="en-US" sz="2800" dirty="0"/>
              <a:t> yang </a:t>
            </a:r>
            <a:r>
              <a:rPr lang="en-US" sz="2800" dirty="0" err="1"/>
              <a:t>bersifat</a:t>
            </a:r>
            <a:r>
              <a:rPr lang="en-US" sz="2800" dirty="0"/>
              <a:t> </a:t>
            </a:r>
            <a:r>
              <a:rPr lang="en-US" sz="2800" dirty="0" err="1"/>
              <a:t>mutlak</a:t>
            </a:r>
            <a:r>
              <a:rPr lang="en-US" sz="2800" dirty="0"/>
              <a:t> </a:t>
            </a:r>
            <a:r>
              <a:rPr lang="en-US" sz="2800" dirty="0" err="1"/>
              <a:t>bagi</a:t>
            </a:r>
            <a:r>
              <a:rPr lang="en-US" sz="2800" dirty="0"/>
              <a:t> </a:t>
            </a:r>
            <a:r>
              <a:rPr lang="en-US" sz="2800" dirty="0" err="1"/>
              <a:t>kehidupan</a:t>
            </a:r>
            <a:r>
              <a:rPr lang="en-US" sz="2800" dirty="0"/>
              <a:t> </a:t>
            </a:r>
            <a:r>
              <a:rPr lang="en-US" sz="2800" dirty="0" err="1"/>
              <a:t>manusia</a:t>
            </a:r>
            <a:r>
              <a:rPr lang="en-US" sz="2800" dirty="0"/>
              <a:t> yang </a:t>
            </a:r>
            <a:r>
              <a:rPr lang="en-US" sz="2800" dirty="0" err="1"/>
              <a:t>berbudaya</a:t>
            </a:r>
            <a:r>
              <a:rPr lang="en-US" sz="2800" dirty="0"/>
              <a:t>.</a:t>
            </a:r>
          </a:p>
        </p:txBody>
      </p:sp>
      <p:sp>
        <p:nvSpPr>
          <p:cNvPr id="4" name="object 260"/>
          <p:cNvSpPr/>
          <p:nvPr/>
        </p:nvSpPr>
        <p:spPr>
          <a:xfrm>
            <a:off x="7072330" y="142852"/>
            <a:ext cx="1871980" cy="202945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2482853819"/>
      </p:ext>
    </p:extLst>
  </p:cSld>
  <p:clrMapOvr>
    <a:masterClrMapping/>
  </p:clrMapOvr>
  <p:transition>
    <p:dissolve/>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428604"/>
            <a:ext cx="6705600" cy="914400"/>
          </a:xfrm>
        </p:spPr>
        <p:txBody>
          <a:bodyPr/>
          <a:lstStyle/>
          <a:p>
            <a:r>
              <a:rPr lang="en-US" dirty="0" err="1" smtClean="0"/>
              <a:t>Masalah</a:t>
            </a:r>
            <a:r>
              <a:rPr lang="en-US" dirty="0" smtClean="0"/>
              <a:t> </a:t>
            </a:r>
            <a:r>
              <a:rPr lang="id-ID" dirty="0" err="1" smtClean="0"/>
              <a:t>N</a:t>
            </a:r>
            <a:r>
              <a:rPr lang="en-US" dirty="0" err="1" smtClean="0"/>
              <a:t>ilai</a:t>
            </a:r>
            <a:r>
              <a:rPr lang="en-US" dirty="0" smtClean="0"/>
              <a:t> </a:t>
            </a:r>
            <a:r>
              <a:rPr lang="id-ID" dirty="0" err="1" smtClean="0"/>
              <a:t>D</a:t>
            </a:r>
            <a:r>
              <a:rPr lang="en-US" dirty="0" err="1" smtClean="0"/>
              <a:t>alam</a:t>
            </a:r>
            <a:r>
              <a:rPr lang="en-US" dirty="0" smtClean="0"/>
              <a:t> IPTEK</a:t>
            </a:r>
            <a:r>
              <a:rPr lang="id-ID" dirty="0" smtClean="0"/>
              <a:t/>
            </a:r>
            <a:br>
              <a:rPr lang="id-ID" dirty="0" smtClean="0"/>
            </a:br>
            <a:endParaRPr lang="id-ID" dirty="0"/>
          </a:p>
        </p:txBody>
      </p:sp>
      <p:sp>
        <p:nvSpPr>
          <p:cNvPr id="3" name="Content Placeholder 2"/>
          <p:cNvSpPr>
            <a:spLocks noGrp="1"/>
          </p:cNvSpPr>
          <p:nvPr>
            <p:ph idx="1"/>
          </p:nvPr>
        </p:nvSpPr>
        <p:spPr/>
        <p:txBody>
          <a:bodyPr/>
          <a:lstStyle/>
          <a:p>
            <a:pPr>
              <a:buNone/>
            </a:pPr>
            <a:r>
              <a:rPr lang="id-ID" sz="2000" b="1" dirty="0" smtClean="0">
                <a:solidFill>
                  <a:schemeClr val="accent5">
                    <a:lumMod val="90000"/>
                  </a:schemeClr>
                </a:solidFill>
              </a:rPr>
              <a:t>a. Keserbamajemukan ilmu pengetahuan dan persoalannya</a:t>
            </a:r>
            <a:endParaRPr lang="id-ID" sz="2000" dirty="0" smtClean="0">
              <a:solidFill>
                <a:schemeClr val="accent5">
                  <a:lumMod val="90000"/>
                </a:schemeClr>
              </a:solidFill>
            </a:endParaRPr>
          </a:p>
          <a:p>
            <a:pPr>
              <a:buNone/>
            </a:pPr>
            <a:r>
              <a:rPr lang="id-ID" sz="1400" dirty="0" smtClean="0"/>
              <a:t>Salah satu kesulitan terbesar yang dihadapi manusia dewasa ini adalah keserbamajemukan ilmu itu sendiri. Ilmu pengetahuan tidak lagi satu, kita tidak bisa mengatakan inilah satu-satunya ilmu pengetahuan yang dapat mengatasi problem manusia dewasa ini. Berbeda dengan ilmu pengetahuan masa lalu lebih menunjukkan keekaannya daripada kebhinekaannya</a:t>
            </a:r>
            <a:r>
              <a:rPr lang="id-ID" sz="1200" dirty="0" smtClean="0"/>
              <a:t>.</a:t>
            </a:r>
          </a:p>
          <a:p>
            <a:pPr>
              <a:buNone/>
            </a:pPr>
            <a:endParaRPr lang="id-ID" sz="1200" dirty="0" smtClean="0"/>
          </a:p>
          <a:p>
            <a:pPr>
              <a:buNone/>
            </a:pPr>
            <a:r>
              <a:rPr lang="id-ID" sz="2000" b="1" dirty="0" smtClean="0">
                <a:solidFill>
                  <a:schemeClr val="accent5">
                    <a:lumMod val="90000"/>
                  </a:schemeClr>
                </a:solidFill>
              </a:rPr>
              <a:t>b. Dimensi moral dalam pengembangan dan penerapan ilmu pengetahuan</a:t>
            </a:r>
            <a:endParaRPr lang="id-ID" sz="2000" dirty="0" smtClean="0">
              <a:solidFill>
                <a:schemeClr val="accent5">
                  <a:lumMod val="90000"/>
                </a:schemeClr>
              </a:solidFill>
            </a:endParaRPr>
          </a:p>
          <a:p>
            <a:pPr>
              <a:buNone/>
            </a:pPr>
            <a:r>
              <a:rPr lang="id-ID" sz="1400" dirty="0" smtClean="0"/>
              <a:t>Tema ini membawa kita ke arah pemikiran:</a:t>
            </a:r>
          </a:p>
          <a:p>
            <a:pPr>
              <a:buAutoNum type="alphaLcParenBoth"/>
            </a:pPr>
            <a:r>
              <a:rPr lang="id-ID" sz="1400" dirty="0" smtClean="0"/>
              <a:t>apakah ada kaitan antara moral atau etika dengan ilmu pengetahuan?</a:t>
            </a:r>
          </a:p>
          <a:p>
            <a:pPr>
              <a:buAutoNum type="alphaLcParenBoth"/>
            </a:pPr>
            <a:r>
              <a:rPr lang="id-ID" sz="1400" dirty="0" smtClean="0"/>
              <a:t>saat mana dalam pengembangan ilmu memerlukan pertimbangan moral/etik?</a:t>
            </a:r>
          </a:p>
          <a:p>
            <a:pPr>
              <a:buNone/>
            </a:pPr>
            <a:r>
              <a:rPr lang="id-ID" sz="1400" dirty="0" smtClean="0"/>
              <a:t>Akhir-akhir ini banyak disoroti segi etis dari penerapan ilmu dan wujudnya yang paling nyata pada jaman ini adalah teknologi</a:t>
            </a:r>
          </a:p>
          <a:p>
            <a:pPr>
              <a:buNone/>
            </a:pPr>
            <a:r>
              <a:rPr lang="id-ID" sz="2000" b="1" dirty="0" smtClean="0"/>
              <a:t>Untuk menjelaskan permasalahan tersebut ada tiga tahap yang perlu ditempuh;</a:t>
            </a:r>
          </a:p>
          <a:p>
            <a:pPr>
              <a:buNone/>
            </a:pPr>
            <a:endParaRPr lang="id-ID" sz="1200" dirty="0"/>
          </a:p>
        </p:txBody>
      </p:sp>
      <p:sp>
        <p:nvSpPr>
          <p:cNvPr id="4" name="object 260"/>
          <p:cNvSpPr/>
          <p:nvPr/>
        </p:nvSpPr>
        <p:spPr>
          <a:xfrm>
            <a:off x="7072330" y="142852"/>
            <a:ext cx="1871980" cy="202945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57232"/>
            <a:ext cx="6705600" cy="4276732"/>
          </a:xfrm>
        </p:spPr>
        <p:txBody>
          <a:bodyPr/>
          <a:lstStyle/>
          <a:p>
            <a:r>
              <a:rPr lang="id-ID" sz="2400" b="1" dirty="0" smtClean="0">
                <a:solidFill>
                  <a:schemeClr val="accent1"/>
                </a:solidFill>
              </a:rPr>
              <a:t>1. Permasalahan pengembangan ilmu pengetahuan dan teknologi</a:t>
            </a:r>
            <a:r>
              <a:rPr lang="id-ID" sz="2000" b="1" dirty="0" smtClean="0">
                <a:solidFill>
                  <a:schemeClr val="accent1"/>
                </a:solidFill>
              </a:rPr>
              <a:t/>
            </a:r>
            <a:br>
              <a:rPr lang="id-ID" sz="2000" b="1" dirty="0" smtClean="0">
                <a:solidFill>
                  <a:schemeClr val="accent1"/>
                </a:solidFill>
              </a:rPr>
            </a:br>
            <a:r>
              <a:rPr lang="id-ID" sz="2000" dirty="0" smtClean="0">
                <a:solidFill>
                  <a:schemeClr val="accent1"/>
                </a:solidFill>
                <a:latin typeface="+mn-lt"/>
              </a:rPr>
              <a:t/>
            </a:r>
            <a:br>
              <a:rPr lang="id-ID" sz="2000" dirty="0" smtClean="0">
                <a:solidFill>
                  <a:schemeClr val="accent1"/>
                </a:solidFill>
                <a:latin typeface="+mn-lt"/>
              </a:rPr>
            </a:br>
            <a:r>
              <a:rPr lang="id-ID" sz="1800" dirty="0" smtClean="0">
                <a:solidFill>
                  <a:schemeClr val="bg1"/>
                </a:solidFill>
                <a:latin typeface="+mn-lt"/>
              </a:rPr>
              <a:t>Kalau perkembangan ilmu pengetahuan sungguh-sungguh menepati janji awalnya 200 tahun yang lalu, pasti orang tidak akan begitu mempermasalahkan akibat perkembangan ilmu pengetahuan. Bila penerapan ilmu benar-benar merupakan sarana pembebasan manusia dari keterbelakangan yang dialami sekitar 1800-1900-an dengan menyediakan ketrampilan ”</a:t>
            </a:r>
            <a:r>
              <a:rPr lang="id-ID" sz="1800" i="1" dirty="0" smtClean="0">
                <a:solidFill>
                  <a:schemeClr val="bg1"/>
                </a:solidFill>
                <a:latin typeface="+mn-lt"/>
              </a:rPr>
              <a:t>know how</a:t>
            </a:r>
            <a:r>
              <a:rPr lang="id-ID" sz="1800" dirty="0" smtClean="0">
                <a:solidFill>
                  <a:schemeClr val="bg1"/>
                </a:solidFill>
                <a:latin typeface="+mn-lt"/>
              </a:rPr>
              <a:t>” yang memungkinkan manusia dapat mencari nafkah sendiri tanpa bergantung pada pemilik modal, maka pendapat bahwa ilmu pengetahuan harus dikembangkan atas dasar patokan-patokan ilmu pengetahuan itu sendiri (secara murni) tidak akan mendapat kritikan tajam seperti pada abad ini. Namun dewasa ini menjadi nyata adanya keterbatasan ilmu pengetahuan itu menghadapi masalahmasalah yang menyangkut hidup serta pribadi manusia.</a:t>
            </a:r>
            <a:endParaRPr lang="id-ID" sz="1800" dirty="0">
              <a:solidFill>
                <a:schemeClr val="bg1"/>
              </a:solidFill>
              <a:latin typeface="+mn-lt"/>
            </a:endParaRPr>
          </a:p>
        </p:txBody>
      </p:sp>
      <p:sp>
        <p:nvSpPr>
          <p:cNvPr id="5" name="object 260"/>
          <p:cNvSpPr/>
          <p:nvPr/>
        </p:nvSpPr>
        <p:spPr>
          <a:xfrm>
            <a:off x="7072330" y="142852"/>
            <a:ext cx="1871980" cy="202945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071810"/>
            <a:ext cx="6705600" cy="914400"/>
          </a:xfrm>
        </p:spPr>
        <p:txBody>
          <a:bodyPr/>
          <a:lstStyle/>
          <a:p>
            <a:r>
              <a:rPr lang="id-ID" sz="2400" b="1" dirty="0" smtClean="0">
                <a:solidFill>
                  <a:schemeClr val="accent1"/>
                </a:solidFill>
                <a:latin typeface="+mn-lt"/>
              </a:rPr>
              <a:t>2. Akibat teknologi pada perilaku manusia</a:t>
            </a:r>
            <a:r>
              <a:rPr lang="id-ID" sz="1600" b="1" dirty="0" smtClean="0">
                <a:latin typeface="+mn-lt"/>
              </a:rPr>
              <a:t/>
            </a:r>
            <a:br>
              <a:rPr lang="id-ID" sz="1600" b="1" dirty="0" smtClean="0">
                <a:latin typeface="+mn-lt"/>
              </a:rPr>
            </a:br>
            <a:r>
              <a:rPr lang="id-ID" sz="1600" dirty="0" smtClean="0">
                <a:solidFill>
                  <a:schemeClr val="bg1"/>
                </a:solidFill>
                <a:latin typeface="+mn-lt"/>
              </a:rPr>
              <a:t> Pengembangan teknologi yang mengatur perilaku manusia ini mengakibatkan munculnya masalahmasalah etis seperti berikut; </a:t>
            </a:r>
            <a:br>
              <a:rPr lang="id-ID" sz="1600" dirty="0" smtClean="0">
                <a:solidFill>
                  <a:schemeClr val="bg1"/>
                </a:solidFill>
                <a:latin typeface="+mn-lt"/>
              </a:rPr>
            </a:br>
            <a:r>
              <a:rPr lang="id-ID" sz="1600" b="1" dirty="0" smtClean="0">
                <a:solidFill>
                  <a:schemeClr val="bg1"/>
                </a:solidFill>
                <a:latin typeface="+mn-lt"/>
              </a:rPr>
              <a:t>- Makin dipacunya penyelidikan dan pemahaman mendalam tentang kelakuan manusia, memungkinkan adanya lubang manipulasi, entah melalui iklan atau media lain.</a:t>
            </a:r>
            <a:r>
              <a:rPr lang="id-ID" sz="1600" dirty="0" smtClean="0">
                <a:solidFill>
                  <a:schemeClr val="bg1"/>
                </a:solidFill>
                <a:latin typeface="+mn-lt"/>
              </a:rPr>
              <a:t/>
            </a:r>
            <a:br>
              <a:rPr lang="id-ID" sz="1600" dirty="0" smtClean="0">
                <a:solidFill>
                  <a:schemeClr val="bg1"/>
                </a:solidFill>
                <a:latin typeface="+mn-lt"/>
              </a:rPr>
            </a:br>
            <a:r>
              <a:rPr lang="id-ID" sz="1600" b="1" dirty="0" smtClean="0">
                <a:solidFill>
                  <a:schemeClr val="bg1"/>
                </a:solidFill>
                <a:latin typeface="+mn-lt"/>
              </a:rPr>
              <a:t>- Pemahaman tingkah laku manusia demi tujuan ekonomis, rayuan untuk menghirup kebutuhan baru sehingga bisa mendapat untung lebih banyak, menyebabkan penggunaan media (radio, TV) untuk mengatur kelakuan manusia.</a:t>
            </a:r>
            <a:r>
              <a:rPr lang="id-ID" sz="1600" dirty="0" smtClean="0">
                <a:solidFill>
                  <a:schemeClr val="bg1"/>
                </a:solidFill>
                <a:latin typeface="+mn-lt"/>
              </a:rPr>
              <a:t/>
            </a:r>
            <a:br>
              <a:rPr lang="id-ID" sz="1600" dirty="0" smtClean="0">
                <a:solidFill>
                  <a:schemeClr val="bg1"/>
                </a:solidFill>
                <a:latin typeface="+mn-lt"/>
              </a:rPr>
            </a:br>
            <a:r>
              <a:rPr lang="id-ID" sz="1600" b="1" dirty="0" smtClean="0">
                <a:solidFill>
                  <a:schemeClr val="bg1"/>
                </a:solidFill>
                <a:latin typeface="+mn-lt"/>
              </a:rPr>
              <a:t>- </a:t>
            </a:r>
            <a:r>
              <a:rPr lang="id-ID" sz="1600" b="1" i="1" dirty="0" smtClean="0">
                <a:solidFill>
                  <a:schemeClr val="bg1"/>
                </a:solidFill>
                <a:latin typeface="+mn-lt"/>
              </a:rPr>
              <a:t>Behaviour control </a:t>
            </a:r>
            <a:r>
              <a:rPr lang="id-ID" sz="1600" b="1" dirty="0" smtClean="0">
                <a:solidFill>
                  <a:schemeClr val="bg1"/>
                </a:solidFill>
                <a:latin typeface="+mn-lt"/>
              </a:rPr>
              <a:t>memunculkan masalah etis bila kelakuan seseorang dikontrol oleh teknologi dan bukan oleh si subjek itu sendiri. Konflik muncul justru karena si pengatur memperbudak orang yang dikendalikan, kebebasan bertindak si kontrol dan diarahkan menurut kehendak si pengontrol.</a:t>
            </a:r>
            <a:br>
              <a:rPr lang="id-ID" sz="1600" b="1" dirty="0" smtClean="0">
                <a:solidFill>
                  <a:schemeClr val="bg1"/>
                </a:solidFill>
                <a:latin typeface="+mn-lt"/>
              </a:rPr>
            </a:br>
            <a:r>
              <a:rPr lang="id-ID" sz="1600" b="1" dirty="0" smtClean="0">
                <a:solidFill>
                  <a:schemeClr val="bg1"/>
                </a:solidFill>
                <a:latin typeface="+mn-lt"/>
              </a:rPr>
              <a:t>- Akibat teknologi pada eksistensi manusia, menurut Schumacher eksistensi sejati manusia adalah bahwa manusia menjadi manusia justru karena ia bekerja. Pekerjaan bernilai tinggi bagi manusia, ia adalah ciri eksistensial manusia, ciri kodrat kemanusiaannya. Pemakaian teknologi modern condong mengasingkan manusia dari eksistensinya sebagai pekerja, sebab di sana manusia tidak mengalami kepuasan dalam bekerja. Pekerjaan tangan dan otak manusia diganti dengan tenaga-tenaga mesin, hilanglah kepuasan dan kreativitas manusia. </a:t>
            </a:r>
            <a:r>
              <a:rPr lang="id-ID" sz="1600" dirty="0" smtClean="0">
                <a:solidFill>
                  <a:schemeClr val="bg1"/>
                </a:solidFill>
                <a:latin typeface="+mn-lt"/>
              </a:rPr>
              <a:t/>
            </a:r>
            <a:br>
              <a:rPr lang="id-ID" sz="1600" dirty="0" smtClean="0">
                <a:solidFill>
                  <a:schemeClr val="bg1"/>
                </a:solidFill>
                <a:latin typeface="+mn-lt"/>
              </a:rPr>
            </a:br>
            <a:endParaRPr lang="id-ID" sz="1600" dirty="0">
              <a:solidFill>
                <a:schemeClr val="bg1"/>
              </a:solidFill>
              <a:latin typeface="+mn-lt"/>
            </a:endParaRPr>
          </a:p>
        </p:txBody>
      </p:sp>
      <p:sp>
        <p:nvSpPr>
          <p:cNvPr id="3" name="object 260"/>
          <p:cNvSpPr/>
          <p:nvPr/>
        </p:nvSpPr>
        <p:spPr>
          <a:xfrm>
            <a:off x="7072330" y="142852"/>
            <a:ext cx="1871980" cy="202945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214554"/>
            <a:ext cx="6705600" cy="914400"/>
          </a:xfrm>
        </p:spPr>
        <p:txBody>
          <a:bodyPr/>
          <a:lstStyle/>
          <a:p>
            <a:r>
              <a:rPr lang="id-ID" sz="2400" b="1" dirty="0" smtClean="0">
                <a:solidFill>
                  <a:schemeClr val="accent1"/>
                </a:solidFill>
                <a:latin typeface="+mn-lt"/>
              </a:rPr>
              <a:t>3. Beberapa pokok nilai yang perlu diperhatikan dalam pengembangan ilmu pengetahuan dan teknologi</a:t>
            </a:r>
            <a:r>
              <a:rPr lang="id-ID" sz="1800" b="1" dirty="0" smtClean="0">
                <a:latin typeface="+mn-lt"/>
              </a:rPr>
              <a:t/>
            </a:r>
            <a:br>
              <a:rPr lang="id-ID" sz="1800" b="1" dirty="0" smtClean="0">
                <a:latin typeface="+mn-lt"/>
              </a:rPr>
            </a:br>
            <a:r>
              <a:rPr lang="id-ID" sz="2000" dirty="0" smtClean="0">
                <a:latin typeface="+mn-lt"/>
              </a:rPr>
              <a:t> </a:t>
            </a:r>
            <a:r>
              <a:rPr lang="id-ID" sz="2000" dirty="0" smtClean="0">
                <a:solidFill>
                  <a:schemeClr val="bg1"/>
                </a:solidFill>
                <a:latin typeface="+mn-lt"/>
              </a:rPr>
              <a:t>- Rumusan hak azasi merupakan sarana hukum untuk menjamin penghormatan terhadap manusia.</a:t>
            </a:r>
            <a:br>
              <a:rPr lang="id-ID" sz="2000" dirty="0" smtClean="0">
                <a:solidFill>
                  <a:schemeClr val="bg1"/>
                </a:solidFill>
                <a:latin typeface="+mn-lt"/>
              </a:rPr>
            </a:br>
            <a:r>
              <a:rPr lang="id-ID" sz="2000" dirty="0" smtClean="0">
                <a:solidFill>
                  <a:schemeClr val="bg1"/>
                </a:solidFill>
                <a:latin typeface="+mn-lt"/>
              </a:rPr>
              <a:t> - Keadilan dalam bidang sosial, politik, dan ekonomi sebagai hal yang mutlak. </a:t>
            </a:r>
            <a:br>
              <a:rPr lang="id-ID" sz="2000" dirty="0" smtClean="0">
                <a:solidFill>
                  <a:schemeClr val="bg1"/>
                </a:solidFill>
                <a:latin typeface="+mn-lt"/>
              </a:rPr>
            </a:br>
            <a:r>
              <a:rPr lang="id-ID" sz="2000" dirty="0" smtClean="0">
                <a:solidFill>
                  <a:schemeClr val="bg1"/>
                </a:solidFill>
                <a:latin typeface="+mn-lt"/>
              </a:rPr>
              <a:t> - Soal lingkungan hidupnya.</a:t>
            </a:r>
            <a:br>
              <a:rPr lang="id-ID" sz="2000" dirty="0" smtClean="0">
                <a:solidFill>
                  <a:schemeClr val="bg1"/>
                </a:solidFill>
                <a:latin typeface="+mn-lt"/>
              </a:rPr>
            </a:br>
            <a:r>
              <a:rPr lang="id-ID" sz="2000" dirty="0" smtClean="0">
                <a:solidFill>
                  <a:schemeClr val="bg1"/>
                </a:solidFill>
                <a:latin typeface="+mn-lt"/>
              </a:rPr>
              <a:t> - Nilai manusia sebagai pribadi. </a:t>
            </a:r>
            <a:r>
              <a:rPr lang="id-ID" sz="1800" b="1" dirty="0" smtClean="0">
                <a:solidFill>
                  <a:schemeClr val="bg1"/>
                </a:solidFill>
                <a:latin typeface="+mn-lt"/>
              </a:rPr>
              <a:t/>
            </a:r>
            <a:br>
              <a:rPr lang="id-ID" sz="1800" b="1" dirty="0" smtClean="0">
                <a:solidFill>
                  <a:schemeClr val="bg1"/>
                </a:solidFill>
                <a:latin typeface="+mn-lt"/>
              </a:rPr>
            </a:br>
            <a:endParaRPr lang="id-ID" sz="1800" dirty="0">
              <a:solidFill>
                <a:schemeClr val="bg1"/>
              </a:solidFill>
              <a:latin typeface="+mn-lt"/>
            </a:endParaRPr>
          </a:p>
        </p:txBody>
      </p:sp>
      <p:sp>
        <p:nvSpPr>
          <p:cNvPr id="4" name="object 260"/>
          <p:cNvSpPr/>
          <p:nvPr/>
        </p:nvSpPr>
        <p:spPr>
          <a:xfrm>
            <a:off x="7072330" y="142852"/>
            <a:ext cx="1871980" cy="202945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844" y="428604"/>
            <a:ext cx="6705600" cy="914400"/>
          </a:xfrm>
        </p:spPr>
        <p:txBody>
          <a:bodyPr/>
          <a:lstStyle/>
          <a:p>
            <a:r>
              <a:rPr lang="id-ID" sz="2400" b="1" dirty="0" smtClean="0"/>
              <a:t>Pancasila sebagai Dasar Nilai Dalam Strategi</a:t>
            </a:r>
            <a:br>
              <a:rPr lang="id-ID" sz="2400" b="1" dirty="0" smtClean="0"/>
            </a:br>
            <a:r>
              <a:rPr lang="id-ID" sz="2400" b="1" dirty="0" smtClean="0"/>
              <a:t>Pengembangan ilmu pengetahuan dan</a:t>
            </a:r>
            <a:br>
              <a:rPr lang="id-ID" sz="2400" b="1" dirty="0" smtClean="0"/>
            </a:br>
            <a:r>
              <a:rPr lang="id-ID" sz="2400" b="1" dirty="0" smtClean="0"/>
              <a:t>Teknologi</a:t>
            </a:r>
            <a:endParaRPr lang="id-ID" sz="2400" dirty="0"/>
          </a:p>
        </p:txBody>
      </p:sp>
      <p:sp>
        <p:nvSpPr>
          <p:cNvPr id="6" name="Content Placeholder 5"/>
          <p:cNvSpPr>
            <a:spLocks noGrp="1"/>
          </p:cNvSpPr>
          <p:nvPr>
            <p:ph idx="1"/>
          </p:nvPr>
        </p:nvSpPr>
        <p:spPr>
          <a:xfrm>
            <a:off x="214282" y="1785926"/>
            <a:ext cx="6705600" cy="4524388"/>
          </a:xfrm>
        </p:spPr>
        <p:txBody>
          <a:bodyPr/>
          <a:lstStyle/>
          <a:p>
            <a:pPr>
              <a:buNone/>
            </a:pPr>
            <a:r>
              <a:rPr lang="id-ID" sz="1800" dirty="0" smtClean="0"/>
              <a:t>Dalam mempertimbangkan sebuah strategi secara imperatif kita meletakkan Pancasila sebagai dasar nilai pengembangan ilmu pengetahuan dan teknologi di Indonesia. Pengertian dasar nilai menggambarkan Pancasila suatu sumber orientasi dan arah pengembangan ilmu. Dalam konteks Pancasila sebagai dasar nilai mengandung dimensi ontologis, epistemologis dan aksiologis. Dimensi </a:t>
            </a:r>
            <a:r>
              <a:rPr lang="sv-SE" sz="1800" dirty="0" smtClean="0"/>
              <a:t>ontologis berarti ilmu pengetahuan sebagai upaya manusia untuk mencari kebenaran yang tidak</a:t>
            </a:r>
            <a:r>
              <a:rPr lang="id-ID" sz="1800" dirty="0" smtClean="0"/>
              <a:t> mengenal titik henti, atau ”</a:t>
            </a:r>
            <a:r>
              <a:rPr lang="id-ID" sz="1800" i="1" dirty="0" smtClean="0"/>
              <a:t>an unfinished journey”</a:t>
            </a:r>
            <a:r>
              <a:rPr lang="en-US" sz="1800" dirty="0" smtClean="0"/>
              <a:t> </a:t>
            </a:r>
            <a:r>
              <a:rPr lang="id-ID" sz="1800" dirty="0" smtClean="0"/>
              <a:t>.                                                                </a:t>
            </a:r>
            <a:r>
              <a:rPr lang="en-US" sz="1800" dirty="0" err="1" smtClean="0"/>
              <a:t>Dimensi</a:t>
            </a:r>
            <a:r>
              <a:rPr lang="en-US" sz="1800" dirty="0" smtClean="0"/>
              <a:t> </a:t>
            </a:r>
            <a:r>
              <a:rPr lang="en-US" sz="1800" dirty="0" err="1" smtClean="0"/>
              <a:t>epistemologis</a:t>
            </a:r>
            <a:r>
              <a:rPr lang="en-US" sz="1800" dirty="0" smtClean="0"/>
              <a:t>, </a:t>
            </a:r>
            <a:r>
              <a:rPr lang="en-US" sz="1800" dirty="0" err="1" smtClean="0"/>
              <a:t>nilai-nilai</a:t>
            </a:r>
            <a:r>
              <a:rPr lang="en-US" sz="1800" dirty="0" smtClean="0"/>
              <a:t> </a:t>
            </a:r>
            <a:r>
              <a:rPr lang="en-US" sz="1800" dirty="0" err="1" smtClean="0"/>
              <a:t>Pancasila</a:t>
            </a:r>
            <a:r>
              <a:rPr lang="en-US" sz="1800" dirty="0" smtClean="0"/>
              <a:t> </a:t>
            </a:r>
            <a:r>
              <a:rPr lang="en-US" sz="1800" dirty="0" err="1" smtClean="0"/>
              <a:t>dijadikan</a:t>
            </a:r>
            <a:r>
              <a:rPr lang="en-US" sz="1800" dirty="0" smtClean="0"/>
              <a:t> </a:t>
            </a:r>
            <a:r>
              <a:rPr lang="en-US" sz="1800" dirty="0" err="1" smtClean="0"/>
              <a:t>pisau</a:t>
            </a:r>
            <a:r>
              <a:rPr lang="en-US" sz="1800" dirty="0" smtClean="0"/>
              <a:t> </a:t>
            </a:r>
            <a:r>
              <a:rPr lang="en-US" sz="1800" dirty="0" err="1" smtClean="0"/>
              <a:t>analisis</a:t>
            </a:r>
            <a:r>
              <a:rPr lang="en-US" sz="1800" dirty="0" smtClean="0"/>
              <a:t>/</a:t>
            </a:r>
            <a:r>
              <a:rPr lang="en-US" sz="1800" dirty="0" err="1" smtClean="0"/>
              <a:t>metode</a:t>
            </a:r>
            <a:r>
              <a:rPr lang="en-US" sz="1800" dirty="0" smtClean="0"/>
              <a:t> </a:t>
            </a:r>
            <a:r>
              <a:rPr lang="en-US" sz="1800" dirty="0" err="1" smtClean="0"/>
              <a:t>berfikir</a:t>
            </a:r>
            <a:r>
              <a:rPr lang="en-US" sz="1800" dirty="0" smtClean="0"/>
              <a:t> </a:t>
            </a:r>
            <a:r>
              <a:rPr lang="en-US" sz="1800" dirty="0" err="1" smtClean="0"/>
              <a:t>dan</a:t>
            </a:r>
            <a:r>
              <a:rPr lang="en-US" sz="1800" dirty="0" smtClean="0"/>
              <a:t> </a:t>
            </a:r>
            <a:r>
              <a:rPr lang="en-US" sz="1800" dirty="0" err="1" smtClean="0"/>
              <a:t>tolok</a:t>
            </a:r>
            <a:r>
              <a:rPr lang="en-US" sz="1800" dirty="0" smtClean="0"/>
              <a:t> </a:t>
            </a:r>
            <a:r>
              <a:rPr lang="en-US" sz="1800" dirty="0" err="1" smtClean="0"/>
              <a:t>ukur</a:t>
            </a:r>
            <a:r>
              <a:rPr lang="en-US" sz="1800" dirty="0" smtClean="0"/>
              <a:t> </a:t>
            </a:r>
            <a:r>
              <a:rPr lang="en-US" sz="1800" dirty="0" err="1" smtClean="0"/>
              <a:t>kebenaran</a:t>
            </a:r>
            <a:r>
              <a:rPr lang="en-US" sz="1800" dirty="0" smtClean="0"/>
              <a:t>. </a:t>
            </a:r>
            <a:r>
              <a:rPr lang="id-ID" sz="1800" dirty="0" smtClean="0"/>
              <a:t>                </a:t>
            </a:r>
            <a:r>
              <a:rPr lang="en-US" sz="1800" dirty="0" err="1" smtClean="0"/>
              <a:t>Dimensi</a:t>
            </a:r>
            <a:r>
              <a:rPr lang="en-US" sz="1800" dirty="0" smtClean="0"/>
              <a:t> </a:t>
            </a:r>
            <a:r>
              <a:rPr lang="en-US" sz="1800" dirty="0" err="1" smtClean="0"/>
              <a:t>aksiologis</a:t>
            </a:r>
            <a:r>
              <a:rPr lang="en-US" sz="1800" dirty="0" smtClean="0"/>
              <a:t>, </a:t>
            </a:r>
            <a:r>
              <a:rPr lang="en-US" sz="1800" dirty="0" err="1" smtClean="0"/>
              <a:t>mengandung</a:t>
            </a:r>
            <a:r>
              <a:rPr lang="en-US" sz="1800" dirty="0" smtClean="0"/>
              <a:t> </a:t>
            </a:r>
            <a:r>
              <a:rPr lang="en-US" sz="1800" dirty="0" err="1" smtClean="0"/>
              <a:t>nilai-nilai</a:t>
            </a:r>
            <a:r>
              <a:rPr lang="en-US" sz="1800" dirty="0" smtClean="0"/>
              <a:t> </a:t>
            </a:r>
            <a:r>
              <a:rPr lang="en-US" sz="1800" dirty="0" err="1" smtClean="0"/>
              <a:t>imperatif</a:t>
            </a:r>
            <a:r>
              <a:rPr lang="en-US" sz="1800" dirty="0" smtClean="0"/>
              <a:t> </a:t>
            </a:r>
            <a:r>
              <a:rPr lang="en-US" sz="1800" dirty="0" err="1" smtClean="0"/>
              <a:t>dalam</a:t>
            </a:r>
            <a:r>
              <a:rPr lang="en-US" sz="1800" dirty="0" smtClean="0"/>
              <a:t> </a:t>
            </a:r>
            <a:r>
              <a:rPr lang="en-US" sz="1800" dirty="0" err="1" smtClean="0"/>
              <a:t>mengembangkan</a:t>
            </a:r>
            <a:r>
              <a:rPr lang="en-US" sz="1800" dirty="0" smtClean="0"/>
              <a:t> </a:t>
            </a:r>
            <a:r>
              <a:rPr lang="en-US" sz="1800" dirty="0" err="1" smtClean="0"/>
              <a:t>ilmu</a:t>
            </a:r>
            <a:r>
              <a:rPr lang="en-US" sz="1800" dirty="0" smtClean="0"/>
              <a:t> </a:t>
            </a:r>
            <a:r>
              <a:rPr lang="en-US" sz="1800" dirty="0" err="1" smtClean="0"/>
              <a:t>adalah</a:t>
            </a:r>
            <a:r>
              <a:rPr lang="en-US" sz="1800" dirty="0" smtClean="0"/>
              <a:t> </a:t>
            </a:r>
            <a:r>
              <a:rPr lang="en-US" sz="1800" dirty="0" err="1" smtClean="0"/>
              <a:t>sila-sila</a:t>
            </a:r>
            <a:r>
              <a:rPr lang="en-US" sz="1800" dirty="0" smtClean="0"/>
              <a:t> </a:t>
            </a:r>
            <a:r>
              <a:rPr lang="en-US" sz="1800" dirty="0" err="1" smtClean="0"/>
              <a:t>Pancasila</a:t>
            </a:r>
            <a:r>
              <a:rPr lang="en-US" sz="1800" dirty="0" smtClean="0"/>
              <a:t> </a:t>
            </a:r>
            <a:r>
              <a:rPr lang="en-US" sz="1800" dirty="0" err="1" smtClean="0"/>
              <a:t>sebagai</a:t>
            </a:r>
            <a:r>
              <a:rPr lang="en-US" sz="1800" dirty="0" smtClean="0"/>
              <a:t> </a:t>
            </a:r>
            <a:r>
              <a:rPr lang="en-US" sz="1800" dirty="0" err="1" smtClean="0"/>
              <a:t>satu</a:t>
            </a:r>
            <a:r>
              <a:rPr lang="en-US" sz="1800" dirty="0" smtClean="0"/>
              <a:t> </a:t>
            </a:r>
            <a:r>
              <a:rPr lang="en-US" sz="1800" dirty="0" err="1" smtClean="0"/>
              <a:t>keutuhan</a:t>
            </a:r>
            <a:r>
              <a:rPr lang="en-US" sz="1800" dirty="0" smtClean="0"/>
              <a:t>.</a:t>
            </a:r>
            <a:endParaRPr lang="id-ID" sz="1800" dirty="0"/>
          </a:p>
        </p:txBody>
      </p:sp>
      <p:sp>
        <p:nvSpPr>
          <p:cNvPr id="7" name="object 260"/>
          <p:cNvSpPr/>
          <p:nvPr/>
        </p:nvSpPr>
        <p:spPr>
          <a:xfrm>
            <a:off x="7072330" y="142852"/>
            <a:ext cx="1871980" cy="202945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dissolve/>
    <p:sndAc>
      <p:stSnd>
        <p:snd r:embed="rId2" name="chimes.wav" builtIn="1"/>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NILAI KETUHANAN SEBAGAI DASAR PENGEMBANGAN ILMU</a:t>
            </a:r>
            <a:endParaRPr lang="en-US" sz="2800" dirty="0"/>
          </a:p>
        </p:txBody>
      </p:sp>
      <p:sp>
        <p:nvSpPr>
          <p:cNvPr id="3" name="Content Placeholder 2"/>
          <p:cNvSpPr>
            <a:spLocks noGrp="1"/>
          </p:cNvSpPr>
          <p:nvPr>
            <p:ph idx="1"/>
          </p:nvPr>
        </p:nvSpPr>
        <p:spPr>
          <a:xfrm>
            <a:off x="152400" y="1524000"/>
            <a:ext cx="6477000" cy="3657600"/>
          </a:xfrm>
        </p:spPr>
        <p:txBody>
          <a:bodyPr/>
          <a:lstStyle/>
          <a:p>
            <a:pPr marL="514350" lvl="0" indent="-514350">
              <a:buFont typeface="+mj-lt"/>
              <a:buAutoNum type="arabicPeriod"/>
            </a:pPr>
            <a:r>
              <a:rPr lang="en-US" sz="2800" dirty="0" err="1" smtClean="0"/>
              <a:t>Melengkapi</a:t>
            </a:r>
            <a:r>
              <a:rPr lang="en-US" sz="2800" dirty="0" smtClean="0"/>
              <a:t> </a:t>
            </a:r>
            <a:r>
              <a:rPr lang="en-US" sz="2800" dirty="0" err="1"/>
              <a:t>ilmu</a:t>
            </a:r>
            <a:r>
              <a:rPr lang="en-US" sz="2800" dirty="0"/>
              <a:t> </a:t>
            </a:r>
            <a:r>
              <a:rPr lang="en-US" sz="2800" dirty="0" err="1"/>
              <a:t>pengetahuan</a:t>
            </a:r>
            <a:r>
              <a:rPr lang="en-US" sz="2800" dirty="0"/>
              <a:t> </a:t>
            </a:r>
            <a:r>
              <a:rPr lang="en-US" sz="2800" dirty="0" err="1"/>
              <a:t>menciptakan</a:t>
            </a:r>
            <a:r>
              <a:rPr lang="en-US" sz="2800" dirty="0"/>
              <a:t> </a:t>
            </a:r>
            <a:r>
              <a:rPr lang="en-US" sz="2800" dirty="0" err="1"/>
              <a:t>perimbangan</a:t>
            </a:r>
            <a:r>
              <a:rPr lang="en-US" sz="2800" dirty="0"/>
              <a:t> </a:t>
            </a:r>
            <a:r>
              <a:rPr lang="en-US" sz="2800" dirty="0" err="1"/>
              <a:t>antara</a:t>
            </a:r>
            <a:r>
              <a:rPr lang="en-US" sz="2800" dirty="0"/>
              <a:t> yang </a:t>
            </a:r>
            <a:r>
              <a:rPr lang="en-US" sz="2800" dirty="0" err="1"/>
              <a:t>rasional</a:t>
            </a:r>
            <a:r>
              <a:rPr lang="en-US" sz="2800" dirty="0"/>
              <a:t> </a:t>
            </a:r>
            <a:r>
              <a:rPr lang="en-US" sz="2800" dirty="0" err="1"/>
              <a:t>dan</a:t>
            </a:r>
            <a:r>
              <a:rPr lang="en-US" sz="2800" dirty="0"/>
              <a:t> </a:t>
            </a:r>
            <a:r>
              <a:rPr lang="en-US" sz="2800" dirty="0" err="1"/>
              <a:t>irasional</a:t>
            </a:r>
            <a:r>
              <a:rPr lang="en-US" sz="2800" dirty="0"/>
              <a:t>, </a:t>
            </a:r>
            <a:r>
              <a:rPr lang="en-US" sz="2800" dirty="0" err="1"/>
              <a:t>antara</a:t>
            </a:r>
            <a:r>
              <a:rPr lang="en-US" sz="2800" dirty="0"/>
              <a:t> rasa </a:t>
            </a:r>
            <a:r>
              <a:rPr lang="en-US" sz="2800" dirty="0" err="1"/>
              <a:t>dan</a:t>
            </a:r>
            <a:r>
              <a:rPr lang="en-US" sz="2800" dirty="0"/>
              <a:t> </a:t>
            </a:r>
            <a:r>
              <a:rPr lang="en-US" sz="2800" dirty="0" err="1"/>
              <a:t>akal</a:t>
            </a:r>
            <a:r>
              <a:rPr lang="en-US" sz="2800" dirty="0"/>
              <a:t>. </a:t>
            </a:r>
            <a:endParaRPr lang="en-US" sz="2800" dirty="0" smtClean="0"/>
          </a:p>
          <a:p>
            <a:pPr marL="514350" lvl="0" indent="-514350">
              <a:buFont typeface="+mj-lt"/>
              <a:buAutoNum type="arabicPeriod"/>
            </a:pPr>
            <a:r>
              <a:rPr lang="en-US" sz="2800" dirty="0" err="1" smtClean="0"/>
              <a:t>Sila</a:t>
            </a:r>
            <a:r>
              <a:rPr lang="en-US" sz="2800" dirty="0" smtClean="0"/>
              <a:t> </a:t>
            </a:r>
            <a:r>
              <a:rPr lang="en-US" sz="2800" dirty="0" err="1"/>
              <a:t>ini</a:t>
            </a:r>
            <a:r>
              <a:rPr lang="en-US" sz="2800" dirty="0"/>
              <a:t> </a:t>
            </a:r>
            <a:r>
              <a:rPr lang="en-US" sz="2800" dirty="0" err="1"/>
              <a:t>menempatkan</a:t>
            </a:r>
            <a:r>
              <a:rPr lang="en-US" sz="2800" dirty="0"/>
              <a:t> </a:t>
            </a:r>
            <a:r>
              <a:rPr lang="en-US" sz="2800" dirty="0" err="1"/>
              <a:t>manusia</a:t>
            </a:r>
            <a:r>
              <a:rPr lang="en-US" sz="2800" dirty="0"/>
              <a:t> </a:t>
            </a:r>
            <a:r>
              <a:rPr lang="en-US" sz="2800" dirty="0" err="1"/>
              <a:t>dalam</a:t>
            </a:r>
            <a:r>
              <a:rPr lang="en-US" sz="2800" dirty="0"/>
              <a:t> </a:t>
            </a:r>
            <a:r>
              <a:rPr lang="en-US" sz="2800" dirty="0" err="1"/>
              <a:t>alam</a:t>
            </a:r>
            <a:r>
              <a:rPr lang="en-US" sz="2800" dirty="0"/>
              <a:t> </a:t>
            </a:r>
            <a:r>
              <a:rPr lang="en-US" sz="2800" dirty="0" err="1"/>
              <a:t>sebagai</a:t>
            </a:r>
            <a:r>
              <a:rPr lang="en-US" sz="2800" dirty="0"/>
              <a:t> </a:t>
            </a:r>
            <a:r>
              <a:rPr lang="en-US" sz="2800" dirty="0" err="1"/>
              <a:t>bagiannya</a:t>
            </a:r>
            <a:r>
              <a:rPr lang="en-US" sz="2800" dirty="0"/>
              <a:t> </a:t>
            </a:r>
            <a:r>
              <a:rPr lang="en-US" sz="2800" dirty="0" err="1"/>
              <a:t>dan</a:t>
            </a:r>
            <a:r>
              <a:rPr lang="en-US" sz="2800" dirty="0"/>
              <a:t> </a:t>
            </a:r>
            <a:r>
              <a:rPr lang="en-US" sz="2800" dirty="0" err="1"/>
              <a:t>bukan</a:t>
            </a:r>
            <a:r>
              <a:rPr lang="en-US" sz="2800" dirty="0"/>
              <a:t> </a:t>
            </a:r>
            <a:r>
              <a:rPr lang="en-US" sz="2800" dirty="0" err="1"/>
              <a:t>pusatnya</a:t>
            </a:r>
            <a:r>
              <a:rPr lang="en-US" sz="2800" dirty="0"/>
              <a:t>. </a:t>
            </a: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810000" y="4301169"/>
            <a:ext cx="2855811" cy="2328231"/>
          </a:xfrm>
          <a:prstGeom prst="rect">
            <a:avLst/>
          </a:prstGeom>
        </p:spPr>
      </p:pic>
      <p:sp>
        <p:nvSpPr>
          <p:cNvPr id="5" name="object 260"/>
          <p:cNvSpPr/>
          <p:nvPr/>
        </p:nvSpPr>
        <p:spPr>
          <a:xfrm>
            <a:off x="7072330" y="142852"/>
            <a:ext cx="1871980" cy="202945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NILAI KEMANUSIAAN  SEBAGAI DASAR PENGEMBANGAN ILMU</a:t>
            </a:r>
            <a:endParaRPr lang="en-US" sz="2800" dirty="0"/>
          </a:p>
        </p:txBody>
      </p:sp>
      <p:sp>
        <p:nvSpPr>
          <p:cNvPr id="3" name="Content Placeholder 2"/>
          <p:cNvSpPr>
            <a:spLocks noGrp="1"/>
          </p:cNvSpPr>
          <p:nvPr>
            <p:ph idx="1"/>
          </p:nvPr>
        </p:nvSpPr>
        <p:spPr>
          <a:xfrm>
            <a:off x="156882" y="1600200"/>
            <a:ext cx="3424518" cy="5181600"/>
          </a:xfrm>
        </p:spPr>
        <p:txBody>
          <a:bodyPr/>
          <a:lstStyle/>
          <a:p>
            <a:pPr marL="0" lvl="0" indent="0" algn="ctr">
              <a:buNone/>
            </a:pPr>
            <a:r>
              <a:rPr lang="en-US" sz="2800" dirty="0" err="1"/>
              <a:t>m</a:t>
            </a:r>
            <a:r>
              <a:rPr lang="en-US" sz="2800" dirty="0" err="1" smtClean="0"/>
              <a:t>emberi</a:t>
            </a:r>
            <a:r>
              <a:rPr lang="en-US" sz="2800" dirty="0" smtClean="0"/>
              <a:t> </a:t>
            </a:r>
            <a:r>
              <a:rPr lang="en-US" sz="2800" dirty="0" err="1"/>
              <a:t>arah</a:t>
            </a:r>
            <a:r>
              <a:rPr lang="en-US" sz="2800" dirty="0"/>
              <a:t> </a:t>
            </a:r>
            <a:r>
              <a:rPr lang="en-US" sz="2800" dirty="0" err="1"/>
              <a:t>dan</a:t>
            </a:r>
            <a:r>
              <a:rPr lang="en-US" sz="2800" dirty="0"/>
              <a:t> </a:t>
            </a:r>
            <a:r>
              <a:rPr lang="en-US" sz="2800" dirty="0" err="1"/>
              <a:t>mengendalikan</a:t>
            </a:r>
            <a:r>
              <a:rPr lang="en-US" sz="2800" dirty="0"/>
              <a:t> </a:t>
            </a:r>
            <a:r>
              <a:rPr lang="en-US" sz="2800" dirty="0" err="1"/>
              <a:t>ilmu</a:t>
            </a:r>
            <a:r>
              <a:rPr lang="en-US" sz="2800" dirty="0"/>
              <a:t> </a:t>
            </a:r>
            <a:r>
              <a:rPr lang="en-US" sz="2800" dirty="0" err="1"/>
              <a:t>pengetahuan</a:t>
            </a:r>
            <a:r>
              <a:rPr lang="en-US" sz="2800" dirty="0"/>
              <a:t>. </a:t>
            </a:r>
            <a:r>
              <a:rPr lang="en-US" sz="2800" dirty="0" err="1"/>
              <a:t>Ilmu</a:t>
            </a:r>
            <a:r>
              <a:rPr lang="en-US" sz="2800" dirty="0"/>
              <a:t> </a:t>
            </a:r>
            <a:r>
              <a:rPr lang="en-US" sz="2800" dirty="0" err="1"/>
              <a:t>dikembalikan</a:t>
            </a:r>
            <a:r>
              <a:rPr lang="en-US" sz="2800" dirty="0"/>
              <a:t> </a:t>
            </a:r>
            <a:r>
              <a:rPr lang="en-US" sz="2800" dirty="0" err="1"/>
              <a:t>pada</a:t>
            </a:r>
            <a:r>
              <a:rPr lang="en-US" sz="2800" dirty="0"/>
              <a:t> </a:t>
            </a:r>
            <a:r>
              <a:rPr lang="en-US" sz="2800" dirty="0" err="1"/>
              <a:t>fungsinya</a:t>
            </a:r>
            <a:r>
              <a:rPr lang="en-US" sz="2800" dirty="0"/>
              <a:t> </a:t>
            </a:r>
            <a:r>
              <a:rPr lang="en-US" sz="2800" dirty="0" err="1"/>
              <a:t>semula</a:t>
            </a:r>
            <a:r>
              <a:rPr lang="en-US" sz="2800" dirty="0"/>
              <a:t>, </a:t>
            </a:r>
            <a:r>
              <a:rPr lang="en-US" sz="2800" dirty="0" err="1"/>
              <a:t>yaitu</a:t>
            </a:r>
            <a:r>
              <a:rPr lang="en-US" sz="2800" dirty="0"/>
              <a:t> </a:t>
            </a:r>
            <a:r>
              <a:rPr lang="en-US" sz="2800" dirty="0" err="1"/>
              <a:t>untuk</a:t>
            </a:r>
            <a:r>
              <a:rPr lang="en-US" sz="2800" dirty="0"/>
              <a:t> </a:t>
            </a:r>
            <a:r>
              <a:rPr lang="en-US" sz="2800" dirty="0" err="1"/>
              <a:t>kemanusiaan</a:t>
            </a:r>
            <a:r>
              <a:rPr lang="en-US" sz="2800" dirty="0"/>
              <a:t>, </a:t>
            </a:r>
            <a:r>
              <a:rPr lang="en-US" sz="2800" dirty="0" err="1"/>
              <a:t>tidak</a:t>
            </a:r>
            <a:r>
              <a:rPr lang="en-US" sz="2800" dirty="0"/>
              <a:t> </a:t>
            </a:r>
            <a:r>
              <a:rPr lang="en-US" sz="2800" dirty="0" err="1"/>
              <a:t>hanya</a:t>
            </a:r>
            <a:r>
              <a:rPr lang="en-US" sz="2800" dirty="0"/>
              <a:t> </a:t>
            </a:r>
            <a:r>
              <a:rPr lang="en-US" sz="2800" dirty="0" err="1"/>
              <a:t>untuk</a:t>
            </a:r>
            <a:r>
              <a:rPr lang="en-US" sz="2800" dirty="0"/>
              <a:t> </a:t>
            </a:r>
            <a:r>
              <a:rPr lang="en-US" sz="2800" dirty="0" err="1"/>
              <a:t>kelompok</a:t>
            </a:r>
            <a:r>
              <a:rPr lang="en-US" sz="2800" dirty="0"/>
              <a:t>, </a:t>
            </a:r>
            <a:r>
              <a:rPr lang="en-US" sz="2800" dirty="0" err="1"/>
              <a:t>lapisan</a:t>
            </a:r>
            <a:r>
              <a:rPr lang="en-US" sz="2800" dirty="0"/>
              <a:t> </a:t>
            </a:r>
            <a:r>
              <a:rPr lang="en-US" sz="2800" dirty="0" err="1"/>
              <a:t>tertentu</a:t>
            </a:r>
            <a:r>
              <a:rPr lang="en-US" sz="2800" dirty="0"/>
              <a:t>.  </a:t>
            </a:r>
          </a:p>
          <a:p>
            <a:pPr marL="0" indent="0">
              <a:buNone/>
            </a:pPr>
            <a:endParaRPr lang="en-US" sz="2800"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810000" y="1793193"/>
            <a:ext cx="2743200" cy="3845607"/>
          </a:xfrm>
          <a:prstGeom prst="rect">
            <a:avLst/>
          </a:prstGeom>
        </p:spPr>
      </p:pic>
      <p:sp>
        <p:nvSpPr>
          <p:cNvPr id="5" name="object 260"/>
          <p:cNvSpPr/>
          <p:nvPr/>
        </p:nvSpPr>
        <p:spPr>
          <a:xfrm>
            <a:off x="7072330" y="142852"/>
            <a:ext cx="1871980" cy="202945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442642151"/>
      </p:ext>
    </p:extLst>
  </p:cSld>
  <p:clrMapOvr>
    <a:masterClrMapping/>
  </p:clrMapOvr>
  <p:transition>
    <p:dissolve/>
    <p:sndAc>
      <p:stSnd>
        <p:snd r:embed="rId2" name="chimes.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NILAI PERSATUAN SEBAGAI DASAR PENGEMBANGAN ILMU</a:t>
            </a:r>
            <a:endParaRPr lang="en-US" sz="2800" dirty="0"/>
          </a:p>
        </p:txBody>
      </p:sp>
      <p:sp>
        <p:nvSpPr>
          <p:cNvPr id="3" name="Content Placeholder 2"/>
          <p:cNvSpPr>
            <a:spLocks noGrp="1"/>
          </p:cNvSpPr>
          <p:nvPr>
            <p:ph idx="1"/>
          </p:nvPr>
        </p:nvSpPr>
        <p:spPr>
          <a:xfrm>
            <a:off x="152400" y="1295400"/>
            <a:ext cx="6705600" cy="5105400"/>
          </a:xfrm>
        </p:spPr>
        <p:txBody>
          <a:bodyPr/>
          <a:lstStyle/>
          <a:p>
            <a:pPr marL="514350" lvl="0" indent="-514350">
              <a:buFont typeface="+mj-lt"/>
              <a:buAutoNum type="arabicPeriod"/>
            </a:pPr>
            <a:r>
              <a:rPr lang="en-US" dirty="0" err="1"/>
              <a:t>M</a:t>
            </a:r>
            <a:r>
              <a:rPr lang="en-US" dirty="0" err="1" smtClean="0"/>
              <a:t>engkomplementasikan</a:t>
            </a:r>
            <a:r>
              <a:rPr lang="en-US" dirty="0" smtClean="0"/>
              <a:t> </a:t>
            </a:r>
            <a:r>
              <a:rPr lang="en-US" dirty="0" err="1"/>
              <a:t>universalisme</a:t>
            </a:r>
            <a:r>
              <a:rPr lang="en-US" dirty="0"/>
              <a:t> </a:t>
            </a:r>
            <a:r>
              <a:rPr lang="en-US" dirty="0" err="1"/>
              <a:t>dalam</a:t>
            </a:r>
            <a:r>
              <a:rPr lang="en-US" dirty="0"/>
              <a:t> </a:t>
            </a:r>
            <a:r>
              <a:rPr lang="en-US" dirty="0" err="1"/>
              <a:t>sila-sila</a:t>
            </a:r>
            <a:r>
              <a:rPr lang="en-US" dirty="0"/>
              <a:t> yang lain, </a:t>
            </a:r>
            <a:r>
              <a:rPr lang="en-US" dirty="0" err="1"/>
              <a:t>sehingga</a:t>
            </a:r>
            <a:r>
              <a:rPr lang="en-US" dirty="0"/>
              <a:t> supra </a:t>
            </a:r>
            <a:r>
              <a:rPr lang="en-US" dirty="0" err="1"/>
              <a:t>sistem</a:t>
            </a:r>
            <a:r>
              <a:rPr lang="en-US" dirty="0"/>
              <a:t> </a:t>
            </a:r>
            <a:r>
              <a:rPr lang="en-US" dirty="0" err="1"/>
              <a:t>tidak</a:t>
            </a:r>
            <a:r>
              <a:rPr lang="en-US" dirty="0"/>
              <a:t>  </a:t>
            </a:r>
            <a:r>
              <a:rPr lang="en-US" dirty="0" err="1"/>
              <a:t>mengabaikan</a:t>
            </a:r>
            <a:r>
              <a:rPr lang="en-US" dirty="0"/>
              <a:t> </a:t>
            </a:r>
            <a:r>
              <a:rPr lang="en-US" dirty="0" err="1"/>
              <a:t>sistem</a:t>
            </a:r>
            <a:r>
              <a:rPr lang="en-US" dirty="0"/>
              <a:t> </a:t>
            </a:r>
            <a:r>
              <a:rPr lang="en-US" dirty="0" err="1"/>
              <a:t>dan</a:t>
            </a:r>
            <a:r>
              <a:rPr lang="en-US" dirty="0"/>
              <a:t> sub-</a:t>
            </a:r>
            <a:r>
              <a:rPr lang="en-US" dirty="0" err="1"/>
              <a:t>sistem</a:t>
            </a:r>
            <a:r>
              <a:rPr lang="en-US" dirty="0"/>
              <a:t>. </a:t>
            </a:r>
            <a:endParaRPr lang="en-US" dirty="0" smtClean="0"/>
          </a:p>
          <a:p>
            <a:pPr marL="514350" lvl="0" indent="-514350">
              <a:buFont typeface="+mj-lt"/>
              <a:buAutoNum type="arabicPeriod"/>
            </a:pPr>
            <a:r>
              <a:rPr lang="en-US" dirty="0" err="1" smtClean="0"/>
              <a:t>Solidaritas</a:t>
            </a:r>
            <a:r>
              <a:rPr lang="en-US" dirty="0" smtClean="0"/>
              <a:t> </a:t>
            </a:r>
            <a:r>
              <a:rPr lang="en-US" dirty="0" err="1"/>
              <a:t>dalam</a:t>
            </a:r>
            <a:r>
              <a:rPr lang="en-US" dirty="0"/>
              <a:t> sub-</a:t>
            </a:r>
            <a:r>
              <a:rPr lang="en-US" dirty="0" err="1"/>
              <a:t>sistem</a:t>
            </a:r>
            <a:r>
              <a:rPr lang="en-US" dirty="0"/>
              <a:t> </a:t>
            </a:r>
            <a:r>
              <a:rPr lang="en-US" dirty="0" err="1"/>
              <a:t>sangat</a:t>
            </a:r>
            <a:r>
              <a:rPr lang="en-US" dirty="0"/>
              <a:t> </a:t>
            </a:r>
            <a:r>
              <a:rPr lang="en-US" dirty="0" err="1"/>
              <a:t>penting</a:t>
            </a:r>
            <a:r>
              <a:rPr lang="en-US" dirty="0"/>
              <a:t> </a:t>
            </a:r>
            <a:r>
              <a:rPr lang="en-US" dirty="0" err="1"/>
              <a:t>untuk</a:t>
            </a:r>
            <a:r>
              <a:rPr lang="en-US" dirty="0"/>
              <a:t> </a:t>
            </a:r>
            <a:r>
              <a:rPr lang="en-US" dirty="0" err="1"/>
              <a:t>kelangsungan</a:t>
            </a:r>
            <a:r>
              <a:rPr lang="en-US" dirty="0"/>
              <a:t> </a:t>
            </a:r>
            <a:r>
              <a:rPr lang="en-US" dirty="0" err="1"/>
              <a:t>keseluruhan</a:t>
            </a:r>
            <a:r>
              <a:rPr lang="en-US" dirty="0"/>
              <a:t> </a:t>
            </a:r>
            <a:r>
              <a:rPr lang="en-US" dirty="0" err="1"/>
              <a:t>individualitas</a:t>
            </a:r>
            <a:r>
              <a:rPr lang="en-US" dirty="0"/>
              <a:t>, </a:t>
            </a:r>
            <a:r>
              <a:rPr lang="en-US" dirty="0" err="1"/>
              <a:t>tetapi</a:t>
            </a:r>
            <a:r>
              <a:rPr lang="en-US" dirty="0"/>
              <a:t> </a:t>
            </a:r>
            <a:r>
              <a:rPr lang="en-US" dirty="0" err="1"/>
              <a:t>tidak</a:t>
            </a:r>
            <a:r>
              <a:rPr lang="en-US" dirty="0"/>
              <a:t>  </a:t>
            </a:r>
            <a:r>
              <a:rPr lang="en-US" dirty="0" err="1"/>
              <a:t>mengganggu</a:t>
            </a:r>
            <a:r>
              <a:rPr lang="en-US" dirty="0"/>
              <a:t> </a:t>
            </a:r>
            <a:r>
              <a:rPr lang="en-US" dirty="0" err="1"/>
              <a:t>integrasi</a:t>
            </a:r>
            <a:r>
              <a:rPr lang="en-US" dirty="0"/>
              <a:t>.  </a:t>
            </a:r>
          </a:p>
          <a:p>
            <a:pPr marL="514350" indent="-514350">
              <a:buFont typeface="+mj-lt"/>
              <a:buAutoNum type="arabicPeriod"/>
            </a:pPr>
            <a:endParaRPr lang="en-US" dirty="0"/>
          </a:p>
        </p:txBody>
      </p:sp>
      <p:sp>
        <p:nvSpPr>
          <p:cNvPr id="4" name="object 260"/>
          <p:cNvSpPr/>
          <p:nvPr/>
        </p:nvSpPr>
        <p:spPr>
          <a:xfrm>
            <a:off x="7072330" y="142852"/>
            <a:ext cx="1871980" cy="202945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2712601696"/>
      </p:ext>
    </p:extLst>
  </p:cSld>
  <p:clrMapOvr>
    <a:masterClrMapping/>
  </p:clrMapOvr>
  <p:transition>
    <p:dissolve/>
    <p:sndAc>
      <p:stSnd>
        <p:snd r:embed="rId2" name="chimes.wav" builtIn="1"/>
      </p:stSnd>
    </p:sndAc>
  </p:transition>
  <p:timing>
    <p:tnLst>
      <p:par>
        <p:cTn id="1" dur="indefinite" restart="never" nodeType="tmRoot"/>
      </p:par>
    </p:tnLst>
  </p:timing>
</p:sld>
</file>

<file path=ppt/theme/theme1.xml><?xml version="1.0" encoding="utf-8"?>
<a:theme xmlns:a="http://schemas.openxmlformats.org/drawingml/2006/main" name="Anim-12_Snow">
  <a:themeElements>
    <a:clrScheme name="Default Design 7">
      <a:dk1>
        <a:srgbClr val="336699"/>
      </a:dk1>
      <a:lt1>
        <a:srgbClr val="5A4B3C"/>
      </a:lt1>
      <a:dk2>
        <a:srgbClr val="000000"/>
      </a:dk2>
      <a:lt2>
        <a:srgbClr val="ABC3D5"/>
      </a:lt2>
      <a:accent1>
        <a:srgbClr val="D2EBEB"/>
      </a:accent1>
      <a:accent2>
        <a:srgbClr val="CDC8C8"/>
      </a:accent2>
      <a:accent3>
        <a:srgbClr val="AAAAAA"/>
      </a:accent3>
      <a:accent4>
        <a:srgbClr val="4C3F32"/>
      </a:accent4>
      <a:accent5>
        <a:srgbClr val="E5F3F3"/>
      </a:accent5>
      <a:accent6>
        <a:srgbClr val="BAB5B5"/>
      </a:accent6>
      <a:hlink>
        <a:srgbClr val="7DB996"/>
      </a:hlink>
      <a:folHlink>
        <a:srgbClr val="F0A03C"/>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78A000"/>
        </a:folHlink>
      </a:clrScheme>
      <a:clrMap bg1="lt1" tx1="dk1" bg2="lt2" tx2="dk2" accent1="accent1" accent2="accent2" accent3="accent3" accent4="accent4" accent5="accent5" accent6="accent6" hlink="hlink" folHlink="folHlink"/>
    </a:extraClrScheme>
    <a:extraClrScheme>
      <a:clrScheme name="Default Design 6">
        <a:dk1>
          <a:srgbClr val="333333"/>
        </a:dk1>
        <a:lt1>
          <a:srgbClr val="FFFFFF"/>
        </a:lt1>
        <a:dk2>
          <a:srgbClr val="000000"/>
        </a:dk2>
        <a:lt2>
          <a:srgbClr val="333333"/>
        </a:lt2>
        <a:accent1>
          <a:srgbClr val="E6F5FF"/>
        </a:accent1>
        <a:accent2>
          <a:srgbClr val="0099CC"/>
        </a:accent2>
        <a:accent3>
          <a:srgbClr val="FFFFFF"/>
        </a:accent3>
        <a:accent4>
          <a:srgbClr val="2A2A2A"/>
        </a:accent4>
        <a:accent5>
          <a:srgbClr val="F0F9FF"/>
        </a:accent5>
        <a:accent6>
          <a:srgbClr val="008AB9"/>
        </a:accent6>
        <a:hlink>
          <a:srgbClr val="C0C0C0"/>
        </a:hlink>
        <a:folHlink>
          <a:srgbClr val="FF9900"/>
        </a:folHlink>
      </a:clrScheme>
      <a:clrMap bg1="lt1" tx1="dk1" bg2="lt2" tx2="dk2" accent1="accent1" accent2="accent2" accent3="accent3" accent4="accent4" accent5="accent5" accent6="accent6" hlink="hlink" folHlink="folHlink"/>
    </a:extraClrScheme>
    <a:extraClrScheme>
      <a:clrScheme name="Default Design 7">
        <a:dk1>
          <a:srgbClr val="336699"/>
        </a:dk1>
        <a:lt1>
          <a:srgbClr val="5A4B3C"/>
        </a:lt1>
        <a:dk2>
          <a:srgbClr val="000000"/>
        </a:dk2>
        <a:lt2>
          <a:srgbClr val="ABC3D5"/>
        </a:lt2>
        <a:accent1>
          <a:srgbClr val="D2EBEB"/>
        </a:accent1>
        <a:accent2>
          <a:srgbClr val="CDC8C8"/>
        </a:accent2>
        <a:accent3>
          <a:srgbClr val="AAAAAA"/>
        </a:accent3>
        <a:accent4>
          <a:srgbClr val="4C3F32"/>
        </a:accent4>
        <a:accent5>
          <a:srgbClr val="E5F3F3"/>
        </a:accent5>
        <a:accent6>
          <a:srgbClr val="BAB5B5"/>
        </a:accent6>
        <a:hlink>
          <a:srgbClr val="7DB996"/>
        </a:hlink>
        <a:folHlink>
          <a:srgbClr val="F0A03C"/>
        </a:folHlink>
      </a:clrScheme>
      <a:clrMap bg1="dk2" tx1="lt1" bg2="dk1" tx2="lt2" accent1="accent1" accent2="accent2" accent3="accent3" accent4="accent4" accent5="accent5" accent6="accent6" hlink="hlink" folHlink="folHlink"/>
    </a:extraClrScheme>
    <a:extraClrScheme>
      <a:clrScheme name="Default Design 8">
        <a:dk1>
          <a:srgbClr val="663300"/>
        </a:dk1>
        <a:lt1>
          <a:srgbClr val="C0C0C0"/>
        </a:lt1>
        <a:dk2>
          <a:srgbClr val="C8B876"/>
        </a:dk2>
        <a:lt2>
          <a:srgbClr val="5A552D"/>
        </a:lt2>
        <a:accent1>
          <a:srgbClr val="CDCD9B"/>
        </a:accent1>
        <a:accent2>
          <a:srgbClr val="FFFFCD"/>
        </a:accent2>
        <a:accent3>
          <a:srgbClr val="DCDCDC"/>
        </a:accent3>
        <a:accent4>
          <a:srgbClr val="562A00"/>
        </a:accent4>
        <a:accent5>
          <a:srgbClr val="E3E3CB"/>
        </a:accent5>
        <a:accent6>
          <a:srgbClr val="E7E7BA"/>
        </a:accent6>
        <a:hlink>
          <a:srgbClr val="990000"/>
        </a:hlink>
        <a:folHlink>
          <a:srgbClr val="FF9900"/>
        </a:folHlink>
      </a:clrScheme>
      <a:clrMap bg1="lt1" tx1="dk1" bg2="lt2" tx2="dk2" accent1="accent1" accent2="accent2" accent3="accent3" accent4="accent4" accent5="accent5" accent6="accent6" hlink="hlink" folHlink="folHlink"/>
    </a:extraClrScheme>
    <a:extraClrScheme>
      <a:clrScheme name="Default Design 9">
        <a:dk1>
          <a:srgbClr val="3E3E5C"/>
        </a:dk1>
        <a:lt1>
          <a:srgbClr val="B2B2B2"/>
        </a:lt1>
        <a:dk2>
          <a:srgbClr val="A5A5C3"/>
        </a:dk2>
        <a:lt2>
          <a:srgbClr val="4D4D4D"/>
        </a:lt2>
        <a:accent1>
          <a:srgbClr val="F5F5DC"/>
        </a:accent1>
        <a:accent2>
          <a:srgbClr val="C84B0A"/>
        </a:accent2>
        <a:accent3>
          <a:srgbClr val="CFCFDE"/>
        </a:accent3>
        <a:accent4>
          <a:srgbClr val="979797"/>
        </a:accent4>
        <a:accent5>
          <a:srgbClr val="F9F9EB"/>
        </a:accent5>
        <a:accent6>
          <a:srgbClr val="B54308"/>
        </a:accent6>
        <a:hlink>
          <a:srgbClr val="91ACFF"/>
        </a:hlink>
        <a:folHlink>
          <a:srgbClr val="D79155"/>
        </a:folHlink>
      </a:clrScheme>
      <a:clrMap bg1="dk2" tx1="lt1" bg2="dk1" tx2="lt2" accent1="accent1" accent2="accent2" accent3="accent3" accent4="accent4" accent5="accent5" accent6="accent6" hlink="hlink" folHlink="folHlink"/>
    </a:extraClrScheme>
    <a:extraClrScheme>
      <a:clrScheme name="Default Design 10">
        <a:dk1>
          <a:srgbClr val="005A58"/>
        </a:dk1>
        <a:lt1>
          <a:srgbClr val="B9C5D5"/>
        </a:lt1>
        <a:dk2>
          <a:srgbClr val="006699"/>
        </a:dk2>
        <a:lt2>
          <a:srgbClr val="006699"/>
        </a:lt2>
        <a:accent1>
          <a:srgbClr val="0F5E7D"/>
        </a:accent1>
        <a:accent2>
          <a:srgbClr val="6D6FC7"/>
        </a:accent2>
        <a:accent3>
          <a:srgbClr val="AAB8CA"/>
        </a:accent3>
        <a:accent4>
          <a:srgbClr val="9EA8B6"/>
        </a:accent4>
        <a:accent5>
          <a:srgbClr val="AAB6BF"/>
        </a:accent5>
        <a:accent6>
          <a:srgbClr val="6264B4"/>
        </a:accent6>
        <a:hlink>
          <a:srgbClr val="00FFFF"/>
        </a:hlink>
        <a:folHlink>
          <a:srgbClr val="CCEC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Anim-12_Snow</Template>
  <TotalTime>180</TotalTime>
  <Words>503</Words>
  <Application>Microsoft Office PowerPoint</Application>
  <PresentationFormat>On-screen Show (4:3)</PresentationFormat>
  <Paragraphs>32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Anim-12_Snow</vt:lpstr>
      <vt:lpstr>MASALAH NILAI DALAM IPTEK</vt:lpstr>
      <vt:lpstr>Masalah Nilai Dalam IPTEK </vt:lpstr>
      <vt:lpstr>1. Permasalahan pengembangan ilmu pengetahuan dan teknologi  Kalau perkembangan ilmu pengetahuan sungguh-sungguh menepati janji awalnya 200 tahun yang lalu, pasti orang tidak akan begitu mempermasalahkan akibat perkembangan ilmu pengetahuan. Bila penerapan ilmu benar-benar merupakan sarana pembebasan manusia dari keterbelakangan yang dialami sekitar 1800-1900-an dengan menyediakan ketrampilan ”know how” yang memungkinkan manusia dapat mencari nafkah sendiri tanpa bergantung pada pemilik modal, maka pendapat bahwa ilmu pengetahuan harus dikembangkan atas dasar patokan-patokan ilmu pengetahuan itu sendiri (secara murni) tidak akan mendapat kritikan tajam seperti pada abad ini. Namun dewasa ini menjadi nyata adanya keterbatasan ilmu pengetahuan itu menghadapi masalahmasalah yang menyangkut hidup serta pribadi manusia.</vt:lpstr>
      <vt:lpstr>2. Akibat teknologi pada perilaku manusia  Pengembangan teknologi yang mengatur perilaku manusia ini mengakibatkan munculnya masalahmasalah etis seperti berikut;  - Makin dipacunya penyelidikan dan pemahaman mendalam tentang kelakuan manusia, memungkinkan adanya lubang manipulasi, entah melalui iklan atau media lain. - Pemahaman tingkah laku manusia demi tujuan ekonomis, rayuan untuk menghirup kebutuhan baru sehingga bisa mendapat untung lebih banyak, menyebabkan penggunaan media (radio, TV) untuk mengatur kelakuan manusia. - Behaviour control memunculkan masalah etis bila kelakuan seseorang dikontrol oleh teknologi dan bukan oleh si subjek itu sendiri. Konflik muncul justru karena si pengatur memperbudak orang yang dikendalikan, kebebasan bertindak si kontrol dan diarahkan menurut kehendak si pengontrol. - Akibat teknologi pada eksistensi manusia, menurut Schumacher eksistensi sejati manusia adalah bahwa manusia menjadi manusia justru karena ia bekerja. Pekerjaan bernilai tinggi bagi manusia, ia adalah ciri eksistensial manusia, ciri kodrat kemanusiaannya. Pemakaian teknologi modern condong mengasingkan manusia dari eksistensinya sebagai pekerja, sebab di sana manusia tidak mengalami kepuasan dalam bekerja. Pekerjaan tangan dan otak manusia diganti dengan tenaga-tenaga mesin, hilanglah kepuasan dan kreativitas manusia.  </vt:lpstr>
      <vt:lpstr>3. Beberapa pokok nilai yang perlu diperhatikan dalam pengembangan ilmu pengetahuan dan teknologi  - Rumusan hak azasi merupakan sarana hukum untuk menjamin penghormatan terhadap manusia.  - Keadilan dalam bidang sosial, politik, dan ekonomi sebagai hal yang mutlak.   - Soal lingkungan hidupnya.  - Nilai manusia sebagai pribadi.  </vt:lpstr>
      <vt:lpstr>Pancasila sebagai Dasar Nilai Dalam Strategi Pengembangan ilmu pengetahuan dan Teknologi</vt:lpstr>
      <vt:lpstr>NILAI KETUHANAN SEBAGAI DASAR PENGEMBANGAN ILMU</vt:lpstr>
      <vt:lpstr>NILAI KEMANUSIAAN  SEBAGAI DASAR PENGEMBANGAN ILMU</vt:lpstr>
      <vt:lpstr>NILAI PERSATUAN SEBAGAI DASAR PENGEMBANGAN ILMU</vt:lpstr>
      <vt:lpstr>NILAI KERAKYATAN SEBAGAI DASAR PENGEMBANGAN ILMU</vt:lpstr>
      <vt:lpstr>NILAI KEADILAN SEBAGAI DASAR PENGEMBANGAN ILMU</vt:lpstr>
      <vt:lpstr>KESIMPULAN</vt:lpstr>
      <vt:lpstr>Slide 13</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Pancasila sebagai Dasar Nilai Pengembangan Ilmu</dc:title>
  <dc:subject/>
  <dc:creator>D-Wie</dc:creator>
  <cp:keywords/>
  <dc:description/>
  <cp:lastModifiedBy>User</cp:lastModifiedBy>
  <cp:revision>30</cp:revision>
  <cp:lastPrinted>1601-01-01T00:00:00Z</cp:lastPrinted>
  <dcterms:created xsi:type="dcterms:W3CDTF">2013-11-21T07:16:58Z</dcterms:created>
  <dcterms:modified xsi:type="dcterms:W3CDTF">2020-02-08T19:37:50Z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TC010721541033</vt:lpwstr>
  </property>
</Properties>
</file>