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4" r:id="rId2"/>
    <p:sldId id="295" r:id="rId3"/>
    <p:sldId id="296" r:id="rId4"/>
    <p:sldId id="297" r:id="rId5"/>
    <p:sldId id="298" r:id="rId6"/>
    <p:sldId id="299" r:id="rId7"/>
    <p:sldId id="303" r:id="rId8"/>
    <p:sldId id="300" r:id="rId9"/>
    <p:sldId id="302" r:id="rId10"/>
    <p:sldId id="301" r:id="rId11"/>
    <p:sldId id="304" r:id="rId12"/>
    <p:sldId id="305" r:id="rId13"/>
    <p:sldId id="306" r:id="rId14"/>
    <p:sldId id="307" r:id="rId15"/>
    <p:sldId id="308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B7928-7079-4750-A090-45343A994C12}" type="datetimeFigureOut">
              <a:rPr lang="id-ID" smtClean="0"/>
              <a:pPr/>
              <a:t>04/04/2021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B4C76-A3F9-45CF-934A-BCF01867870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F276C-6FCD-4B14-AD22-A7E4C46EF83D}" type="datetimeFigureOut">
              <a:rPr lang="id-ID" smtClean="0"/>
              <a:pPr/>
              <a:t>04/04/2021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1F89B-3E50-4F41-8F53-9B468D0A5A6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25A-BBC4-43C9-AEBE-3A10136A7910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5195-05C5-4825-9D40-8EE0062B4F4A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E045-5DA2-4217-B13A-A2C641E68472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9A9A-DACB-49B6-BEA8-32BED5CFD49E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F818-224D-4DA8-821F-1D85A0325907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2A61-850D-47DB-8D4C-0C6B934513F4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D3C0-4587-4DDC-8266-F3143F883DE4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205-2786-4EA9-B1C6-7B0F711CBD3F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F3524-1836-4C64-B521-66F4A17B91D5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4241-F553-40BA-B873-E7966200B743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96EF-3848-446D-95BE-25FAF6DF4940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EFC7C-32B1-490D-B779-8002BFF42951}" type="datetime1">
              <a:rPr lang="id-ID" smtClean="0"/>
              <a:pPr/>
              <a:t>04/04/2021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Personal Finance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642910" y="1214422"/>
            <a:ext cx="8001056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dirty="0">
                <a:solidFill>
                  <a:srgbClr val="FF0000"/>
                </a:solidFill>
              </a:rPr>
              <a:t>Assumption: </a:t>
            </a:r>
          </a:p>
          <a:p>
            <a:pPr>
              <a:spcAft>
                <a:spcPts val="600"/>
              </a:spcAft>
            </a:pPr>
            <a:r>
              <a:rPr lang="id-ID" sz="2800" dirty="0"/>
              <a:t> the change of balance is only influenced by interest</a:t>
            </a:r>
            <a:r>
              <a:rPr lang="en-US" sz="2800" dirty="0"/>
              <a:t> an</a:t>
            </a:r>
            <a:r>
              <a:rPr lang="id-ID" sz="2800" dirty="0"/>
              <a:t>d</a:t>
            </a:r>
            <a:r>
              <a:rPr lang="en-US" sz="2800" dirty="0"/>
              <a:t> </a:t>
            </a:r>
            <a:r>
              <a:rPr lang="id-ID" sz="3200" dirty="0">
                <a:solidFill>
                  <a:schemeClr val="accent2"/>
                </a:solidFill>
              </a:rPr>
              <a:t>withdrawal.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2714620"/>
            <a:ext cx="77867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indent="-457200"/>
            <a:r>
              <a:rPr lang="id-ID" sz="2600" dirty="0"/>
              <a:t>Let </a:t>
            </a:r>
            <a:r>
              <a:rPr lang="en-US" sz="2600" dirty="0"/>
              <a:t> </a:t>
            </a:r>
          </a:p>
          <a:p>
            <a:pPr marL="533400"/>
            <a:r>
              <a:rPr lang="id-ID" sz="2600" b="1" dirty="0">
                <a:solidFill>
                  <a:srgbClr val="FF3300"/>
                </a:solidFill>
                <a:cs typeface="Arial" charset="0"/>
              </a:rPr>
              <a:t>- I</a:t>
            </a:r>
            <a:r>
              <a:rPr lang="en-US" sz="2600" b="1" dirty="0">
                <a:solidFill>
                  <a:srgbClr val="FF3300"/>
                </a:solidFill>
                <a:cs typeface="Arial" charset="0"/>
              </a:rPr>
              <a:t>(t)</a:t>
            </a:r>
            <a:r>
              <a:rPr lang="en-US" sz="2600" dirty="0">
                <a:cs typeface="Arial" charset="0"/>
              </a:rPr>
              <a:t> </a:t>
            </a:r>
            <a:r>
              <a:rPr lang="id-ID" sz="2600" dirty="0">
                <a:cs typeface="Arial" charset="0"/>
              </a:rPr>
              <a:t>is the interest earned  in time </a:t>
            </a:r>
            <a:r>
              <a:rPr lang="id-ID" sz="2600" dirty="0">
                <a:cs typeface="Arial" charset="0"/>
                <a:sym typeface="Symbol"/>
              </a:rPr>
              <a:t>t</a:t>
            </a:r>
            <a:endParaRPr lang="en-US" sz="2600" dirty="0">
              <a:cs typeface="Arial" charset="0"/>
            </a:endParaRPr>
          </a:p>
          <a:p>
            <a:pPr marL="533400">
              <a:buFontTx/>
              <a:buChar char="-"/>
            </a:pPr>
            <a:r>
              <a:rPr lang="id-ID" sz="2600" b="1" dirty="0">
                <a:solidFill>
                  <a:srgbClr val="FF3300"/>
                </a:solidFill>
                <a:cs typeface="Arial" charset="0"/>
              </a:rPr>
              <a:t>W</a:t>
            </a:r>
            <a:r>
              <a:rPr lang="en-US" sz="2600" b="1" dirty="0">
                <a:solidFill>
                  <a:srgbClr val="FF3300"/>
                </a:solidFill>
                <a:cs typeface="Arial" charset="0"/>
              </a:rPr>
              <a:t>(t)</a:t>
            </a:r>
            <a:r>
              <a:rPr lang="en-US" sz="2600" dirty="0">
                <a:cs typeface="Arial" charset="0"/>
              </a:rPr>
              <a:t> </a:t>
            </a:r>
            <a:r>
              <a:rPr lang="id-ID" sz="2600" dirty="0">
                <a:cs typeface="Arial" charset="0"/>
              </a:rPr>
              <a:t>is the withdrawal  in time </a:t>
            </a:r>
            <a:r>
              <a:rPr lang="id-ID" sz="2600" dirty="0">
                <a:cs typeface="Arial" charset="0"/>
                <a:sym typeface="Symbol"/>
              </a:rPr>
              <a:t>t</a:t>
            </a:r>
            <a:r>
              <a:rPr lang="id-ID" sz="2600" dirty="0">
                <a:cs typeface="Arial" charset="0"/>
              </a:rPr>
              <a:t> </a:t>
            </a:r>
          </a:p>
          <a:p>
            <a:r>
              <a:rPr lang="id-ID" sz="2600" dirty="0">
                <a:cs typeface="Arial" charset="0"/>
              </a:rPr>
              <a:t>Then </a:t>
            </a:r>
          </a:p>
          <a:p>
            <a:pPr indent="457200"/>
            <a:r>
              <a:rPr lang="id-ID" sz="2600" dirty="0">
                <a:cs typeface="Arial" charset="0"/>
              </a:rPr>
              <a:t>The change of balance P(t) at time [t , t +</a:t>
            </a:r>
            <a:r>
              <a:rPr lang="id-ID" sz="2600" dirty="0">
                <a:cs typeface="Arial" charset="0"/>
                <a:sym typeface="Symbol"/>
              </a:rPr>
              <a:t> t] is</a:t>
            </a:r>
          </a:p>
          <a:p>
            <a:r>
              <a:rPr lang="el-GR" sz="2800" b="1" dirty="0">
                <a:solidFill>
                  <a:schemeClr val="accent2"/>
                </a:solidFill>
                <a:cs typeface="Arial" charset="0"/>
              </a:rPr>
              <a:t>Δ</a:t>
            </a:r>
            <a:r>
              <a:rPr lang="en-US" sz="2800" b="1" dirty="0">
                <a:solidFill>
                  <a:schemeClr val="accent2"/>
                </a:solidFill>
                <a:cs typeface="Arial" charset="0"/>
              </a:rPr>
              <a:t>P = </a:t>
            </a:r>
            <a:r>
              <a:rPr lang="id-ID" sz="2800" b="1" dirty="0">
                <a:solidFill>
                  <a:schemeClr val="accent2"/>
                </a:solidFill>
                <a:cs typeface="Arial" charset="0"/>
              </a:rPr>
              <a:t>the interest earned </a:t>
            </a:r>
            <a:r>
              <a:rPr lang="en-US" sz="2800" b="1" dirty="0">
                <a:solidFill>
                  <a:schemeClr val="accent2"/>
                </a:solidFill>
                <a:cs typeface="Arial" charset="0"/>
              </a:rPr>
              <a:t> – </a:t>
            </a:r>
            <a:r>
              <a:rPr lang="id-ID" sz="2800" b="1" dirty="0">
                <a:solidFill>
                  <a:schemeClr val="accent2"/>
                </a:solidFill>
                <a:cs typeface="Arial" charset="0"/>
              </a:rPr>
              <a:t> the withdrawal</a:t>
            </a:r>
            <a:endParaRPr lang="en-US" sz="2800" b="1" dirty="0">
              <a:solidFill>
                <a:schemeClr val="accent2"/>
              </a:solidFill>
              <a:cs typeface="Arial" charset="0"/>
            </a:endParaRPr>
          </a:p>
          <a:p>
            <a:r>
              <a:rPr lang="en-US" sz="2800" b="1" dirty="0">
                <a:solidFill>
                  <a:schemeClr val="accent2"/>
                </a:solidFill>
                <a:cs typeface="Arial" charset="0"/>
              </a:rPr>
              <a:t>      </a:t>
            </a:r>
            <a:r>
              <a:rPr lang="id-ID" sz="2800" b="1" dirty="0">
                <a:solidFill>
                  <a:schemeClr val="accent2"/>
                </a:solidFill>
                <a:cs typeface="Arial" charset="0"/>
              </a:rPr>
              <a:t>      </a:t>
            </a:r>
            <a:r>
              <a:rPr lang="el-GR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</a:t>
            </a:r>
            <a:r>
              <a:rPr lang="en-US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 </a:t>
            </a:r>
            <a:r>
              <a:rPr lang="id-ID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 r</a:t>
            </a:r>
            <a:r>
              <a:rPr lang="en-US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 P(t) </a:t>
            </a:r>
            <a:r>
              <a:rPr lang="el-GR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Δ</a:t>
            </a:r>
            <a:r>
              <a:rPr lang="en-US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t </a:t>
            </a:r>
            <a:r>
              <a:rPr lang="id-ID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 </a:t>
            </a:r>
            <a:r>
              <a:rPr lang="en-US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– </a:t>
            </a:r>
            <a:r>
              <a:rPr lang="id-ID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 W</a:t>
            </a:r>
            <a:r>
              <a:rPr lang="en-US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 </a:t>
            </a:r>
            <a:r>
              <a:rPr lang="el-GR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Δ</a:t>
            </a:r>
            <a:r>
              <a:rPr lang="en-US" sz="2800" b="1" dirty="0">
                <a:solidFill>
                  <a:schemeClr val="accent2"/>
                </a:solidFill>
                <a:cs typeface="Arial" charset="0"/>
                <a:sym typeface="Symbol" pitchFamily="18" charset="2"/>
              </a:rPr>
              <a:t>t</a:t>
            </a:r>
            <a:r>
              <a:rPr lang="en-US" sz="2800" dirty="0">
                <a:cs typeface="Arial" charset="0"/>
              </a:rPr>
              <a:t> </a:t>
            </a:r>
            <a:endParaRPr lang="id-ID" sz="2800" dirty="0">
              <a:cs typeface="Arial" charset="0"/>
            </a:endParaRPr>
          </a:p>
          <a:p>
            <a:r>
              <a:rPr lang="id-ID" sz="2600" dirty="0">
                <a:cs typeface="Arial" charset="0"/>
              </a:rPr>
              <a:t>where r := the annual interest rate and W := the amount withdrawn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Molecularity of Chemical Kinetics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571472" y="1500174"/>
            <a:ext cx="8001056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600"/>
              </a:spcAft>
            </a:pPr>
            <a:r>
              <a:rPr lang="id-ID" sz="2800" dirty="0">
                <a:sym typeface="Wingdings" pitchFamily="2" charset="2"/>
              </a:rPr>
              <a:t>Similarly,  </a:t>
            </a:r>
          </a:p>
          <a:p>
            <a:pPr marL="457200" indent="-457200" algn="just">
              <a:spcAft>
                <a:spcPts val="600"/>
              </a:spcAft>
            </a:pPr>
            <a:r>
              <a:rPr lang="id-ID" sz="3200" dirty="0">
                <a:sym typeface="Wingdings" pitchFamily="2" charset="2"/>
              </a:rPr>
              <a:t>                           S</a:t>
            </a:r>
            <a:r>
              <a:rPr lang="id-ID" sz="3200" baseline="-25000" dirty="0">
                <a:sym typeface="Wingdings" pitchFamily="2" charset="2"/>
              </a:rPr>
              <a:t>1</a:t>
            </a:r>
            <a:r>
              <a:rPr lang="id-ID" sz="3200" dirty="0"/>
              <a:t>  +  S</a:t>
            </a:r>
            <a:r>
              <a:rPr lang="id-ID" sz="3200" baseline="-25000" dirty="0"/>
              <a:t>2</a:t>
            </a:r>
            <a:r>
              <a:rPr lang="id-ID" sz="3200" dirty="0"/>
              <a:t> +  S</a:t>
            </a:r>
            <a:r>
              <a:rPr lang="id-ID" sz="3200" baseline="-25000" dirty="0"/>
              <a:t>3</a:t>
            </a:r>
            <a:r>
              <a:rPr lang="id-ID" sz="3200" dirty="0"/>
              <a:t>   </a:t>
            </a:r>
            <a:r>
              <a:rPr lang="id-ID" sz="3200" dirty="0">
                <a:sym typeface="Symbol"/>
              </a:rPr>
              <a:t></a:t>
            </a:r>
            <a:r>
              <a:rPr lang="id-ID" sz="3200" dirty="0"/>
              <a:t>   P , </a:t>
            </a:r>
          </a:p>
          <a:p>
            <a:pPr marL="457200" algn="just">
              <a:spcAft>
                <a:spcPts val="600"/>
              </a:spcAft>
            </a:pPr>
            <a:r>
              <a:rPr lang="id-ID" sz="2800" dirty="0"/>
              <a:t>and</a:t>
            </a:r>
          </a:p>
          <a:p>
            <a:pPr marL="457200" algn="just">
              <a:spcAft>
                <a:spcPts val="600"/>
              </a:spcAft>
            </a:pPr>
            <a:r>
              <a:rPr lang="id-ID" sz="3200" dirty="0">
                <a:sym typeface="Wingdings" pitchFamily="2" charset="2"/>
              </a:rPr>
              <a:t>                          2S</a:t>
            </a:r>
            <a:r>
              <a:rPr lang="id-ID" sz="3200" baseline="-25000" dirty="0">
                <a:sym typeface="Wingdings" pitchFamily="2" charset="2"/>
              </a:rPr>
              <a:t>1</a:t>
            </a:r>
            <a:r>
              <a:rPr lang="id-ID" sz="3200" dirty="0"/>
              <a:t>  +  S</a:t>
            </a:r>
            <a:r>
              <a:rPr lang="id-ID" sz="3200" baseline="-25000" dirty="0"/>
              <a:t>2</a:t>
            </a:r>
            <a:r>
              <a:rPr lang="id-ID" sz="3200" dirty="0"/>
              <a:t>   </a:t>
            </a:r>
            <a:r>
              <a:rPr lang="id-ID" sz="3200" dirty="0">
                <a:sym typeface="Symbol"/>
              </a:rPr>
              <a:t></a:t>
            </a:r>
            <a:r>
              <a:rPr lang="id-ID" sz="3200" dirty="0"/>
              <a:t>   P , </a:t>
            </a:r>
          </a:p>
          <a:p>
            <a:pPr marL="457200" algn="just">
              <a:spcAft>
                <a:spcPts val="1800"/>
              </a:spcAft>
            </a:pPr>
            <a:r>
              <a:rPr lang="id-ID" sz="2800" dirty="0"/>
              <a:t>are </a:t>
            </a:r>
            <a:r>
              <a:rPr lang="id-ID" sz="2800" dirty="0">
                <a:solidFill>
                  <a:srgbClr val="FF0000"/>
                </a:solidFill>
              </a:rPr>
              <a:t>trimulecular</a:t>
            </a:r>
            <a:r>
              <a:rPr lang="id-ID" sz="2800" dirty="0"/>
              <a:t>, and so on. </a:t>
            </a:r>
          </a:p>
          <a:p>
            <a:pPr marL="457200" indent="-457200" algn="just">
              <a:spcAft>
                <a:spcPts val="2400"/>
              </a:spcAft>
            </a:pPr>
            <a:r>
              <a:rPr lang="id-ID" sz="2800" dirty="0">
                <a:sym typeface="Wingdings" pitchFamily="2" charset="2"/>
              </a:rPr>
              <a:t>A typical trimolecular reaction is</a:t>
            </a:r>
          </a:p>
          <a:p>
            <a:pPr marL="457200" indent="-457200" algn="just">
              <a:spcAft>
                <a:spcPts val="2400"/>
              </a:spcAft>
            </a:pPr>
            <a:r>
              <a:rPr lang="id-ID" sz="2800" dirty="0">
                <a:sym typeface="Wingdings" pitchFamily="2" charset="2"/>
              </a:rPr>
              <a:t>                                                                                </a:t>
            </a:r>
            <a:r>
              <a:rPr lang="id-ID" sz="2800" dirty="0"/>
              <a:t>.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604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4857760"/>
            <a:ext cx="4643470" cy="9063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Molecularity of Chemical Kinetics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642910" y="1488594"/>
            <a:ext cx="800105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800" dirty="0">
                <a:sym typeface="Wingdings" pitchFamily="2" charset="2"/>
              </a:rPr>
              <a:t>It consists of two second-order reactions whose velocities are described by</a:t>
            </a:r>
          </a:p>
          <a:p>
            <a:pPr algn="just">
              <a:spcAft>
                <a:spcPts val="600"/>
              </a:spcAft>
            </a:pPr>
            <a:endParaRPr lang="id-ID" sz="2800" dirty="0">
              <a:solidFill>
                <a:srgbClr val="FF0000"/>
              </a:solidFill>
              <a:sym typeface="Wingdings" pitchFamily="2" charset="2"/>
            </a:endParaRPr>
          </a:p>
          <a:p>
            <a:pPr algn="just">
              <a:spcAft>
                <a:spcPts val="600"/>
              </a:spcAft>
            </a:pPr>
            <a:endParaRPr lang="id-ID" sz="2800" dirty="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1476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7" y="2571744"/>
            <a:ext cx="6143668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Molecularity of Chemical Kinetics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571472" y="1357298"/>
            <a:ext cx="8001056" cy="5144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id-ID" sz="2800" dirty="0">
                <a:solidFill>
                  <a:srgbClr val="FF0000"/>
                </a:solidFill>
              </a:rPr>
              <a:t>Consider </a:t>
            </a:r>
            <a:r>
              <a:rPr lang="id-ID" sz="2800" dirty="0"/>
              <a:t> the bimolecular reaction  S</a:t>
            </a:r>
            <a:r>
              <a:rPr lang="id-ID" sz="2800" baseline="-25000" dirty="0"/>
              <a:t>1</a:t>
            </a:r>
            <a:r>
              <a:rPr lang="id-ID" sz="2800" dirty="0"/>
              <a:t>   +    S</a:t>
            </a:r>
            <a:r>
              <a:rPr lang="id-ID" sz="2800" baseline="-25000" dirty="0"/>
              <a:t>2</a:t>
            </a:r>
            <a:r>
              <a:rPr lang="id-ID" sz="2800" dirty="0"/>
              <a:t>           P ;</a:t>
            </a:r>
          </a:p>
          <a:p>
            <a:pPr algn="just">
              <a:spcAft>
                <a:spcPts val="600"/>
              </a:spcAft>
            </a:pPr>
            <a:r>
              <a:rPr lang="id-ID" sz="2800" dirty="0"/>
              <a:t>that is, one molecule of S</a:t>
            </a:r>
            <a:r>
              <a:rPr lang="id-ID" sz="2800" baseline="-25000" dirty="0"/>
              <a:t>1</a:t>
            </a:r>
            <a:r>
              <a:rPr lang="id-ID" sz="2800" dirty="0"/>
              <a:t>  plus one molecule of S</a:t>
            </a:r>
            <a:r>
              <a:rPr lang="id-ID" sz="2800" baseline="-25000" dirty="0"/>
              <a:t>2</a:t>
            </a:r>
            <a:r>
              <a:rPr lang="id-ID" sz="2800" dirty="0"/>
              <a:t> are  change into one molecule of P.  Since concentra-tions are expressed in moles per liter and since the system is closed, the concentrations  </a:t>
            </a:r>
            <a:r>
              <a:rPr lang="id-ID" sz="2800" dirty="0">
                <a:solidFill>
                  <a:srgbClr val="FF0000"/>
                </a:solidFill>
              </a:rPr>
              <a:t>s</a:t>
            </a:r>
            <a:r>
              <a:rPr lang="id-ID" sz="2800" baseline="-25000" dirty="0">
                <a:solidFill>
                  <a:srgbClr val="FF0000"/>
                </a:solidFill>
              </a:rPr>
              <a:t>1</a:t>
            </a:r>
            <a:r>
              <a:rPr lang="id-ID" sz="2800" dirty="0">
                <a:solidFill>
                  <a:srgbClr val="FF0000"/>
                </a:solidFill>
              </a:rPr>
              <a:t> + p</a:t>
            </a:r>
            <a:r>
              <a:rPr lang="id-ID" sz="2800" dirty="0"/>
              <a:t> and </a:t>
            </a:r>
            <a:r>
              <a:rPr lang="id-ID" sz="2800" dirty="0">
                <a:solidFill>
                  <a:srgbClr val="FF0000"/>
                </a:solidFill>
              </a:rPr>
              <a:t>s</a:t>
            </a:r>
            <a:r>
              <a:rPr lang="id-ID" sz="2800" baseline="-25000" dirty="0">
                <a:solidFill>
                  <a:srgbClr val="FF0000"/>
                </a:solidFill>
              </a:rPr>
              <a:t>2</a:t>
            </a:r>
            <a:r>
              <a:rPr lang="id-ID" sz="2800" dirty="0">
                <a:solidFill>
                  <a:srgbClr val="FF0000"/>
                </a:solidFill>
              </a:rPr>
              <a:t> + p</a:t>
            </a:r>
            <a:r>
              <a:rPr lang="id-ID" sz="2800" dirty="0"/>
              <a:t>  will remain constant over the course of the reaction; that is,  </a:t>
            </a:r>
            <a:r>
              <a:rPr lang="id-ID" sz="2800" dirty="0">
                <a:solidFill>
                  <a:srgbClr val="FF0000"/>
                </a:solidFill>
              </a:rPr>
              <a:t>s</a:t>
            </a:r>
            <a:r>
              <a:rPr lang="id-ID" sz="2800" baseline="-25000" dirty="0">
                <a:solidFill>
                  <a:srgbClr val="FF0000"/>
                </a:solidFill>
              </a:rPr>
              <a:t>1</a:t>
            </a:r>
            <a:r>
              <a:rPr lang="id-ID" sz="2800" dirty="0">
                <a:solidFill>
                  <a:srgbClr val="FF0000"/>
                </a:solidFill>
              </a:rPr>
              <a:t> + p  </a:t>
            </a:r>
            <a:r>
              <a:rPr lang="id-ID" sz="2800" dirty="0">
                <a:solidFill>
                  <a:srgbClr val="FF0000"/>
                </a:solidFill>
                <a:sym typeface="Symbol"/>
              </a:rPr>
              <a:t></a:t>
            </a:r>
            <a:r>
              <a:rPr lang="id-ID" sz="2800" dirty="0">
                <a:solidFill>
                  <a:srgbClr val="FF0000"/>
                </a:solidFill>
              </a:rPr>
              <a:t>   q</a:t>
            </a:r>
            <a:r>
              <a:rPr lang="id-ID" sz="2800" baseline="-25000" dirty="0">
                <a:solidFill>
                  <a:srgbClr val="FF0000"/>
                </a:solidFill>
              </a:rPr>
              <a:t>1</a:t>
            </a:r>
            <a:r>
              <a:rPr lang="id-ID" sz="2800" dirty="0"/>
              <a:t>   and  </a:t>
            </a:r>
            <a:r>
              <a:rPr lang="id-ID" sz="2800" dirty="0">
                <a:solidFill>
                  <a:srgbClr val="FF0000"/>
                </a:solidFill>
              </a:rPr>
              <a:t>s</a:t>
            </a:r>
            <a:r>
              <a:rPr lang="id-ID" sz="2800" baseline="-25000" dirty="0">
                <a:solidFill>
                  <a:srgbClr val="FF0000"/>
                </a:solidFill>
              </a:rPr>
              <a:t>2</a:t>
            </a:r>
            <a:r>
              <a:rPr lang="id-ID" sz="2800" dirty="0">
                <a:solidFill>
                  <a:srgbClr val="FF0000"/>
                </a:solidFill>
              </a:rPr>
              <a:t> + p </a:t>
            </a:r>
            <a:r>
              <a:rPr lang="id-ID" sz="2800" dirty="0">
                <a:solidFill>
                  <a:srgbClr val="FF0000"/>
                </a:solidFill>
                <a:sym typeface="Symbol"/>
              </a:rPr>
              <a:t></a:t>
            </a:r>
            <a:r>
              <a:rPr lang="id-ID" sz="2800" dirty="0">
                <a:solidFill>
                  <a:srgbClr val="FF0000"/>
                </a:solidFill>
              </a:rPr>
              <a:t> q</a:t>
            </a:r>
            <a:r>
              <a:rPr lang="id-ID" sz="2800" baseline="-25000" dirty="0">
                <a:solidFill>
                  <a:srgbClr val="FF0000"/>
                </a:solidFill>
              </a:rPr>
              <a:t>2</a:t>
            </a:r>
            <a:r>
              <a:rPr lang="id-ID" sz="2800" dirty="0"/>
              <a:t>. Hence </a:t>
            </a:r>
          </a:p>
          <a:p>
            <a:pPr marL="457200" indent="-457200" algn="just">
              <a:spcAft>
                <a:spcPts val="1800"/>
              </a:spcAft>
            </a:pPr>
            <a:endParaRPr lang="id-ID" sz="4800" dirty="0">
              <a:sym typeface="Wingdings" pitchFamily="2" charset="2"/>
            </a:endParaRPr>
          </a:p>
          <a:p>
            <a:pPr algn="just">
              <a:spcAft>
                <a:spcPts val="2400"/>
              </a:spcAft>
            </a:pPr>
            <a:r>
              <a:rPr lang="id-ID" sz="2800" dirty="0"/>
              <a:t>If p(0) is known, then p(t) can be computed for all        t   </a:t>
            </a:r>
            <a:r>
              <a:rPr lang="id-ID" sz="2800" dirty="0">
                <a:sym typeface="Symbol"/>
              </a:rPr>
              <a:t>  0 .</a:t>
            </a:r>
            <a:r>
              <a:rPr lang="id-ID" sz="2800" dirty="0"/>
              <a:t> 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12362" y="1265858"/>
            <a:ext cx="785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dirty="0">
                <a:sym typeface="Symbol"/>
              </a:rPr>
              <a:t></a:t>
            </a:r>
            <a:endParaRPr lang="id-ID" sz="3600" dirty="0"/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0" y="1476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0" y="1476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1674" y="4572008"/>
            <a:ext cx="5057780" cy="1019175"/>
          </a:xfrm>
          <a:prstGeom prst="rect">
            <a:avLst/>
          </a:prstGeom>
          <a:noFill/>
        </p:spPr>
      </p:pic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0" y="1476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Molecularity of Chemical Kinetics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642910" y="1488594"/>
            <a:ext cx="800105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dirty="0">
                <a:solidFill>
                  <a:srgbClr val="FF0000"/>
                </a:solidFill>
              </a:rPr>
              <a:t>Example</a:t>
            </a:r>
            <a:r>
              <a:rPr lang="id-ID" sz="2800" dirty="0"/>
              <a:t>:  </a:t>
            </a:r>
          </a:p>
          <a:p>
            <a:pPr>
              <a:spcAft>
                <a:spcPts val="600"/>
              </a:spcAft>
            </a:pPr>
            <a:r>
              <a:rPr lang="id-ID" sz="2800" dirty="0"/>
              <a:t>Given the second-order bimoleculare reaction </a:t>
            </a:r>
          </a:p>
          <a:p>
            <a:pPr marL="457200" algn="just">
              <a:spcAft>
                <a:spcPts val="600"/>
              </a:spcAft>
            </a:pPr>
            <a:r>
              <a:rPr lang="id-ID" sz="2800" dirty="0"/>
              <a:t> </a:t>
            </a:r>
            <a:r>
              <a:rPr lang="id-ID" sz="4000" dirty="0"/>
              <a:t>                                     ,</a:t>
            </a:r>
            <a:endParaRPr lang="id-ID" sz="2800" dirty="0">
              <a:sym typeface="Wingdings" pitchFamily="2" charset="2"/>
            </a:endParaRPr>
          </a:p>
          <a:p>
            <a:pPr algn="just">
              <a:spcAft>
                <a:spcPts val="1200"/>
              </a:spcAft>
            </a:pPr>
            <a:r>
              <a:rPr lang="id-ID" sz="2800" dirty="0">
                <a:sym typeface="Wingdings" pitchFamily="2" charset="2"/>
              </a:rPr>
              <a:t>where  </a:t>
            </a:r>
            <a:r>
              <a:rPr lang="id-ID" sz="2800" dirty="0">
                <a:solidFill>
                  <a:srgbClr val="FF0000"/>
                </a:solidFill>
                <a:sym typeface="Wingdings" pitchFamily="2" charset="2"/>
              </a:rPr>
              <a:t>k = 2</a:t>
            </a:r>
            <a:r>
              <a:rPr lang="id-ID" sz="2800" dirty="0">
                <a:sym typeface="Wingdings" pitchFamily="2" charset="2"/>
              </a:rPr>
              <a:t>.  Suppose that the initial concentration of </a:t>
            </a:r>
            <a:r>
              <a:rPr lang="id-ID" sz="2800" dirty="0">
                <a:solidFill>
                  <a:srgbClr val="FF0000"/>
                </a:solidFill>
                <a:sym typeface="Wingdings" pitchFamily="2" charset="2"/>
              </a:rPr>
              <a:t>S</a:t>
            </a:r>
            <a:r>
              <a:rPr lang="id-ID" sz="2800" baseline="-25000" dirty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id-ID" sz="2800" dirty="0">
                <a:sym typeface="Wingdings" pitchFamily="2" charset="2"/>
              </a:rPr>
              <a:t>  is 3 moles per liter, and the initial concentration of  </a:t>
            </a:r>
            <a:r>
              <a:rPr lang="id-ID" sz="2800" dirty="0">
                <a:solidFill>
                  <a:srgbClr val="FF0000"/>
                </a:solidFill>
                <a:sym typeface="Wingdings" pitchFamily="2" charset="2"/>
              </a:rPr>
              <a:t>S</a:t>
            </a:r>
            <a:r>
              <a:rPr lang="id-ID" sz="2800" baseline="-25000" dirty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id-ID" sz="2800" dirty="0">
                <a:sym typeface="Wingdings" pitchFamily="2" charset="2"/>
              </a:rPr>
              <a:t>  is 1 moles per liter while no product P is initially present. Solve for p(t).</a:t>
            </a:r>
          </a:p>
          <a:p>
            <a:pPr algn="just">
              <a:spcAft>
                <a:spcPts val="600"/>
              </a:spcAft>
            </a:pPr>
            <a:r>
              <a:rPr lang="id-ID" sz="2800" dirty="0">
                <a:solidFill>
                  <a:srgbClr val="FF0000"/>
                </a:solidFill>
                <a:sym typeface="Wingdings" pitchFamily="2" charset="2"/>
              </a:rPr>
              <a:t>Answer</a:t>
            </a:r>
            <a:r>
              <a:rPr lang="id-ID" sz="2800" dirty="0">
                <a:sym typeface="Wingdings" pitchFamily="2" charset="2"/>
              </a:rPr>
              <a:t>:</a:t>
            </a:r>
          </a:p>
          <a:p>
            <a:pPr algn="just">
              <a:spcAft>
                <a:spcPts val="600"/>
              </a:spcAft>
            </a:pPr>
            <a:r>
              <a:rPr lang="id-ID" sz="2800" dirty="0">
                <a:sym typeface="Wingdings" pitchFamily="2" charset="2"/>
              </a:rPr>
              <a:t>The initial value problem that must be solved is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1476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2428868"/>
            <a:ext cx="2276481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Molecularity of Chemical Kinetics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571472" y="1214422"/>
            <a:ext cx="80010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dirty="0">
                <a:solidFill>
                  <a:srgbClr val="FF0000"/>
                </a:solidFill>
              </a:rPr>
              <a:t>Answer  (</a:t>
            </a:r>
            <a:r>
              <a:rPr lang="id-ID" sz="2800" dirty="0"/>
              <a:t>continued ... )  </a:t>
            </a:r>
          </a:p>
          <a:p>
            <a:pPr>
              <a:spcAft>
                <a:spcPts val="600"/>
              </a:spcAft>
            </a:pPr>
            <a:endParaRPr lang="id-ID" sz="2800" dirty="0">
              <a:sym typeface="Wingdings" pitchFamily="2" charset="2"/>
            </a:endParaRPr>
          </a:p>
          <a:p>
            <a:pPr algn="just">
              <a:spcAft>
                <a:spcPts val="1200"/>
              </a:spcAft>
            </a:pPr>
            <a:endParaRPr lang="id-ID" sz="2000" dirty="0">
              <a:sym typeface="Wingdings" pitchFamily="2" charset="2"/>
            </a:endParaRPr>
          </a:p>
          <a:p>
            <a:pPr algn="just">
              <a:spcAft>
                <a:spcPts val="1200"/>
              </a:spcAft>
            </a:pPr>
            <a:r>
              <a:rPr lang="id-ID" sz="2800" dirty="0">
                <a:sym typeface="Wingdings" pitchFamily="2" charset="2"/>
              </a:rPr>
              <a:t>The equation is separable. The equilibrium (constant) solutions of it are p(t) = 1 and p(t) = 3.  Next, it will found the non-constant solutions of it; that is p(t) </a:t>
            </a:r>
            <a:r>
              <a:rPr lang="id-ID" sz="2800" dirty="0">
                <a:sym typeface="Symbol"/>
              </a:rPr>
              <a:t> 1 and p(t) </a:t>
            </a:r>
            <a:r>
              <a:rPr lang="id-ID" sz="2800" dirty="0">
                <a:sym typeface="Wingdings" pitchFamily="2" charset="2"/>
              </a:rPr>
              <a:t> 3, by using separable method as follows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248432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5052" y="1714488"/>
            <a:ext cx="5367344" cy="1090613"/>
          </a:xfrm>
          <a:prstGeom prst="rect">
            <a:avLst/>
          </a:prstGeom>
          <a:noFill/>
        </p:spPr>
      </p:pic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68616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8862" y="4533922"/>
            <a:ext cx="5943600" cy="2038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Molecularity of Chemical Kinetics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571472" y="1214422"/>
            <a:ext cx="8001056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id-ID" sz="2800" dirty="0">
                <a:solidFill>
                  <a:srgbClr val="FF0000"/>
                </a:solidFill>
              </a:rPr>
              <a:t>Answer  (</a:t>
            </a:r>
            <a:r>
              <a:rPr lang="id-ID" sz="2800" dirty="0"/>
              <a:t>continued ... )  </a:t>
            </a:r>
          </a:p>
          <a:p>
            <a:pPr algn="just">
              <a:spcAft>
                <a:spcPts val="1200"/>
              </a:spcAft>
            </a:pPr>
            <a:r>
              <a:rPr lang="id-ID" sz="2800" dirty="0">
                <a:sym typeface="Wingdings" pitchFamily="2" charset="2"/>
              </a:rPr>
              <a:t>Integration of both sides, after simplification we have</a:t>
            </a:r>
          </a:p>
          <a:p>
            <a:pPr algn="just">
              <a:spcAft>
                <a:spcPts val="1200"/>
              </a:spcAft>
            </a:pPr>
            <a:endParaRPr lang="id-ID" sz="2800" dirty="0">
              <a:sym typeface="Wingdings" pitchFamily="2" charset="2"/>
            </a:endParaRPr>
          </a:p>
          <a:p>
            <a:pPr algn="just">
              <a:spcAft>
                <a:spcPts val="1200"/>
              </a:spcAft>
            </a:pPr>
            <a:endParaRPr lang="id-ID" sz="2800" dirty="0">
              <a:sym typeface="Wingdings" pitchFamily="2" charset="2"/>
            </a:endParaRPr>
          </a:p>
          <a:p>
            <a:pPr algn="just">
              <a:spcAft>
                <a:spcPts val="1200"/>
              </a:spcAft>
            </a:pPr>
            <a:r>
              <a:rPr lang="id-ID" sz="2800" dirty="0">
                <a:sym typeface="Wingdings" pitchFamily="2" charset="2"/>
              </a:rPr>
              <a:t>substitung the initial condition into general solution it is found C = 1/3.</a:t>
            </a:r>
            <a:r>
              <a:rPr lang="id-ID" sz="2800" dirty="0">
                <a:sym typeface="Symbol"/>
              </a:rPr>
              <a:t> So, the solution of initial condition problem is</a:t>
            </a:r>
            <a:endParaRPr lang="id-ID" sz="2800" dirty="0">
              <a:sym typeface="Wingdings" pitchFamily="2" charset="2"/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248432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706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6518" y="2476501"/>
            <a:ext cx="2781300" cy="1095375"/>
          </a:xfrm>
          <a:prstGeom prst="rect">
            <a:avLst/>
          </a:prstGeom>
          <a:noFill/>
        </p:spPr>
      </p:pic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7066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14621" y="4991118"/>
            <a:ext cx="3171825" cy="1009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Personal Finance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346200" y="1503363"/>
          <a:ext cx="5511816" cy="996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4" name="Equation" r:id="rId3" imgW="1028520" imgH="393480" progId="Equation.3">
                  <p:embed/>
                </p:oleObj>
              </mc:Choice>
              <mc:Fallback>
                <p:oleObj name="Equation" r:id="rId3" imgW="102852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1503363"/>
                        <a:ext cx="5511816" cy="9969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8002444" y="1928802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dirty="0"/>
              <a:t>1.17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786" y="2832083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/>
              <a:t>So,</a:t>
            </a:r>
            <a:r>
              <a:rPr lang="en-US" sz="2800" dirty="0"/>
              <a:t> </a:t>
            </a:r>
            <a:r>
              <a:rPr lang="id-ID" sz="2800" dirty="0"/>
              <a:t>if  </a:t>
            </a:r>
            <a:r>
              <a:rPr lang="el-GR" sz="2800" dirty="0">
                <a:cs typeface="Arial" charset="0"/>
              </a:rPr>
              <a:t>Δ</a:t>
            </a:r>
            <a:r>
              <a:rPr lang="en-US" sz="2800" dirty="0">
                <a:cs typeface="Arial" charset="0"/>
              </a:rPr>
              <a:t>t → 0 </a:t>
            </a:r>
            <a:r>
              <a:rPr lang="id-ID" sz="2800" dirty="0">
                <a:cs typeface="Arial" charset="0"/>
              </a:rPr>
              <a:t>then the error  of approximation  approaches  </a:t>
            </a:r>
            <a:r>
              <a:rPr lang="id-ID" sz="2800" b="1" dirty="0">
                <a:cs typeface="Arial" charset="0"/>
              </a:rPr>
              <a:t>zero</a:t>
            </a:r>
            <a:r>
              <a:rPr lang="id-ID" sz="2800" dirty="0">
                <a:cs typeface="Arial" charset="0"/>
              </a:rPr>
              <a:t> so that</a:t>
            </a:r>
            <a:endParaRPr lang="id-ID" dirty="0"/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922463" y="3857628"/>
          <a:ext cx="4364049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5" name="Equation" r:id="rId5" imgW="1155600" imgH="393480" progId="Equation.3">
                  <p:embed/>
                </p:oleObj>
              </mc:Choice>
              <mc:Fallback>
                <p:oleObj name="Equation" r:id="rId5" imgW="115560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463" y="3857628"/>
                        <a:ext cx="4364049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7915882" y="4071942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dirty="0"/>
              <a:t>1.18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85786" y="4857760"/>
            <a:ext cx="792961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</a:t>
            </a:r>
            <a:r>
              <a:rPr lang="id-ID" sz="2800" dirty="0"/>
              <a:t>quation of</a:t>
            </a:r>
            <a:r>
              <a:rPr lang="en-US" sz="2800" dirty="0"/>
              <a:t> ( </a:t>
            </a:r>
            <a:r>
              <a:rPr lang="id-ID" sz="2800" b="1" dirty="0"/>
              <a:t>1.18</a:t>
            </a:r>
            <a:r>
              <a:rPr lang="en-US" sz="2800" b="1" dirty="0"/>
              <a:t> </a:t>
            </a:r>
            <a:r>
              <a:rPr lang="en-US" sz="2800" dirty="0"/>
              <a:t>) is</a:t>
            </a:r>
            <a:r>
              <a:rPr lang="id-ID" sz="2800" dirty="0"/>
              <a:t> called the </a:t>
            </a:r>
            <a:r>
              <a:rPr lang="id-ID" sz="2800" b="1" dirty="0">
                <a:solidFill>
                  <a:srgbClr val="FF3300"/>
                </a:solidFill>
              </a:rPr>
              <a:t>equation of interest bearing account with steady withdrawals</a:t>
            </a:r>
            <a:endParaRPr lang="en-US" sz="2800" b="1" dirty="0">
              <a:solidFill>
                <a:srgbClr val="FF3300"/>
              </a:solidFill>
            </a:endParaRPr>
          </a:p>
          <a:p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Personal Finance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5786" y="171448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/>
              <a:t>In case Withdrawal is replaced  by </a:t>
            </a:r>
            <a:r>
              <a:rPr lang="id-ID" sz="2800" dirty="0">
                <a:solidFill>
                  <a:srgbClr val="FF0000"/>
                </a:solidFill>
              </a:rPr>
              <a:t>Deposit</a:t>
            </a:r>
            <a:r>
              <a:rPr lang="id-ID" sz="2800" dirty="0"/>
              <a:t> D,</a:t>
            </a:r>
            <a:r>
              <a:rPr lang="en-US" sz="2800" dirty="0"/>
              <a:t> </a:t>
            </a:r>
            <a:r>
              <a:rPr lang="id-ID" sz="2800" dirty="0"/>
              <a:t> the equation (1.18) becomes:</a:t>
            </a:r>
            <a:endParaRPr lang="id-ID" dirty="0"/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946275" y="2928938"/>
          <a:ext cx="43148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6" name="Equation" r:id="rId3" imgW="1143000" imgH="393480" progId="Equation.3">
                  <p:embed/>
                </p:oleObj>
              </mc:Choice>
              <mc:Fallback>
                <p:oleObj name="Equation" r:id="rId3" imgW="114300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5" y="2928938"/>
                        <a:ext cx="431482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7915882" y="3038773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dirty="0"/>
              <a:t>1.19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85786" y="3857628"/>
            <a:ext cx="792961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</a:t>
            </a:r>
            <a:r>
              <a:rPr lang="id-ID" sz="2800" dirty="0"/>
              <a:t>quation of</a:t>
            </a:r>
            <a:r>
              <a:rPr lang="en-US" sz="2800" dirty="0"/>
              <a:t> ( </a:t>
            </a:r>
            <a:r>
              <a:rPr lang="id-ID" sz="2800" b="1" dirty="0"/>
              <a:t>1.19</a:t>
            </a:r>
            <a:r>
              <a:rPr lang="en-US" sz="2800" b="1" dirty="0"/>
              <a:t> </a:t>
            </a:r>
            <a:r>
              <a:rPr lang="en-US" sz="2800" dirty="0"/>
              <a:t>) is</a:t>
            </a:r>
            <a:r>
              <a:rPr lang="id-ID" sz="2800" dirty="0"/>
              <a:t> called the </a:t>
            </a:r>
            <a:r>
              <a:rPr lang="id-ID" sz="2800" b="1" dirty="0">
                <a:solidFill>
                  <a:srgbClr val="FF3300"/>
                </a:solidFill>
              </a:rPr>
              <a:t>equation of interest bearing account with steady deposit</a:t>
            </a:r>
            <a:endParaRPr lang="en-US" sz="2800" b="1" dirty="0">
              <a:solidFill>
                <a:srgbClr val="FF3300"/>
              </a:solidFill>
            </a:endParaRPr>
          </a:p>
          <a:p>
            <a:endParaRPr lang="id-ID" dirty="0"/>
          </a:p>
        </p:txBody>
      </p:sp>
      <p:sp>
        <p:nvSpPr>
          <p:cNvPr id="11" name="TextBox 10"/>
          <p:cNvSpPr txBox="1"/>
          <p:nvPr/>
        </p:nvSpPr>
        <p:spPr>
          <a:xfrm>
            <a:off x="857224" y="5214950"/>
            <a:ext cx="7786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/>
              <a:t>Find the solution of IVP’s  consists of (1.19)  and  P(0) = P</a:t>
            </a:r>
            <a:r>
              <a:rPr lang="id-ID" sz="2800" baseline="-25000" dirty="0"/>
              <a:t>o</a:t>
            </a:r>
            <a:r>
              <a:rPr lang="id-ID" sz="2800" dirty="0"/>
              <a:t>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 Personal Finansial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1472" y="1571612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/>
              <a:t>Determine the solution  of the following problems</a:t>
            </a:r>
            <a:endParaRPr lang="id-ID" dirty="0"/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728687" y="2571744"/>
            <a:ext cx="7272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d-ID" sz="2800" dirty="0"/>
              <a:t> 2, 5,  and  6 pages 149 -150</a:t>
            </a:r>
            <a:r>
              <a:rPr lang="en-US" dirty="0">
                <a:sym typeface="Symbol" pitchFamily="18" charset="2"/>
              </a:rPr>
              <a:t> </a:t>
            </a:r>
            <a:endParaRPr lang="el-GR" dirty="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Molecularity of Chemical Kinetics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642910" y="1214422"/>
            <a:ext cx="8001056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dirty="0">
                <a:solidFill>
                  <a:srgbClr val="FF0000"/>
                </a:solidFill>
              </a:rPr>
              <a:t>Assumption: </a:t>
            </a:r>
          </a:p>
          <a:p>
            <a:pPr algn="just">
              <a:spcAft>
                <a:spcPts val="600"/>
              </a:spcAft>
            </a:pPr>
            <a:r>
              <a:rPr lang="id-ID" sz="2800" dirty="0"/>
              <a:t>the reactions during which the tempearture and pressure are held constant and the reacting chemicals, called substrates, are well stirred</a:t>
            </a:r>
          </a:p>
          <a:p>
            <a:pPr algn="just">
              <a:spcAft>
                <a:spcPts val="600"/>
              </a:spcAft>
            </a:pPr>
            <a:r>
              <a:rPr lang="id-ID" sz="2800" dirty="0"/>
              <a:t>The systems are closed, that is, systems where we neither add nor withdraw any substrate or product during the course of the reaction. </a:t>
            </a:r>
            <a:endParaRPr lang="en-US" sz="2800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4618033"/>
            <a:ext cx="7786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indent="-457200"/>
            <a:r>
              <a:rPr lang="id-ID" sz="2800" b="1" dirty="0">
                <a:solidFill>
                  <a:srgbClr val="FF3300"/>
                </a:solidFill>
                <a:cs typeface="Arial" charset="0"/>
              </a:rPr>
              <a:t>In Particular,</a:t>
            </a:r>
            <a:r>
              <a:rPr lang="en-US" sz="2800" dirty="0">
                <a:cs typeface="Arial" charset="0"/>
              </a:rPr>
              <a:t> </a:t>
            </a:r>
            <a:r>
              <a:rPr lang="id-ID" sz="2800" dirty="0">
                <a:cs typeface="Arial" charset="0"/>
              </a:rPr>
              <a:t>temperature change will usually have a very marked effect on a reactions.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Molecularity of Chemical Kinetics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642910" y="1488594"/>
            <a:ext cx="80010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dirty="0">
                <a:solidFill>
                  <a:srgbClr val="FF0000"/>
                </a:solidFill>
              </a:rPr>
              <a:t>The Molecularity of a chemical reaction  </a:t>
            </a:r>
          </a:p>
          <a:p>
            <a:pPr marL="457200" algn="just">
              <a:spcAft>
                <a:spcPts val="600"/>
              </a:spcAft>
            </a:pPr>
            <a:r>
              <a:rPr lang="id-ID" sz="2800" dirty="0"/>
              <a:t>is the number of molecules that are altered in the reaction.</a:t>
            </a:r>
          </a:p>
          <a:p>
            <a:pPr marL="457200" indent="-457200" algn="just">
              <a:spcAft>
                <a:spcPts val="600"/>
              </a:spcAft>
            </a:pPr>
            <a:endParaRPr lang="id-ID" sz="2000" dirty="0"/>
          </a:p>
          <a:p>
            <a:pPr marL="457200" indent="-457200" algn="just">
              <a:spcAft>
                <a:spcPts val="600"/>
              </a:spcAft>
            </a:pPr>
            <a:r>
              <a:rPr lang="id-ID" sz="2800" dirty="0">
                <a:solidFill>
                  <a:srgbClr val="FF0000"/>
                </a:solidFill>
              </a:rPr>
              <a:t>The Order of a reaction</a:t>
            </a:r>
          </a:p>
          <a:p>
            <a:pPr marL="457200" algn="just">
              <a:spcAft>
                <a:spcPts val="600"/>
              </a:spcAft>
            </a:pPr>
            <a:r>
              <a:rPr lang="id-ID" sz="2800" dirty="0"/>
              <a:t>Is a description of the kinetics of the reactions. It defines how many concentration terms must be multiplied together to get an expression for the rate, or velocity, of the reaction.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Molecularity of Chemical Kinetics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642910" y="1488594"/>
            <a:ext cx="8001056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dirty="0">
                <a:solidFill>
                  <a:srgbClr val="FF0000"/>
                </a:solidFill>
              </a:rPr>
              <a:t>Given that : </a:t>
            </a:r>
          </a:p>
          <a:p>
            <a:pPr marL="457200" algn="just">
              <a:spcAft>
                <a:spcPts val="600"/>
              </a:spcAft>
            </a:pPr>
            <a:r>
              <a:rPr lang="id-ID" sz="2800" dirty="0"/>
              <a:t>If one molecule of S is changed into one molecule of P, that is </a:t>
            </a:r>
          </a:p>
          <a:p>
            <a:pPr marL="457200" indent="-457200" algn="just">
              <a:spcAft>
                <a:spcPts val="600"/>
              </a:spcAft>
            </a:pPr>
            <a:r>
              <a:rPr lang="id-ID" sz="2000" dirty="0"/>
              <a:t>                                         </a:t>
            </a:r>
            <a:r>
              <a:rPr lang="id-ID" sz="3200" dirty="0"/>
              <a:t>S  </a:t>
            </a:r>
            <a:r>
              <a:rPr lang="id-ID" sz="3200" dirty="0">
                <a:sym typeface="Wingdings" pitchFamily="2" charset="2"/>
              </a:rPr>
              <a:t>         P , </a:t>
            </a:r>
            <a:endParaRPr lang="id-ID" sz="3200" dirty="0"/>
          </a:p>
          <a:p>
            <a:pPr marL="457200" indent="-457200" algn="just">
              <a:spcAft>
                <a:spcPts val="600"/>
              </a:spcAft>
            </a:pPr>
            <a:r>
              <a:rPr lang="id-ID" sz="2800" dirty="0"/>
              <a:t>the reaction is </a:t>
            </a:r>
            <a:r>
              <a:rPr lang="id-ID" sz="2800" b="1" dirty="0">
                <a:solidFill>
                  <a:srgbClr val="FF0000"/>
                </a:solidFill>
              </a:rPr>
              <a:t>unimolecular</a:t>
            </a:r>
            <a:r>
              <a:rPr lang="id-ID" sz="2800" dirty="0"/>
              <a:t>.</a:t>
            </a:r>
          </a:p>
          <a:p>
            <a:pPr marL="457200" algn="just">
              <a:spcAft>
                <a:spcPts val="600"/>
              </a:spcAft>
            </a:pPr>
            <a:endParaRPr lang="id-ID" sz="1200" dirty="0"/>
          </a:p>
          <a:p>
            <a:pPr algn="just">
              <a:spcAft>
                <a:spcPts val="600"/>
              </a:spcAft>
              <a:tabLst>
                <a:tab pos="549275" algn="l"/>
              </a:tabLst>
            </a:pPr>
            <a:r>
              <a:rPr lang="id-ID" sz="2800" dirty="0"/>
              <a:t>For a </a:t>
            </a:r>
            <a:r>
              <a:rPr lang="id-ID" sz="2800" b="1" dirty="0">
                <a:solidFill>
                  <a:srgbClr val="FF0000"/>
                </a:solidFill>
              </a:rPr>
              <a:t>first order reaction</a:t>
            </a:r>
            <a:r>
              <a:rPr lang="id-ID" sz="2800" dirty="0"/>
              <a:t> the velocity of the reaction is proportional to one concentration. 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28992" y="2854107"/>
            <a:ext cx="785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dirty="0">
                <a:sym typeface="Symbol"/>
              </a:rPr>
              <a:t></a:t>
            </a:r>
            <a:endParaRPr lang="id-ID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Molecularity of Chemical Kinetics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642910" y="1488594"/>
            <a:ext cx="8001056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dirty="0">
                <a:solidFill>
                  <a:srgbClr val="FF0000"/>
                </a:solidFill>
              </a:rPr>
              <a:t>For example</a:t>
            </a:r>
            <a:r>
              <a:rPr lang="id-ID" sz="2800" dirty="0"/>
              <a:t>, in </a:t>
            </a:r>
          </a:p>
          <a:p>
            <a:pPr marL="457200" algn="just">
              <a:spcAft>
                <a:spcPts val="600"/>
              </a:spcAft>
            </a:pPr>
            <a:r>
              <a:rPr lang="id-ID" sz="2800" dirty="0"/>
              <a:t> </a:t>
            </a:r>
            <a:r>
              <a:rPr lang="id-ID" sz="4000" dirty="0"/>
              <a:t>                             </a:t>
            </a:r>
            <a:r>
              <a:rPr lang="id-ID" sz="2800" dirty="0"/>
              <a:t>,</a:t>
            </a:r>
            <a:endParaRPr lang="id-ID" sz="2800" dirty="0">
              <a:sym typeface="Wingdings" pitchFamily="2" charset="2"/>
            </a:endParaRPr>
          </a:p>
          <a:p>
            <a:pPr algn="just">
              <a:spcAft>
                <a:spcPts val="600"/>
              </a:spcAft>
            </a:pPr>
            <a:r>
              <a:rPr lang="id-ID" sz="2800" dirty="0">
                <a:sym typeface="Wingdings" pitchFamily="2" charset="2"/>
              </a:rPr>
              <a:t>if   </a:t>
            </a:r>
            <a:r>
              <a:rPr lang="id-ID" sz="2800" dirty="0">
                <a:solidFill>
                  <a:srgbClr val="FF0000"/>
                </a:solidFill>
                <a:sym typeface="Wingdings" pitchFamily="2" charset="2"/>
              </a:rPr>
              <a:t>s</a:t>
            </a:r>
            <a:r>
              <a:rPr lang="id-ID" sz="2800" dirty="0">
                <a:sym typeface="Wingdings" pitchFamily="2" charset="2"/>
              </a:rPr>
              <a:t>   is the concentration in moles per liter of  </a:t>
            </a:r>
            <a:r>
              <a:rPr lang="id-ID" sz="2800" dirty="0">
                <a:solidFill>
                  <a:srgbClr val="FF0000"/>
                </a:solidFill>
                <a:sym typeface="Wingdings" pitchFamily="2" charset="2"/>
              </a:rPr>
              <a:t>S</a:t>
            </a:r>
            <a:r>
              <a:rPr lang="id-ID" sz="2800" dirty="0">
                <a:sym typeface="Wingdings" pitchFamily="2" charset="2"/>
              </a:rPr>
              <a:t>  and  </a:t>
            </a:r>
            <a:r>
              <a:rPr lang="id-ID" sz="2800" dirty="0">
                <a:solidFill>
                  <a:srgbClr val="FF0000"/>
                </a:solidFill>
                <a:sym typeface="Wingdings" pitchFamily="2" charset="2"/>
              </a:rPr>
              <a:t>p</a:t>
            </a:r>
            <a:r>
              <a:rPr lang="id-ID" sz="2800" dirty="0">
                <a:sym typeface="Wingdings" pitchFamily="2" charset="2"/>
              </a:rPr>
              <a:t>  is the concentration in moles per liter of  </a:t>
            </a:r>
            <a:r>
              <a:rPr lang="id-ID" sz="2800" dirty="0">
                <a:solidFill>
                  <a:srgbClr val="FF0000"/>
                </a:solidFill>
                <a:sym typeface="Wingdings" pitchFamily="2" charset="2"/>
              </a:rPr>
              <a:t>P </a:t>
            </a:r>
            <a:r>
              <a:rPr lang="id-ID" sz="2800" dirty="0">
                <a:sym typeface="Wingdings" pitchFamily="2" charset="2"/>
              </a:rPr>
              <a:t>, then</a:t>
            </a:r>
          </a:p>
          <a:p>
            <a:pPr algn="just">
              <a:spcAft>
                <a:spcPts val="600"/>
              </a:spcAft>
            </a:pPr>
            <a:endParaRPr lang="id-ID" sz="2800" dirty="0">
              <a:sym typeface="Wingdings" pitchFamily="2" charset="2"/>
            </a:endParaRPr>
          </a:p>
          <a:p>
            <a:pPr algn="just">
              <a:spcAft>
                <a:spcPts val="600"/>
              </a:spcAft>
            </a:pPr>
            <a:r>
              <a:rPr lang="id-ID" sz="2800" dirty="0">
                <a:sym typeface="Wingdings" pitchFamily="2" charset="2"/>
              </a:rPr>
              <a:t>                                                       .</a:t>
            </a:r>
          </a:p>
          <a:p>
            <a:pPr algn="just">
              <a:spcAft>
                <a:spcPts val="600"/>
              </a:spcAft>
            </a:pPr>
            <a:r>
              <a:rPr lang="id-ID" sz="2800" dirty="0">
                <a:sym typeface="Wingdings" pitchFamily="2" charset="2"/>
              </a:rPr>
              <a:t>. </a:t>
            </a:r>
            <a:endParaRPr lang="id-ID" sz="2800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6144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000240"/>
            <a:ext cx="1357322" cy="857256"/>
          </a:xfrm>
          <a:prstGeom prst="rect">
            <a:avLst/>
          </a:prstGeom>
          <a:noFill/>
        </p:spPr>
      </p:pic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52826" y="3786190"/>
            <a:ext cx="1519240" cy="1071570"/>
          </a:xfrm>
          <a:prstGeom prst="rect">
            <a:avLst/>
          </a:prstGeom>
          <a:noFill/>
        </p:spPr>
      </p:pic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1476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IVP’s: Molecularity of Chemical Kinetics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642910" y="1488594"/>
            <a:ext cx="80010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dirty="0">
                <a:solidFill>
                  <a:srgbClr val="FF0000"/>
                </a:solidFill>
              </a:rPr>
              <a:t>Given that : </a:t>
            </a:r>
          </a:p>
          <a:p>
            <a:pPr marL="457200" algn="just">
              <a:spcAft>
                <a:spcPts val="1200"/>
              </a:spcAft>
            </a:pPr>
            <a:r>
              <a:rPr lang="id-ID" sz="2800" dirty="0"/>
              <a:t>If one molecule of S1 plus one molecule of S2 combine to give one molecule of P, that is,</a:t>
            </a:r>
          </a:p>
          <a:p>
            <a:pPr marL="457200" algn="just">
              <a:spcAft>
                <a:spcPts val="1200"/>
              </a:spcAft>
            </a:pPr>
            <a:r>
              <a:rPr lang="id-ID" sz="3200" dirty="0"/>
              <a:t>                       S</a:t>
            </a:r>
            <a:r>
              <a:rPr lang="id-ID" sz="3200" baseline="-25000" dirty="0"/>
              <a:t>1</a:t>
            </a:r>
            <a:r>
              <a:rPr lang="id-ID" sz="3200" dirty="0"/>
              <a:t>  </a:t>
            </a:r>
            <a:r>
              <a:rPr lang="id-ID" sz="3200" dirty="0">
                <a:sym typeface="Wingdings" pitchFamily="2" charset="2"/>
              </a:rPr>
              <a:t> +  S</a:t>
            </a:r>
            <a:r>
              <a:rPr lang="id-ID" sz="3200" baseline="-25000" dirty="0">
                <a:sym typeface="Wingdings" pitchFamily="2" charset="2"/>
              </a:rPr>
              <a:t>2</a:t>
            </a:r>
            <a:r>
              <a:rPr lang="id-ID" sz="3200" dirty="0">
                <a:sym typeface="Wingdings" pitchFamily="2" charset="2"/>
              </a:rPr>
              <a:t>            P ,</a:t>
            </a:r>
          </a:p>
          <a:p>
            <a:pPr marL="457200" indent="-457200" algn="just">
              <a:spcAft>
                <a:spcPts val="1800"/>
              </a:spcAft>
            </a:pPr>
            <a:r>
              <a:rPr lang="id-ID" sz="2800" dirty="0">
                <a:sym typeface="Wingdings" pitchFamily="2" charset="2"/>
              </a:rPr>
              <a:t>the reaction is </a:t>
            </a:r>
            <a:r>
              <a:rPr lang="id-ID" sz="2800" dirty="0">
                <a:solidFill>
                  <a:srgbClr val="FF0000"/>
                </a:solidFill>
                <a:sym typeface="Wingdings" pitchFamily="2" charset="2"/>
              </a:rPr>
              <a:t>bimolecular</a:t>
            </a:r>
            <a:r>
              <a:rPr lang="id-ID" sz="2800" dirty="0">
                <a:sym typeface="Wingdings" pitchFamily="2" charset="2"/>
              </a:rPr>
              <a:t>. </a:t>
            </a:r>
          </a:p>
          <a:p>
            <a:pPr marL="457200" indent="-457200" algn="just">
              <a:spcAft>
                <a:spcPts val="2400"/>
              </a:spcAft>
            </a:pPr>
            <a:r>
              <a:rPr lang="id-ID" sz="2800" dirty="0"/>
              <a:t>Similarly, the bimolecular reaction </a:t>
            </a:r>
          </a:p>
          <a:p>
            <a:pPr marL="457200" indent="-457200" algn="just">
              <a:spcAft>
                <a:spcPts val="600"/>
              </a:spcAft>
            </a:pPr>
            <a:r>
              <a:rPr lang="id-ID" sz="2800" dirty="0"/>
              <a:t>is a </a:t>
            </a:r>
            <a:r>
              <a:rPr lang="id-ID" sz="2800" b="1" dirty="0">
                <a:solidFill>
                  <a:srgbClr val="FF0000"/>
                </a:solidFill>
              </a:rPr>
              <a:t>second order </a:t>
            </a:r>
            <a:r>
              <a:rPr lang="id-ID" sz="2800" dirty="0"/>
              <a:t>and                           . 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29190" y="2996983"/>
            <a:ext cx="785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dirty="0">
                <a:sym typeface="Symbol"/>
              </a:rPr>
              <a:t></a:t>
            </a:r>
            <a:endParaRPr lang="id-ID" sz="3600" dirty="0"/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5836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4094802"/>
            <a:ext cx="2276481" cy="928694"/>
          </a:xfrm>
          <a:prstGeom prst="rect">
            <a:avLst/>
          </a:prstGeom>
          <a:noFill/>
        </p:spPr>
      </p:pic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4786322"/>
            <a:ext cx="1785950" cy="1214446"/>
          </a:xfrm>
          <a:prstGeom prst="rect">
            <a:avLst/>
          </a:prstGeom>
          <a:noFill/>
        </p:spPr>
      </p:pic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0" y="1476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5732</TotalTime>
  <Words>963</Words>
  <Application>Microsoft Office PowerPoint</Application>
  <PresentationFormat>On-screen Show (4:3)</PresentationFormat>
  <Paragraphs>107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Symbol</vt:lpstr>
      <vt:lpstr>Wingdings</vt:lpstr>
      <vt:lpstr>Office Theme</vt:lpstr>
      <vt:lpstr>Equation</vt:lpstr>
      <vt:lpstr>IVP’s: Personal Finance</vt:lpstr>
      <vt:lpstr>IVP’s: Personal Finance</vt:lpstr>
      <vt:lpstr>IVP’s: Personal Finance</vt:lpstr>
      <vt:lpstr>IVP’s:  Personal Finansial</vt:lpstr>
      <vt:lpstr>IVP’s: Molecularity of Chemical Kinetics</vt:lpstr>
      <vt:lpstr>IVP’s: Molecularity of Chemical Kinetics</vt:lpstr>
      <vt:lpstr>IVP’s: Molecularity of Chemical Kinetics</vt:lpstr>
      <vt:lpstr>IVP’s: Molecularity of Chemical Kinetics</vt:lpstr>
      <vt:lpstr>IVP’s: Molecularity of Chemical Kinetics</vt:lpstr>
      <vt:lpstr>IVP’s: Molecularity of Chemical Kinetics</vt:lpstr>
      <vt:lpstr>IVP’s: Molecularity of Chemical Kinetics</vt:lpstr>
      <vt:lpstr>IVP’s: Molecularity of Chemical Kinetics</vt:lpstr>
      <vt:lpstr>IVP’s: Molecularity of Chemical Kinetics</vt:lpstr>
      <vt:lpstr>IVP’s: Molecularity of Chemical Kinetics</vt:lpstr>
      <vt:lpstr>IVP’s: Molecularity of Chemical Kinetics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Initial and/or Boundary Value Problems</dc:title>
  <dc:creator>User</dc:creator>
  <cp:lastModifiedBy>Dell</cp:lastModifiedBy>
  <cp:revision>59</cp:revision>
  <dcterms:created xsi:type="dcterms:W3CDTF">2014-02-17T05:10:49Z</dcterms:created>
  <dcterms:modified xsi:type="dcterms:W3CDTF">2021-04-04T14:10:53Z</dcterms:modified>
</cp:coreProperties>
</file>