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54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86E65A-2E36-4FE1-89FE-EFF06555A255}" type="datetimeFigureOut">
              <a:rPr lang="en-ID" smtClean="0"/>
              <a:t>27/06/2024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B826B-6B20-490C-8D96-C2B714B2481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2233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BB826B-6B20-490C-8D96-C2B714B2481C}" type="slidenum">
              <a:rPr lang="en-ID" smtClean="0"/>
              <a:t>10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144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A8114-F798-C362-87F8-5C1A3AF9A7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3C6E0E-A901-3BA9-97D4-E131EFB57A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035FD-CEEC-3240-77A0-191758E37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25966-56AD-4789-81AF-D47CBD748F8E}" type="datetimeFigureOut">
              <a:rPr lang="en-ID" smtClean="0"/>
              <a:t>27/06/2024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4483B-0DB1-9A41-9D3C-AF6AD43CE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EB67FD-D9FD-59A3-60D1-4A00D450E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49C9-F214-4DAA-9E9E-4B774023491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88178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95B37-CFE5-39A9-6570-AC1F4F9C9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1C8188-9885-2443-CA94-0A528B87A4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F7EB7C-F09D-877F-DE78-118A1845B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25966-56AD-4789-81AF-D47CBD748F8E}" type="datetimeFigureOut">
              <a:rPr lang="en-ID" smtClean="0"/>
              <a:t>27/06/2024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E9C607-D6E3-D09A-8B54-7DE9BA9DD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22B69-A4AE-E96F-0735-AC10EB6E4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49C9-F214-4DAA-9E9E-4B774023491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18379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E37E50-D582-43E2-7C21-36E4BD7634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1695F6-484F-EBAD-B282-A5FF4D982D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84D28C-9088-4E1C-93AA-B22427A32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25966-56AD-4789-81AF-D47CBD748F8E}" type="datetimeFigureOut">
              <a:rPr lang="en-ID" smtClean="0"/>
              <a:t>27/06/2024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CEEE8-FA9E-DC30-3198-4E8DE0FCF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BB08B-0AD9-FE5D-38F2-A8B5C8557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49C9-F214-4DAA-9E9E-4B774023491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44085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470A7-48DC-3A39-0A13-BA02E5375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B020F-7965-2FAA-68C9-D34EC8559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0A3CA-7D43-D675-2817-715380A17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25966-56AD-4789-81AF-D47CBD748F8E}" type="datetimeFigureOut">
              <a:rPr lang="en-ID" smtClean="0"/>
              <a:t>27/06/2024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B1306D-7114-2428-8E40-011AD10FA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A48C-58FE-9F24-1EAC-E3153A537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49C9-F214-4DAA-9E9E-4B774023491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37972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F4460-4F23-4553-BDBC-262F230BC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FF24AB-CDD1-C2E9-83FB-2D6B5DDF5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C01C97-CED8-63A5-80B8-070388884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25966-56AD-4789-81AF-D47CBD748F8E}" type="datetimeFigureOut">
              <a:rPr lang="en-ID" smtClean="0"/>
              <a:t>27/06/2024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3223F7-C4F2-729C-5B29-E2370B6D1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B02C0-1C6B-FED6-315F-17FB2E360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49C9-F214-4DAA-9E9E-4B774023491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1539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35E6F-045C-530F-1F31-4394240D8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D0587-3993-8A96-F267-6E05D94829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75E631-F2A2-07FB-5935-8E2AAB87F8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2F3272-518E-3371-0A30-3FAB6517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25966-56AD-4789-81AF-D47CBD748F8E}" type="datetimeFigureOut">
              <a:rPr lang="en-ID" smtClean="0"/>
              <a:t>27/06/2024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132663-804B-BB5E-EC9C-D3981A489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2452C8-162C-E97D-C2A2-53078098F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49C9-F214-4DAA-9E9E-4B774023491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47656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040BC-4C46-4EA5-9BCF-CD6EDB3AA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EEA5E1-B430-9DB7-DE8A-F511C06408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13CBAF-1764-F2D2-9E78-89781FD1D5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47BE3C-6441-9FB3-0486-103444D3F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6CAB1A-CC48-62C7-81BB-D4AB239FA0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B26EA5-B538-530E-175C-326A757FF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25966-56AD-4789-81AF-D47CBD748F8E}" type="datetimeFigureOut">
              <a:rPr lang="en-ID" smtClean="0"/>
              <a:t>27/06/2024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3AB576-85DD-44A8-EF1F-47FB1A485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9162BF-CF54-8492-8F88-D6624E558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49C9-F214-4DAA-9E9E-4B774023491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52257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5D596-049C-23E8-553E-95582548E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6721F3-DB81-A2A5-9512-B96F1B403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25966-56AD-4789-81AF-D47CBD748F8E}" type="datetimeFigureOut">
              <a:rPr lang="en-ID" smtClean="0"/>
              <a:t>27/06/2024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B1B80E-3D36-E7D6-B7BC-36AB1F742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B1D847-167F-DD20-2674-01FD99771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49C9-F214-4DAA-9E9E-4B774023491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68408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AC487B-7CAC-A884-D463-27A39D9DF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25966-56AD-4789-81AF-D47CBD748F8E}" type="datetimeFigureOut">
              <a:rPr lang="en-ID" smtClean="0"/>
              <a:t>27/06/2024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80FA70-9609-09D9-D991-5E73C15C1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09561B-E7EE-0A0C-E882-35EDB42D4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49C9-F214-4DAA-9E9E-4B774023491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96197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C8995-25D4-7573-6905-FDBFB7655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E76D6-43CF-A7A0-A6A0-347FE2969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AFC9E-1828-0854-039F-870344FA43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6B1617-918E-352E-FE18-74012D8DC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25966-56AD-4789-81AF-D47CBD748F8E}" type="datetimeFigureOut">
              <a:rPr lang="en-ID" smtClean="0"/>
              <a:t>27/06/2024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27D07D-33C2-99E2-DBE7-FEF60C2E2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64B2CE-CAC4-D821-6F1F-1DE45D6B6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49C9-F214-4DAA-9E9E-4B774023491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90304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6EAD2-670C-6AB4-E3F3-72008533C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2FFA32-1A81-2CD7-1C2B-B78D4135FB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DCA64D-04F3-2F90-7356-231EF6B684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298C61-9CA0-C026-438C-5078E6494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25966-56AD-4789-81AF-D47CBD748F8E}" type="datetimeFigureOut">
              <a:rPr lang="en-ID" smtClean="0"/>
              <a:t>27/06/2024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5A3FE6-5694-3055-2A25-83A1EFC1C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A1AE50-2FAA-4ECC-B3ED-D0A3DED5A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49C9-F214-4DAA-9E9E-4B774023491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70160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B429F8-0E2D-5BB5-5BEE-590D0FD0E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B3C878-9A80-DB5E-3D4C-F2EA326852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2F48BE-AA36-5403-FECE-C12D87078F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25966-56AD-4789-81AF-D47CBD748F8E}" type="datetimeFigureOut">
              <a:rPr lang="en-ID" smtClean="0"/>
              <a:t>27/06/2024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EB905-289B-387D-B99E-1FDEBFFE8F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21E68-A478-70B1-8AF6-DDA350CDD5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B49C9-F214-4DAA-9E9E-4B774023491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26102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81CBA-7C41-2DD7-ECBF-122E219BC6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ANALISIS DATA LANJUTAN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BD7FBF-E730-27C3-7368-AFC382F8D5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ID" dirty="0"/>
              <a:t>Ida </a:t>
            </a:r>
            <a:r>
              <a:rPr lang="en-ID" dirty="0" err="1"/>
              <a:t>Budiarty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16919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54892-899B-E743-7BBD-994BD7E77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Penafsiran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Pembahasan</a:t>
            </a:r>
            <a:r>
              <a:rPr lang="en-US" dirty="0"/>
              <a:t> Data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50139-A035-C18B-503A-B2E3FC4AC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Hasil </a:t>
            </a:r>
            <a:r>
              <a:rPr lang="en-US" dirty="0" err="1"/>
              <a:t>penelitian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(</a:t>
            </a:r>
            <a:r>
              <a:rPr lang="en-US" dirty="0" err="1"/>
              <a:t>hipotesis</a:t>
            </a:r>
            <a:r>
              <a:rPr lang="en-US" dirty="0"/>
              <a:t> yang </a:t>
            </a:r>
            <a:r>
              <a:rPr lang="en-US" dirty="0" err="1"/>
              <a:t>diajukan</a:t>
            </a:r>
            <a:r>
              <a:rPr lang="en-US" dirty="0"/>
              <a:t>) </a:t>
            </a:r>
            <a:r>
              <a:rPr lang="en-US" dirty="0" err="1"/>
              <a:t>dimungkinkan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</a:t>
            </a:r>
            <a:r>
              <a:rPr lang="en-US" dirty="0"/>
              <a:t>, </a:t>
            </a:r>
            <a:r>
              <a:rPr lang="en-US" dirty="0" err="1"/>
              <a:t>kondisi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kultur yang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dibangun</a:t>
            </a:r>
            <a:r>
              <a:rPr lang="en-US" dirty="0"/>
              <a:t> </a:t>
            </a: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tertolak</a:t>
            </a:r>
            <a:r>
              <a:rPr lang="en-US" dirty="0"/>
              <a:t>. </a:t>
            </a:r>
          </a:p>
          <a:p>
            <a:r>
              <a:rPr lang="en-ID" b="0" i="0" dirty="0">
                <a:solidFill>
                  <a:srgbClr val="474747"/>
                </a:solidFill>
                <a:effectLst/>
                <a:latin typeface="Google Sans"/>
              </a:rPr>
              <a:t>Karena 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Google Sans"/>
              </a:rPr>
              <a:t>hipotesis</a:t>
            </a:r>
            <a:r>
              <a:rPr lang="en-ID" b="0" i="0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Google Sans"/>
              </a:rPr>
              <a:t>merupakan</a:t>
            </a:r>
            <a:r>
              <a:rPr lang="en-ID" b="0" i="0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Google Sans"/>
              </a:rPr>
              <a:t>sebuah</a:t>
            </a:r>
            <a:r>
              <a:rPr lang="en-ID" b="0" i="0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Google Sans"/>
              </a:rPr>
              <a:t>asumsi</a:t>
            </a:r>
            <a:r>
              <a:rPr lang="en-ID" b="0" i="0" dirty="0">
                <a:solidFill>
                  <a:srgbClr val="474747"/>
                </a:solidFill>
                <a:effectLst/>
                <a:latin typeface="Google Sans"/>
              </a:rPr>
              <a:t>, </a:t>
            </a:r>
            <a:r>
              <a:rPr lang="en-ID" b="0" i="0" dirty="0" err="1">
                <a:solidFill>
                  <a:srgbClr val="474747"/>
                </a:solidFill>
                <a:effectLst/>
                <a:latin typeface="Google Sans"/>
              </a:rPr>
              <a:t>maka</a:t>
            </a:r>
            <a:r>
              <a:rPr lang="en-ID" b="0" i="0" dirty="0">
                <a:solidFill>
                  <a:srgbClr val="474747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rgbClr val="474747"/>
                </a:solidFill>
                <a:effectLst/>
                <a:latin typeface="Google Sans"/>
              </a:rPr>
              <a:t>jika</a:t>
            </a:r>
            <a:r>
              <a:rPr lang="en-ID" b="0" i="0" dirty="0">
                <a:solidFill>
                  <a:srgbClr val="474747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rgbClr val="474747"/>
                </a:solidFill>
                <a:effectLst/>
                <a:latin typeface="Google Sans"/>
              </a:rPr>
              <a:t>suatu</a:t>
            </a:r>
            <a:r>
              <a:rPr lang="en-ID" b="0" i="0" dirty="0">
                <a:solidFill>
                  <a:srgbClr val="474747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rgbClr val="474747"/>
                </a:solidFill>
                <a:effectLst/>
                <a:latin typeface="Google Sans"/>
              </a:rPr>
              <a:t>hasil</a:t>
            </a:r>
            <a:r>
              <a:rPr lang="en-ID" b="0" i="0" dirty="0">
                <a:solidFill>
                  <a:srgbClr val="474747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rgbClr val="474747"/>
                </a:solidFill>
                <a:effectLst/>
                <a:latin typeface="Google Sans"/>
              </a:rPr>
              <a:t>penelitian</a:t>
            </a:r>
            <a:r>
              <a:rPr lang="en-ID" b="0" i="0" dirty="0">
                <a:solidFill>
                  <a:srgbClr val="474747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rgbClr val="474747"/>
                </a:solidFill>
                <a:effectLst/>
                <a:latin typeface="Google Sans"/>
              </a:rPr>
              <a:t>tidak</a:t>
            </a:r>
            <a:r>
              <a:rPr lang="en-ID" b="0" i="0" dirty="0">
                <a:solidFill>
                  <a:srgbClr val="474747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rgbClr val="474747"/>
                </a:solidFill>
                <a:effectLst/>
                <a:latin typeface="Google Sans"/>
              </a:rPr>
              <a:t>sesuai</a:t>
            </a:r>
            <a:r>
              <a:rPr lang="en-ID" b="0" i="0" dirty="0">
                <a:solidFill>
                  <a:srgbClr val="474747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rgbClr val="474747"/>
                </a:solidFill>
                <a:effectLst/>
                <a:latin typeface="Google Sans"/>
              </a:rPr>
              <a:t>dengan</a:t>
            </a:r>
            <a:r>
              <a:rPr lang="en-ID" b="0" i="0" dirty="0">
                <a:solidFill>
                  <a:srgbClr val="474747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rgbClr val="474747"/>
                </a:solidFill>
                <a:effectLst/>
                <a:latin typeface="Google Sans"/>
              </a:rPr>
              <a:t>hipotesis</a:t>
            </a:r>
            <a:r>
              <a:rPr lang="en-ID" b="0" i="0" dirty="0">
                <a:solidFill>
                  <a:srgbClr val="474747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rgbClr val="474747"/>
                </a:solidFill>
                <a:effectLst/>
                <a:latin typeface="Google Sans"/>
              </a:rPr>
              <a:t>awal</a:t>
            </a:r>
            <a:r>
              <a:rPr lang="en-ID" b="0" i="0" dirty="0">
                <a:solidFill>
                  <a:srgbClr val="474747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rgbClr val="474747"/>
                </a:solidFill>
                <a:effectLst/>
                <a:latin typeface="Google Sans"/>
              </a:rPr>
              <a:t>harus</a:t>
            </a:r>
            <a:r>
              <a:rPr lang="en-ID" b="0" i="0" dirty="0">
                <a:solidFill>
                  <a:srgbClr val="474747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rgbClr val="474747"/>
                </a:solidFill>
                <a:effectLst/>
                <a:latin typeface="Google Sans"/>
              </a:rPr>
              <a:t>tetap</a:t>
            </a:r>
            <a:r>
              <a:rPr lang="en-ID" b="0" i="0" dirty="0">
                <a:solidFill>
                  <a:srgbClr val="474747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rgbClr val="474747"/>
                </a:solidFill>
                <a:effectLst/>
                <a:latin typeface="Google Sans"/>
              </a:rPr>
              <a:t>dilaporkan</a:t>
            </a:r>
            <a:r>
              <a:rPr lang="en-ID" b="0" i="0" dirty="0">
                <a:solidFill>
                  <a:srgbClr val="474747"/>
                </a:solidFill>
                <a:effectLst/>
                <a:latin typeface="Google Sans"/>
              </a:rPr>
              <a:t>, </a:t>
            </a:r>
            <a:r>
              <a:rPr lang="en-ID" b="0" i="0" dirty="0" err="1">
                <a:solidFill>
                  <a:srgbClr val="474747"/>
                </a:solidFill>
                <a:effectLst/>
                <a:latin typeface="Google Sans"/>
              </a:rPr>
              <a:t>karena</a:t>
            </a:r>
            <a:r>
              <a:rPr lang="en-ID" b="0" i="0" dirty="0">
                <a:solidFill>
                  <a:srgbClr val="474747"/>
                </a:solidFill>
                <a:effectLst/>
                <a:latin typeface="Google Sans"/>
              </a:rPr>
              <a:t> </a:t>
            </a:r>
            <a:r>
              <a:rPr lang="en-ID" b="1" i="0" dirty="0">
                <a:solidFill>
                  <a:srgbClr val="474747"/>
                </a:solidFill>
                <a:effectLst/>
                <a:latin typeface="Google Sans"/>
              </a:rPr>
              <a:t>data yang </a:t>
            </a:r>
            <a:r>
              <a:rPr lang="en-ID" b="1" i="0" dirty="0" err="1">
                <a:solidFill>
                  <a:srgbClr val="474747"/>
                </a:solidFill>
                <a:effectLst/>
                <a:latin typeface="Google Sans"/>
              </a:rPr>
              <a:t>sudah</a:t>
            </a:r>
            <a:r>
              <a:rPr lang="en-ID" b="1" i="0" dirty="0">
                <a:solidFill>
                  <a:srgbClr val="474747"/>
                </a:solidFill>
                <a:effectLst/>
                <a:latin typeface="Google Sans"/>
              </a:rPr>
              <a:t> </a:t>
            </a:r>
            <a:r>
              <a:rPr lang="en-ID" b="1" i="0" dirty="0" err="1">
                <a:solidFill>
                  <a:srgbClr val="474747"/>
                </a:solidFill>
                <a:effectLst/>
                <a:latin typeface="Google Sans"/>
              </a:rPr>
              <a:t>diteliti</a:t>
            </a:r>
            <a:r>
              <a:rPr lang="en-ID" b="1" i="0" dirty="0">
                <a:solidFill>
                  <a:srgbClr val="474747"/>
                </a:solidFill>
                <a:effectLst/>
                <a:latin typeface="Google Sans"/>
              </a:rPr>
              <a:t> </a:t>
            </a:r>
            <a:r>
              <a:rPr lang="en-ID" b="1" i="0" dirty="0" err="1">
                <a:solidFill>
                  <a:srgbClr val="474747"/>
                </a:solidFill>
                <a:effectLst/>
                <a:latin typeface="Google Sans"/>
              </a:rPr>
              <a:t>dapat</a:t>
            </a:r>
            <a:r>
              <a:rPr lang="en-ID" b="1" i="0" dirty="0">
                <a:solidFill>
                  <a:srgbClr val="474747"/>
                </a:solidFill>
                <a:effectLst/>
                <a:latin typeface="Google Sans"/>
              </a:rPr>
              <a:t> </a:t>
            </a:r>
            <a:r>
              <a:rPr lang="en-ID" b="1" i="0" dirty="0" err="1">
                <a:solidFill>
                  <a:srgbClr val="474747"/>
                </a:solidFill>
                <a:effectLst/>
                <a:latin typeface="Google Sans"/>
              </a:rPr>
              <a:t>dijadikan</a:t>
            </a:r>
            <a:r>
              <a:rPr lang="en-ID" b="1" i="0" dirty="0">
                <a:solidFill>
                  <a:srgbClr val="474747"/>
                </a:solidFill>
                <a:effectLst/>
                <a:latin typeface="Google Sans"/>
              </a:rPr>
              <a:t> </a:t>
            </a:r>
            <a:r>
              <a:rPr lang="en-ID" b="1" i="0" dirty="0" err="1">
                <a:solidFill>
                  <a:srgbClr val="474747"/>
                </a:solidFill>
                <a:effectLst/>
                <a:latin typeface="Google Sans"/>
              </a:rPr>
              <a:t>acuan</a:t>
            </a:r>
            <a:r>
              <a:rPr lang="en-ID" b="1" i="0" dirty="0">
                <a:solidFill>
                  <a:srgbClr val="474747"/>
                </a:solidFill>
                <a:effectLst/>
                <a:latin typeface="Google Sans"/>
              </a:rPr>
              <a:t> </a:t>
            </a:r>
            <a:r>
              <a:rPr lang="en-ID" b="1" i="0" dirty="0" err="1">
                <a:solidFill>
                  <a:srgbClr val="474747"/>
                </a:solidFill>
                <a:effectLst/>
                <a:latin typeface="Google Sans"/>
              </a:rPr>
              <a:t>untuk</a:t>
            </a:r>
            <a:r>
              <a:rPr lang="en-ID" b="1" i="0" dirty="0">
                <a:solidFill>
                  <a:srgbClr val="474747"/>
                </a:solidFill>
                <a:effectLst/>
                <a:latin typeface="Google Sans"/>
              </a:rPr>
              <a:t> </a:t>
            </a:r>
            <a:r>
              <a:rPr lang="en-ID" b="1" i="0" dirty="0" err="1">
                <a:solidFill>
                  <a:srgbClr val="474747"/>
                </a:solidFill>
                <a:effectLst/>
                <a:latin typeface="Google Sans"/>
              </a:rPr>
              <a:t>meramalkan</a:t>
            </a:r>
            <a:r>
              <a:rPr lang="en-ID" b="1" i="0" dirty="0">
                <a:solidFill>
                  <a:srgbClr val="474747"/>
                </a:solidFill>
                <a:effectLst/>
                <a:latin typeface="Google Sans"/>
              </a:rPr>
              <a:t> </a:t>
            </a:r>
            <a:r>
              <a:rPr lang="en-ID" b="1" i="0" dirty="0" err="1">
                <a:solidFill>
                  <a:srgbClr val="474747"/>
                </a:solidFill>
                <a:effectLst/>
                <a:latin typeface="Google Sans"/>
              </a:rPr>
              <a:t>kemungkinan</a:t>
            </a:r>
            <a:r>
              <a:rPr lang="en-ID" b="1" i="0" dirty="0">
                <a:solidFill>
                  <a:srgbClr val="474747"/>
                </a:solidFill>
                <a:effectLst/>
                <a:latin typeface="Google Sans"/>
              </a:rPr>
              <a:t> </a:t>
            </a:r>
            <a:r>
              <a:rPr lang="en-ID" b="1" i="0" dirty="0" err="1">
                <a:solidFill>
                  <a:srgbClr val="474747"/>
                </a:solidFill>
                <a:effectLst/>
                <a:latin typeface="Google Sans"/>
              </a:rPr>
              <a:t>gejala</a:t>
            </a:r>
            <a:r>
              <a:rPr lang="en-ID" b="1" i="0" dirty="0">
                <a:solidFill>
                  <a:srgbClr val="474747"/>
                </a:solidFill>
                <a:effectLst/>
                <a:latin typeface="Google Sans"/>
              </a:rPr>
              <a:t> </a:t>
            </a:r>
            <a:r>
              <a:rPr lang="en-ID" b="1" i="0" dirty="0" err="1">
                <a:solidFill>
                  <a:srgbClr val="474747"/>
                </a:solidFill>
                <a:effectLst/>
                <a:latin typeface="Google Sans"/>
              </a:rPr>
              <a:t>berikutnya</a:t>
            </a:r>
            <a:r>
              <a:rPr lang="en-ID" b="1" i="0" dirty="0">
                <a:solidFill>
                  <a:srgbClr val="474747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rgbClr val="474747"/>
                </a:solidFill>
                <a:effectLst/>
                <a:latin typeface="Google Sans"/>
              </a:rPr>
              <a:t>sehingga</a:t>
            </a:r>
            <a:r>
              <a:rPr lang="en-ID" b="0" i="0" dirty="0">
                <a:solidFill>
                  <a:srgbClr val="474747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rgbClr val="474747"/>
                </a:solidFill>
                <a:effectLst/>
                <a:latin typeface="Google Sans"/>
              </a:rPr>
              <a:t>hipotesis</a:t>
            </a:r>
            <a:r>
              <a:rPr lang="en-ID" b="0" i="0" dirty="0">
                <a:solidFill>
                  <a:srgbClr val="474747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rgbClr val="474747"/>
                </a:solidFill>
                <a:effectLst/>
                <a:latin typeface="Google Sans"/>
              </a:rPr>
              <a:t>tersebut</a:t>
            </a:r>
            <a:r>
              <a:rPr lang="en-ID" b="0" i="0" dirty="0">
                <a:solidFill>
                  <a:srgbClr val="474747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rgbClr val="474747"/>
                </a:solidFill>
                <a:effectLst/>
                <a:latin typeface="Google Sans"/>
              </a:rPr>
              <a:t>bisa</a:t>
            </a:r>
            <a:r>
              <a:rPr lang="en-ID" b="0" i="0" dirty="0">
                <a:solidFill>
                  <a:srgbClr val="474747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rgbClr val="474747"/>
                </a:solidFill>
                <a:effectLst/>
                <a:latin typeface="Google Sans"/>
              </a:rPr>
              <a:t>berubah</a:t>
            </a:r>
            <a:r>
              <a:rPr lang="en-ID" b="0" i="0" dirty="0">
                <a:solidFill>
                  <a:srgbClr val="474747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rgbClr val="474747"/>
                </a:solidFill>
                <a:effectLst/>
                <a:latin typeface="Google Sans"/>
              </a:rPr>
              <a:t>menjadi</a:t>
            </a:r>
            <a:r>
              <a:rPr lang="en-ID" b="0" i="0" dirty="0">
                <a:solidFill>
                  <a:srgbClr val="474747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rgbClr val="474747"/>
                </a:solidFill>
                <a:effectLst/>
                <a:latin typeface="Google Sans"/>
              </a:rPr>
              <a:t>lebih</a:t>
            </a:r>
            <a:r>
              <a:rPr lang="en-ID" b="0" i="0" dirty="0">
                <a:solidFill>
                  <a:srgbClr val="474747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rgbClr val="474747"/>
                </a:solidFill>
                <a:effectLst/>
                <a:latin typeface="Google Sans"/>
              </a:rPr>
              <a:t>akurat</a:t>
            </a:r>
            <a:r>
              <a:rPr lang="en-ID" dirty="0">
                <a:solidFill>
                  <a:srgbClr val="474747"/>
                </a:solidFill>
                <a:latin typeface="Google Sans"/>
              </a:rPr>
              <a:t> (</a:t>
            </a:r>
            <a:r>
              <a:rPr lang="en-ID" dirty="0" err="1">
                <a:solidFill>
                  <a:srgbClr val="474747"/>
                </a:solidFill>
                <a:latin typeface="Google Sans"/>
              </a:rPr>
              <a:t>kejadian</a:t>
            </a:r>
            <a:r>
              <a:rPr lang="en-ID" dirty="0">
                <a:solidFill>
                  <a:srgbClr val="474747"/>
                </a:solidFill>
                <a:latin typeface="Google Sans"/>
              </a:rPr>
              <a:t> masa </a:t>
            </a:r>
            <a:r>
              <a:rPr lang="en-ID" dirty="0" err="1">
                <a:solidFill>
                  <a:srgbClr val="474747"/>
                </a:solidFill>
                <a:latin typeface="Google Sans"/>
              </a:rPr>
              <a:t>depan</a:t>
            </a:r>
            <a:r>
              <a:rPr lang="en-ID" dirty="0">
                <a:solidFill>
                  <a:srgbClr val="474747"/>
                </a:solidFill>
                <a:latin typeface="Google Sans"/>
              </a:rPr>
              <a:t> </a:t>
            </a:r>
            <a:r>
              <a:rPr lang="en-ID" dirty="0" err="1">
                <a:solidFill>
                  <a:srgbClr val="474747"/>
                </a:solidFill>
                <a:latin typeface="Google Sans"/>
              </a:rPr>
              <a:t>dapat</a:t>
            </a:r>
            <a:r>
              <a:rPr lang="en-ID" dirty="0">
                <a:solidFill>
                  <a:srgbClr val="474747"/>
                </a:solidFill>
                <a:latin typeface="Google Sans"/>
              </a:rPr>
              <a:t> </a:t>
            </a:r>
            <a:r>
              <a:rPr lang="en-ID" dirty="0" err="1">
                <a:solidFill>
                  <a:srgbClr val="474747"/>
                </a:solidFill>
                <a:latin typeface="Google Sans"/>
              </a:rPr>
              <a:t>dikawal</a:t>
            </a:r>
            <a:r>
              <a:rPr lang="en-ID" dirty="0">
                <a:solidFill>
                  <a:srgbClr val="474747"/>
                </a:solidFill>
                <a:latin typeface="Google Sans"/>
              </a:rPr>
              <a:t> </a:t>
            </a:r>
            <a:r>
              <a:rPr lang="en-ID" dirty="0" err="1">
                <a:solidFill>
                  <a:srgbClr val="474747"/>
                </a:solidFill>
                <a:latin typeface="Google Sans"/>
              </a:rPr>
              <a:t>untuk</a:t>
            </a:r>
            <a:r>
              <a:rPr lang="en-ID" dirty="0">
                <a:solidFill>
                  <a:srgbClr val="474747"/>
                </a:solidFill>
                <a:latin typeface="Google Sans"/>
              </a:rPr>
              <a:t> </a:t>
            </a:r>
            <a:r>
              <a:rPr lang="en-ID" dirty="0" err="1">
                <a:solidFill>
                  <a:srgbClr val="474747"/>
                </a:solidFill>
                <a:latin typeface="Google Sans"/>
              </a:rPr>
              <a:t>sesuai</a:t>
            </a:r>
            <a:r>
              <a:rPr lang="en-ID" dirty="0">
                <a:solidFill>
                  <a:srgbClr val="474747"/>
                </a:solidFill>
                <a:latin typeface="Google Sans"/>
              </a:rPr>
              <a:t> </a:t>
            </a:r>
            <a:r>
              <a:rPr lang="en-ID" dirty="0" err="1">
                <a:solidFill>
                  <a:srgbClr val="474747"/>
                </a:solidFill>
                <a:latin typeface="Google Sans"/>
              </a:rPr>
              <a:t>dengan</a:t>
            </a:r>
            <a:r>
              <a:rPr lang="en-ID" dirty="0">
                <a:solidFill>
                  <a:srgbClr val="474747"/>
                </a:solidFill>
                <a:latin typeface="Google Sans"/>
              </a:rPr>
              <a:t> </a:t>
            </a:r>
            <a:r>
              <a:rPr lang="en-ID" dirty="0" err="1">
                <a:solidFill>
                  <a:srgbClr val="474747"/>
                </a:solidFill>
                <a:latin typeface="Google Sans"/>
              </a:rPr>
              <a:t>prediksi</a:t>
            </a:r>
            <a:r>
              <a:rPr lang="en-ID" dirty="0">
                <a:solidFill>
                  <a:srgbClr val="474747"/>
                </a:solidFill>
                <a:latin typeface="Google Sans"/>
              </a:rPr>
              <a:t> yang </a:t>
            </a:r>
            <a:r>
              <a:rPr lang="en-ID" dirty="0" err="1">
                <a:solidFill>
                  <a:srgbClr val="474747"/>
                </a:solidFill>
                <a:latin typeface="Google Sans"/>
              </a:rPr>
              <a:t>seharusnya</a:t>
            </a:r>
            <a:r>
              <a:rPr lang="en-ID" dirty="0">
                <a:solidFill>
                  <a:srgbClr val="474747"/>
                </a:solidFill>
                <a:latin typeface="Google Sans"/>
              </a:rPr>
              <a:t>). </a:t>
            </a:r>
            <a:r>
              <a:rPr lang="en-ID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53835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EDA78-E0DF-D7F1-ECD3-BCE7F32BB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 dan Proses </a:t>
            </a:r>
            <a:r>
              <a:rPr lang="en-US" dirty="0" err="1"/>
              <a:t>Penelitian</a:t>
            </a:r>
            <a:endParaRPr lang="en-ID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9AC7E35-5B86-1AC0-916B-DDF81FC1E8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6160" y="1523999"/>
            <a:ext cx="7457440" cy="402458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46C6C3B-648D-AF81-9278-C03528F8A0D1}"/>
              </a:ext>
            </a:extLst>
          </p:cNvPr>
          <p:cNvSpPr txBox="1"/>
          <p:nvPr/>
        </p:nvSpPr>
        <p:spPr>
          <a:xfrm>
            <a:off x="8890000" y="1879600"/>
            <a:ext cx="21844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Sumber</a:t>
            </a:r>
            <a:r>
              <a:rPr lang="en-US" dirty="0"/>
              <a:t> :  Donald R Copper’s </a:t>
            </a:r>
            <a:r>
              <a:rPr lang="en-US" dirty="0" err="1"/>
              <a:t>Bussines</a:t>
            </a:r>
            <a:r>
              <a:rPr lang="en-US" dirty="0"/>
              <a:t> Research </a:t>
            </a:r>
            <a:r>
              <a:rPr lang="en-US" dirty="0" err="1"/>
              <a:t>Methode</a:t>
            </a:r>
            <a:r>
              <a:rPr lang="en-US" dirty="0"/>
              <a:t>.</a:t>
            </a:r>
            <a:endParaRPr lang="en-ID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5B6D2F3-B1C6-0DD0-93C9-EB9A47669A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6486" y="5538425"/>
            <a:ext cx="1234547" cy="1044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137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E70AA-6704-9616-2B3F-7CEFC4F6B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Scatterplots </a:t>
            </a:r>
            <a:r>
              <a:rPr lang="en-US" dirty="0" err="1"/>
              <a:t>Korelasi</a:t>
            </a:r>
            <a:r>
              <a:rPr lang="en-US" dirty="0"/>
              <a:t> Antara Dua </a:t>
            </a:r>
            <a:r>
              <a:rPr lang="en-US" dirty="0" err="1"/>
              <a:t>Variabel</a:t>
            </a:r>
            <a:r>
              <a:rPr lang="en-US" dirty="0"/>
              <a:t> </a:t>
            </a:r>
            <a:endParaRPr lang="en-ID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6174943-8BC7-72C6-AA7A-402D3BDED2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7760" y="1463040"/>
            <a:ext cx="7955280" cy="4713923"/>
          </a:xfrm>
          <a:ln>
            <a:solidFill>
              <a:schemeClr val="tx1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C5F7942-51D2-05B7-AC6A-13EBBF9B3566}"/>
              </a:ext>
            </a:extLst>
          </p:cNvPr>
          <p:cNvSpPr txBox="1"/>
          <p:nvPr/>
        </p:nvSpPr>
        <p:spPr>
          <a:xfrm>
            <a:off x="9164320" y="1463040"/>
            <a:ext cx="2773680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mengeksplorasi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dua </a:t>
            </a:r>
            <a:r>
              <a:rPr lang="en-US" dirty="0" err="1"/>
              <a:t>variabel</a:t>
            </a:r>
            <a:r>
              <a:rPr lang="en-US" dirty="0"/>
              <a:t> (</a:t>
            </a:r>
            <a:r>
              <a:rPr lang="en-US" dirty="0" err="1"/>
              <a:t>bivariat</a:t>
            </a:r>
            <a:r>
              <a:rPr lang="en-US" dirty="0"/>
              <a:t>)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sebaran</a:t>
            </a:r>
            <a:r>
              <a:rPr lang="en-US" dirty="0"/>
              <a:t> </a:t>
            </a:r>
            <a:r>
              <a:rPr lang="en-US" dirty="0" err="1"/>
              <a:t>acak</a:t>
            </a:r>
            <a:r>
              <a:rPr lang="en-US" dirty="0"/>
              <a:t> data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  <a:p>
            <a:r>
              <a:rPr lang="en-US" dirty="0" err="1"/>
              <a:t>Hubungan</a:t>
            </a:r>
            <a:r>
              <a:rPr lang="en-US" dirty="0"/>
              <a:t> yang </a:t>
            </a:r>
            <a:r>
              <a:rPr lang="en-US" dirty="0" err="1"/>
              <a:t>kuat</a:t>
            </a:r>
            <a:r>
              <a:rPr lang="en-US" dirty="0"/>
              <a:t> ± .90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yang </a:t>
            </a:r>
            <a:r>
              <a:rPr lang="en-US" dirty="0" err="1"/>
              <a:t>lemah</a:t>
            </a:r>
            <a:r>
              <a:rPr lang="en-US" dirty="0"/>
              <a:t> ± .40 </a:t>
            </a:r>
            <a:r>
              <a:rPr lang="en-US" dirty="0" err="1"/>
              <a:t>yaitu</a:t>
            </a:r>
            <a:r>
              <a:rPr lang="en-US" dirty="0"/>
              <a:t> Ketika </a:t>
            </a:r>
            <a:r>
              <a:rPr lang="en-US" dirty="0" err="1"/>
              <a:t>titik</a:t>
            </a:r>
            <a:r>
              <a:rPr lang="en-US" dirty="0"/>
              <a:t> data </a:t>
            </a:r>
            <a:r>
              <a:rPr lang="en-US" dirty="0" err="1"/>
              <a:t>menyebar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garis </a:t>
            </a:r>
            <a:r>
              <a:rPr lang="en-US" dirty="0" err="1"/>
              <a:t>regresinya</a:t>
            </a:r>
            <a:r>
              <a:rPr lang="en-US" dirty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55862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3FB13-F250-27D8-6706-00D794224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Komparasi</a:t>
            </a:r>
            <a:r>
              <a:rPr lang="en-US" dirty="0"/>
              <a:t> </a:t>
            </a:r>
            <a:r>
              <a:rPr lang="en-US" dirty="0" err="1"/>
              <a:t>Korelasi</a:t>
            </a:r>
            <a:r>
              <a:rPr lang="en-US" dirty="0"/>
              <a:t> </a:t>
            </a:r>
            <a:r>
              <a:rPr lang="en-US" dirty="0" err="1"/>
              <a:t>Bivariat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Linier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Regresi</a:t>
            </a:r>
            <a:endParaRPr lang="en-ID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642CAA4-C032-973D-551B-AC8C07D590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9520" y="1690688"/>
            <a:ext cx="9875520" cy="4964111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25214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E238C-8753-A77D-000F-E7FD87408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TUGAS RESPONSI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77BCE-CC4B-EA68-9061-353492EDC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perhitungan</a:t>
            </a:r>
            <a:r>
              <a:rPr lang="en-US" dirty="0"/>
              <a:t> </a:t>
            </a:r>
            <a:r>
              <a:rPr lang="en-US" dirty="0" err="1"/>
              <a:t>korelasi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pendapatan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konsumsi</a:t>
            </a:r>
            <a:r>
              <a:rPr lang="en-US" dirty="0"/>
              <a:t> di wilayah </a:t>
            </a:r>
            <a:r>
              <a:rPr lang="en-US" dirty="0" err="1"/>
              <a:t>kabupaten</a:t>
            </a:r>
            <a:r>
              <a:rPr lang="en-US" dirty="0"/>
              <a:t>/</a:t>
            </a:r>
            <a:r>
              <a:rPr lang="en-US" dirty="0" err="1"/>
              <a:t>kota</a:t>
            </a:r>
            <a:r>
              <a:rPr lang="en-US" dirty="0"/>
              <a:t> di Indonesia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2010 – 2015 </a:t>
            </a:r>
            <a:r>
              <a:rPr lang="en-US" dirty="0" err="1"/>
              <a:t>atau</a:t>
            </a:r>
            <a:r>
              <a:rPr lang="en-US" dirty="0"/>
              <a:t> 2015 - 2020.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Masing-masing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mendalami</a:t>
            </a:r>
            <a:r>
              <a:rPr lang="en-US" dirty="0"/>
              <a:t> </a:t>
            </a:r>
            <a:r>
              <a:rPr lang="en-US" dirty="0" err="1"/>
              <a:t>perhitungan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5 </a:t>
            </a:r>
            <a:r>
              <a:rPr lang="en-US" dirty="0" err="1"/>
              <a:t>kabupaten</a:t>
            </a:r>
            <a:r>
              <a:rPr lang="en-US" dirty="0"/>
              <a:t>/</a:t>
            </a:r>
            <a:r>
              <a:rPr lang="en-US" dirty="0" err="1"/>
              <a:t>kota</a:t>
            </a:r>
            <a:r>
              <a:rPr lang="en-US" dirty="0"/>
              <a:t>. </a:t>
            </a:r>
            <a:r>
              <a:rPr lang="en-US" dirty="0" err="1"/>
              <a:t>Silahkan</a:t>
            </a:r>
            <a:r>
              <a:rPr lang="en-US" dirty="0"/>
              <a:t>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data (</a:t>
            </a:r>
            <a:r>
              <a:rPr lang="en-US" dirty="0" err="1"/>
              <a:t>diantaranya</a:t>
            </a:r>
            <a:r>
              <a:rPr lang="en-US" dirty="0"/>
              <a:t> </a:t>
            </a:r>
            <a:r>
              <a:rPr lang="en-US" dirty="0" err="1"/>
              <a:t>buat</a:t>
            </a:r>
            <a:r>
              <a:rPr lang="en-US" dirty="0"/>
              <a:t> scatterplots), </a:t>
            </a:r>
            <a:r>
              <a:rPr lang="en-US" dirty="0" err="1"/>
              <a:t>pembahasan</a:t>
            </a:r>
            <a:r>
              <a:rPr lang="en-US" dirty="0"/>
              <a:t> data, dan </a:t>
            </a:r>
            <a:r>
              <a:rPr lang="en-US" dirty="0" err="1"/>
              <a:t>temukan</a:t>
            </a:r>
            <a:r>
              <a:rPr lang="en-US" dirty="0"/>
              <a:t> Kesimpulan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bivariat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64343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9FF3F-E734-2206-F6FC-163E4A1DA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6C9EC-DBC4-B4A7-7921-F0FB33E56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36233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9D132-D6DC-51AC-DA30-FA1558591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1151B-36B3-77A6-4DE5-DA0205AEF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12232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69E6E-0F77-1FE0-F8EF-345AA481E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Pentingnya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Data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55423-8BFF-2749-EA4E-9CB50C76F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Analisis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data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merupakan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keterampilan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yang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harus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dimiliki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oleh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seorang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praktisi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data. </a:t>
            </a:r>
          </a:p>
          <a:p>
            <a:r>
              <a:rPr lang="en-ID" dirty="0" err="1">
                <a:solidFill>
                  <a:srgbClr val="040404"/>
                </a:solidFill>
                <a:latin typeface="PT sans" panose="020F0502020204030204" pitchFamily="34" charset="0"/>
              </a:rPr>
              <a:t>Dalam</a:t>
            </a:r>
            <a:r>
              <a:rPr lang="en-ID" dirty="0">
                <a:solidFill>
                  <a:srgbClr val="040404"/>
                </a:solidFill>
                <a:latin typeface="PT sans" panose="020F0502020204030204" pitchFamily="34" charset="0"/>
              </a:rPr>
              <a:t> p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roses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analisis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data akan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membutuhkan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pemikiran-pemikiran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yang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kritis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dan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pemecahan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masalah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yang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baik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.</a:t>
            </a:r>
          </a:p>
          <a:p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Keterampilan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ini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membutuhkan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informasi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terkait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metode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analisis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data yang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benar</a:t>
            </a:r>
            <a:r>
              <a:rPr lang="en-ID" dirty="0">
                <a:solidFill>
                  <a:srgbClr val="040404"/>
                </a:solidFill>
                <a:latin typeface="PT sans" panose="020F0502020204030204" pitchFamily="34" charset="0"/>
              </a:rPr>
              <a:t>, </a:t>
            </a:r>
            <a:r>
              <a:rPr lang="en-ID" dirty="0" err="1">
                <a:solidFill>
                  <a:srgbClr val="040404"/>
                </a:solidFill>
                <a:latin typeface="PT sans" panose="020F0502020204030204" pitchFamily="34" charset="0"/>
              </a:rPr>
              <a:t>karena</a:t>
            </a:r>
            <a:r>
              <a:rPr lang="en-ID" dirty="0">
                <a:solidFill>
                  <a:srgbClr val="040404"/>
                </a:solidFill>
                <a:latin typeface="PT sans" panose="020F0502020204030204" pitchFamily="34" charset="0"/>
              </a:rPr>
              <a:t> </a:t>
            </a:r>
            <a:r>
              <a:rPr lang="en-ID" dirty="0" err="1">
                <a:solidFill>
                  <a:srgbClr val="040404"/>
                </a:solidFill>
                <a:latin typeface="PT sans" panose="020F0502020204030204" pitchFamily="34" charset="0"/>
              </a:rPr>
              <a:t>p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enggunaan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metode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analisis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yang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tepat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akan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memberikan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dampak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signifikan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atas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hasil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analisis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. </a:t>
            </a:r>
          </a:p>
          <a:p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Jika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seorang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peneliti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salah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dalam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memilih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metode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analisis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data,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kemungkinan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tidak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mendapatkan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hasil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yang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diinginkan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, dan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hal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ini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akan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menjadi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tidak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efektif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dalam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pengerjaan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hasil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penelitian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karena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telah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mensia-siakan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waktu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 dan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tenaga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F0502020204030204" pitchFamily="34" charset="0"/>
              </a:rPr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04643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6870D-48F7-C9B7-86A9-9F80EBF7C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Definisi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Data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A960E-71E8-C81C-E6AF-D4AA010A9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Analisis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data adalah proses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pengolahan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data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dengan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tujuan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menemukan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informasi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yang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berguna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, yang mana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informasi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tersebut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dapat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dijadikan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sebagai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dasar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pengambilan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keputusan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untuk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memecahkan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suatu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masalah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. </a:t>
            </a:r>
          </a:p>
          <a:p>
            <a:pPr algn="l"/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Proses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analisis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ini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meliputi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kegiatan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1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pengelompokan</a:t>
            </a:r>
            <a:r>
              <a:rPr lang="en-ID" b="1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data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berdasarkan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karakteristiknya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,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pembersihan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data,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transformasi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data,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pembuatan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model data hingga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mencari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informasi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penting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dari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data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tersebut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.</a:t>
            </a:r>
          </a:p>
          <a:p>
            <a:pPr algn="l"/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Ingatlah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bahwa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data yang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telah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melalui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proses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ini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harus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disajikan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dalam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bentuk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yang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menarik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dan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mudah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dipahami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,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seringkali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dalam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bentuk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bagan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atau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grafik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.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Pengetahuan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terkait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teknologi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yang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terkait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dengan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data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diperlukan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dan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perlu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untuk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terus di “up-date”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sesuai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perkembangannya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. 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64702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05A24-D149-41F2-9377-62929A7D8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Tehnik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 Data </a:t>
            </a:r>
            <a:r>
              <a:rPr lang="en-US" dirty="0" err="1"/>
              <a:t>Kualitatif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94D3F-4DD7-A84B-D764-55B1A1C75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Analisis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data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kualitatif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adalah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analisis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data yang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diperoleh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dari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proses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pengumpulan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data (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dengan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instrument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kuesioner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),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dimulai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dengan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kajian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pustaka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,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partisipasi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, dan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wawancara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. </a:t>
            </a:r>
          </a:p>
          <a:p>
            <a:pPr marL="0" indent="0" algn="l">
              <a:buNone/>
            </a:pP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Teknik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analisis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kualitatif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data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penelitian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dijelaskan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di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bawah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ini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Analisis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konten</a:t>
            </a:r>
            <a:endParaRPr lang="en-ID" sz="2400" b="0" i="0" dirty="0">
              <a:solidFill>
                <a:srgbClr val="040404"/>
              </a:solidFill>
              <a:effectLst/>
              <a:latin typeface="PT sans" panose="020B0503020203020204" pitchFamily="34" charset="0"/>
            </a:endParaRPr>
          </a:p>
          <a:p>
            <a:pPr marL="447675" indent="0" algn="l">
              <a:buNone/>
            </a:pP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Umumnya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, data 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dikumpulkan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atau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dihasilkan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oleh 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peneliti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yang 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merekam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atau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menyusun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transkrip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materi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tekstual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seperti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gambar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atau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suara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.</a:t>
            </a:r>
          </a:p>
          <a:p>
            <a:pPr marL="457200" indent="-457200" algn="l">
              <a:buFont typeface="+mj-lt"/>
              <a:buAutoNum type="arabicPeriod" startAt="2"/>
            </a:pP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Analisis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wacana</a:t>
            </a:r>
            <a:endParaRPr lang="en-ID" sz="2400" b="0" i="0" dirty="0">
              <a:solidFill>
                <a:srgbClr val="040404"/>
              </a:solidFill>
              <a:effectLst/>
              <a:latin typeface="PT sans" panose="020B0503020203020204" pitchFamily="34" charset="0"/>
            </a:endParaRPr>
          </a:p>
          <a:p>
            <a:pPr marL="447675" indent="0" algn="l">
              <a:buNone/>
            </a:pP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Analisis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wacana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biasanya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dilaksanakan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dengan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mengkaji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tuturan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, 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bahasa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, tulisan, 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percakapan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, dan lain-lain.</a:t>
            </a:r>
          </a:p>
          <a:p>
            <a:pPr marL="457200" indent="-457200" algn="l">
              <a:buFont typeface="+mj-lt"/>
              <a:buAutoNum type="arabicPeriod" startAt="3"/>
            </a:pP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Analisis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naratif</a:t>
            </a:r>
            <a:endParaRPr lang="en-ID" sz="2400" b="0" i="0" dirty="0">
              <a:solidFill>
                <a:srgbClr val="040404"/>
              </a:solidFill>
              <a:effectLst/>
              <a:latin typeface="PT sans" panose="020B0503020203020204" pitchFamily="34" charset="0"/>
            </a:endParaRPr>
          </a:p>
          <a:p>
            <a:pPr marL="447675" indent="0" algn="l">
              <a:buNone/>
            </a:pP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Tujuan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sz="2400" dirty="0" err="1">
                <a:solidFill>
                  <a:srgbClr val="040404"/>
                </a:solidFill>
                <a:latin typeface="PT sans" panose="020B0503020203020204" pitchFamily="34" charset="0"/>
              </a:rPr>
              <a:t>A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nalisis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sz="2400" dirty="0" err="1">
                <a:solidFill>
                  <a:srgbClr val="040404"/>
                </a:solidFill>
                <a:latin typeface="PT sans" panose="020B0503020203020204" pitchFamily="34" charset="0"/>
              </a:rPr>
              <a:t>N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aratif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adalah 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untuk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menganalisis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kumpulan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deskripsi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peristiwa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dan 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fenomena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, 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seperti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sz="2400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biografi</a:t>
            </a:r>
            <a:r>
              <a:rPr lang="en-ID" sz="2400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63794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C7180-259F-7A20-85C5-AC50AD6BC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TEHNIK ANALISIS KUANTITATIF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B1FFA-35D0-585C-1B86-12FFCC904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Teknik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ini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merupakan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teknik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pengelolaan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data yang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bersifat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numerik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dan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statistik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.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Berikut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adalah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teknik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analisis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data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untuk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penelitian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kuantitatif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.</a:t>
            </a:r>
          </a:p>
          <a:p>
            <a:pPr marL="0" indent="0" algn="l">
              <a:buNone/>
            </a:pP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1.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Statistik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Deskriptif</a:t>
            </a:r>
            <a:endParaRPr lang="en-ID" b="0" i="0" dirty="0">
              <a:solidFill>
                <a:srgbClr val="040404"/>
              </a:solidFill>
              <a:effectLst/>
              <a:latin typeface="PT sans" panose="020B0503020203020204" pitchFamily="34" charset="0"/>
            </a:endParaRPr>
          </a:p>
          <a:p>
            <a:pPr marL="357188" indent="0" algn="l">
              <a:buNone/>
            </a:pP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Statistik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deskriptif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adalah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analisis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data yang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menggunakan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teknik-teknik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untuk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mendeskripsikan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atau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menggambarkan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datasesuai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pengetahuan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statistic.  </a:t>
            </a:r>
          </a:p>
          <a:p>
            <a:pPr marL="514350" indent="-514350" algn="l">
              <a:buFont typeface="+mj-lt"/>
              <a:buAutoNum type="arabicPeriod" startAt="2"/>
            </a:pP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Statistik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I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nferensial</a:t>
            </a:r>
            <a:endParaRPr lang="en-ID" b="0" i="0" dirty="0">
              <a:solidFill>
                <a:srgbClr val="040404"/>
              </a:solidFill>
              <a:effectLst/>
              <a:latin typeface="PT sans" panose="020B0503020203020204" pitchFamily="34" charset="0"/>
            </a:endParaRPr>
          </a:p>
          <a:p>
            <a:pPr marL="357188" indent="0" algn="l">
              <a:buNone/>
            </a:pP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Teknik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statistik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inferensial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dilakukan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dengan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membuat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inferensi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berdasarkan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data yang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berasal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dari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variabel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penelitian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untuk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digeneralisasikan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.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Tujuan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dari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teknik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ini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adalah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untuk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menentukan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apakah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data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sampel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mewakili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populasi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sekelompok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orang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tertentu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31799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C9522-A2D4-7E94-0951-6E3F5C946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Cara </a:t>
            </a:r>
            <a:r>
              <a:rPr lang="en-US" dirty="0" err="1"/>
              <a:t>Analisis</a:t>
            </a:r>
            <a:r>
              <a:rPr lang="en-US" dirty="0"/>
              <a:t> Data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FE8647-E523-089D-C412-6989A7BAE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l">
              <a:buFont typeface="+mj-lt"/>
              <a:buAutoNum type="arabicPeriod"/>
            </a:pP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Model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induktif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adalah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metode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analisis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data yang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diolah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dari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fakta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(data)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menjadi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teori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. Hal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ini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dilakukan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untuk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menghindari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manipulasi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data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penelitian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sehingga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berdasarkan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pengetahuan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yang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kemudian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disesuaikan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dengan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teori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. Model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induktif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banyak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dilakukan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oleh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peneliti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kualitatif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Model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Deduktif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adalah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analisis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data yang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merupakan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kebalikan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dari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induktif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,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yaitu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prosesnya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didapatkan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dari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teori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baru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ke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fakta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(data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penelitian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).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Metode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ini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digunakan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dalam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penelitian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kuantitatif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. 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627949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EDA0-DD60-2557-CC8B-3C976FA3A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PROSEDUR DALAM ANALISIS DATA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27C38-371B-82BB-414D-881B1500C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Pengolahan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data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dilaksanakan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ketika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semua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data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telah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terkumpul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dan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dipilih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sesuai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dengan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fokus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pertanyaan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penelitian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.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Dalam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proses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pengolahan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data akan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mencakup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hal-hal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berikut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: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Penyuntingan</a:t>
            </a:r>
            <a:endParaRPr lang="en-ID" b="0" i="0" dirty="0">
              <a:solidFill>
                <a:srgbClr val="040404"/>
              </a:solidFill>
              <a:effectLst/>
              <a:latin typeface="PT sans" panose="020B0503020203020204" pitchFamily="34" charset="0"/>
            </a:endParaRPr>
          </a:p>
          <a:p>
            <a:pPr marL="538163" indent="0" algn="l">
              <a:buNone/>
              <a:tabLst>
                <a:tab pos="538163" algn="l"/>
              </a:tabLst>
            </a:pPr>
            <a:r>
              <a:rPr lang="en-ID" b="0" i="1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Editing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data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atau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penyuntingan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data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merupakan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langkah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paling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awal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dalam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verifikasi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data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untuk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bahan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penelitian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.</a:t>
            </a:r>
          </a:p>
          <a:p>
            <a:pPr marL="514350" indent="-514350" algn="l">
              <a:buFont typeface="+mj-lt"/>
              <a:buAutoNum type="arabicPeriod" startAt="2"/>
            </a:pP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Pengkodean</a:t>
            </a:r>
            <a:endParaRPr lang="en-ID" b="0" i="0" dirty="0">
              <a:solidFill>
                <a:srgbClr val="040404"/>
              </a:solidFill>
              <a:effectLst/>
              <a:latin typeface="PT sans" panose="020B0503020203020204" pitchFamily="34" charset="0"/>
            </a:endParaRPr>
          </a:p>
          <a:p>
            <a:pPr marL="538163" indent="0" algn="l">
              <a:buNone/>
            </a:pPr>
            <a:r>
              <a:rPr lang="en-ID" b="0" i="1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Coding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atau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pengkodean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merupakan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langkah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kedua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setelah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pemeriksaan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data, yang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melabeli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data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dengan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simbol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atau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tanda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tertentu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untuk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bahan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analitik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.</a:t>
            </a:r>
          </a:p>
          <a:p>
            <a:pPr marL="514350" indent="-514350" algn="l">
              <a:buFont typeface="+mj-lt"/>
              <a:buAutoNum type="arabicPeriod" startAt="3"/>
            </a:pP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Tabulasi</a:t>
            </a:r>
            <a:endParaRPr lang="en-ID" b="0" i="0" dirty="0">
              <a:solidFill>
                <a:srgbClr val="040404"/>
              </a:solidFill>
              <a:effectLst/>
              <a:latin typeface="PT sans" panose="020B0503020203020204" pitchFamily="34" charset="0"/>
            </a:endParaRPr>
          </a:p>
          <a:p>
            <a:pPr marL="538163" indent="0" algn="l">
              <a:buNone/>
            </a:pP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Tabulasi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adalah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kompilasi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atau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penyajian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informasi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sesuai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dengan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masalah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penelitian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61833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0B494-22A1-4068-4BCB-D057705DC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Penganalisisan</a:t>
            </a:r>
            <a:r>
              <a:rPr lang="en-US" dirty="0"/>
              <a:t> Data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E796E-E144-23CE-990A-7BF7EE5BA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Langkah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kedua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adalah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tahap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analisis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data. Pada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tahap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ini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perlu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dilakuka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n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penyederhanaan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data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,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diklasifikasikan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dan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diinterpretasikan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sehingga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data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menjadi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relative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sederhana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untuk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dipahami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. Data yang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dikumpulkan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dalam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penelitian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kuantitatif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kemudian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disusun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dengan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angka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statistik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dan data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kualitatif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dengan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simbol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atau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kata-kata. </a:t>
            </a:r>
          </a:p>
          <a:p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Tahap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analisis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diupayakan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untuk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mene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mukan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p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ola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,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hubungan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, dan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informasi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penting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yang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terkandung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di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dalam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data. Pada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tahap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analisis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data juga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dapat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dilakukan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komparasi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hasil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penelitian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dengan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hasil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penelitian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terdahulu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yang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pernah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dilakukan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dengan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ide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atau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topik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yang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beririsan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dengan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penelitian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yang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sedang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dilakukan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oleh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peneliti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. </a:t>
            </a:r>
          </a:p>
          <a:p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Teori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yang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digunakan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menjadi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framework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ketika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melaksanakan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analisis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data.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2819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89FFC-09D8-BCF4-3501-1D8E2E008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Penafsiran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Pembahasan</a:t>
            </a:r>
            <a:r>
              <a:rPr lang="en-US" dirty="0"/>
              <a:t> Data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92778-DE2C-C591-39CB-BC8171C90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38163" indent="-538163">
              <a:buFont typeface="Wingdings" panose="05000000000000000000" pitchFamily="2" charset="2"/>
              <a:buChar char="Ø"/>
            </a:pP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Langkah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terakhir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dari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analisis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data adalah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penafsiran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atau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pembahasan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hasil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analisis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data. Hal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ini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dilakukan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untuk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menginterpretasikan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informasi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yang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dikumpulkan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,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diolah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dan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disajikan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menjadi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sebuah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kesimpulan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. </a:t>
            </a:r>
          </a:p>
          <a:p>
            <a:pPr marL="538163" indent="-538163">
              <a:buFont typeface="Wingdings" panose="05000000000000000000" pitchFamily="2" charset="2"/>
              <a:buChar char="Ø"/>
            </a:pP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Untuk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menarik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sebuah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kesimpulan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,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peneliti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harus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membandingkan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hipotesis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dengan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hasil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analisis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data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penelitian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yang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ditemukan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,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masuk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akal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atau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tidak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,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sesuai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teori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atau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tidak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. Jika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berlawanan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dengan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sebuah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teori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perlu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diberikan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justifikasi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secara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masuk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akal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mengapa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terjadi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yang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seperti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itu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(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menolak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hipotesis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).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Dapat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dilakukan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cross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chek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dengan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kondisi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kejadian</a:t>
            </a:r>
            <a:r>
              <a:rPr lang="en-ID" b="0" i="0" dirty="0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n-ID" b="0" i="0" dirty="0" err="1">
                <a:solidFill>
                  <a:srgbClr val="040404"/>
                </a:solidFill>
                <a:effectLst/>
                <a:latin typeface="PT sans" panose="020B0503020203020204" pitchFamily="34" charset="0"/>
              </a:rPr>
              <a:t>empirinya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.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Perlu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dilanjutkan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dengan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melakukan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cross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chek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apakah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kejadian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yang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serupa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juga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pernah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dialami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di wilayah lain yang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disajikan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oleh </a:t>
            </a:r>
            <a:r>
              <a:rPr lang="en-ID" dirty="0" err="1">
                <a:solidFill>
                  <a:srgbClr val="040404"/>
                </a:solidFill>
                <a:latin typeface="PT sans" panose="020B0503020203020204" pitchFamily="34" charset="0"/>
              </a:rPr>
              <a:t>peneliti</a:t>
            </a:r>
            <a:r>
              <a:rPr lang="en-ID" dirty="0">
                <a:solidFill>
                  <a:srgbClr val="040404"/>
                </a:solidFill>
                <a:latin typeface="PT sans" panose="020B0503020203020204" pitchFamily="34" charset="0"/>
              </a:rPr>
              <a:t> lain.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01722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966</Words>
  <Application>Microsoft Office PowerPoint</Application>
  <PresentationFormat>Widescreen</PresentationFormat>
  <Paragraphs>58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Google Sans</vt:lpstr>
      <vt:lpstr>PT sans</vt:lpstr>
      <vt:lpstr>Wingdings</vt:lpstr>
      <vt:lpstr>Office Theme</vt:lpstr>
      <vt:lpstr>ANALISIS DATA LANJUTAN</vt:lpstr>
      <vt:lpstr>Pentingnya Analisis Data</vt:lpstr>
      <vt:lpstr>Definisi Analisis Data</vt:lpstr>
      <vt:lpstr>Tehnik Analisis  Data Kualitatif</vt:lpstr>
      <vt:lpstr>TEHNIK ANALISIS KUANTITATIF</vt:lpstr>
      <vt:lpstr>Cara Analisis Data</vt:lpstr>
      <vt:lpstr>PROSEDUR DALAM ANALISIS DATA</vt:lpstr>
      <vt:lpstr>Penganalisisan Data</vt:lpstr>
      <vt:lpstr>Penafsiran atau Pembahasan Data</vt:lpstr>
      <vt:lpstr>Penafsiran atau Pembahasan Data</vt:lpstr>
      <vt:lpstr>Pengujian Hipotesis dan Proses Penelitian</vt:lpstr>
      <vt:lpstr>Scatterplots Korelasi Antara Dua Variabel </vt:lpstr>
      <vt:lpstr>Komparasi Korelasi Bivariat  Linier dengan Regresi</vt:lpstr>
      <vt:lpstr>TUGAS RESPONSI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ida budiarti</dc:creator>
  <cp:lastModifiedBy>ida budiarti</cp:lastModifiedBy>
  <cp:revision>4</cp:revision>
  <dcterms:created xsi:type="dcterms:W3CDTF">2024-06-27T08:47:12Z</dcterms:created>
  <dcterms:modified xsi:type="dcterms:W3CDTF">2024-06-27T10:25:44Z</dcterms:modified>
</cp:coreProperties>
</file>